
<file path=[Content_Types].xml><?xml version="1.0" encoding="utf-8"?>
<Types xmlns="http://schemas.openxmlformats.org/package/2006/content-types">
  <Default Extension="emf" ContentType="image/x-emf"/>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53"/>
  </p:notesMasterIdLst>
  <p:sldIdLst>
    <p:sldId id="581" r:id="rId5"/>
    <p:sldId id="582" r:id="rId6"/>
    <p:sldId id="577" r:id="rId7"/>
    <p:sldId id="578" r:id="rId8"/>
    <p:sldId id="579" r:id="rId9"/>
    <p:sldId id="580" r:id="rId10"/>
    <p:sldId id="277" r:id="rId11"/>
    <p:sldId id="258" r:id="rId12"/>
    <p:sldId id="285" r:id="rId13"/>
    <p:sldId id="286" r:id="rId14"/>
    <p:sldId id="287" r:id="rId15"/>
    <p:sldId id="288" r:id="rId16"/>
    <p:sldId id="269" r:id="rId17"/>
    <p:sldId id="279" r:id="rId18"/>
    <p:sldId id="270" r:id="rId19"/>
    <p:sldId id="275" r:id="rId20"/>
    <p:sldId id="280" r:id="rId21"/>
    <p:sldId id="289" r:id="rId22"/>
    <p:sldId id="290" r:id="rId23"/>
    <p:sldId id="294" r:id="rId24"/>
    <p:sldId id="295" r:id="rId25"/>
    <p:sldId id="296" r:id="rId26"/>
    <p:sldId id="259" r:id="rId27"/>
    <p:sldId id="281" r:id="rId28"/>
    <p:sldId id="291" r:id="rId29"/>
    <p:sldId id="292" r:id="rId30"/>
    <p:sldId id="293" r:id="rId31"/>
    <p:sldId id="271" r:id="rId32"/>
    <p:sldId id="282" r:id="rId33"/>
    <p:sldId id="272" r:id="rId34"/>
    <p:sldId id="260" r:id="rId35"/>
    <p:sldId id="297" r:id="rId36"/>
    <p:sldId id="298" r:id="rId37"/>
    <p:sldId id="299" r:id="rId38"/>
    <p:sldId id="300" r:id="rId39"/>
    <p:sldId id="301" r:id="rId40"/>
    <p:sldId id="302" r:id="rId41"/>
    <p:sldId id="262" r:id="rId42"/>
    <p:sldId id="261" r:id="rId43"/>
    <p:sldId id="263" r:id="rId44"/>
    <p:sldId id="283" r:id="rId45"/>
    <p:sldId id="264" r:id="rId46"/>
    <p:sldId id="273" r:id="rId47"/>
    <p:sldId id="265" r:id="rId48"/>
    <p:sldId id="284" r:id="rId49"/>
    <p:sldId id="266" r:id="rId50"/>
    <p:sldId id="276" r:id="rId51"/>
    <p:sldId id="274" r:id="rId5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679" autoAdjust="0"/>
    <p:restoredTop sz="93837" autoAdjust="0"/>
  </p:normalViewPr>
  <p:slideViewPr>
    <p:cSldViewPr snapToGrid="0">
      <p:cViewPr varScale="1">
        <p:scale>
          <a:sx n="91" d="100"/>
          <a:sy n="91" d="100"/>
        </p:scale>
        <p:origin x="1072"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viewProps" Target="view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notesMaster" Target="notesMasters/notesMaster1.xml"/><Relationship Id="rId5" Type="http://schemas.openxmlformats.org/officeDocument/2006/relationships/slide" Target="slides/slide1.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theme" Target="theme/theme1.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tableStyles" Target="tableStyles.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B3C27B-401B-4E4A-B7AE-57599473784B}" type="datetimeFigureOut">
              <a:rPr lang="en-GB" smtClean="0"/>
              <a:t>07/03/2022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4B4FC1B-478F-462A-90A6-F99B005CB3C3}" type="slidenum">
              <a:rPr lang="en-GB" smtClean="0"/>
              <a:t>‹#›</a:t>
            </a:fld>
            <a:endParaRPr lang="en-GB"/>
          </a:p>
        </p:txBody>
      </p:sp>
    </p:spTree>
    <p:extLst>
      <p:ext uri="{BB962C8B-B14F-4D97-AF65-F5344CB8AC3E}">
        <p14:creationId xmlns:p14="http://schemas.microsoft.com/office/powerpoint/2010/main" val="98298945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Satisfies Learning</a:t>
            </a:r>
            <a:r>
              <a:rPr lang="en-US" baseline="0" dirty="0"/>
              <a:t> Objective 1.1: </a:t>
            </a:r>
            <a:r>
              <a:rPr lang="en-IN" sz="1200" kern="1200" dirty="0">
                <a:solidFill>
                  <a:schemeClr val="tx1"/>
                </a:solidFill>
                <a:effectLst/>
                <a:latin typeface="+mn-lt"/>
                <a:ea typeface="+mn-ea"/>
                <a:cs typeface="+mn-cs"/>
              </a:rPr>
              <a:t>The key components and processes of qualitative research.</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Definition of qualitative research: </a:t>
            </a:r>
            <a:r>
              <a:rPr lang="en-US" sz="1200" i="0" kern="1200" dirty="0">
                <a:solidFill>
                  <a:schemeClr val="tx1"/>
                </a:solidFill>
                <a:effectLst/>
                <a:latin typeface="+mn-lt"/>
                <a:ea typeface="+mn-ea"/>
                <a:cs typeface="+mn-cs"/>
              </a:rPr>
              <a:t>Broadly defined, qualitative research uses interpretive research methods as a set of tools to understand individuals, groups, and phenomena in contextualized ways that reflect how people make meaning of and interpret their own experiences, themselves, each other, and the social world.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b="1"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Not a linear process: </a:t>
            </a:r>
            <a:r>
              <a:rPr lang="en-SG" sz="1200" kern="1200" dirty="0">
                <a:solidFill>
                  <a:schemeClr val="tx1"/>
                </a:solidFill>
                <a:effectLst/>
                <a:latin typeface="+mn-lt"/>
                <a:ea typeface="+mn-ea"/>
                <a:cs typeface="+mn-cs"/>
              </a:rPr>
              <a:t>The processes of qualitative research continuously interact and build off one another in cyclical fashion. For example, the process of developing research questions stems from an interest, problem, identification of a gap in literature, or some combination of these.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SG"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SG" sz="1200" kern="1200" dirty="0">
                <a:solidFill>
                  <a:schemeClr val="tx1"/>
                </a:solidFill>
                <a:effectLst/>
                <a:latin typeface="+mn-lt"/>
                <a:ea typeface="+mn-ea"/>
                <a:cs typeface="+mn-cs"/>
              </a:rPr>
              <a:t>Qualitative study begins with an interest, problem, or question.</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SG"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Designing your study</a:t>
            </a:r>
            <a:r>
              <a:rPr lang="en-IN" dirty="0"/>
              <a:t>:</a:t>
            </a:r>
            <a:r>
              <a:rPr lang="en-IN" baseline="0" dirty="0"/>
              <a:t> I</a:t>
            </a:r>
            <a:r>
              <a:rPr lang="en-SG" sz="1200" kern="1200" dirty="0">
                <a:solidFill>
                  <a:schemeClr val="tx1"/>
                </a:solidFill>
                <a:effectLst/>
                <a:latin typeface="+mn-lt"/>
                <a:ea typeface="+mn-ea"/>
                <a:cs typeface="+mn-cs"/>
              </a:rPr>
              <a:t>ncludes determining which methods (interviews, focus groups, observational fieldnotes, etc.) will best help you to answer the research questions. The selection of methods will often necessitate consulting literature as well. During the design process, you determine where the research will take place (i.e., research setting or site), determine who will be involved in </a:t>
            </a:r>
            <a:r>
              <a:rPr lang="en-US" sz="1200" kern="1200" noProof="0" dirty="0">
                <a:solidFill>
                  <a:schemeClr val="tx1"/>
                </a:solidFill>
                <a:effectLst/>
                <a:latin typeface="+mn-lt"/>
                <a:ea typeface="+mn-ea"/>
                <a:cs typeface="+mn-cs"/>
              </a:rPr>
              <a:t>the study (i.e., a sampling plan for selecting the study participants), develop a plan for the sequence of how data will be collected, and indicate how data will be analyzed.</a:t>
            </a:r>
            <a:endParaRPr lang="en-US" b="1" i="0" noProof="0" dirty="0"/>
          </a:p>
        </p:txBody>
      </p:sp>
      <p:sp>
        <p:nvSpPr>
          <p:cNvPr id="4" name="Slide Number Placeholder 3"/>
          <p:cNvSpPr>
            <a:spLocks noGrp="1"/>
          </p:cNvSpPr>
          <p:nvPr>
            <p:ph type="sldNum" sz="quarter" idx="10"/>
          </p:nvPr>
        </p:nvSpPr>
        <p:spPr/>
        <p:txBody>
          <a:bodyPr/>
          <a:lstStyle/>
          <a:p>
            <a:fld id="{39974C31-EB4A-4B21-8134-CB5741A1DC5F}" type="slidenum">
              <a:rPr lang="en-US" smtClean="0"/>
              <a:t>8</a:t>
            </a:fld>
            <a:endParaRPr lang="en-US" dirty="0"/>
          </a:p>
        </p:txBody>
      </p:sp>
    </p:spTree>
    <p:extLst>
      <p:ext uri="{BB962C8B-B14F-4D97-AF65-F5344CB8AC3E}">
        <p14:creationId xmlns:p14="http://schemas.microsoft.com/office/powerpoint/2010/main" val="15054817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Satisfies Learning</a:t>
            </a:r>
            <a:r>
              <a:rPr lang="en-US" baseline="0" dirty="0"/>
              <a:t> Objective 1.1: </a:t>
            </a:r>
            <a:r>
              <a:rPr lang="en-IN" sz="1200" kern="1200" dirty="0">
                <a:solidFill>
                  <a:schemeClr val="tx1"/>
                </a:solidFill>
                <a:effectLst/>
                <a:latin typeface="+mn-lt"/>
                <a:ea typeface="+mn-ea"/>
                <a:cs typeface="+mn-cs"/>
              </a:rPr>
              <a:t>The key components and processes of qualitative research.</a:t>
            </a:r>
          </a:p>
          <a:p>
            <a:pPr lvl="0"/>
            <a:endParaRPr lang="en-SG" sz="1200" kern="1200" dirty="0">
              <a:solidFill>
                <a:schemeClr val="tx1"/>
              </a:solidFill>
              <a:effectLst/>
              <a:latin typeface="+mn-lt"/>
              <a:ea typeface="+mn-ea"/>
              <a:cs typeface="+mn-cs"/>
            </a:endParaRPr>
          </a:p>
          <a:p>
            <a:pPr lvl="0"/>
            <a:r>
              <a:rPr lang="en-SG" sz="1200" kern="1200" dirty="0">
                <a:solidFill>
                  <a:schemeClr val="tx1"/>
                </a:solidFill>
                <a:effectLst/>
                <a:latin typeface="+mn-lt"/>
                <a:ea typeface="+mn-ea"/>
                <a:cs typeface="+mn-cs"/>
              </a:rPr>
              <a:t>Methods and research instruments:</a:t>
            </a:r>
            <a:r>
              <a:rPr lang="en-SG" sz="1200" kern="1200" baseline="0" dirty="0">
                <a:solidFill>
                  <a:schemeClr val="tx1"/>
                </a:solidFill>
                <a:effectLst/>
                <a:latin typeface="+mn-lt"/>
                <a:ea typeface="+mn-ea"/>
                <a:cs typeface="+mn-cs"/>
              </a:rPr>
              <a:t> T</a:t>
            </a:r>
            <a:r>
              <a:rPr lang="en-SG" sz="1200" kern="1200" dirty="0">
                <a:solidFill>
                  <a:schemeClr val="tx1"/>
                </a:solidFill>
                <a:effectLst/>
                <a:latin typeface="+mn-lt"/>
                <a:ea typeface="+mn-ea"/>
                <a:cs typeface="+mn-cs"/>
              </a:rPr>
              <a:t>he tools used to collect data.</a:t>
            </a:r>
            <a:r>
              <a:rPr lang="en-SG" sz="1200" kern="1200" baseline="0" dirty="0">
                <a:solidFill>
                  <a:schemeClr val="tx1"/>
                </a:solidFill>
                <a:effectLst/>
                <a:latin typeface="+mn-lt"/>
                <a:ea typeface="+mn-ea"/>
                <a:cs typeface="+mn-cs"/>
              </a:rPr>
              <a:t> These </a:t>
            </a:r>
            <a:r>
              <a:rPr lang="en-SG" sz="1200" kern="1200" dirty="0">
                <a:solidFill>
                  <a:schemeClr val="tx1"/>
                </a:solidFill>
                <a:effectLst/>
                <a:latin typeface="+mn-lt"/>
                <a:ea typeface="+mn-ea"/>
                <a:cs typeface="+mn-cs"/>
              </a:rPr>
              <a:t>are often piloted (or tested) as well as rehearsed and vetted to ensure that they are going to generate the data necessary to answer your research question(s).</a:t>
            </a:r>
            <a:r>
              <a:rPr lang="en-SG" sz="1200" kern="1200" baseline="0" dirty="0">
                <a:solidFill>
                  <a:schemeClr val="tx1"/>
                </a:solidFill>
                <a:effectLst/>
                <a:latin typeface="+mn-lt"/>
                <a:ea typeface="+mn-ea"/>
                <a:cs typeface="+mn-cs"/>
              </a:rPr>
              <a:t> </a:t>
            </a:r>
            <a:endParaRPr lang="en-SG" sz="1200" kern="1200" dirty="0">
              <a:solidFill>
                <a:schemeClr val="tx1"/>
              </a:solidFill>
              <a:effectLst/>
              <a:latin typeface="+mn-lt"/>
              <a:ea typeface="+mn-ea"/>
              <a:cs typeface="+mn-cs"/>
            </a:endParaRPr>
          </a:p>
          <a:p>
            <a:pPr lvl="0"/>
            <a:endParaRPr lang="en-SG" sz="1200" kern="1200" dirty="0">
              <a:solidFill>
                <a:schemeClr val="tx1"/>
              </a:solidFill>
              <a:effectLst/>
              <a:latin typeface="+mn-lt"/>
              <a:ea typeface="+mn-ea"/>
              <a:cs typeface="+mn-cs"/>
            </a:endParaRPr>
          </a:p>
          <a:p>
            <a:pPr lvl="0"/>
            <a:r>
              <a:rPr lang="en-US" dirty="0"/>
              <a:t>Formative design: </a:t>
            </a:r>
            <a:r>
              <a:rPr lang="en-SG" sz="1200" kern="1200" dirty="0">
                <a:solidFill>
                  <a:schemeClr val="tx1"/>
                </a:solidFill>
                <a:effectLst/>
                <a:latin typeface="+mn-lt"/>
                <a:ea typeface="+mn-ea"/>
                <a:cs typeface="+mn-cs"/>
              </a:rPr>
              <a:t>Formative design can lead to many positive changes in a study such as refining your research questions, methods, and/or study instruments as well as revisiting literature. </a:t>
            </a:r>
          </a:p>
          <a:p>
            <a:pPr lvl="0"/>
            <a:endParaRPr lang="en-SG" sz="1200" kern="1200" dirty="0">
              <a:solidFill>
                <a:schemeClr val="tx1"/>
              </a:solidFill>
              <a:effectLst/>
              <a:latin typeface="+mn-lt"/>
              <a:ea typeface="+mn-ea"/>
              <a:cs typeface="+mn-cs"/>
            </a:endParaRPr>
          </a:p>
          <a:p>
            <a:pPr lvl="0"/>
            <a:r>
              <a:rPr lang="en-US" dirty="0"/>
              <a:t>Validity strategy: </a:t>
            </a:r>
            <a:r>
              <a:rPr lang="en-SG" sz="1200" kern="1200" dirty="0">
                <a:solidFill>
                  <a:schemeClr val="tx1"/>
                </a:solidFill>
                <a:effectLst/>
                <a:latin typeface="+mn-lt"/>
                <a:ea typeface="+mn-ea"/>
                <a:cs typeface="+mn-cs"/>
              </a:rPr>
              <a:t>As you </a:t>
            </a:r>
            <a:r>
              <a:rPr lang="en-US" sz="1200" kern="1200" noProof="0" dirty="0">
                <a:solidFill>
                  <a:schemeClr val="tx1"/>
                </a:solidFill>
                <a:effectLst/>
                <a:latin typeface="+mn-lt"/>
                <a:ea typeface="+mn-ea"/>
                <a:cs typeface="+mn-cs"/>
              </a:rPr>
              <a:t>analyze</a:t>
            </a:r>
            <a:r>
              <a:rPr lang="en-SG" sz="1200" kern="1200" dirty="0">
                <a:solidFill>
                  <a:schemeClr val="tx1"/>
                </a:solidFill>
                <a:effectLst/>
                <a:latin typeface="+mn-lt"/>
                <a:ea typeface="+mn-ea"/>
                <a:cs typeface="+mn-cs"/>
              </a:rPr>
              <a:t> your data by the means detailed in your research design, you also include efforts to ensure that your data are valid and trustworthy. These efforts include a variety of strategies. One example of an important validity strategy is to check in with participants to determine what they think about your analysis and interpretations; we refer to this strategy as participant validation (often called “member checks”).</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9974C31-EB4A-4B21-8134-CB5741A1DC5F}" type="slidenum">
              <a:rPr lang="en-US" smtClean="0"/>
              <a:t>13</a:t>
            </a:fld>
            <a:endParaRPr lang="en-US" dirty="0"/>
          </a:p>
        </p:txBody>
      </p:sp>
    </p:spTree>
    <p:extLst>
      <p:ext uri="{BB962C8B-B14F-4D97-AF65-F5344CB8AC3E}">
        <p14:creationId xmlns:p14="http://schemas.microsoft.com/office/powerpoint/2010/main" val="15985764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Satisfies Learning</a:t>
            </a:r>
            <a:r>
              <a:rPr lang="en-US" baseline="0" dirty="0"/>
              <a:t> Objective 1.1: </a:t>
            </a:r>
            <a:r>
              <a:rPr lang="en-IN" sz="1200" kern="1200" dirty="0">
                <a:solidFill>
                  <a:schemeClr val="tx1"/>
                </a:solidFill>
                <a:effectLst/>
                <a:latin typeface="+mn-lt"/>
                <a:ea typeface="+mn-ea"/>
                <a:cs typeface="+mn-cs"/>
              </a:rPr>
              <a:t>The key components and processes of qualitative research.</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Literature review: </a:t>
            </a:r>
            <a:r>
              <a:rPr lang="en-SG" sz="1200" kern="1200" dirty="0">
                <a:solidFill>
                  <a:schemeClr val="tx1"/>
                </a:solidFill>
                <a:effectLst/>
                <a:latin typeface="+mn-lt"/>
                <a:ea typeface="+mn-ea"/>
                <a:cs typeface="+mn-cs"/>
              </a:rPr>
              <a:t>As you continue to </a:t>
            </a:r>
            <a:r>
              <a:rPr lang="en-US" sz="1200" kern="1200" noProof="0" dirty="0">
                <a:solidFill>
                  <a:schemeClr val="tx1"/>
                </a:solidFill>
                <a:effectLst/>
                <a:latin typeface="+mn-lt"/>
                <a:ea typeface="+mn-ea"/>
                <a:cs typeface="+mn-cs"/>
              </a:rPr>
              <a:t>analyze</a:t>
            </a:r>
            <a:r>
              <a:rPr lang="en-SG" sz="1200" kern="1200" dirty="0">
                <a:solidFill>
                  <a:schemeClr val="tx1"/>
                </a:solidFill>
                <a:effectLst/>
                <a:latin typeface="+mn-lt"/>
                <a:ea typeface="+mn-ea"/>
                <a:cs typeface="+mn-cs"/>
              </a:rPr>
              <a:t> the data that you collect, you also revisit and review literature that helps you to make sense of what you are learning. During this process, you develop research findings that respond to the guiding research questions.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SG" sz="1200" b="1"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kern="1200" dirty="0">
                <a:solidFill>
                  <a:schemeClr val="tx1"/>
                </a:solidFill>
                <a:effectLst/>
                <a:latin typeface="+mn-lt"/>
                <a:ea typeface="+mn-ea"/>
                <a:cs typeface="+mn-cs"/>
              </a:rPr>
              <a:t>Recursive:</a:t>
            </a:r>
            <a:r>
              <a:rPr lang="en-GB" sz="1200" kern="1200" dirty="0">
                <a:solidFill>
                  <a:schemeClr val="tx1"/>
                </a:solidFill>
                <a:effectLst/>
                <a:latin typeface="+mn-lt"/>
                <a:ea typeface="+mn-ea"/>
                <a:cs typeface="+mn-cs"/>
              </a:rPr>
              <a:t> Qualitative research is recursive in that it builds and depends on all of its component parts. For example, your research questions are often informed by your personal and professional experiences, the literature you have read, and the ways that you view and understand the world. Furthermore, as you implement your research, the preliminary data collected inform (and may lead you to refine) your research questions.</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9974C31-EB4A-4B21-8134-CB5741A1DC5F}" type="slidenum">
              <a:rPr lang="en-US" smtClean="0"/>
              <a:t>15</a:t>
            </a:fld>
            <a:endParaRPr lang="en-US" dirty="0"/>
          </a:p>
        </p:txBody>
      </p:sp>
    </p:spTree>
    <p:extLst>
      <p:ext uri="{BB962C8B-B14F-4D97-AF65-F5344CB8AC3E}">
        <p14:creationId xmlns:p14="http://schemas.microsoft.com/office/powerpoint/2010/main" val="249759888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Satisfies Learning</a:t>
            </a:r>
            <a:r>
              <a:rPr lang="en-US" baseline="0" dirty="0"/>
              <a:t> Objective 1.1: </a:t>
            </a:r>
            <a:r>
              <a:rPr lang="en-IN" sz="1200" kern="1200" dirty="0">
                <a:solidFill>
                  <a:schemeClr val="tx1"/>
                </a:solidFill>
                <a:effectLst/>
                <a:latin typeface="+mn-lt"/>
                <a:ea typeface="+mn-ea"/>
                <a:cs typeface="+mn-cs"/>
              </a:rPr>
              <a:t>The key components and processes of qualitative research.</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IN" sz="1200" b="0" kern="1200" dirty="0">
                <a:solidFill>
                  <a:schemeClr val="tx1"/>
                </a:solidFill>
                <a:effectLst/>
                <a:latin typeface="+mn-lt"/>
                <a:ea typeface="+mn-ea"/>
                <a:cs typeface="+mn-cs"/>
              </a:rPr>
              <a:t>Figure 1.1:</a:t>
            </a:r>
            <a:r>
              <a:rPr lang="en-IN" sz="1200" b="0" kern="1200" baseline="0" dirty="0">
                <a:solidFill>
                  <a:schemeClr val="tx1"/>
                </a:solidFill>
                <a:effectLst/>
                <a:latin typeface="+mn-lt"/>
                <a:ea typeface="+mn-ea"/>
                <a:cs typeface="+mn-cs"/>
              </a:rPr>
              <a:t> </a:t>
            </a:r>
            <a:r>
              <a:rPr lang="en-IN" sz="1200" kern="1200" dirty="0">
                <a:solidFill>
                  <a:schemeClr val="tx1"/>
                </a:solidFill>
                <a:effectLst/>
                <a:latin typeface="+mn-lt"/>
                <a:ea typeface="+mn-ea"/>
                <a:cs typeface="+mn-cs"/>
              </a:rPr>
              <a:t>The Dynamic Elements of Qualitative Research.</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10"/>
          </p:nvPr>
        </p:nvSpPr>
        <p:spPr/>
        <p:txBody>
          <a:bodyPr/>
          <a:lstStyle/>
          <a:p>
            <a:fld id="{39974C31-EB4A-4B21-8134-CB5741A1DC5F}" type="slidenum">
              <a:rPr lang="en-US" smtClean="0"/>
              <a:t>16</a:t>
            </a:fld>
            <a:endParaRPr lang="en-US" dirty="0"/>
          </a:p>
        </p:txBody>
      </p:sp>
    </p:spTree>
    <p:extLst>
      <p:ext uri="{BB962C8B-B14F-4D97-AF65-F5344CB8AC3E}">
        <p14:creationId xmlns:p14="http://schemas.microsoft.com/office/powerpoint/2010/main" val="78726109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Satisfies Learning Objective 1.2: </a:t>
            </a:r>
            <a:r>
              <a:rPr lang="en-US" sz="1200" kern="1200" dirty="0">
                <a:solidFill>
                  <a:schemeClr val="tx1"/>
                </a:solidFill>
                <a:effectLst/>
                <a:latin typeface="+mn-lt"/>
                <a:ea typeface="+mn-ea"/>
                <a:cs typeface="+mn-cs"/>
              </a:rPr>
              <a:t>The core values, beliefs, and assumptions upon which qualitative research is based</a:t>
            </a:r>
            <a:r>
              <a:rPr lang="en-IN" sz="1200" kern="1200" dirty="0">
                <a:solidFill>
                  <a:schemeClr val="tx1"/>
                </a:solidFill>
                <a:effectLst/>
                <a:latin typeface="+mn-lt"/>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1" dirty="0"/>
          </a:p>
          <a:p>
            <a:r>
              <a:rPr lang="en-US" sz="1200" kern="1200" dirty="0">
                <a:solidFill>
                  <a:schemeClr val="tx1"/>
                </a:solidFill>
                <a:effectLst/>
                <a:latin typeface="+mn-lt"/>
                <a:ea typeface="+mn-ea"/>
                <a:cs typeface="+mn-cs"/>
              </a:rPr>
              <a:t>Qualitative research, as a formalized field, emerged in part as a critique of the </a:t>
            </a:r>
            <a:r>
              <a:rPr lang="en-US" sz="1200" b="1" kern="1200" dirty="0">
                <a:solidFill>
                  <a:schemeClr val="tx1"/>
                </a:solidFill>
                <a:effectLst/>
                <a:latin typeface="+mn-lt"/>
                <a:ea typeface="+mn-ea"/>
                <a:cs typeface="+mn-cs"/>
              </a:rPr>
              <a:t>positivist</a:t>
            </a:r>
            <a:r>
              <a:rPr lang="en-US" sz="1200" kern="1200" dirty="0">
                <a:solidFill>
                  <a:schemeClr val="tx1"/>
                </a:solidFill>
                <a:effectLst/>
                <a:latin typeface="+mn-lt"/>
                <a:ea typeface="+mn-ea"/>
                <a:cs typeface="+mn-cs"/>
              </a:rPr>
              <a:t> tradition that dominated research across most disciplines. </a:t>
            </a:r>
          </a:p>
          <a:p>
            <a:endParaRPr lang="en-US" sz="1200" kern="1200" dirty="0">
              <a:solidFill>
                <a:schemeClr val="tx1"/>
              </a:solidFill>
              <a:effectLst/>
              <a:latin typeface="+mn-lt"/>
              <a:ea typeface="+mn-ea"/>
              <a:cs typeface="+mn-cs"/>
            </a:endParaRPr>
          </a:p>
          <a:p>
            <a:r>
              <a:rPr lang="en-US" dirty="0"/>
              <a:t>Philosophical assumptions inform qualitative research: </a:t>
            </a:r>
          </a:p>
          <a:p>
            <a:pPr marL="228600" indent="-228600">
              <a:buFont typeface="+mj-lt"/>
              <a:buAutoNum type="arabicPeriod"/>
            </a:pPr>
            <a:r>
              <a:rPr lang="en-US" sz="1200" b="1" kern="1200" dirty="0">
                <a:solidFill>
                  <a:schemeClr val="tx1"/>
                </a:solidFill>
                <a:effectLst/>
                <a:latin typeface="+mn-lt"/>
                <a:ea typeface="+mn-ea"/>
                <a:cs typeface="+mn-cs"/>
              </a:rPr>
              <a:t>Ontologically </a:t>
            </a:r>
            <a:r>
              <a:rPr lang="en-US" sz="1200" kern="1200" dirty="0">
                <a:solidFill>
                  <a:schemeClr val="tx1"/>
                </a:solidFill>
                <a:effectLst/>
                <a:latin typeface="+mn-lt"/>
                <a:ea typeface="+mn-ea"/>
                <a:cs typeface="+mn-cs"/>
              </a:rPr>
              <a:t>(how you understand reality), qualitative researchers embrace multiple realities and truths, including those of the researcher(s) and participants, and see this as a central stance of being and of researching human experience. </a:t>
            </a:r>
          </a:p>
          <a:p>
            <a:pPr marL="228600" indent="-228600">
              <a:buFont typeface="+mj-lt"/>
              <a:buAutoNum type="arabicPeriod"/>
            </a:pPr>
            <a:r>
              <a:rPr lang="en-US" sz="1200" b="1" kern="1200" dirty="0">
                <a:solidFill>
                  <a:schemeClr val="tx1"/>
                </a:solidFill>
                <a:effectLst/>
                <a:latin typeface="+mn-lt"/>
                <a:ea typeface="+mn-ea"/>
                <a:cs typeface="+mn-cs"/>
              </a:rPr>
              <a:t>Epistemologically</a:t>
            </a:r>
            <a:r>
              <a:rPr lang="en-US" sz="1200" kern="1200" dirty="0">
                <a:solidFill>
                  <a:schemeClr val="tx1"/>
                </a:solidFill>
                <a:effectLst/>
                <a:latin typeface="+mn-lt"/>
                <a:ea typeface="+mn-ea"/>
                <a:cs typeface="+mn-cs"/>
              </a:rPr>
              <a:t> (how you view and gain knowledge as well as know what you know), qualitative researchers contend that knowledge is developed from individuals’ subjective experiences. Furthermore, qualitative researchers believe that knowledge is shared rather than residing solely in the minds or texts of “experts.” </a:t>
            </a:r>
          </a:p>
          <a:p>
            <a:pPr marL="228600" indent="-228600">
              <a:buFont typeface="+mj-lt"/>
              <a:buAutoNum type="arabicPeriod"/>
            </a:pPr>
            <a:r>
              <a:rPr lang="en-US" sz="1200" b="1" kern="1200" dirty="0">
                <a:solidFill>
                  <a:schemeClr val="tx1"/>
                </a:solidFill>
                <a:effectLst/>
                <a:latin typeface="+mn-lt"/>
                <a:ea typeface="+mn-ea"/>
                <a:cs typeface="+mn-cs"/>
              </a:rPr>
              <a:t>Axiologically</a:t>
            </a:r>
            <a:r>
              <a:rPr lang="en-US" sz="1200" kern="1200" dirty="0">
                <a:solidFill>
                  <a:schemeClr val="tx1"/>
                </a:solidFill>
                <a:effectLst/>
                <a:latin typeface="+mn-lt"/>
                <a:ea typeface="+mn-ea"/>
                <a:cs typeface="+mn-cs"/>
              </a:rPr>
              <a:t> (what you value), qualitative researchers identify, acknowledge, and reckon with their values and biases, as well as of those of participants, and to see how these values influence the research process and product. An example of this is that for many researchers, Western knowledge is valued more than indigenous knowledges across the world.</a:t>
            </a:r>
          </a:p>
          <a:p>
            <a:pPr marL="228600" indent="-228600">
              <a:buFont typeface="+mj-lt"/>
              <a:buAutoNum type="arabicPeriod"/>
            </a:pPr>
            <a:r>
              <a:rPr lang="en-US" sz="1200" b="1" kern="1200" dirty="0">
                <a:solidFill>
                  <a:schemeClr val="tx1"/>
                </a:solidFill>
                <a:effectLst/>
                <a:latin typeface="+mn-lt"/>
                <a:ea typeface="+mn-ea"/>
                <a:cs typeface="+mn-cs"/>
              </a:rPr>
              <a:t>Methodologically</a:t>
            </a:r>
            <a:r>
              <a:rPr lang="en-US" sz="1200" kern="1200" dirty="0">
                <a:solidFill>
                  <a:schemeClr val="tx1"/>
                </a:solidFill>
                <a:effectLst/>
                <a:latin typeface="+mn-lt"/>
                <a:ea typeface="+mn-ea"/>
                <a:cs typeface="+mn-cs"/>
              </a:rPr>
              <a:t> (your approach to research and the research procedures you use), qualitative researchers believe research to be interpretive and structured as naturalistic inquiry; therefore, qualitative researchers tend to use inductive methods (i.e., insights emerging from data) and acknowledge the role of the researcher in shaping all aspects of a study. </a:t>
            </a:r>
          </a:p>
          <a:p>
            <a:pPr marL="228600" indent="-228600">
              <a:buFont typeface="+mj-lt"/>
              <a:buAutoNum type="arabicPeriod"/>
            </a:pPr>
            <a:endParaRPr lang="en-US" sz="1200" kern="1200" dirty="0">
              <a:solidFill>
                <a:schemeClr val="tx1"/>
              </a:solidFill>
              <a:effectLst/>
              <a:latin typeface="+mn-lt"/>
              <a:ea typeface="+mn-ea"/>
              <a:cs typeface="+mn-cs"/>
            </a:endParaRPr>
          </a:p>
          <a:p>
            <a:pPr marL="0" indent="0">
              <a:buFont typeface="+mj-lt"/>
              <a:buNone/>
            </a:pPr>
            <a:r>
              <a:rPr lang="en-US" sz="1200" kern="1200" dirty="0">
                <a:solidFill>
                  <a:schemeClr val="tx1"/>
                </a:solidFill>
                <a:effectLst/>
                <a:latin typeface="+mn-lt"/>
                <a:ea typeface="+mn-ea"/>
                <a:cs typeface="+mn-cs"/>
              </a:rPr>
              <a:t>Unifying principles of qualitative research include (a) </a:t>
            </a:r>
            <a:r>
              <a:rPr lang="en-US" sz="1200" b="1" kern="1200" dirty="0">
                <a:solidFill>
                  <a:schemeClr val="tx1"/>
                </a:solidFill>
                <a:effectLst/>
                <a:latin typeface="+mn-lt"/>
                <a:ea typeface="+mn-ea"/>
                <a:cs typeface="+mn-cs"/>
              </a:rPr>
              <a:t>interpretivist</a:t>
            </a:r>
            <a:r>
              <a:rPr lang="en-US" sz="1200" kern="1200" dirty="0">
                <a:solidFill>
                  <a:schemeClr val="tx1"/>
                </a:solidFill>
                <a:effectLst/>
                <a:latin typeface="+mn-lt"/>
                <a:ea typeface="+mn-ea"/>
                <a:cs typeface="+mn-cs"/>
              </a:rPr>
              <a:t> assumptions, (b) context specific and flexible methods, and (c) analysis methods that contextualize findings.</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9974C31-EB4A-4B21-8134-CB5741A1DC5F}" type="slidenum">
              <a:rPr lang="en-US" smtClean="0"/>
              <a:t>23</a:t>
            </a:fld>
            <a:endParaRPr lang="en-US" dirty="0"/>
          </a:p>
        </p:txBody>
      </p:sp>
    </p:spTree>
    <p:extLst>
      <p:ext uri="{BB962C8B-B14F-4D97-AF65-F5344CB8AC3E}">
        <p14:creationId xmlns:p14="http://schemas.microsoft.com/office/powerpoint/2010/main" val="232498974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Satisfies Learning Objective 1.2: </a:t>
            </a:r>
            <a:r>
              <a:rPr lang="en-US" sz="1200" kern="1200" dirty="0">
                <a:solidFill>
                  <a:schemeClr val="tx1"/>
                </a:solidFill>
                <a:effectLst/>
                <a:latin typeface="+mn-lt"/>
                <a:ea typeface="+mn-ea"/>
                <a:cs typeface="+mn-cs"/>
              </a:rPr>
              <a:t>The core values, beliefs, and assumptions upon which qualitative research is based</a:t>
            </a:r>
            <a:r>
              <a:rPr lang="en-IN" sz="1200" kern="1200" dirty="0">
                <a:solidFill>
                  <a:schemeClr val="tx1"/>
                </a:solidFill>
                <a:effectLst/>
                <a:latin typeface="+mn-lt"/>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Positionality:</a:t>
            </a:r>
            <a:r>
              <a:rPr lang="en-GB" sz="1200" kern="1200" dirty="0">
                <a:solidFill>
                  <a:schemeClr val="tx1"/>
                </a:solidFill>
                <a:effectLst/>
                <a:latin typeface="+mn-lt"/>
                <a:ea typeface="+mn-ea"/>
                <a:cs typeface="+mn-cs"/>
              </a:rPr>
              <a:t> Positionality refers to the researcher’s role and identity in relationship to the context and setting of the research specifically. </a:t>
            </a:r>
          </a:p>
          <a:p>
            <a:endParaRPr lang="en-GB" sz="1200" b="1"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Social identity:</a:t>
            </a:r>
            <a:r>
              <a:rPr lang="en-GB" sz="1200" kern="1200" dirty="0">
                <a:solidFill>
                  <a:schemeClr val="tx1"/>
                </a:solidFill>
                <a:effectLst/>
                <a:latin typeface="+mn-lt"/>
                <a:ea typeface="+mn-ea"/>
                <a:cs typeface="+mn-cs"/>
              </a:rPr>
              <a:t> Social identity includes the intersectional ways the researcher’s gender, social class, race, sexual orientation, culture, religious beliefs, language communities, ethnicity, and/or other identity markers are relevant to the research topic, participants, and/or setting. </a:t>
            </a:r>
          </a:p>
          <a:p>
            <a:endParaRPr lang="en-US"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Qualitative researchers also pay close attention to the relational aspects of research, including how interpersonal dynamics and issues of power and identity shape and mediate all aspects of the research process and ultimately the data and findings.</a:t>
            </a:r>
          </a:p>
          <a:p>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The field of qualitative research has evolved into a vibrant, multifaceted, complex range of approaches and methodologies that are not easily grouped or defined. </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9974C31-EB4A-4B21-8134-CB5741A1DC5F}" type="slidenum">
              <a:rPr lang="en-US" smtClean="0"/>
              <a:t>28</a:t>
            </a:fld>
            <a:endParaRPr lang="en-US" dirty="0"/>
          </a:p>
        </p:txBody>
      </p:sp>
    </p:spTree>
    <p:extLst>
      <p:ext uri="{BB962C8B-B14F-4D97-AF65-F5344CB8AC3E}">
        <p14:creationId xmlns:p14="http://schemas.microsoft.com/office/powerpoint/2010/main" val="185855609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Satisfies Learning Objective 1.2: </a:t>
            </a:r>
            <a:r>
              <a:rPr lang="en-US" sz="1200" kern="1200" dirty="0">
                <a:solidFill>
                  <a:schemeClr val="tx1"/>
                </a:solidFill>
                <a:effectLst/>
                <a:latin typeface="+mn-lt"/>
                <a:ea typeface="+mn-ea"/>
                <a:cs typeface="+mn-cs"/>
              </a:rPr>
              <a:t>The core values, beliefs, and assumptions upon which qualitative research is based</a:t>
            </a:r>
            <a:r>
              <a:rPr lang="en-IN" sz="1200" kern="1200" dirty="0">
                <a:solidFill>
                  <a:schemeClr val="tx1"/>
                </a:solidFill>
                <a:effectLst/>
                <a:latin typeface="+mn-lt"/>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9974C31-EB4A-4B21-8134-CB5741A1DC5F}" type="slidenum">
              <a:rPr lang="en-US" smtClean="0"/>
              <a:t>30</a:t>
            </a:fld>
            <a:endParaRPr lang="en-US" dirty="0"/>
          </a:p>
        </p:txBody>
      </p:sp>
    </p:spTree>
    <p:extLst>
      <p:ext uri="{BB962C8B-B14F-4D97-AF65-F5344CB8AC3E}">
        <p14:creationId xmlns:p14="http://schemas.microsoft.com/office/powerpoint/2010/main" val="425734057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Satisfies Learning Objective 1.1: </a:t>
            </a:r>
            <a:r>
              <a:rPr lang="en-US" sz="1200" kern="1200" dirty="0">
                <a:solidFill>
                  <a:schemeClr val="tx1"/>
                </a:solidFill>
                <a:effectLst/>
                <a:latin typeface="+mn-lt"/>
                <a:ea typeface="+mn-ea"/>
                <a:cs typeface="+mn-cs"/>
              </a:rPr>
              <a:t>The key components and processes of qualitative research</a:t>
            </a:r>
            <a:r>
              <a:rPr lang="en-US" sz="1200" b="1" kern="1200" dirty="0">
                <a:solidFill>
                  <a:schemeClr val="tx1"/>
                </a:solidFill>
                <a:effectLst/>
                <a:latin typeface="+mn-lt"/>
                <a:ea typeface="+mn-ea"/>
                <a:cs typeface="+mn-cs"/>
              </a:rPr>
              <a: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b="1"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The key components: </a:t>
            </a:r>
            <a:r>
              <a:rPr lang="en-US" sz="1200" kern="1200" dirty="0">
                <a:solidFill>
                  <a:schemeClr val="tx1"/>
                </a:solidFill>
                <a:effectLst/>
                <a:latin typeface="+mn-lt"/>
                <a:ea typeface="+mn-ea"/>
                <a:cs typeface="+mn-cs"/>
              </a:rPr>
              <a:t>Some of the shared axiological (values), epistemological (knowledge), ontological (reality), and methodological (research processes) stances of qualitative researchers include conducting fieldwork using naturalistic engagement, focusing on both describing and analyzing, seeking complexity and contextualization, situating the researcher as the primary instrument in the study, paying careful attention to process and relationships, maintaining fidelity to participants, focusing on meaning making, and placing primacy on inductive understandings and processes.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Individuals have expertise in relation to their experiences: </a:t>
            </a:r>
            <a:r>
              <a:rPr lang="en-US" sz="1200" kern="1200" dirty="0">
                <a:solidFill>
                  <a:schemeClr val="tx1"/>
                </a:solidFill>
                <a:effectLst/>
                <a:latin typeface="+mn-lt"/>
                <a:ea typeface="+mn-ea"/>
                <a:cs typeface="+mn-cs"/>
              </a:rPr>
              <a:t>Qualitative research contends that there are multiple, subjective realities, and as such, there is no goal of finding an objective or immutable “Truth.”</a:t>
            </a:r>
            <a:r>
              <a:rPr lang="en-IN" dirty="0">
                <a:effectLst/>
              </a:rPr>
              <a:t> </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9974C31-EB4A-4B21-8134-CB5741A1DC5F}" type="slidenum">
              <a:rPr lang="en-US" smtClean="0"/>
              <a:t>31</a:t>
            </a:fld>
            <a:endParaRPr lang="en-US" dirty="0"/>
          </a:p>
        </p:txBody>
      </p:sp>
    </p:spTree>
    <p:extLst>
      <p:ext uri="{BB962C8B-B14F-4D97-AF65-F5344CB8AC3E}">
        <p14:creationId xmlns:p14="http://schemas.microsoft.com/office/powerpoint/2010/main" val="254843762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kern="1200" dirty="0">
                <a:solidFill>
                  <a:schemeClr val="tx1"/>
                </a:solidFill>
                <a:effectLst/>
                <a:latin typeface="+mn-lt"/>
                <a:ea typeface="+mn-ea"/>
                <a:cs typeface="+mn-cs"/>
              </a:rPr>
              <a:t>Satisfies Learning Objective 1.3: </a:t>
            </a:r>
            <a:r>
              <a:rPr lang="en-US" sz="1200" kern="1200" dirty="0">
                <a:solidFill>
                  <a:schemeClr val="tx1"/>
                </a:solidFill>
                <a:effectLst/>
                <a:latin typeface="+mn-lt"/>
                <a:ea typeface="+mn-ea"/>
                <a:cs typeface="+mn-cs"/>
              </a:rPr>
              <a:t>The role of the researcher in qualitative research</a:t>
            </a:r>
            <a:r>
              <a:rPr lang="en-US" sz="1200" b="0" kern="1200" dirty="0">
                <a:solidFill>
                  <a:schemeClr val="tx1"/>
                </a:solidFill>
                <a:effectLst/>
                <a:latin typeface="+mn-lt"/>
                <a:ea typeface="+mn-ea"/>
                <a:cs typeface="+mn-cs"/>
              </a:rPr>
              <a:t>.</a:t>
            </a:r>
          </a:p>
          <a:p>
            <a:pPr lvl="0"/>
            <a:endParaRPr lang="en-US" sz="1200" b="1"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Ways that create binaries: </a:t>
            </a:r>
            <a:r>
              <a:rPr lang="en-US" sz="1200" kern="1200" dirty="0">
                <a:solidFill>
                  <a:schemeClr val="tx1"/>
                </a:solidFill>
                <a:effectLst/>
                <a:latin typeface="+mn-lt"/>
                <a:ea typeface="+mn-ea"/>
                <a:cs typeface="+mn-cs"/>
              </a:rPr>
              <a:t>Sometimes researcher social identities and positionalities are conceptualized or discussed in ways that create </a:t>
            </a:r>
            <a:r>
              <a:rPr lang="en-US" sz="1200" b="1" kern="1200" dirty="0">
                <a:solidFill>
                  <a:schemeClr val="tx1"/>
                </a:solidFill>
                <a:effectLst/>
                <a:latin typeface="+mn-lt"/>
                <a:ea typeface="+mn-ea"/>
                <a:cs typeface="+mn-cs"/>
              </a:rPr>
              <a:t>binaries</a:t>
            </a:r>
            <a:r>
              <a:rPr lang="en-US" sz="1200" kern="1200" dirty="0">
                <a:solidFill>
                  <a:schemeClr val="tx1"/>
                </a:solidFill>
                <a:effectLst/>
                <a:latin typeface="+mn-lt"/>
                <a:ea typeface="+mn-ea"/>
                <a:cs typeface="+mn-cs"/>
              </a:rPr>
              <a:t> (such as polarized notions of insider and outsider relationships, of practitioners and scholars, or binaried racial, cultural, or gender categories). </a:t>
            </a:r>
          </a:p>
          <a:p>
            <a:pPr lvl="0"/>
            <a:endParaRPr lang="en-US" sz="1200" b="1" kern="1200" dirty="0">
              <a:solidFill>
                <a:schemeClr val="tx1"/>
              </a:solidFill>
              <a:effectLst/>
              <a:latin typeface="+mn-lt"/>
              <a:ea typeface="+mn-ea"/>
              <a:cs typeface="+mn-cs"/>
            </a:endParaRPr>
          </a:p>
          <a:p>
            <a:pPr lvl="0"/>
            <a:r>
              <a:rPr lang="en-US" sz="1200" b="1" kern="1200" dirty="0">
                <a:solidFill>
                  <a:schemeClr val="tx1"/>
                </a:solidFill>
                <a:effectLst/>
                <a:latin typeface="+mn-lt"/>
                <a:ea typeface="+mn-ea"/>
                <a:cs typeface="+mn-cs"/>
              </a:rPr>
              <a:t>Reflexively</a:t>
            </a:r>
            <a:r>
              <a:rPr lang="en-US" sz="1200" kern="1200" dirty="0">
                <a:solidFill>
                  <a:schemeClr val="tx1"/>
                </a:solidFill>
                <a:effectLst/>
                <a:latin typeface="+mn-lt"/>
                <a:ea typeface="+mn-ea"/>
                <a:cs typeface="+mn-cs"/>
              </a:rPr>
              <a:t> considering positionality and</a:t>
            </a:r>
            <a:r>
              <a:rPr lang="en-US" sz="1200" b="1" kern="120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social identity should be a complex, multifaceted, and systematic process in qualitative research. </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9974C31-EB4A-4B21-8134-CB5741A1DC5F}" type="slidenum">
              <a:rPr lang="en-US" smtClean="0"/>
              <a:t>38</a:t>
            </a:fld>
            <a:endParaRPr lang="en-US" dirty="0"/>
          </a:p>
        </p:txBody>
      </p:sp>
    </p:spTree>
    <p:extLst>
      <p:ext uri="{BB962C8B-B14F-4D97-AF65-F5344CB8AC3E}">
        <p14:creationId xmlns:p14="http://schemas.microsoft.com/office/powerpoint/2010/main" val="376877088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kern="1200" dirty="0">
                <a:solidFill>
                  <a:schemeClr val="tx1"/>
                </a:solidFill>
                <a:effectLst/>
                <a:latin typeface="+mn-lt"/>
                <a:ea typeface="+mn-ea"/>
                <a:cs typeface="+mn-cs"/>
              </a:rPr>
              <a:t>Satisfies Learning Objective 1.4: </a:t>
            </a:r>
            <a:r>
              <a:rPr lang="en-US" sz="1200" kern="1200" dirty="0">
                <a:solidFill>
                  <a:schemeClr val="tx1"/>
                </a:solidFill>
                <a:effectLst/>
                <a:latin typeface="+mn-lt"/>
                <a:ea typeface="+mn-ea"/>
                <a:cs typeface="+mn-cs"/>
              </a:rPr>
              <a:t>The way the horizontal values of qualitative research</a:t>
            </a:r>
            <a:r>
              <a:rPr lang="en-US" sz="1200" kern="1200" baseline="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criticality, reflexivity, collaboration, and rigor</a:t>
            </a:r>
            <a:r>
              <a:rPr lang="en-US" sz="1200" kern="1200" baseline="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influence, shape, and guide all aspects of qualitative research</a:t>
            </a:r>
            <a:r>
              <a:rPr lang="en-IN" sz="1200" kern="1200" dirty="0">
                <a:solidFill>
                  <a:schemeClr val="tx1"/>
                </a:solidFill>
                <a:effectLst/>
                <a:latin typeface="+mn-lt"/>
                <a:ea typeface="+mn-ea"/>
                <a:cs typeface="+mn-cs"/>
              </a:rPr>
              <a:t>.</a:t>
            </a:r>
          </a:p>
          <a:p>
            <a:pPr lvl="0"/>
            <a:endParaRPr lang="en-IN" sz="1200" kern="1200" dirty="0">
              <a:solidFill>
                <a:schemeClr val="tx1"/>
              </a:solidFill>
              <a:effectLst/>
              <a:latin typeface="+mn-lt"/>
              <a:ea typeface="+mn-ea"/>
              <a:cs typeface="+mn-cs"/>
            </a:endParaRPr>
          </a:p>
          <a:p>
            <a:pPr lvl="0"/>
            <a:r>
              <a:rPr lang="en-US" sz="1200" kern="1200" dirty="0">
                <a:solidFill>
                  <a:schemeClr val="tx1"/>
                </a:solidFill>
                <a:effectLst/>
                <a:latin typeface="+mn-lt"/>
                <a:ea typeface="+mn-ea"/>
                <a:cs typeface="+mn-cs"/>
              </a:rPr>
              <a:t>Qualitative research involves </a:t>
            </a:r>
            <a:r>
              <a:rPr lang="en-US" sz="1200" b="1" kern="1200" dirty="0">
                <a:solidFill>
                  <a:schemeClr val="tx1"/>
                </a:solidFill>
                <a:effectLst/>
                <a:latin typeface="+mn-lt"/>
                <a:ea typeface="+mn-ea"/>
                <a:cs typeface="+mn-cs"/>
              </a:rPr>
              <a:t>iterative </a:t>
            </a:r>
            <a:r>
              <a:rPr lang="en-US" sz="1200" kern="1200" dirty="0">
                <a:solidFill>
                  <a:schemeClr val="tx1"/>
                </a:solidFill>
                <a:effectLst/>
                <a:latin typeface="+mn-lt"/>
                <a:ea typeface="+mn-ea"/>
                <a:cs typeface="+mn-cs"/>
              </a:rPr>
              <a:t>processes of interpretation, reflection, and sense-making. </a:t>
            </a:r>
          </a:p>
          <a:p>
            <a:pPr lvl="0"/>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Approaching researcher bias: </a:t>
            </a:r>
            <a:r>
              <a:rPr lang="en-US" sz="1200" kern="1200" dirty="0">
                <a:solidFill>
                  <a:schemeClr val="tx1"/>
                </a:solidFill>
                <a:effectLst/>
                <a:latin typeface="+mn-lt"/>
                <a:ea typeface="+mn-ea"/>
                <a:cs typeface="+mn-cs"/>
              </a:rPr>
              <a:t>Because the researcher is the primary instrument in qualitative research, examining your researcher biases and assumptions and understanding how these impact your decisions is an ethical responsibility.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pPr lvl="0"/>
            <a:r>
              <a:rPr lang="en-US" sz="1200" kern="1200" dirty="0">
                <a:solidFill>
                  <a:schemeClr val="tx1"/>
                </a:solidFill>
                <a:effectLst/>
                <a:latin typeface="+mn-lt"/>
                <a:ea typeface="+mn-ea"/>
                <a:cs typeface="+mn-cs"/>
              </a:rPr>
              <a:t>The kind of research topics and goals that researchers have shape the degree to which they engage these ideals within the actual research design, implementation, analysis, and written reports.</a:t>
            </a:r>
            <a:r>
              <a:rPr lang="en-IN" dirty="0">
                <a:effectLst/>
              </a:rPr>
              <a:t> </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9974C31-EB4A-4B21-8134-CB5741A1DC5F}" type="slidenum">
              <a:rPr lang="en-US" smtClean="0"/>
              <a:t>39</a:t>
            </a:fld>
            <a:endParaRPr lang="en-US" dirty="0"/>
          </a:p>
        </p:txBody>
      </p:sp>
    </p:spTree>
    <p:extLst>
      <p:ext uri="{BB962C8B-B14F-4D97-AF65-F5344CB8AC3E}">
        <p14:creationId xmlns:p14="http://schemas.microsoft.com/office/powerpoint/2010/main" val="204395154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kern="1200" dirty="0">
                <a:solidFill>
                  <a:schemeClr val="tx1"/>
                </a:solidFill>
                <a:effectLst/>
                <a:latin typeface="+mn-lt"/>
                <a:ea typeface="+mn-ea"/>
                <a:cs typeface="+mn-cs"/>
              </a:rPr>
              <a:t>Satisfies Learning Objective 1.4: </a:t>
            </a:r>
            <a:r>
              <a:rPr lang="en-US" sz="1200" kern="1200" dirty="0">
                <a:solidFill>
                  <a:schemeClr val="tx1"/>
                </a:solidFill>
                <a:effectLst/>
                <a:latin typeface="+mn-lt"/>
                <a:ea typeface="+mn-ea"/>
                <a:cs typeface="+mn-cs"/>
              </a:rPr>
              <a:t>The way the horizontal values of qualitative research</a:t>
            </a:r>
            <a:r>
              <a:rPr lang="en-US" sz="1200" kern="1200" baseline="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criticality, reflexivity, collaboration, and rigor</a:t>
            </a:r>
            <a:r>
              <a:rPr lang="en-US" sz="1200" kern="1200" baseline="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influence, shape, and guide all aspects of qualitative research</a:t>
            </a:r>
            <a:r>
              <a:rPr lang="en-IN" sz="1200" kern="1200" dirty="0">
                <a:solidFill>
                  <a:schemeClr val="tx1"/>
                </a:solidFill>
                <a:effectLst/>
                <a:latin typeface="+mn-lt"/>
                <a:ea typeface="+mn-ea"/>
                <a:cs typeface="+mn-cs"/>
              </a:rPr>
              <a:t>.</a:t>
            </a:r>
          </a:p>
          <a:p>
            <a:pPr lvl="0"/>
            <a:endParaRPr lang="en-IN" sz="1200" kern="1200" dirty="0">
              <a:solidFill>
                <a:schemeClr val="tx1"/>
              </a:solidFill>
              <a:effectLst/>
              <a:latin typeface="+mn-lt"/>
              <a:ea typeface="+mn-ea"/>
              <a:cs typeface="+mn-cs"/>
            </a:endParaRPr>
          </a:p>
          <a:p>
            <a:pPr lvl="0"/>
            <a:r>
              <a:rPr lang="en-US" dirty="0"/>
              <a:t>Key characteristics: </a:t>
            </a:r>
            <a:endParaRPr lang="en-US" sz="1200" kern="1200" dirty="0">
              <a:solidFill>
                <a:schemeClr val="tx1"/>
              </a:solidFill>
              <a:effectLst/>
              <a:latin typeface="+mn-lt"/>
              <a:ea typeface="+mn-ea"/>
              <a:cs typeface="+mn-cs"/>
            </a:endParaRPr>
          </a:p>
          <a:p>
            <a:pPr marL="228600" lvl="0" indent="-228600">
              <a:buFont typeface="+mj-lt"/>
              <a:buAutoNum type="arabicPeriod"/>
            </a:pPr>
            <a:r>
              <a:rPr lang="en-US" sz="1200" kern="1200" dirty="0">
                <a:solidFill>
                  <a:schemeClr val="tx1"/>
                </a:solidFill>
                <a:effectLst/>
                <a:latin typeface="+mn-lt"/>
                <a:ea typeface="+mn-ea"/>
                <a:cs typeface="+mn-cs"/>
              </a:rPr>
              <a:t>Identifies and interrogates </a:t>
            </a:r>
            <a:r>
              <a:rPr lang="en-US" sz="1200" b="1" kern="1200" dirty="0">
                <a:solidFill>
                  <a:schemeClr val="tx1"/>
                </a:solidFill>
                <a:effectLst/>
                <a:latin typeface="+mn-lt"/>
                <a:ea typeface="+mn-ea"/>
                <a:cs typeface="+mn-cs"/>
              </a:rPr>
              <a:t>hegemony</a:t>
            </a:r>
            <a:r>
              <a:rPr lang="en-US" sz="1200" kern="1200" dirty="0">
                <a:solidFill>
                  <a:schemeClr val="tx1"/>
                </a:solidFill>
                <a:effectLst/>
                <a:latin typeface="+mn-lt"/>
                <a:ea typeface="+mn-ea"/>
                <a:cs typeface="+mn-cs"/>
              </a:rPr>
              <a:t>, dominance, and power asymmetries.</a:t>
            </a:r>
          </a:p>
          <a:p>
            <a:pPr marL="228600" lvl="0" indent="-228600">
              <a:buFont typeface="+mj-lt"/>
              <a:buAutoNum type="arabicPeriod"/>
            </a:pPr>
            <a:r>
              <a:rPr lang="en-US" sz="1200" kern="1200" dirty="0">
                <a:solidFill>
                  <a:schemeClr val="tx1"/>
                </a:solidFill>
                <a:effectLst/>
                <a:latin typeface="+mn-lt"/>
                <a:ea typeface="+mn-ea"/>
                <a:cs typeface="+mn-cs"/>
              </a:rPr>
              <a:t>De-normalizes hegemonic dominant narratives, social norms, social constructions, and assumptions. </a:t>
            </a:r>
          </a:p>
          <a:p>
            <a:pPr marL="228600" lvl="0" indent="-228600">
              <a:buFont typeface="+mj-lt"/>
              <a:buAutoNum type="arabicPeriod"/>
            </a:pPr>
            <a:r>
              <a:rPr lang="en-US" sz="1200" kern="1200" dirty="0">
                <a:solidFill>
                  <a:schemeClr val="tx1"/>
                </a:solidFill>
                <a:effectLst/>
                <a:latin typeface="+mn-lt"/>
                <a:ea typeface="+mn-ea"/>
                <a:cs typeface="+mn-cs"/>
              </a:rPr>
              <a:t>Works to address, issues of intersectional discrimination and oppression with respect to race, gender, social class, sexual orientation, as well as other identity markers in and beyond the research. </a:t>
            </a:r>
          </a:p>
          <a:p>
            <a:pPr marL="228600" lvl="0" indent="-228600">
              <a:buFont typeface="+mj-lt"/>
              <a:buAutoNum type="arabicPeriod"/>
            </a:pPr>
            <a:r>
              <a:rPr lang="en-US" sz="1200" kern="1200" dirty="0">
                <a:solidFill>
                  <a:schemeClr val="tx1"/>
                </a:solidFill>
                <a:effectLst/>
                <a:latin typeface="+mn-lt"/>
                <a:ea typeface="+mn-ea"/>
                <a:cs typeface="+mn-cs"/>
              </a:rPr>
              <a:t>Actively resists re-inscribing deficit orientations, essentialism, and patholigization of marginalized communities, instead viewing these as extensions of white dominance, patriarchy, and colonialism. </a:t>
            </a:r>
          </a:p>
          <a:p>
            <a:pPr marL="228600" lvl="0" indent="-228600">
              <a:buFont typeface="+mj-lt"/>
              <a:buAutoNum type="arabicPeriod"/>
            </a:pPr>
            <a:r>
              <a:rPr lang="en-US" sz="1200" kern="1200" dirty="0">
                <a:solidFill>
                  <a:schemeClr val="tx1"/>
                </a:solidFill>
                <a:effectLst/>
                <a:latin typeface="+mn-lt"/>
                <a:ea typeface="+mn-ea"/>
                <a:cs typeface="+mn-cs"/>
              </a:rPr>
              <a:t>Requires that researchers engage in critical reflexivity on self as a researcher. </a:t>
            </a:r>
          </a:p>
          <a:p>
            <a:pPr lvl="0"/>
            <a:endParaRPr lang="en-US"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Criticality in qualitative research is cultivated through taking an inquiry stance that foregrounds issues of hegemony, inequity, identity, and works to cocreate the conditions for research that is anti-hegemonic (i.e., anti-racist, anti-colonialist) in its approach to power inherent in research processes, research settings, and in society more broadly. </a:t>
            </a:r>
          </a:p>
          <a:p>
            <a:endParaRPr lang="en-US" sz="1200" kern="1200" dirty="0">
              <a:solidFill>
                <a:schemeClr val="tx1"/>
              </a:solidFill>
              <a:effectLst/>
              <a:latin typeface="+mn-lt"/>
              <a:ea typeface="+mn-ea"/>
              <a:cs typeface="+mn-cs"/>
            </a:endParaRPr>
          </a:p>
          <a:p>
            <a:pPr lvl="0"/>
            <a:r>
              <a:rPr lang="en-US" sz="1200" kern="1200" dirty="0">
                <a:solidFill>
                  <a:schemeClr val="tx1"/>
                </a:solidFill>
                <a:effectLst/>
                <a:latin typeface="+mn-lt"/>
                <a:ea typeface="+mn-ea"/>
                <a:cs typeface="+mn-cs"/>
              </a:rPr>
              <a:t>A goal of criticality in qualitative research is to develop counter-narratives to dominant cultural knowledge and normative narratives that circulate in everyday life.</a:t>
            </a:r>
            <a:r>
              <a:rPr lang="en-IN" dirty="0">
                <a:effectLst/>
              </a:rPr>
              <a:t> </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9974C31-EB4A-4B21-8134-CB5741A1DC5F}" type="slidenum">
              <a:rPr lang="en-US" smtClean="0"/>
              <a:t>40</a:t>
            </a:fld>
            <a:endParaRPr lang="en-US" dirty="0"/>
          </a:p>
        </p:txBody>
      </p:sp>
    </p:spTree>
    <p:extLst>
      <p:ext uri="{BB962C8B-B14F-4D97-AF65-F5344CB8AC3E}">
        <p14:creationId xmlns:p14="http://schemas.microsoft.com/office/powerpoint/2010/main" val="341265564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kern="1200" dirty="0">
                <a:solidFill>
                  <a:schemeClr val="tx1"/>
                </a:solidFill>
                <a:effectLst/>
                <a:latin typeface="+mn-lt"/>
                <a:ea typeface="+mn-ea"/>
                <a:cs typeface="+mn-cs"/>
              </a:rPr>
              <a:t>Satisfies Learning Objective 1.4: </a:t>
            </a:r>
            <a:r>
              <a:rPr lang="en-US" sz="1200" kern="1200" dirty="0">
                <a:solidFill>
                  <a:schemeClr val="tx1"/>
                </a:solidFill>
                <a:effectLst/>
                <a:latin typeface="+mn-lt"/>
                <a:ea typeface="+mn-ea"/>
                <a:cs typeface="+mn-cs"/>
              </a:rPr>
              <a:t>The way the horizontal values of qualitative research</a:t>
            </a:r>
            <a:r>
              <a:rPr lang="en-US" sz="1200" kern="1200" baseline="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criticality, reflexivity, collaboration, and rigor</a:t>
            </a:r>
            <a:r>
              <a:rPr lang="en-US" sz="1200" kern="1200" baseline="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influence, shape, and guide all aspects of qualitative research</a:t>
            </a:r>
            <a:r>
              <a:rPr lang="en-IN" sz="1200" kern="1200" dirty="0">
                <a:solidFill>
                  <a:schemeClr val="tx1"/>
                </a:solidFill>
                <a:effectLst/>
                <a:latin typeface="+mn-lt"/>
                <a:ea typeface="+mn-ea"/>
                <a:cs typeface="+mn-cs"/>
              </a:rPr>
              <a:t>.</a:t>
            </a:r>
          </a:p>
          <a:p>
            <a:pPr lvl="0"/>
            <a:endParaRPr lang="en-IN" sz="1200" kern="1200" dirty="0">
              <a:solidFill>
                <a:schemeClr val="tx1"/>
              </a:solidFill>
              <a:effectLst/>
              <a:latin typeface="+mn-lt"/>
              <a:ea typeface="+mn-ea"/>
              <a:cs typeface="+mn-cs"/>
            </a:endParaRPr>
          </a:p>
          <a:p>
            <a:pPr lvl="0"/>
            <a:r>
              <a:rPr lang="en-IN" sz="1200" kern="1200" dirty="0">
                <a:solidFill>
                  <a:schemeClr val="tx1"/>
                </a:solidFill>
                <a:effectLst/>
                <a:latin typeface="+mn-lt"/>
                <a:ea typeface="+mn-ea"/>
                <a:cs typeface="+mn-cs"/>
              </a:rPr>
              <a:t>Researcher </a:t>
            </a:r>
            <a:r>
              <a:rPr lang="en-US" sz="1200" kern="1200" dirty="0">
                <a:solidFill>
                  <a:schemeClr val="tx1"/>
                </a:solidFill>
                <a:effectLst/>
                <a:latin typeface="+mn-lt"/>
                <a:ea typeface="+mn-ea"/>
                <a:cs typeface="+mn-cs"/>
              </a:rPr>
              <a:t>reflexivity is the systematic assessment of your identity, positionality, biases, assumptions, values, and subjectivities. </a:t>
            </a:r>
          </a:p>
          <a:p>
            <a:pPr lvl="0"/>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Entails active self-reflection: </a:t>
            </a:r>
            <a:r>
              <a:rPr lang="en-US" sz="1200" kern="1200" dirty="0">
                <a:solidFill>
                  <a:schemeClr val="tx1"/>
                </a:solidFill>
                <a:effectLst/>
                <a:latin typeface="+mn-lt"/>
                <a:ea typeface="+mn-ea"/>
                <a:cs typeface="+mn-cs"/>
              </a:rPr>
              <a:t>Methodologically, researcher reflexivity entails the active self-reflection of your biases, theoretical preferences, biases about research settings, about the selection of participants, reflection on how your personal experiences affect your research in terms of your relationships with research participants, the data generated, and your analytical interpretations. </a:t>
            </a:r>
          </a:p>
          <a:p>
            <a:pPr lvl="0"/>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Vigilance and frequent reassessment: </a:t>
            </a:r>
            <a:r>
              <a:rPr lang="en-IN" sz="1200" kern="1200" dirty="0">
                <a:solidFill>
                  <a:schemeClr val="tx1"/>
                </a:solidFill>
                <a:effectLst/>
                <a:latin typeface="+mn-lt"/>
                <a:ea typeface="+mn-ea"/>
                <a:cs typeface="+mn-cs"/>
              </a:rPr>
              <a:t>Reflexivity, then, requires you to be vigilant and to frequently reassess your positionality, social identity, and related subjectivities both broadly and in terms of how they influence the research.</a:t>
            </a:r>
          </a:p>
          <a:p>
            <a:pPr lvl="0"/>
            <a:endParaRPr lang="en-US" sz="1200" kern="1200" dirty="0">
              <a:solidFill>
                <a:schemeClr val="tx1"/>
              </a:solidFill>
              <a:effectLst/>
              <a:latin typeface="+mn-lt"/>
              <a:ea typeface="+mn-ea"/>
              <a:cs typeface="+mn-cs"/>
            </a:endParaRPr>
          </a:p>
          <a:p>
            <a:pPr lvl="0"/>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9974C31-EB4A-4B21-8134-CB5741A1DC5F}" type="slidenum">
              <a:rPr lang="en-US" smtClean="0"/>
              <a:t>42</a:t>
            </a:fld>
            <a:endParaRPr lang="en-US" dirty="0"/>
          </a:p>
        </p:txBody>
      </p:sp>
    </p:spTree>
    <p:extLst>
      <p:ext uri="{BB962C8B-B14F-4D97-AF65-F5344CB8AC3E}">
        <p14:creationId xmlns:p14="http://schemas.microsoft.com/office/powerpoint/2010/main" val="193542072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kern="1200" dirty="0">
                <a:solidFill>
                  <a:schemeClr val="tx1"/>
                </a:solidFill>
                <a:effectLst/>
                <a:latin typeface="+mn-lt"/>
                <a:ea typeface="+mn-ea"/>
                <a:cs typeface="+mn-cs"/>
              </a:rPr>
              <a:t>Satisfies Learning Objective 1.4: </a:t>
            </a:r>
            <a:r>
              <a:rPr lang="en-US" sz="1200" kern="1200" dirty="0">
                <a:solidFill>
                  <a:schemeClr val="tx1"/>
                </a:solidFill>
                <a:effectLst/>
                <a:latin typeface="+mn-lt"/>
                <a:ea typeface="+mn-ea"/>
                <a:cs typeface="+mn-cs"/>
              </a:rPr>
              <a:t>The way the horizontal values of qualitative research</a:t>
            </a:r>
            <a:r>
              <a:rPr lang="en-US" sz="1200" kern="1200" baseline="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criticality, reflexivity, collaboration, and rigor</a:t>
            </a:r>
            <a:r>
              <a:rPr lang="en-US" sz="1200" kern="1200" baseline="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influence, shape, and guide all aspects of qualitative research</a:t>
            </a:r>
            <a:r>
              <a:rPr lang="en-IN" sz="1200" kern="1200" dirty="0">
                <a:solidFill>
                  <a:schemeClr val="tx1"/>
                </a:solidFill>
                <a:effectLst/>
                <a:latin typeface="+mn-lt"/>
                <a:ea typeface="+mn-ea"/>
                <a:cs typeface="+mn-cs"/>
              </a:rPr>
              <a:t>.</a:t>
            </a:r>
          </a:p>
          <a:p>
            <a:pPr lvl="0"/>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Values and epistemologies of researcher vitally important: </a:t>
            </a:r>
            <a:r>
              <a:rPr lang="en-IN" sz="1200" kern="1200" dirty="0">
                <a:solidFill>
                  <a:schemeClr val="tx1"/>
                </a:solidFill>
                <a:effectLst/>
                <a:latin typeface="+mn-lt"/>
                <a:ea typeface="+mn-ea"/>
                <a:cs typeface="+mn-cs"/>
              </a:rPr>
              <a:t>The importance of systematically considering and methodologically addressing social identity and positionality, it is clear that the values and epistemologies of the researcher are vitally important to the research design implementation.</a:t>
            </a:r>
          </a:p>
          <a:p>
            <a:pPr lvl="0"/>
            <a:endParaRPr lang="en-IN"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Disciplined subjectivity: </a:t>
            </a:r>
            <a:r>
              <a:rPr lang="en-US" sz="1200" kern="1200" dirty="0">
                <a:solidFill>
                  <a:schemeClr val="tx1"/>
                </a:solidFill>
                <a:effectLst/>
                <a:latin typeface="+mn-lt"/>
                <a:ea typeface="+mn-ea"/>
                <a:cs typeface="+mn-cs"/>
              </a:rPr>
              <a:t>Acknowledging our subjectivities as researchers, which some refer to as a “disciplined subjectivity” (Erickson, 1973; LeCompte &amp; Goets, 1982), is central to rigorous and valid research. </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9974C31-EB4A-4B21-8134-CB5741A1DC5F}" type="slidenum">
              <a:rPr lang="en-US" smtClean="0"/>
              <a:t>43</a:t>
            </a:fld>
            <a:endParaRPr lang="en-US" dirty="0"/>
          </a:p>
        </p:txBody>
      </p:sp>
    </p:spTree>
    <p:extLst>
      <p:ext uri="{BB962C8B-B14F-4D97-AF65-F5344CB8AC3E}">
        <p14:creationId xmlns:p14="http://schemas.microsoft.com/office/powerpoint/2010/main" val="158329850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kern="1200" dirty="0">
                <a:solidFill>
                  <a:schemeClr val="tx1"/>
                </a:solidFill>
                <a:effectLst/>
                <a:latin typeface="+mn-lt"/>
                <a:ea typeface="+mn-ea"/>
                <a:cs typeface="+mn-cs"/>
              </a:rPr>
              <a:t>Satisfies Learning Objective 1.4: </a:t>
            </a:r>
            <a:r>
              <a:rPr lang="en-US" sz="1200" kern="1200" dirty="0">
                <a:solidFill>
                  <a:schemeClr val="tx1"/>
                </a:solidFill>
                <a:effectLst/>
                <a:latin typeface="+mn-lt"/>
                <a:ea typeface="+mn-ea"/>
                <a:cs typeface="+mn-cs"/>
              </a:rPr>
              <a:t>The way the horizontal values of qualitative research</a:t>
            </a:r>
            <a:r>
              <a:rPr lang="en-US" sz="1200" kern="1200" baseline="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criticality, reflexivity, collaboration, and rigor</a:t>
            </a:r>
            <a:r>
              <a:rPr lang="en-US" sz="1200" kern="1200" baseline="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influence, shape, and guide all aspects of qualitative research</a:t>
            </a:r>
            <a:r>
              <a:rPr lang="en-IN" sz="1200" kern="1200" dirty="0">
                <a:solidFill>
                  <a:schemeClr val="tx1"/>
                </a:solidFill>
                <a:effectLst/>
                <a:latin typeface="+mn-lt"/>
                <a:ea typeface="+mn-ea"/>
                <a:cs typeface="+mn-cs"/>
              </a:rPr>
              <a:t>.</a:t>
            </a:r>
          </a:p>
          <a:p>
            <a:pPr lvl="0"/>
            <a:endParaRPr lang="en-IN"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Engaging in systematic collaboration: </a:t>
            </a:r>
            <a:r>
              <a:rPr lang="en-US" sz="1200" kern="1200" dirty="0">
                <a:solidFill>
                  <a:schemeClr val="tx1"/>
                </a:solidFill>
                <a:effectLst/>
                <a:latin typeface="+mn-lt"/>
                <a:ea typeface="+mn-ea"/>
                <a:cs typeface="+mn-cs"/>
              </a:rPr>
              <a:t>Collaboration can be engaged with participants, colleagues, advisers, peers, and mentors in deliberate ways that support conducting valid, ethical qualitative research. </a:t>
            </a:r>
          </a:p>
          <a:p>
            <a:pPr lvl="0"/>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Central role in bringing conversation: </a:t>
            </a:r>
            <a:r>
              <a:rPr lang="en-US" sz="1200" kern="1200" dirty="0">
                <a:solidFill>
                  <a:schemeClr val="tx1"/>
                </a:solidFill>
                <a:effectLst/>
                <a:latin typeface="+mn-lt"/>
                <a:ea typeface="+mn-ea"/>
                <a:cs typeface="+mn-cs"/>
              </a:rPr>
              <a:t>Given its central role in bringing into conversation (and even into generative tension) a range of perspectives toward diversifying knowledge and perspective, </a:t>
            </a:r>
            <a:r>
              <a:rPr lang="en-US" sz="1200" i="1" kern="1200" dirty="0">
                <a:solidFill>
                  <a:schemeClr val="tx1"/>
                </a:solidFill>
                <a:effectLst/>
                <a:latin typeface="+mn-lt"/>
                <a:ea typeface="+mn-ea"/>
                <a:cs typeface="+mn-cs"/>
              </a:rPr>
              <a:t>collaboration </a:t>
            </a:r>
            <a:r>
              <a:rPr lang="en-US" sz="1200" kern="1200" dirty="0">
                <a:solidFill>
                  <a:schemeClr val="tx1"/>
                </a:solidFill>
                <a:effectLst/>
                <a:latin typeface="+mn-lt"/>
                <a:ea typeface="+mn-ea"/>
                <a:cs typeface="+mn-cs"/>
              </a:rPr>
              <a:t>is</a:t>
            </a:r>
            <a:r>
              <a:rPr lang="en-US" sz="1200" i="1" kern="120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the third value of qualitative research. </a:t>
            </a:r>
          </a:p>
          <a:p>
            <a:pPr lvl="0"/>
            <a:endParaRPr lang="en-US" sz="1200" kern="1200" dirty="0">
              <a:solidFill>
                <a:schemeClr val="tx1"/>
              </a:solidFill>
              <a:effectLst/>
              <a:latin typeface="+mn-lt"/>
              <a:ea typeface="+mn-ea"/>
              <a:cs typeface="+mn-cs"/>
            </a:endParaRPr>
          </a:p>
          <a:p>
            <a:pPr lvl="0"/>
            <a:r>
              <a:rPr lang="en-US" b="1" dirty="0"/>
              <a:t>Dialogic engagement</a:t>
            </a:r>
            <a:r>
              <a:rPr lang="en-US" dirty="0"/>
              <a:t>: </a:t>
            </a:r>
            <a:r>
              <a:rPr lang="en-US" sz="1200" kern="1200" dirty="0">
                <a:solidFill>
                  <a:schemeClr val="tx1"/>
                </a:solidFill>
                <a:effectLst/>
                <a:latin typeface="+mn-lt"/>
                <a:ea typeface="+mn-ea"/>
                <a:cs typeface="+mn-cs"/>
              </a:rPr>
              <a:t>Helps foster rigorous and reflexive research as well as criticality in qualitative research (Bakhtin, 1981, 1984; Lillis, 2003; Rule, 2011; </a:t>
            </a:r>
            <a:r>
              <a:rPr lang="en-US" sz="1200" kern="1200" dirty="0" err="1">
                <a:solidFill>
                  <a:schemeClr val="tx1"/>
                </a:solidFill>
                <a:effectLst/>
                <a:latin typeface="+mn-lt"/>
                <a:ea typeface="+mn-ea"/>
                <a:cs typeface="+mn-cs"/>
              </a:rPr>
              <a:t>Tanggaard</a:t>
            </a:r>
            <a:r>
              <a:rPr lang="en-US" sz="1200" kern="1200" dirty="0">
                <a:solidFill>
                  <a:schemeClr val="tx1"/>
                </a:solidFill>
                <a:effectLst/>
                <a:latin typeface="+mn-lt"/>
                <a:ea typeface="+mn-ea"/>
                <a:cs typeface="+mn-cs"/>
              </a:rPr>
              <a:t>, 2009). </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9974C31-EB4A-4B21-8134-CB5741A1DC5F}" type="slidenum">
              <a:rPr lang="en-US" smtClean="0"/>
              <a:t>44</a:t>
            </a:fld>
            <a:endParaRPr lang="en-US" dirty="0"/>
          </a:p>
        </p:txBody>
      </p:sp>
    </p:spTree>
    <p:extLst>
      <p:ext uri="{BB962C8B-B14F-4D97-AF65-F5344CB8AC3E}">
        <p14:creationId xmlns:p14="http://schemas.microsoft.com/office/powerpoint/2010/main" val="68207818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kern="1200" dirty="0">
                <a:solidFill>
                  <a:schemeClr val="tx1"/>
                </a:solidFill>
                <a:effectLst/>
                <a:latin typeface="+mn-lt"/>
                <a:ea typeface="+mn-ea"/>
                <a:cs typeface="+mn-cs"/>
              </a:rPr>
              <a:t>Satisfies Learning Objective 1.4: </a:t>
            </a:r>
            <a:r>
              <a:rPr lang="en-US" sz="1200" kern="1200" dirty="0">
                <a:solidFill>
                  <a:schemeClr val="tx1"/>
                </a:solidFill>
                <a:effectLst/>
                <a:latin typeface="+mn-lt"/>
                <a:ea typeface="+mn-ea"/>
                <a:cs typeface="+mn-cs"/>
              </a:rPr>
              <a:t>The way the horizontal values of qualitative research</a:t>
            </a:r>
            <a:r>
              <a:rPr lang="en-US" sz="1200" kern="1200" baseline="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criticality, reflexivity, collaboration, and rigor</a:t>
            </a:r>
            <a:r>
              <a:rPr lang="en-US" sz="1200" kern="1200" baseline="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influence, shape, and guide all aspects of qualitative research</a:t>
            </a:r>
            <a:r>
              <a:rPr lang="en-IN" sz="1200" kern="1200" dirty="0">
                <a:solidFill>
                  <a:schemeClr val="tx1"/>
                </a:solidFill>
                <a:effectLst/>
                <a:latin typeface="+mn-lt"/>
                <a:ea typeface="+mn-ea"/>
                <a:cs typeface="+mn-cs"/>
              </a:rPr>
              <a:t>.</a:t>
            </a:r>
          </a:p>
          <a:p>
            <a:pPr lvl="0"/>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Definition of rigor:</a:t>
            </a:r>
            <a:r>
              <a:rPr lang="en-US" baseline="0" dirty="0"/>
              <a:t> </a:t>
            </a:r>
            <a:r>
              <a:rPr lang="en-IN" sz="1200" kern="1200" dirty="0">
                <a:solidFill>
                  <a:schemeClr val="tx1"/>
                </a:solidFill>
                <a:effectLst/>
                <a:latin typeface="+mn-lt"/>
                <a:ea typeface="+mn-ea"/>
                <a:cs typeface="+mn-cs"/>
              </a:rPr>
              <a:t>Rigor in qualitative research refers to overall research quality and validity. </a:t>
            </a:r>
            <a:endParaRPr lang="en-US" dirty="0"/>
          </a:p>
          <a:p>
            <a:pPr lvl="0"/>
            <a:endParaRPr lang="en-IN" sz="1200" kern="1200" dirty="0">
              <a:solidFill>
                <a:schemeClr val="tx1"/>
              </a:solidFill>
              <a:effectLst/>
              <a:latin typeface="+mn-lt"/>
              <a:ea typeface="+mn-ea"/>
              <a:cs typeface="+mn-cs"/>
            </a:endParaRPr>
          </a:p>
          <a:p>
            <a:pPr lvl="0"/>
            <a:r>
              <a:rPr lang="en-US" sz="1200" kern="1200" dirty="0">
                <a:solidFill>
                  <a:schemeClr val="tx1"/>
                </a:solidFill>
                <a:effectLst/>
                <a:latin typeface="+mn-lt"/>
                <a:ea typeface="+mn-ea"/>
                <a:cs typeface="+mn-cs"/>
              </a:rPr>
              <a:t>Develop and enact a research design: That seeks complexity and contextualization through its scope and structure, choice and strategic sequencing of methods, and alignment of research methods with research questions and inquiry processes.</a:t>
            </a:r>
            <a:endParaRPr lang="en-IN" sz="1200" kern="1200" dirty="0">
              <a:solidFill>
                <a:schemeClr val="tx1"/>
              </a:solidFill>
              <a:effectLst/>
              <a:latin typeface="+mn-lt"/>
              <a:ea typeface="+mn-ea"/>
              <a:cs typeface="+mn-cs"/>
            </a:endParaRPr>
          </a:p>
          <a:p>
            <a:pPr lvl="0"/>
            <a:endParaRPr lang="en-US" sz="1200" kern="1200" dirty="0">
              <a:solidFill>
                <a:schemeClr val="tx1"/>
              </a:solidFill>
              <a:effectLst/>
              <a:latin typeface="+mn-lt"/>
              <a:ea typeface="+mn-ea"/>
              <a:cs typeface="+mn-cs"/>
            </a:endParaRPr>
          </a:p>
          <a:p>
            <a:pPr lvl="0"/>
            <a:r>
              <a:rPr lang="en-US" sz="1200" kern="1200" dirty="0">
                <a:solidFill>
                  <a:schemeClr val="tx1"/>
                </a:solidFill>
                <a:effectLst/>
                <a:latin typeface="+mn-lt"/>
                <a:ea typeface="+mn-ea"/>
                <a:cs typeface="+mn-cs"/>
              </a:rPr>
              <a:t>Maintain fidelity to participants’ experiences and voices: Through engaging in inductive and emergent research that is actively responsive to emerging meanings, situations, and realities while at the same time supports a systematic approach to data collection and analysis. </a:t>
            </a:r>
            <a:endParaRPr lang="en-IN" sz="1200" kern="1200" dirty="0">
              <a:solidFill>
                <a:schemeClr val="tx1"/>
              </a:solidFill>
              <a:effectLst/>
              <a:latin typeface="+mn-lt"/>
              <a:ea typeface="+mn-ea"/>
              <a:cs typeface="+mn-cs"/>
            </a:endParaRPr>
          </a:p>
          <a:p>
            <a:pPr lvl="0"/>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9974C31-EB4A-4B21-8134-CB5741A1DC5F}" type="slidenum">
              <a:rPr lang="en-US" smtClean="0"/>
              <a:t>46</a:t>
            </a:fld>
            <a:endParaRPr lang="en-US" dirty="0"/>
          </a:p>
        </p:txBody>
      </p:sp>
    </p:spTree>
    <p:extLst>
      <p:ext uri="{BB962C8B-B14F-4D97-AF65-F5344CB8AC3E}">
        <p14:creationId xmlns:p14="http://schemas.microsoft.com/office/powerpoint/2010/main" val="63348569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kern="1200" dirty="0">
                <a:solidFill>
                  <a:schemeClr val="tx1"/>
                </a:solidFill>
                <a:effectLst/>
                <a:latin typeface="+mn-lt"/>
                <a:ea typeface="+mn-ea"/>
                <a:cs typeface="+mn-cs"/>
              </a:rPr>
              <a:t>Satisfies Learning Objective 1.4: </a:t>
            </a:r>
            <a:r>
              <a:rPr lang="en-US" sz="1200" kern="1200" dirty="0">
                <a:solidFill>
                  <a:schemeClr val="tx1"/>
                </a:solidFill>
                <a:effectLst/>
                <a:latin typeface="+mn-lt"/>
                <a:ea typeface="+mn-ea"/>
                <a:cs typeface="+mn-cs"/>
              </a:rPr>
              <a:t>The way the horizontal values of qualitative research</a:t>
            </a:r>
            <a:r>
              <a:rPr lang="en-US" sz="1200" kern="1200" baseline="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criticality, reflexivity, collaboration, and rigor</a:t>
            </a:r>
            <a:r>
              <a:rPr lang="en-US" sz="1200" kern="1200" baseline="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influence, shape, and guide all aspects of qualitative research</a:t>
            </a:r>
            <a:r>
              <a:rPr lang="en-IN" sz="1200" kern="1200" dirty="0">
                <a:solidFill>
                  <a:schemeClr val="tx1"/>
                </a:solidFill>
                <a:effectLst/>
                <a:latin typeface="+mn-lt"/>
                <a:ea typeface="+mn-ea"/>
                <a:cs typeface="+mn-cs"/>
              </a:rPr>
              <a:t>.</a:t>
            </a:r>
          </a:p>
          <a:p>
            <a:pPr lvl="0"/>
            <a:endParaRPr lang="en-US" sz="1200" kern="1200" dirty="0">
              <a:solidFill>
                <a:schemeClr val="tx1"/>
              </a:solidFill>
              <a:effectLst/>
              <a:latin typeface="+mn-lt"/>
              <a:ea typeface="+mn-ea"/>
              <a:cs typeface="+mn-cs"/>
            </a:endParaRPr>
          </a:p>
          <a:p>
            <a:pPr lvl="0"/>
            <a:r>
              <a:rPr lang="en-US" sz="1200" kern="1200" dirty="0">
                <a:solidFill>
                  <a:schemeClr val="tx1"/>
                </a:solidFill>
                <a:effectLst/>
                <a:latin typeface="+mn-lt"/>
                <a:ea typeface="+mn-ea"/>
                <a:cs typeface="+mn-cs"/>
              </a:rPr>
              <a:t>Understand and represent: As complex and contextualized, textured, and respectful a picture of people, contexts, events, and experiences as possible.</a:t>
            </a:r>
          </a:p>
          <a:p>
            <a:pPr lvl="0"/>
            <a:endParaRPr lang="en-US" sz="1200" kern="1200" dirty="0">
              <a:solidFill>
                <a:schemeClr val="tx1"/>
              </a:solidFill>
              <a:effectLst/>
              <a:latin typeface="+mn-lt"/>
              <a:ea typeface="+mn-ea"/>
              <a:cs typeface="+mn-cs"/>
            </a:endParaRPr>
          </a:p>
          <a:p>
            <a:pPr lvl="0"/>
            <a:r>
              <a:rPr lang="en-US" sz="1200" kern="1200" dirty="0">
                <a:solidFill>
                  <a:schemeClr val="tx1"/>
                </a:solidFill>
                <a:effectLst/>
                <a:latin typeface="+mn-lt"/>
                <a:ea typeface="+mn-ea"/>
                <a:cs typeface="+mn-cs"/>
              </a:rPr>
              <a:t>Transparently addressing the processes, challenges, and limitations of a study including validity issues raised by the role of the researcher and issues of power and systemic discrimination.</a:t>
            </a:r>
            <a:endParaRPr lang="en-IN" sz="1200" kern="1200" dirty="0">
              <a:solidFill>
                <a:schemeClr val="tx1"/>
              </a:solidFill>
              <a:effectLst/>
              <a:latin typeface="+mn-lt"/>
              <a:ea typeface="+mn-ea"/>
              <a:cs typeface="+mn-cs"/>
            </a:endParaRPr>
          </a:p>
          <a:p>
            <a:pPr lvl="0"/>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Additional way of achieving: </a:t>
            </a:r>
            <a:r>
              <a:rPr lang="en-IN" sz="1200" kern="1200" dirty="0">
                <a:solidFill>
                  <a:schemeClr val="tx1"/>
                </a:solidFill>
                <a:effectLst/>
                <a:latin typeface="+mn-lt"/>
                <a:ea typeface="+mn-ea"/>
                <a:cs typeface="+mn-cs"/>
              </a:rPr>
              <a:t>An additional way that rigor is achieved in qualitative studies is through the reflexive engagement processes such</a:t>
            </a:r>
            <a:r>
              <a:rPr lang="en-IN" sz="1200" kern="1200" baseline="0" dirty="0">
                <a:solidFill>
                  <a:schemeClr val="tx1"/>
                </a:solidFill>
                <a:effectLst/>
                <a:latin typeface="+mn-lt"/>
                <a:ea typeface="+mn-ea"/>
                <a:cs typeface="+mn-cs"/>
              </a:rPr>
              <a:t> as</a:t>
            </a:r>
            <a:r>
              <a:rPr lang="en-IN" sz="1200" kern="1200" dirty="0">
                <a:solidFill>
                  <a:schemeClr val="tx1"/>
                </a:solidFill>
                <a:effectLst/>
                <a:latin typeface="+mn-lt"/>
                <a:ea typeface="+mn-ea"/>
                <a:cs typeface="+mn-cs"/>
              </a:rPr>
              <a:t> researcher reflexivity and dialogic engagement.</a:t>
            </a:r>
          </a:p>
          <a:p>
            <a:pPr lvl="0"/>
            <a:endParaRPr lang="en-US" sz="1200" kern="1200" dirty="0">
              <a:solidFill>
                <a:schemeClr val="tx1"/>
              </a:solidFill>
              <a:effectLst/>
              <a:latin typeface="+mn-lt"/>
              <a:ea typeface="+mn-ea"/>
              <a:cs typeface="+mn-cs"/>
            </a:endParaRPr>
          </a:p>
          <a:p>
            <a:pPr lvl="0"/>
            <a:endParaRPr lang="en-IN" sz="1200" kern="1200" dirty="0">
              <a:solidFill>
                <a:schemeClr val="tx1"/>
              </a:solidFill>
              <a:effectLst/>
              <a:latin typeface="+mn-lt"/>
              <a:ea typeface="+mn-ea"/>
              <a:cs typeface="+mn-cs"/>
            </a:endParaRPr>
          </a:p>
          <a:p>
            <a:pPr lvl="0"/>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9974C31-EB4A-4B21-8134-CB5741A1DC5F}" type="slidenum">
              <a:rPr lang="en-US" smtClean="0"/>
              <a:t>47</a:t>
            </a:fld>
            <a:endParaRPr lang="en-US" dirty="0"/>
          </a:p>
        </p:txBody>
      </p:sp>
    </p:spTree>
    <p:extLst>
      <p:ext uri="{BB962C8B-B14F-4D97-AF65-F5344CB8AC3E}">
        <p14:creationId xmlns:p14="http://schemas.microsoft.com/office/powerpoint/2010/main" val="102766161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kern="1200" dirty="0">
                <a:solidFill>
                  <a:schemeClr val="tx1"/>
                </a:solidFill>
                <a:effectLst/>
                <a:latin typeface="+mn-lt"/>
                <a:ea typeface="+mn-ea"/>
                <a:cs typeface="+mn-cs"/>
              </a:rPr>
              <a:t>Satisfies Learning Objective 1.4: </a:t>
            </a:r>
            <a:r>
              <a:rPr lang="en-US" sz="1200" kern="1200" dirty="0">
                <a:solidFill>
                  <a:schemeClr val="tx1"/>
                </a:solidFill>
                <a:effectLst/>
                <a:latin typeface="+mn-lt"/>
                <a:ea typeface="+mn-ea"/>
                <a:cs typeface="+mn-cs"/>
              </a:rPr>
              <a:t>The way the horizontal values of qualitative research</a:t>
            </a:r>
            <a:r>
              <a:rPr lang="en-US" sz="1200" kern="1200" baseline="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criticality, reflexivity, collaboration, and rigor</a:t>
            </a:r>
            <a:r>
              <a:rPr lang="en-US" sz="1200" kern="1200" baseline="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influence, shape, and guide all aspects of qualitative research</a:t>
            </a:r>
            <a:r>
              <a:rPr lang="en-IN" sz="1200" kern="1200" dirty="0">
                <a:solidFill>
                  <a:schemeClr val="tx1"/>
                </a:solidFill>
                <a:effectLst/>
                <a:latin typeface="+mn-lt"/>
                <a:ea typeface="+mn-ea"/>
                <a:cs typeface="+mn-cs"/>
              </a:rPr>
              <a:t>.</a:t>
            </a:r>
          </a:p>
          <a:p>
            <a:pPr lvl="0"/>
            <a:endParaRPr lang="en-IN"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Interrupting normative approaches to research that are typically steeped in oversimplified thinking about culture is an important aspect of conducting rigorous qualitative research that resists essentializing (and therefore denying individuality to) individuals. </a:t>
            </a:r>
          </a:p>
          <a:p>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Rigor involves paying careful attention throughout the research process to context and complexity; without this attention, qualitative research can reinscribe reductionist, essentializing, disrespectful, and unethical interpretations and representations of people’s experiences and lives.</a:t>
            </a:r>
            <a:endParaRPr lang="en-IN" sz="1200" kern="1200" dirty="0">
              <a:solidFill>
                <a:schemeClr val="tx1"/>
              </a:solidFill>
              <a:effectLst/>
              <a:latin typeface="+mn-lt"/>
              <a:ea typeface="+mn-ea"/>
              <a:cs typeface="+mn-cs"/>
            </a:endParaRPr>
          </a:p>
          <a:p>
            <a:pPr lvl="0"/>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9974C31-EB4A-4B21-8134-CB5741A1DC5F}" type="slidenum">
              <a:rPr lang="en-US" smtClean="0"/>
              <a:t>48</a:t>
            </a:fld>
            <a:endParaRPr lang="en-US" dirty="0"/>
          </a:p>
        </p:txBody>
      </p:sp>
    </p:spTree>
    <p:extLst>
      <p:ext uri="{BB962C8B-B14F-4D97-AF65-F5344CB8AC3E}">
        <p14:creationId xmlns:p14="http://schemas.microsoft.com/office/powerpoint/2010/main" val="16644681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AD8411-38CB-431A-9CD5-6CA623602E1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02BF986-DD2E-4EDE-BDC1-9EB80875C34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2854126-B689-4225-8BF1-235EF7A3C09C}"/>
              </a:ext>
            </a:extLst>
          </p:cNvPr>
          <p:cNvSpPr>
            <a:spLocks noGrp="1"/>
          </p:cNvSpPr>
          <p:nvPr>
            <p:ph type="dt" sz="half" idx="10"/>
          </p:nvPr>
        </p:nvSpPr>
        <p:spPr/>
        <p:txBody>
          <a:bodyPr/>
          <a:lstStyle/>
          <a:p>
            <a:fld id="{B31A6BFA-CC4D-4E52-8790-F6FCB747C238}" type="datetime1">
              <a:rPr lang="en-GB" smtClean="0"/>
              <a:t>07/03/2022</a:t>
            </a:fld>
            <a:endParaRPr lang="en-GB"/>
          </a:p>
        </p:txBody>
      </p:sp>
      <p:sp>
        <p:nvSpPr>
          <p:cNvPr id="5" name="Footer Placeholder 4">
            <a:extLst>
              <a:ext uri="{FF2B5EF4-FFF2-40B4-BE49-F238E27FC236}">
                <a16:creationId xmlns:a16="http://schemas.microsoft.com/office/drawing/2014/main" id="{ABC2BF58-7AC9-4C74-9279-99BC89484BB0}"/>
              </a:ext>
            </a:extLst>
          </p:cNvPr>
          <p:cNvSpPr>
            <a:spLocks noGrp="1"/>
          </p:cNvSpPr>
          <p:nvPr>
            <p:ph type="ftr" sz="quarter" idx="11"/>
          </p:nvPr>
        </p:nvSpPr>
        <p:spPr/>
        <p:txBody>
          <a:bodyPr/>
          <a:lstStyle/>
          <a:p>
            <a:r>
              <a:rPr lang="en-GB"/>
              <a:t>Ravitch, Qualitative Research.2e, ©SAGE Publications. 2021.</a:t>
            </a:r>
          </a:p>
        </p:txBody>
      </p:sp>
      <p:sp>
        <p:nvSpPr>
          <p:cNvPr id="6" name="Slide Number Placeholder 5">
            <a:extLst>
              <a:ext uri="{FF2B5EF4-FFF2-40B4-BE49-F238E27FC236}">
                <a16:creationId xmlns:a16="http://schemas.microsoft.com/office/drawing/2014/main" id="{4BCD2727-8663-46DA-97AB-CB6FC4E8020C}"/>
              </a:ext>
            </a:extLst>
          </p:cNvPr>
          <p:cNvSpPr>
            <a:spLocks noGrp="1"/>
          </p:cNvSpPr>
          <p:nvPr>
            <p:ph type="sldNum" sz="quarter" idx="12"/>
          </p:nvPr>
        </p:nvSpPr>
        <p:spPr/>
        <p:txBody>
          <a:bodyPr/>
          <a:lstStyle/>
          <a:p>
            <a:fld id="{7A32C343-0132-4250-BCD3-F2D1FF9D70B1}" type="slidenum">
              <a:rPr lang="en-GB" smtClean="0"/>
              <a:t>‹#›</a:t>
            </a:fld>
            <a:endParaRPr lang="en-GB"/>
          </a:p>
        </p:txBody>
      </p:sp>
    </p:spTree>
    <p:extLst>
      <p:ext uri="{BB962C8B-B14F-4D97-AF65-F5344CB8AC3E}">
        <p14:creationId xmlns:p14="http://schemas.microsoft.com/office/powerpoint/2010/main" val="23605964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AC3F38-0A09-4CA0-8859-D888DD569B2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9854508-0D21-47DE-A7E8-A77631D46B1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51320B5-FE2A-45D4-8A4C-290828C26824}"/>
              </a:ext>
            </a:extLst>
          </p:cNvPr>
          <p:cNvSpPr>
            <a:spLocks noGrp="1"/>
          </p:cNvSpPr>
          <p:nvPr>
            <p:ph type="dt" sz="half" idx="10"/>
          </p:nvPr>
        </p:nvSpPr>
        <p:spPr/>
        <p:txBody>
          <a:bodyPr/>
          <a:lstStyle/>
          <a:p>
            <a:fld id="{BE189DE6-A3CC-4B6E-8A74-3898BC0FEF99}" type="datetime1">
              <a:rPr lang="en-GB" smtClean="0"/>
              <a:t>07/03/2022</a:t>
            </a:fld>
            <a:endParaRPr lang="en-GB"/>
          </a:p>
        </p:txBody>
      </p:sp>
      <p:sp>
        <p:nvSpPr>
          <p:cNvPr id="5" name="Footer Placeholder 4">
            <a:extLst>
              <a:ext uri="{FF2B5EF4-FFF2-40B4-BE49-F238E27FC236}">
                <a16:creationId xmlns:a16="http://schemas.microsoft.com/office/drawing/2014/main" id="{E70BAC7C-F290-4E70-A241-E34AAA57C8E4}"/>
              </a:ext>
            </a:extLst>
          </p:cNvPr>
          <p:cNvSpPr>
            <a:spLocks noGrp="1"/>
          </p:cNvSpPr>
          <p:nvPr>
            <p:ph type="ftr" sz="quarter" idx="11"/>
          </p:nvPr>
        </p:nvSpPr>
        <p:spPr/>
        <p:txBody>
          <a:bodyPr/>
          <a:lstStyle/>
          <a:p>
            <a:r>
              <a:rPr lang="en-GB"/>
              <a:t>Ravitch, Qualitative Research.2e, ©SAGE Publications. 2021.</a:t>
            </a:r>
          </a:p>
        </p:txBody>
      </p:sp>
      <p:sp>
        <p:nvSpPr>
          <p:cNvPr id="6" name="Slide Number Placeholder 5">
            <a:extLst>
              <a:ext uri="{FF2B5EF4-FFF2-40B4-BE49-F238E27FC236}">
                <a16:creationId xmlns:a16="http://schemas.microsoft.com/office/drawing/2014/main" id="{9FF88EBF-4A85-4E4E-8545-C43D9254FCA1}"/>
              </a:ext>
            </a:extLst>
          </p:cNvPr>
          <p:cNvSpPr>
            <a:spLocks noGrp="1"/>
          </p:cNvSpPr>
          <p:nvPr>
            <p:ph type="sldNum" sz="quarter" idx="12"/>
          </p:nvPr>
        </p:nvSpPr>
        <p:spPr/>
        <p:txBody>
          <a:bodyPr/>
          <a:lstStyle/>
          <a:p>
            <a:fld id="{7A32C343-0132-4250-BCD3-F2D1FF9D70B1}" type="slidenum">
              <a:rPr lang="en-GB" smtClean="0"/>
              <a:t>‹#›</a:t>
            </a:fld>
            <a:endParaRPr lang="en-GB"/>
          </a:p>
        </p:txBody>
      </p:sp>
    </p:spTree>
    <p:extLst>
      <p:ext uri="{BB962C8B-B14F-4D97-AF65-F5344CB8AC3E}">
        <p14:creationId xmlns:p14="http://schemas.microsoft.com/office/powerpoint/2010/main" val="36340725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B67B72-265F-4864-B039-6619B2AF639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3068B14-36B4-449E-A56B-2E97C0654A5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7C09F6B-2448-4103-98C7-A2EDF6DFE3FC}"/>
              </a:ext>
            </a:extLst>
          </p:cNvPr>
          <p:cNvSpPr>
            <a:spLocks noGrp="1"/>
          </p:cNvSpPr>
          <p:nvPr>
            <p:ph type="dt" sz="half" idx="10"/>
          </p:nvPr>
        </p:nvSpPr>
        <p:spPr/>
        <p:txBody>
          <a:bodyPr/>
          <a:lstStyle/>
          <a:p>
            <a:fld id="{4EF50815-9458-432D-A2D7-CECF1FB5683A}" type="datetime1">
              <a:rPr lang="en-GB" smtClean="0"/>
              <a:t>07/03/2022</a:t>
            </a:fld>
            <a:endParaRPr lang="en-GB"/>
          </a:p>
        </p:txBody>
      </p:sp>
      <p:sp>
        <p:nvSpPr>
          <p:cNvPr id="5" name="Footer Placeholder 4">
            <a:extLst>
              <a:ext uri="{FF2B5EF4-FFF2-40B4-BE49-F238E27FC236}">
                <a16:creationId xmlns:a16="http://schemas.microsoft.com/office/drawing/2014/main" id="{B6F6FE54-C739-44A3-AD98-E48DA21FAB35}"/>
              </a:ext>
            </a:extLst>
          </p:cNvPr>
          <p:cNvSpPr>
            <a:spLocks noGrp="1"/>
          </p:cNvSpPr>
          <p:nvPr>
            <p:ph type="ftr" sz="quarter" idx="11"/>
          </p:nvPr>
        </p:nvSpPr>
        <p:spPr/>
        <p:txBody>
          <a:bodyPr/>
          <a:lstStyle/>
          <a:p>
            <a:r>
              <a:rPr lang="en-GB"/>
              <a:t>Ravitch, Qualitative Research.2e, ©SAGE Publications. 2021.</a:t>
            </a:r>
          </a:p>
        </p:txBody>
      </p:sp>
      <p:sp>
        <p:nvSpPr>
          <p:cNvPr id="6" name="Slide Number Placeholder 5">
            <a:extLst>
              <a:ext uri="{FF2B5EF4-FFF2-40B4-BE49-F238E27FC236}">
                <a16:creationId xmlns:a16="http://schemas.microsoft.com/office/drawing/2014/main" id="{51C03272-44E0-43DA-8532-E07C6192E356}"/>
              </a:ext>
            </a:extLst>
          </p:cNvPr>
          <p:cNvSpPr>
            <a:spLocks noGrp="1"/>
          </p:cNvSpPr>
          <p:nvPr>
            <p:ph type="sldNum" sz="quarter" idx="12"/>
          </p:nvPr>
        </p:nvSpPr>
        <p:spPr/>
        <p:txBody>
          <a:bodyPr/>
          <a:lstStyle/>
          <a:p>
            <a:fld id="{7A32C343-0132-4250-BCD3-F2D1FF9D70B1}" type="slidenum">
              <a:rPr lang="en-GB" smtClean="0"/>
              <a:t>‹#›</a:t>
            </a:fld>
            <a:endParaRPr lang="en-GB"/>
          </a:p>
        </p:txBody>
      </p:sp>
    </p:spTree>
    <p:extLst>
      <p:ext uri="{BB962C8B-B14F-4D97-AF65-F5344CB8AC3E}">
        <p14:creationId xmlns:p14="http://schemas.microsoft.com/office/powerpoint/2010/main" val="77316900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A2FEB5-7065-4104-B6B7-2618485CBC0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B9C94AF-BD9E-4912-ADD5-5BC77178ADE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F5B21FF-8E6C-4DB2-9A30-489F28F1119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E72A0DE-F630-4E93-95B4-9B717851AB58}"/>
              </a:ext>
            </a:extLst>
          </p:cNvPr>
          <p:cNvSpPr>
            <a:spLocks noGrp="1"/>
          </p:cNvSpPr>
          <p:nvPr>
            <p:ph type="dt" sz="half" idx="10"/>
          </p:nvPr>
        </p:nvSpPr>
        <p:spPr/>
        <p:txBody>
          <a:bodyPr/>
          <a:lstStyle/>
          <a:p>
            <a:fld id="{EEE226B7-D7CC-4DC7-A199-5DF01563CD73}" type="datetime1">
              <a:rPr lang="en-GB" smtClean="0"/>
              <a:t>07/03/2022</a:t>
            </a:fld>
            <a:endParaRPr lang="en-GB"/>
          </a:p>
        </p:txBody>
      </p:sp>
      <p:sp>
        <p:nvSpPr>
          <p:cNvPr id="6" name="Footer Placeholder 5">
            <a:extLst>
              <a:ext uri="{FF2B5EF4-FFF2-40B4-BE49-F238E27FC236}">
                <a16:creationId xmlns:a16="http://schemas.microsoft.com/office/drawing/2014/main" id="{2703B473-2C41-48A5-AF41-5EC186C2F0AE}"/>
              </a:ext>
            </a:extLst>
          </p:cNvPr>
          <p:cNvSpPr>
            <a:spLocks noGrp="1"/>
          </p:cNvSpPr>
          <p:nvPr>
            <p:ph type="ftr" sz="quarter" idx="11"/>
          </p:nvPr>
        </p:nvSpPr>
        <p:spPr/>
        <p:txBody>
          <a:bodyPr/>
          <a:lstStyle/>
          <a:p>
            <a:r>
              <a:rPr lang="en-GB"/>
              <a:t>Ravitch, Qualitative Research.2e, ©SAGE Publications. 2021.</a:t>
            </a:r>
          </a:p>
        </p:txBody>
      </p:sp>
      <p:sp>
        <p:nvSpPr>
          <p:cNvPr id="7" name="Slide Number Placeholder 6">
            <a:extLst>
              <a:ext uri="{FF2B5EF4-FFF2-40B4-BE49-F238E27FC236}">
                <a16:creationId xmlns:a16="http://schemas.microsoft.com/office/drawing/2014/main" id="{8FFAE601-58CA-4AA5-9E9F-319358D23380}"/>
              </a:ext>
            </a:extLst>
          </p:cNvPr>
          <p:cNvSpPr>
            <a:spLocks noGrp="1"/>
          </p:cNvSpPr>
          <p:nvPr>
            <p:ph type="sldNum" sz="quarter" idx="12"/>
          </p:nvPr>
        </p:nvSpPr>
        <p:spPr/>
        <p:txBody>
          <a:bodyPr/>
          <a:lstStyle/>
          <a:p>
            <a:fld id="{7A32C343-0132-4250-BCD3-F2D1FF9D70B1}" type="slidenum">
              <a:rPr lang="en-GB" smtClean="0"/>
              <a:t>‹#›</a:t>
            </a:fld>
            <a:endParaRPr lang="en-GB"/>
          </a:p>
        </p:txBody>
      </p:sp>
    </p:spTree>
    <p:extLst>
      <p:ext uri="{BB962C8B-B14F-4D97-AF65-F5344CB8AC3E}">
        <p14:creationId xmlns:p14="http://schemas.microsoft.com/office/powerpoint/2010/main" val="141087065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DEE7AB-ADBF-4171-9158-5418EFBA7E9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30747F3-3184-4CC2-92F2-9F25F1606E9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CCC2EA0-47A2-42D4-8815-4223F99AE3E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1B72B4E-AFEE-46DE-8458-C46E970FF73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3DD5416-9AEE-4100-9A92-C85173C09D2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1214E90-A0D7-4C2C-B372-0386E1806400}"/>
              </a:ext>
            </a:extLst>
          </p:cNvPr>
          <p:cNvSpPr>
            <a:spLocks noGrp="1"/>
          </p:cNvSpPr>
          <p:nvPr>
            <p:ph type="dt" sz="half" idx="10"/>
          </p:nvPr>
        </p:nvSpPr>
        <p:spPr/>
        <p:txBody>
          <a:bodyPr/>
          <a:lstStyle/>
          <a:p>
            <a:fld id="{56F15E82-84B4-4611-8EF8-C99E5EFA5E60}" type="datetime1">
              <a:rPr lang="en-GB" smtClean="0"/>
              <a:t>07/03/2022</a:t>
            </a:fld>
            <a:endParaRPr lang="en-GB"/>
          </a:p>
        </p:txBody>
      </p:sp>
      <p:sp>
        <p:nvSpPr>
          <p:cNvPr id="8" name="Footer Placeholder 7">
            <a:extLst>
              <a:ext uri="{FF2B5EF4-FFF2-40B4-BE49-F238E27FC236}">
                <a16:creationId xmlns:a16="http://schemas.microsoft.com/office/drawing/2014/main" id="{863B642C-CE7E-43E9-91C5-995AA216AA95}"/>
              </a:ext>
            </a:extLst>
          </p:cNvPr>
          <p:cNvSpPr>
            <a:spLocks noGrp="1"/>
          </p:cNvSpPr>
          <p:nvPr>
            <p:ph type="ftr" sz="quarter" idx="11"/>
          </p:nvPr>
        </p:nvSpPr>
        <p:spPr/>
        <p:txBody>
          <a:bodyPr/>
          <a:lstStyle/>
          <a:p>
            <a:r>
              <a:rPr lang="en-GB"/>
              <a:t>Ravitch, Qualitative Research.2e, ©SAGE Publications. 2021.</a:t>
            </a:r>
          </a:p>
        </p:txBody>
      </p:sp>
      <p:sp>
        <p:nvSpPr>
          <p:cNvPr id="9" name="Slide Number Placeholder 8">
            <a:extLst>
              <a:ext uri="{FF2B5EF4-FFF2-40B4-BE49-F238E27FC236}">
                <a16:creationId xmlns:a16="http://schemas.microsoft.com/office/drawing/2014/main" id="{072AE0D8-AA5F-4DDE-ACCA-46FD50091FDF}"/>
              </a:ext>
            </a:extLst>
          </p:cNvPr>
          <p:cNvSpPr>
            <a:spLocks noGrp="1"/>
          </p:cNvSpPr>
          <p:nvPr>
            <p:ph type="sldNum" sz="quarter" idx="12"/>
          </p:nvPr>
        </p:nvSpPr>
        <p:spPr/>
        <p:txBody>
          <a:bodyPr/>
          <a:lstStyle/>
          <a:p>
            <a:fld id="{7A32C343-0132-4250-BCD3-F2D1FF9D70B1}" type="slidenum">
              <a:rPr lang="en-GB" smtClean="0"/>
              <a:t>‹#›</a:t>
            </a:fld>
            <a:endParaRPr lang="en-GB"/>
          </a:p>
        </p:txBody>
      </p:sp>
    </p:spTree>
    <p:extLst>
      <p:ext uri="{BB962C8B-B14F-4D97-AF65-F5344CB8AC3E}">
        <p14:creationId xmlns:p14="http://schemas.microsoft.com/office/powerpoint/2010/main" val="27596064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D91D97-0F53-4F15-8070-E65CCF1F0DD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8FF14EB-6D25-45E9-8F44-9F7A84580DAD}"/>
              </a:ext>
            </a:extLst>
          </p:cNvPr>
          <p:cNvSpPr>
            <a:spLocks noGrp="1"/>
          </p:cNvSpPr>
          <p:nvPr>
            <p:ph type="dt" sz="half" idx="10"/>
          </p:nvPr>
        </p:nvSpPr>
        <p:spPr/>
        <p:txBody>
          <a:bodyPr/>
          <a:lstStyle/>
          <a:p>
            <a:fld id="{F7CF911B-FF99-4366-8948-94B042A321CD}" type="datetime1">
              <a:rPr lang="en-GB" smtClean="0"/>
              <a:t>07/03/2022</a:t>
            </a:fld>
            <a:endParaRPr lang="en-GB"/>
          </a:p>
        </p:txBody>
      </p:sp>
      <p:sp>
        <p:nvSpPr>
          <p:cNvPr id="4" name="Footer Placeholder 3">
            <a:extLst>
              <a:ext uri="{FF2B5EF4-FFF2-40B4-BE49-F238E27FC236}">
                <a16:creationId xmlns:a16="http://schemas.microsoft.com/office/drawing/2014/main" id="{AAE51E80-0233-4280-BE16-198786AB7471}"/>
              </a:ext>
            </a:extLst>
          </p:cNvPr>
          <p:cNvSpPr>
            <a:spLocks noGrp="1"/>
          </p:cNvSpPr>
          <p:nvPr>
            <p:ph type="ftr" sz="quarter" idx="11"/>
          </p:nvPr>
        </p:nvSpPr>
        <p:spPr/>
        <p:txBody>
          <a:bodyPr/>
          <a:lstStyle/>
          <a:p>
            <a:r>
              <a:rPr lang="en-GB"/>
              <a:t>Ravitch, Qualitative Research.2e, ©SAGE Publications. 2021.</a:t>
            </a:r>
          </a:p>
        </p:txBody>
      </p:sp>
      <p:sp>
        <p:nvSpPr>
          <p:cNvPr id="5" name="Slide Number Placeholder 4">
            <a:extLst>
              <a:ext uri="{FF2B5EF4-FFF2-40B4-BE49-F238E27FC236}">
                <a16:creationId xmlns:a16="http://schemas.microsoft.com/office/drawing/2014/main" id="{F029A062-9BDD-473E-8A5E-E1297FFE5CA8}"/>
              </a:ext>
            </a:extLst>
          </p:cNvPr>
          <p:cNvSpPr>
            <a:spLocks noGrp="1"/>
          </p:cNvSpPr>
          <p:nvPr>
            <p:ph type="sldNum" sz="quarter" idx="12"/>
          </p:nvPr>
        </p:nvSpPr>
        <p:spPr/>
        <p:txBody>
          <a:bodyPr/>
          <a:lstStyle/>
          <a:p>
            <a:fld id="{7A32C343-0132-4250-BCD3-F2D1FF9D70B1}" type="slidenum">
              <a:rPr lang="en-GB" smtClean="0"/>
              <a:t>‹#›</a:t>
            </a:fld>
            <a:endParaRPr lang="en-GB"/>
          </a:p>
        </p:txBody>
      </p:sp>
    </p:spTree>
    <p:extLst>
      <p:ext uri="{BB962C8B-B14F-4D97-AF65-F5344CB8AC3E}">
        <p14:creationId xmlns:p14="http://schemas.microsoft.com/office/powerpoint/2010/main" val="27075161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91ECBC5-36B9-48F2-BE0D-D1314686019A}"/>
              </a:ext>
            </a:extLst>
          </p:cNvPr>
          <p:cNvSpPr>
            <a:spLocks noGrp="1"/>
          </p:cNvSpPr>
          <p:nvPr>
            <p:ph type="dt" sz="half" idx="10"/>
          </p:nvPr>
        </p:nvSpPr>
        <p:spPr/>
        <p:txBody>
          <a:bodyPr/>
          <a:lstStyle/>
          <a:p>
            <a:fld id="{2ADE65C7-E4CF-4CAE-8D1E-686969D57732}" type="datetime1">
              <a:rPr lang="en-GB" smtClean="0"/>
              <a:t>07/03/2022</a:t>
            </a:fld>
            <a:endParaRPr lang="en-GB"/>
          </a:p>
        </p:txBody>
      </p:sp>
      <p:sp>
        <p:nvSpPr>
          <p:cNvPr id="3" name="Footer Placeholder 2">
            <a:extLst>
              <a:ext uri="{FF2B5EF4-FFF2-40B4-BE49-F238E27FC236}">
                <a16:creationId xmlns:a16="http://schemas.microsoft.com/office/drawing/2014/main" id="{955EBAB3-76DA-401E-97BB-8677EA823813}"/>
              </a:ext>
            </a:extLst>
          </p:cNvPr>
          <p:cNvSpPr>
            <a:spLocks noGrp="1"/>
          </p:cNvSpPr>
          <p:nvPr>
            <p:ph type="ftr" sz="quarter" idx="11"/>
          </p:nvPr>
        </p:nvSpPr>
        <p:spPr/>
        <p:txBody>
          <a:bodyPr/>
          <a:lstStyle/>
          <a:p>
            <a:r>
              <a:rPr lang="en-GB"/>
              <a:t>Ravitch, Qualitative Research.2e, ©SAGE Publications. 2021.</a:t>
            </a:r>
          </a:p>
        </p:txBody>
      </p:sp>
      <p:sp>
        <p:nvSpPr>
          <p:cNvPr id="4" name="Slide Number Placeholder 3">
            <a:extLst>
              <a:ext uri="{FF2B5EF4-FFF2-40B4-BE49-F238E27FC236}">
                <a16:creationId xmlns:a16="http://schemas.microsoft.com/office/drawing/2014/main" id="{8B39A9C3-5743-405B-A869-478639288E20}"/>
              </a:ext>
            </a:extLst>
          </p:cNvPr>
          <p:cNvSpPr>
            <a:spLocks noGrp="1"/>
          </p:cNvSpPr>
          <p:nvPr>
            <p:ph type="sldNum" sz="quarter" idx="12"/>
          </p:nvPr>
        </p:nvSpPr>
        <p:spPr/>
        <p:txBody>
          <a:bodyPr/>
          <a:lstStyle/>
          <a:p>
            <a:fld id="{7A32C343-0132-4250-BCD3-F2D1FF9D70B1}" type="slidenum">
              <a:rPr lang="en-GB" smtClean="0"/>
              <a:t>‹#›</a:t>
            </a:fld>
            <a:endParaRPr lang="en-GB"/>
          </a:p>
        </p:txBody>
      </p:sp>
    </p:spTree>
    <p:extLst>
      <p:ext uri="{BB962C8B-B14F-4D97-AF65-F5344CB8AC3E}">
        <p14:creationId xmlns:p14="http://schemas.microsoft.com/office/powerpoint/2010/main" val="15016287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7A9BE1-F474-46FD-A541-6DB8BDAC539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773BFAA-F59F-4CA0-BE59-41E648E836F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5730F08-9A40-4C6D-A888-0E4C33A7A35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3A1064E-E01B-4FB4-9201-5B722C5B81D2}"/>
              </a:ext>
            </a:extLst>
          </p:cNvPr>
          <p:cNvSpPr>
            <a:spLocks noGrp="1"/>
          </p:cNvSpPr>
          <p:nvPr>
            <p:ph type="dt" sz="half" idx="10"/>
          </p:nvPr>
        </p:nvSpPr>
        <p:spPr/>
        <p:txBody>
          <a:bodyPr/>
          <a:lstStyle/>
          <a:p>
            <a:fld id="{55D0469D-F1E8-48EC-9E76-3A087D2EB633}" type="datetime1">
              <a:rPr lang="en-GB" smtClean="0"/>
              <a:t>07/03/2022</a:t>
            </a:fld>
            <a:endParaRPr lang="en-GB"/>
          </a:p>
        </p:txBody>
      </p:sp>
      <p:sp>
        <p:nvSpPr>
          <p:cNvPr id="6" name="Footer Placeholder 5">
            <a:extLst>
              <a:ext uri="{FF2B5EF4-FFF2-40B4-BE49-F238E27FC236}">
                <a16:creationId xmlns:a16="http://schemas.microsoft.com/office/drawing/2014/main" id="{A857C284-D9A1-41D4-986D-8C4E72D2345E}"/>
              </a:ext>
            </a:extLst>
          </p:cNvPr>
          <p:cNvSpPr>
            <a:spLocks noGrp="1"/>
          </p:cNvSpPr>
          <p:nvPr>
            <p:ph type="ftr" sz="quarter" idx="11"/>
          </p:nvPr>
        </p:nvSpPr>
        <p:spPr/>
        <p:txBody>
          <a:bodyPr/>
          <a:lstStyle/>
          <a:p>
            <a:r>
              <a:rPr lang="en-GB"/>
              <a:t>Ravitch, Qualitative Research.2e, ©SAGE Publications. 2021.</a:t>
            </a:r>
          </a:p>
        </p:txBody>
      </p:sp>
      <p:sp>
        <p:nvSpPr>
          <p:cNvPr id="7" name="Slide Number Placeholder 6">
            <a:extLst>
              <a:ext uri="{FF2B5EF4-FFF2-40B4-BE49-F238E27FC236}">
                <a16:creationId xmlns:a16="http://schemas.microsoft.com/office/drawing/2014/main" id="{25452767-B9AC-4B75-A09C-34F619AB770C}"/>
              </a:ext>
            </a:extLst>
          </p:cNvPr>
          <p:cNvSpPr>
            <a:spLocks noGrp="1"/>
          </p:cNvSpPr>
          <p:nvPr>
            <p:ph type="sldNum" sz="quarter" idx="12"/>
          </p:nvPr>
        </p:nvSpPr>
        <p:spPr/>
        <p:txBody>
          <a:bodyPr/>
          <a:lstStyle/>
          <a:p>
            <a:fld id="{7A32C343-0132-4250-BCD3-F2D1FF9D70B1}" type="slidenum">
              <a:rPr lang="en-GB" smtClean="0"/>
              <a:t>‹#›</a:t>
            </a:fld>
            <a:endParaRPr lang="en-GB"/>
          </a:p>
        </p:txBody>
      </p:sp>
    </p:spTree>
    <p:extLst>
      <p:ext uri="{BB962C8B-B14F-4D97-AF65-F5344CB8AC3E}">
        <p14:creationId xmlns:p14="http://schemas.microsoft.com/office/powerpoint/2010/main" val="22536346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C258BF-DF46-4C31-B3CB-7C5D1CBA1DD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E5714B3-8A1C-44CD-97B8-9E7391CB585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254A210-D91A-4090-8ED5-18FD834FD3B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D6347C3-A95C-4737-B38B-31702E17CBDD}"/>
              </a:ext>
            </a:extLst>
          </p:cNvPr>
          <p:cNvSpPr>
            <a:spLocks noGrp="1"/>
          </p:cNvSpPr>
          <p:nvPr>
            <p:ph type="dt" sz="half" idx="10"/>
          </p:nvPr>
        </p:nvSpPr>
        <p:spPr/>
        <p:txBody>
          <a:bodyPr/>
          <a:lstStyle/>
          <a:p>
            <a:fld id="{638CFB4F-BF74-4B99-A807-A18FC3CF85FC}" type="datetime1">
              <a:rPr lang="en-GB" smtClean="0"/>
              <a:t>07/03/2022</a:t>
            </a:fld>
            <a:endParaRPr lang="en-GB"/>
          </a:p>
        </p:txBody>
      </p:sp>
      <p:sp>
        <p:nvSpPr>
          <p:cNvPr id="6" name="Footer Placeholder 5">
            <a:extLst>
              <a:ext uri="{FF2B5EF4-FFF2-40B4-BE49-F238E27FC236}">
                <a16:creationId xmlns:a16="http://schemas.microsoft.com/office/drawing/2014/main" id="{034919B7-3A9D-4E32-836D-568DDF1ECFF3}"/>
              </a:ext>
            </a:extLst>
          </p:cNvPr>
          <p:cNvSpPr>
            <a:spLocks noGrp="1"/>
          </p:cNvSpPr>
          <p:nvPr>
            <p:ph type="ftr" sz="quarter" idx="11"/>
          </p:nvPr>
        </p:nvSpPr>
        <p:spPr/>
        <p:txBody>
          <a:bodyPr/>
          <a:lstStyle/>
          <a:p>
            <a:r>
              <a:rPr lang="en-GB"/>
              <a:t>Ravitch, Qualitative Research.2e, ©SAGE Publications. 2021.</a:t>
            </a:r>
          </a:p>
        </p:txBody>
      </p:sp>
      <p:sp>
        <p:nvSpPr>
          <p:cNvPr id="7" name="Slide Number Placeholder 6">
            <a:extLst>
              <a:ext uri="{FF2B5EF4-FFF2-40B4-BE49-F238E27FC236}">
                <a16:creationId xmlns:a16="http://schemas.microsoft.com/office/drawing/2014/main" id="{BFA6384E-7408-40AB-AAC5-DB70F1A81ED8}"/>
              </a:ext>
            </a:extLst>
          </p:cNvPr>
          <p:cNvSpPr>
            <a:spLocks noGrp="1"/>
          </p:cNvSpPr>
          <p:nvPr>
            <p:ph type="sldNum" sz="quarter" idx="12"/>
          </p:nvPr>
        </p:nvSpPr>
        <p:spPr/>
        <p:txBody>
          <a:bodyPr/>
          <a:lstStyle/>
          <a:p>
            <a:fld id="{7A32C343-0132-4250-BCD3-F2D1FF9D70B1}" type="slidenum">
              <a:rPr lang="en-GB" smtClean="0"/>
              <a:t>‹#›</a:t>
            </a:fld>
            <a:endParaRPr lang="en-GB"/>
          </a:p>
        </p:txBody>
      </p:sp>
    </p:spTree>
    <p:extLst>
      <p:ext uri="{BB962C8B-B14F-4D97-AF65-F5344CB8AC3E}">
        <p14:creationId xmlns:p14="http://schemas.microsoft.com/office/powerpoint/2010/main" val="24736464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6D4A25-6253-421E-BAD5-C1C9F326A49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A243490-07C6-4F37-9199-5D052E4FC01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9971641-9294-48BE-8994-C8165F30629E}"/>
              </a:ext>
            </a:extLst>
          </p:cNvPr>
          <p:cNvSpPr>
            <a:spLocks noGrp="1"/>
          </p:cNvSpPr>
          <p:nvPr>
            <p:ph type="dt" sz="half" idx="10"/>
          </p:nvPr>
        </p:nvSpPr>
        <p:spPr/>
        <p:txBody>
          <a:bodyPr/>
          <a:lstStyle/>
          <a:p>
            <a:fld id="{20AAD787-0FB3-4A06-A430-59A0F617EAC6}" type="datetime1">
              <a:rPr lang="en-GB" smtClean="0"/>
              <a:t>07/03/2022</a:t>
            </a:fld>
            <a:endParaRPr lang="en-GB"/>
          </a:p>
        </p:txBody>
      </p:sp>
      <p:sp>
        <p:nvSpPr>
          <p:cNvPr id="5" name="Footer Placeholder 4">
            <a:extLst>
              <a:ext uri="{FF2B5EF4-FFF2-40B4-BE49-F238E27FC236}">
                <a16:creationId xmlns:a16="http://schemas.microsoft.com/office/drawing/2014/main" id="{A5C5ED14-3478-4E1D-984B-E829C1C1AC27}"/>
              </a:ext>
            </a:extLst>
          </p:cNvPr>
          <p:cNvSpPr>
            <a:spLocks noGrp="1"/>
          </p:cNvSpPr>
          <p:nvPr>
            <p:ph type="ftr" sz="quarter" idx="11"/>
          </p:nvPr>
        </p:nvSpPr>
        <p:spPr/>
        <p:txBody>
          <a:bodyPr/>
          <a:lstStyle/>
          <a:p>
            <a:r>
              <a:rPr lang="en-GB"/>
              <a:t>Ravitch, Qualitative Research.2e, ©SAGE Publications. 2021.</a:t>
            </a:r>
          </a:p>
        </p:txBody>
      </p:sp>
      <p:sp>
        <p:nvSpPr>
          <p:cNvPr id="6" name="Slide Number Placeholder 5">
            <a:extLst>
              <a:ext uri="{FF2B5EF4-FFF2-40B4-BE49-F238E27FC236}">
                <a16:creationId xmlns:a16="http://schemas.microsoft.com/office/drawing/2014/main" id="{15D68ACD-6C21-4EE9-A6F3-5443E7DAEE75}"/>
              </a:ext>
            </a:extLst>
          </p:cNvPr>
          <p:cNvSpPr>
            <a:spLocks noGrp="1"/>
          </p:cNvSpPr>
          <p:nvPr>
            <p:ph type="sldNum" sz="quarter" idx="12"/>
          </p:nvPr>
        </p:nvSpPr>
        <p:spPr/>
        <p:txBody>
          <a:bodyPr/>
          <a:lstStyle/>
          <a:p>
            <a:fld id="{7A32C343-0132-4250-BCD3-F2D1FF9D70B1}" type="slidenum">
              <a:rPr lang="en-GB" smtClean="0"/>
              <a:t>‹#›</a:t>
            </a:fld>
            <a:endParaRPr lang="en-GB"/>
          </a:p>
        </p:txBody>
      </p:sp>
    </p:spTree>
    <p:extLst>
      <p:ext uri="{BB962C8B-B14F-4D97-AF65-F5344CB8AC3E}">
        <p14:creationId xmlns:p14="http://schemas.microsoft.com/office/powerpoint/2010/main" val="41985435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0E988D3-B7FA-4EB8-A5BB-7831E947A84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FA4A19B-BE7E-4F4D-9FB9-6D7BE070BB5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2B8D777-8FA1-4D64-81FC-5322801BBFEA}"/>
              </a:ext>
            </a:extLst>
          </p:cNvPr>
          <p:cNvSpPr>
            <a:spLocks noGrp="1"/>
          </p:cNvSpPr>
          <p:nvPr>
            <p:ph type="dt" sz="half" idx="10"/>
          </p:nvPr>
        </p:nvSpPr>
        <p:spPr/>
        <p:txBody>
          <a:bodyPr/>
          <a:lstStyle/>
          <a:p>
            <a:fld id="{A88E6D00-CC09-4B62-BDE4-5E87F218676B}" type="datetime1">
              <a:rPr lang="en-GB" smtClean="0"/>
              <a:t>07/03/2022</a:t>
            </a:fld>
            <a:endParaRPr lang="en-GB"/>
          </a:p>
        </p:txBody>
      </p:sp>
      <p:sp>
        <p:nvSpPr>
          <p:cNvPr id="5" name="Footer Placeholder 4">
            <a:extLst>
              <a:ext uri="{FF2B5EF4-FFF2-40B4-BE49-F238E27FC236}">
                <a16:creationId xmlns:a16="http://schemas.microsoft.com/office/drawing/2014/main" id="{BBF01520-9098-4042-87E3-7D3E4799D260}"/>
              </a:ext>
            </a:extLst>
          </p:cNvPr>
          <p:cNvSpPr>
            <a:spLocks noGrp="1"/>
          </p:cNvSpPr>
          <p:nvPr>
            <p:ph type="ftr" sz="quarter" idx="11"/>
          </p:nvPr>
        </p:nvSpPr>
        <p:spPr/>
        <p:txBody>
          <a:bodyPr/>
          <a:lstStyle/>
          <a:p>
            <a:r>
              <a:rPr lang="en-GB"/>
              <a:t>Ravitch, Qualitative Research.2e, ©SAGE Publications. 2021.</a:t>
            </a:r>
          </a:p>
        </p:txBody>
      </p:sp>
      <p:sp>
        <p:nvSpPr>
          <p:cNvPr id="6" name="Slide Number Placeholder 5">
            <a:extLst>
              <a:ext uri="{FF2B5EF4-FFF2-40B4-BE49-F238E27FC236}">
                <a16:creationId xmlns:a16="http://schemas.microsoft.com/office/drawing/2014/main" id="{292CAEF7-5FEB-4B48-9367-964536712E14}"/>
              </a:ext>
            </a:extLst>
          </p:cNvPr>
          <p:cNvSpPr>
            <a:spLocks noGrp="1"/>
          </p:cNvSpPr>
          <p:nvPr>
            <p:ph type="sldNum" sz="quarter" idx="12"/>
          </p:nvPr>
        </p:nvSpPr>
        <p:spPr/>
        <p:txBody>
          <a:bodyPr/>
          <a:lstStyle/>
          <a:p>
            <a:fld id="{7A32C343-0132-4250-BCD3-F2D1FF9D70B1}" type="slidenum">
              <a:rPr lang="en-GB" smtClean="0"/>
              <a:t>‹#›</a:t>
            </a:fld>
            <a:endParaRPr lang="en-GB"/>
          </a:p>
        </p:txBody>
      </p:sp>
    </p:spTree>
    <p:extLst>
      <p:ext uri="{BB962C8B-B14F-4D97-AF65-F5344CB8AC3E}">
        <p14:creationId xmlns:p14="http://schemas.microsoft.com/office/powerpoint/2010/main" val="16223226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F6678F5-90F8-44A0-9A9E-03129E80F60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DCD2447-32A9-482F-BE85-3155605938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80608D7-FE54-4B48-A942-05F947FD8AC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636C808-8873-4679-AA42-DC29ACD79F08}" type="datetime1">
              <a:rPr lang="en-GB" smtClean="0"/>
              <a:t>07/03/2022</a:t>
            </a:fld>
            <a:endParaRPr lang="en-GB"/>
          </a:p>
        </p:txBody>
      </p:sp>
      <p:sp>
        <p:nvSpPr>
          <p:cNvPr id="5" name="Footer Placeholder 4">
            <a:extLst>
              <a:ext uri="{FF2B5EF4-FFF2-40B4-BE49-F238E27FC236}">
                <a16:creationId xmlns:a16="http://schemas.microsoft.com/office/drawing/2014/main" id="{5FE04B40-1C1F-447F-86C4-D4ED888C204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GB"/>
              <a:t>Ravitch, Qualitative Research.2e, ©SAGE Publications. 2021.</a:t>
            </a:r>
          </a:p>
        </p:txBody>
      </p:sp>
      <p:sp>
        <p:nvSpPr>
          <p:cNvPr id="6" name="Slide Number Placeholder 5">
            <a:extLst>
              <a:ext uri="{FF2B5EF4-FFF2-40B4-BE49-F238E27FC236}">
                <a16:creationId xmlns:a16="http://schemas.microsoft.com/office/drawing/2014/main" id="{3B1906DF-3301-427C-A47A-41AD3772A1E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A32C343-0132-4250-BCD3-F2D1FF9D70B1}" type="slidenum">
              <a:rPr lang="en-GB" smtClean="0"/>
              <a:t>‹#›</a:t>
            </a:fld>
            <a:endParaRPr lang="en-GB"/>
          </a:p>
        </p:txBody>
      </p:sp>
    </p:spTree>
    <p:extLst>
      <p:ext uri="{BB962C8B-B14F-4D97-AF65-F5344CB8AC3E}">
        <p14:creationId xmlns:p14="http://schemas.microsoft.com/office/powerpoint/2010/main" val="161523058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https://jigsaw.vitalsource.com/books/9781544333809/epub/OEBPS/s9781544333830.i862.xhtml?favre=brett#s9781544333830.i1129"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5.sv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9.png"/><Relationship Id="rId4" Type="http://schemas.openxmlformats.org/officeDocument/2006/relationships/notesSlide" Target="../notesSlides/notesSlide4.xml"/></Relationships>
</file>

<file path=ppt/slides/_rels/slide1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hyperlink" Target="https://jigsaw.vitalsource.com/books/9781544333809/epub/OEBPS/s9781544333830.i862.xhtml?favre=brett#s9781544333830.i1129"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204DFF1B-759F-DE43-A0B3-1A960C26DA16}"/>
              </a:ext>
            </a:extLst>
          </p:cNvPr>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01710531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560F8E-FD3D-6E47-8984-6A471A266CC2}"/>
              </a:ext>
            </a:extLst>
          </p:cNvPr>
          <p:cNvSpPr>
            <a:spLocks noGrp="1"/>
          </p:cNvSpPr>
          <p:nvPr>
            <p:ph type="title"/>
          </p:nvPr>
        </p:nvSpPr>
        <p:spPr/>
        <p:txBody>
          <a:bodyPr/>
          <a:lstStyle/>
          <a:p>
            <a:r>
              <a:rPr lang="en-US" dirty="0"/>
              <a:t>TASK</a:t>
            </a:r>
          </a:p>
        </p:txBody>
      </p:sp>
      <p:sp>
        <p:nvSpPr>
          <p:cNvPr id="3" name="Content Placeholder 2">
            <a:extLst>
              <a:ext uri="{FF2B5EF4-FFF2-40B4-BE49-F238E27FC236}">
                <a16:creationId xmlns:a16="http://schemas.microsoft.com/office/drawing/2014/main" id="{6F3AF98D-C048-1343-9B21-EFC809C4628D}"/>
              </a:ext>
            </a:extLst>
          </p:cNvPr>
          <p:cNvSpPr>
            <a:spLocks noGrp="1"/>
          </p:cNvSpPr>
          <p:nvPr>
            <p:ph idx="1"/>
          </p:nvPr>
        </p:nvSpPr>
        <p:spPr/>
        <p:txBody>
          <a:bodyPr/>
          <a:lstStyle/>
          <a:p>
            <a:r>
              <a:rPr lang="en-GB" dirty="0"/>
              <a:t>Think of a person who is important to you for some reason and whom you can easily describe. </a:t>
            </a:r>
          </a:p>
          <a:p>
            <a:r>
              <a:rPr lang="en-GB" dirty="0"/>
              <a:t>You have five minutes.</a:t>
            </a:r>
          </a:p>
          <a:p>
            <a:r>
              <a:rPr lang="en-GB" dirty="0"/>
              <a:t>Write down as many details as you can to describe this person. </a:t>
            </a:r>
          </a:p>
          <a:p>
            <a:r>
              <a:rPr lang="en-GB" dirty="0"/>
              <a:t>Write non-stop for the full five minutes, filling the page with as much information as possible. </a:t>
            </a:r>
          </a:p>
          <a:p>
            <a:endParaRPr lang="en-US" dirty="0"/>
          </a:p>
        </p:txBody>
      </p:sp>
    </p:spTree>
    <p:extLst>
      <p:ext uri="{BB962C8B-B14F-4D97-AF65-F5344CB8AC3E}">
        <p14:creationId xmlns:p14="http://schemas.microsoft.com/office/powerpoint/2010/main" val="4565927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83591774-931B-4349-9EE6-6D1CD32F3DBF}"/>
              </a:ext>
            </a:extLst>
          </p:cNvPr>
          <p:cNvPicPr>
            <a:picLocks noChangeAspect="1"/>
          </p:cNvPicPr>
          <p:nvPr/>
        </p:nvPicPr>
        <p:blipFill rotWithShape="1">
          <a:blip r:embed="rId2"/>
          <a:srcRect t="4719" r="9223" b="4373"/>
          <a:stretch/>
        </p:blipFill>
        <p:spPr>
          <a:xfrm>
            <a:off x="3523488" y="10"/>
            <a:ext cx="8668512" cy="6857990"/>
          </a:xfrm>
          <a:prstGeom prst="rect">
            <a:avLst/>
          </a:prstGeom>
        </p:spPr>
      </p:pic>
      <p:sp>
        <p:nvSpPr>
          <p:cNvPr id="19" name="Rectangle 18">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6C79C5E-DE52-481E-AF08-95340F7BA9F1}"/>
              </a:ext>
            </a:extLst>
          </p:cNvPr>
          <p:cNvSpPr>
            <a:spLocks noGrp="1"/>
          </p:cNvSpPr>
          <p:nvPr>
            <p:ph type="title"/>
          </p:nvPr>
        </p:nvSpPr>
        <p:spPr>
          <a:xfrm>
            <a:off x="371094" y="1161288"/>
            <a:ext cx="3438144" cy="1124712"/>
          </a:xfrm>
        </p:spPr>
        <p:txBody>
          <a:bodyPr anchor="b">
            <a:normAutofit/>
          </a:bodyPr>
          <a:lstStyle/>
          <a:p>
            <a:r>
              <a:rPr lang="en-GB" sz="4800" b="1" dirty="0"/>
              <a:t>Now</a:t>
            </a:r>
          </a:p>
        </p:txBody>
      </p:sp>
      <p:sp>
        <p:nvSpPr>
          <p:cNvPr id="21" name="Rectangle 20">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3" name="Rectangle 22">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0735D33D-5160-4306-84A7-B6E6D08D649B}"/>
              </a:ext>
            </a:extLst>
          </p:cNvPr>
          <p:cNvSpPr>
            <a:spLocks noGrp="1"/>
          </p:cNvSpPr>
          <p:nvPr>
            <p:ph idx="1"/>
          </p:nvPr>
        </p:nvSpPr>
        <p:spPr>
          <a:xfrm>
            <a:off x="131285" y="2610104"/>
            <a:ext cx="4234374" cy="4220454"/>
          </a:xfrm>
        </p:spPr>
        <p:txBody>
          <a:bodyPr anchor="t">
            <a:normAutofit/>
          </a:bodyPr>
          <a:lstStyle/>
          <a:p>
            <a:r>
              <a:rPr lang="en-GB" sz="2400" dirty="0"/>
              <a:t>Read what you have written to see what you have recalled or discovered about your person of importance. </a:t>
            </a:r>
          </a:p>
          <a:p>
            <a:r>
              <a:rPr lang="en-GB" sz="2400" dirty="0"/>
              <a:t>What did you write within this short period of time? </a:t>
            </a:r>
          </a:p>
          <a:p>
            <a:r>
              <a:rPr lang="en-GB" sz="2400" dirty="0"/>
              <a:t>What sort of details did you describe? </a:t>
            </a:r>
          </a:p>
          <a:p>
            <a:r>
              <a:rPr lang="en-GB" sz="2400" dirty="0"/>
              <a:t>What sort of descriptions did you rely on?</a:t>
            </a:r>
          </a:p>
        </p:txBody>
      </p:sp>
    </p:spTree>
    <p:extLst>
      <p:ext uri="{BB962C8B-B14F-4D97-AF65-F5344CB8AC3E}">
        <p14:creationId xmlns:p14="http://schemas.microsoft.com/office/powerpoint/2010/main" val="17403315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060329-DECC-4954-8AD6-8E20C80BA079}"/>
              </a:ext>
            </a:extLst>
          </p:cNvPr>
          <p:cNvSpPr>
            <a:spLocks noGrp="1"/>
          </p:cNvSpPr>
          <p:nvPr>
            <p:ph type="title"/>
          </p:nvPr>
        </p:nvSpPr>
        <p:spPr/>
        <p:txBody>
          <a:bodyPr/>
          <a:lstStyle/>
          <a:p>
            <a:r>
              <a:rPr lang="en-GB" b="1" dirty="0"/>
              <a:t>Key Terms and Concepts you must know!</a:t>
            </a:r>
            <a:br>
              <a:rPr lang="en-GB" b="1" dirty="0"/>
            </a:br>
            <a:endParaRPr lang="en-GB" dirty="0"/>
          </a:p>
        </p:txBody>
      </p:sp>
      <p:sp>
        <p:nvSpPr>
          <p:cNvPr id="3" name="Content Placeholder 2">
            <a:extLst>
              <a:ext uri="{FF2B5EF4-FFF2-40B4-BE49-F238E27FC236}">
                <a16:creationId xmlns:a16="http://schemas.microsoft.com/office/drawing/2014/main" id="{32FE408E-CC9A-46AA-BCAE-461C00DAD314}"/>
              </a:ext>
            </a:extLst>
          </p:cNvPr>
          <p:cNvSpPr>
            <a:spLocks noGrp="1"/>
          </p:cNvSpPr>
          <p:nvPr>
            <p:ph idx="1"/>
          </p:nvPr>
        </p:nvSpPr>
        <p:spPr/>
        <p:txBody>
          <a:bodyPr>
            <a:normAutofit/>
          </a:bodyPr>
          <a:lstStyle/>
          <a:p>
            <a:pPr marL="514350" indent="-514350">
              <a:buFont typeface="+mj-lt"/>
              <a:buAutoNum type="arabicPeriod"/>
            </a:pPr>
            <a:r>
              <a:rPr lang="en-GB" b="1" dirty="0"/>
              <a:t>Positivism</a:t>
            </a:r>
          </a:p>
          <a:p>
            <a:pPr marL="514350" indent="-514350">
              <a:buFont typeface="+mj-lt"/>
              <a:buAutoNum type="arabicPeriod"/>
            </a:pPr>
            <a:r>
              <a:rPr lang="en-GB" b="1" dirty="0"/>
              <a:t>Ontology</a:t>
            </a:r>
          </a:p>
          <a:p>
            <a:pPr marL="514350" indent="-514350">
              <a:buFont typeface="+mj-lt"/>
              <a:buAutoNum type="arabicPeriod"/>
            </a:pPr>
            <a:r>
              <a:rPr lang="en-GB" b="1" dirty="0"/>
              <a:t>Epistemology</a:t>
            </a:r>
          </a:p>
          <a:p>
            <a:pPr marL="514350" indent="-514350">
              <a:buFont typeface="+mj-lt"/>
              <a:buAutoNum type="arabicPeriod"/>
            </a:pPr>
            <a:r>
              <a:rPr lang="en-GB" b="1" dirty="0"/>
              <a:t>Axiology</a:t>
            </a:r>
          </a:p>
          <a:p>
            <a:pPr marL="514350" indent="-514350">
              <a:buFont typeface="+mj-lt"/>
              <a:buAutoNum type="arabicPeriod"/>
            </a:pPr>
            <a:r>
              <a:rPr lang="en-GB" b="1" dirty="0"/>
              <a:t>Methodology</a:t>
            </a:r>
          </a:p>
          <a:p>
            <a:pPr marL="514350" indent="-514350">
              <a:buFont typeface="+mj-lt"/>
              <a:buAutoNum type="arabicPeriod"/>
            </a:pPr>
            <a:r>
              <a:rPr lang="en-GB" b="1" dirty="0"/>
              <a:t>Interpretivist framework</a:t>
            </a:r>
          </a:p>
          <a:p>
            <a:pPr marL="514350" indent="-514350">
              <a:buFont typeface="+mj-lt"/>
              <a:buAutoNum type="arabicPeriod"/>
            </a:pPr>
            <a:r>
              <a:rPr lang="en-GB" b="1" dirty="0"/>
              <a:t>Positionality</a:t>
            </a:r>
          </a:p>
          <a:p>
            <a:pPr marL="514350" indent="-514350">
              <a:buFont typeface="+mj-lt"/>
              <a:buAutoNum type="arabicPeriod"/>
            </a:pPr>
            <a:r>
              <a:rPr lang="en-GB" b="1" dirty="0"/>
              <a:t>Social Identity</a:t>
            </a:r>
            <a:endParaRPr lang="en-GB" dirty="0"/>
          </a:p>
          <a:p>
            <a:endParaRPr lang="en-GB" dirty="0"/>
          </a:p>
        </p:txBody>
      </p:sp>
    </p:spTree>
    <p:extLst>
      <p:ext uri="{BB962C8B-B14F-4D97-AF65-F5344CB8AC3E}">
        <p14:creationId xmlns:p14="http://schemas.microsoft.com/office/powerpoint/2010/main" val="7925267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060329-DECC-4954-8AD6-8E20C80BA079}"/>
              </a:ext>
            </a:extLst>
          </p:cNvPr>
          <p:cNvSpPr>
            <a:spLocks noGrp="1"/>
          </p:cNvSpPr>
          <p:nvPr>
            <p:ph type="title"/>
          </p:nvPr>
        </p:nvSpPr>
        <p:spPr>
          <a:xfrm>
            <a:off x="303627" y="273074"/>
            <a:ext cx="10515600" cy="815926"/>
          </a:xfrm>
        </p:spPr>
        <p:txBody>
          <a:bodyPr>
            <a:normAutofit fontScale="90000"/>
          </a:bodyPr>
          <a:lstStyle/>
          <a:p>
            <a:r>
              <a:rPr lang="en-GB" b="1" dirty="0"/>
              <a:t>Key Terms and Concepts</a:t>
            </a:r>
            <a:br>
              <a:rPr lang="en-GB" b="1" dirty="0"/>
            </a:br>
            <a:endParaRPr lang="en-GB" dirty="0"/>
          </a:p>
        </p:txBody>
      </p:sp>
      <p:sp>
        <p:nvSpPr>
          <p:cNvPr id="3" name="Content Placeholder 2">
            <a:extLst>
              <a:ext uri="{FF2B5EF4-FFF2-40B4-BE49-F238E27FC236}">
                <a16:creationId xmlns:a16="http://schemas.microsoft.com/office/drawing/2014/main" id="{32FE408E-CC9A-46AA-BCAE-461C00DAD314}"/>
              </a:ext>
            </a:extLst>
          </p:cNvPr>
          <p:cNvSpPr>
            <a:spLocks noGrp="1"/>
          </p:cNvSpPr>
          <p:nvPr>
            <p:ph idx="1"/>
          </p:nvPr>
        </p:nvSpPr>
        <p:spPr>
          <a:xfrm>
            <a:off x="0" y="675248"/>
            <a:ext cx="12192000" cy="6182751"/>
          </a:xfrm>
        </p:spPr>
        <p:txBody>
          <a:bodyPr>
            <a:normAutofit fontScale="55000" lnSpcReduction="20000"/>
          </a:bodyPr>
          <a:lstStyle/>
          <a:p>
            <a:pPr marL="514350" indent="-514350">
              <a:buFont typeface="+mj-lt"/>
              <a:buAutoNum type="arabicPeriod"/>
            </a:pPr>
            <a:r>
              <a:rPr lang="en-GB" dirty="0"/>
              <a:t>Includes the intersectional ways the researcher’s gender, social class, race, sexual orientation, culture, religious beliefs, language communities, ethnicity, and/or other identity markers are relevant to the research topic, participants, and/or setting. Furthermore, it is important to note that this is contextual and related to each other as different identity markers intersect in different social locations. In qualitative research, social location is sometimes used synonymously with this</a:t>
            </a:r>
            <a:r>
              <a:rPr lang="en-GB" i="1" dirty="0"/>
              <a:t>.`</a:t>
            </a:r>
            <a:endParaRPr lang="en-GB" dirty="0"/>
          </a:p>
          <a:p>
            <a:pPr marL="514350" indent="-514350">
              <a:buFont typeface="+mj-lt"/>
              <a:buAutoNum type="arabicPeriod"/>
            </a:pPr>
            <a:r>
              <a:rPr lang="en-GB" dirty="0"/>
              <a:t>Key aspects include a view of the world as consisting of unchanging, universally applicable laws as well as the belief that life events and social phenomena are/can be explained by knowledge of these universal laws and immutable truths (Hughes, 2001). Within this paradigm, the belief is that understanding these universal laws requires observation and recording of social events and phenomena in systematic ways that allow the “knower” to define the underlying principle or truth that is the “cause” for the event(s) to occur. This research assumes that researchers are able to be objective and neutral.</a:t>
            </a:r>
          </a:p>
          <a:p>
            <a:pPr marL="514350" indent="-514350">
              <a:buFont typeface="+mj-lt"/>
              <a:buAutoNum type="arabicPeriod"/>
            </a:pPr>
            <a:r>
              <a:rPr lang="en-GB" dirty="0"/>
              <a:t>Framework in which research is structured to gather information from people to explain their subjective realities. Broadly, this  framework aligns with qualitative research’s philosophical (epistemological, axiological, ontological, and methodological) assumptions. These researchers can use a general framework or specific frameworks, which include some of the following critical social theories: postpositivist, feminist, transformative, postmodernist, critical race, disability, queer, pragmatist, social constructivist, and so forth.</a:t>
            </a:r>
          </a:p>
          <a:p>
            <a:pPr marL="514350" indent="-514350">
              <a:buFont typeface="+mj-lt"/>
              <a:buAutoNum type="arabicPeriod"/>
            </a:pPr>
            <a:r>
              <a:rPr lang="en-GB" dirty="0"/>
              <a:t>Concerns the nature of reality. In qualitative research, an ontological assumption is that there is not a single “Truth” or reality. Researchers, participants, and readers have differing realities, and a goal of qualitative research is to engage with, understand, and report these multiple realities.</a:t>
            </a:r>
          </a:p>
          <a:p>
            <a:pPr marL="514350" indent="-514350">
              <a:buFont typeface="+mj-lt"/>
              <a:buAutoNum type="arabicPeriod"/>
            </a:pPr>
            <a:r>
              <a:rPr lang="en-GB" dirty="0"/>
              <a:t>Concerns the nature of knowledge, including how it is constructed and how it can be acquired. The assumption underlying qualitative research is that knowledge is developed through people’s subjective experiences and therefore conducting research in the places that people exist and make meaning. In qualitative research, everyone is positioned as having important knowledge about themselves and the world.</a:t>
            </a:r>
          </a:p>
          <a:p>
            <a:pPr marL="514350" indent="-514350">
              <a:buFont typeface="+mj-lt"/>
              <a:buAutoNum type="arabicPeriod"/>
            </a:pPr>
            <a:r>
              <a:rPr lang="en-GB" dirty="0"/>
              <a:t>Refers to the research approach, design, methods, and implementation that shape the overall approach to the research in a study, including the related processes, understandings, theories, values, and beliefs that inform them. It includes the ways that your overall stance and approach to your empirical study shape your specific research methods for the collection and analysis of study data.</a:t>
            </a:r>
          </a:p>
          <a:p>
            <a:pPr marL="514350" indent="-514350">
              <a:buFont typeface="+mj-lt"/>
              <a:buAutoNum type="arabicPeriod"/>
            </a:pPr>
            <a:r>
              <a:rPr lang="en-GB" dirty="0"/>
              <a:t>Refers</a:t>
            </a:r>
            <a:r>
              <a:rPr lang="en-GB" b="1" dirty="0"/>
              <a:t> </a:t>
            </a:r>
            <a:r>
              <a:rPr lang="en-GB" dirty="0"/>
              <a:t>to the researcher’s role and identity in relation to the context and setting of the research specifically. For example, you could be a practitioner in the setting, located as an expert, a combination of insider or outsider to the setting, a supervisor of employees, a member of community involved in the research, someone who shares a cultural or ethnic relationship with participants, and so on.</a:t>
            </a:r>
          </a:p>
          <a:p>
            <a:pPr marL="514350" indent="-514350">
              <a:buFont typeface="+mj-lt"/>
              <a:buAutoNum type="arabicPeriod"/>
            </a:pPr>
            <a:r>
              <a:rPr lang="en-GB" dirty="0"/>
              <a:t>Refers to the ways individuals make judgments based on their values. In research, axiology focuses on exploring the role of a researcher’s values and judgments throughout all stages of the research process. Indigenous methods scholar </a:t>
            </a:r>
            <a:r>
              <a:rPr lang="en-GB" dirty="0" err="1"/>
              <a:t>Bagele</a:t>
            </a:r>
            <a:r>
              <a:rPr lang="en-GB" dirty="0"/>
              <a:t> </a:t>
            </a:r>
            <a:r>
              <a:rPr lang="en-GB" dirty="0" err="1"/>
              <a:t>Chilisa</a:t>
            </a:r>
            <a:r>
              <a:rPr lang="en-GB" dirty="0"/>
              <a:t> (2012) avers that this is “the analysis of values to better understand their meanings, characteristics, their origins, their purpose, their acceptance as true knowledge, and their influence on people’s daily experiences” (p. 21). Exploring this is important since your values affect how you conduct your research and what you value and prioritize in your research process and findings.</a:t>
            </a:r>
          </a:p>
          <a:p>
            <a:pPr marL="0" indent="0">
              <a:buNone/>
            </a:pPr>
            <a:endParaRPr lang="en-GB" dirty="0"/>
          </a:p>
          <a:p>
            <a:endParaRPr lang="en-GB" dirty="0"/>
          </a:p>
        </p:txBody>
      </p:sp>
    </p:spTree>
    <p:extLst>
      <p:ext uri="{BB962C8B-B14F-4D97-AF65-F5344CB8AC3E}">
        <p14:creationId xmlns:p14="http://schemas.microsoft.com/office/powerpoint/2010/main" val="22531560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060329-DECC-4954-8AD6-8E20C80BA079}"/>
              </a:ext>
            </a:extLst>
          </p:cNvPr>
          <p:cNvSpPr>
            <a:spLocks noGrp="1"/>
          </p:cNvSpPr>
          <p:nvPr>
            <p:ph type="title"/>
          </p:nvPr>
        </p:nvSpPr>
        <p:spPr>
          <a:xfrm>
            <a:off x="838200" y="365126"/>
            <a:ext cx="10515600" cy="315912"/>
          </a:xfrm>
        </p:spPr>
        <p:txBody>
          <a:bodyPr>
            <a:normAutofit fontScale="90000"/>
          </a:bodyPr>
          <a:lstStyle/>
          <a:p>
            <a:r>
              <a:rPr lang="en-GB" b="1" dirty="0"/>
              <a:t>Key Terms and Concepts</a:t>
            </a:r>
            <a:br>
              <a:rPr lang="en-GB" b="1" dirty="0"/>
            </a:br>
            <a:endParaRPr lang="en-GB" dirty="0"/>
          </a:p>
        </p:txBody>
      </p:sp>
      <p:sp>
        <p:nvSpPr>
          <p:cNvPr id="3" name="Content Placeholder 2">
            <a:extLst>
              <a:ext uri="{FF2B5EF4-FFF2-40B4-BE49-F238E27FC236}">
                <a16:creationId xmlns:a16="http://schemas.microsoft.com/office/drawing/2014/main" id="{32FE408E-CC9A-46AA-BCAE-461C00DAD314}"/>
              </a:ext>
            </a:extLst>
          </p:cNvPr>
          <p:cNvSpPr>
            <a:spLocks noGrp="1"/>
          </p:cNvSpPr>
          <p:nvPr>
            <p:ph idx="1"/>
          </p:nvPr>
        </p:nvSpPr>
        <p:spPr>
          <a:xfrm>
            <a:off x="0" y="523081"/>
            <a:ext cx="12192000" cy="6334919"/>
          </a:xfrm>
        </p:spPr>
        <p:txBody>
          <a:bodyPr>
            <a:normAutofit fontScale="55000" lnSpcReduction="20000"/>
          </a:bodyPr>
          <a:lstStyle/>
          <a:p>
            <a:r>
              <a:rPr lang="en-GB" b="1" dirty="0"/>
              <a:t>Positivism:</a:t>
            </a:r>
            <a:r>
              <a:rPr lang="en-GB" dirty="0"/>
              <a:t> Key aspects of the positivist paradigm include a view of the world as consisting of unchanging, universally applicable laws as well as the belief that life events and social phenomena are/can be explained by knowledge of these universal laws and immutable truths (Hughes, 2001). Within this paradigm, the belief is that understanding these universal laws requires observation and recording of social events and phenomena in systematic ways that allow the “knower” to define the underlying principle or truth that is the “cause” for the event(s) to occur. Positivist research assumes that researchers are able to be objective and neutral.</a:t>
            </a:r>
          </a:p>
          <a:p>
            <a:r>
              <a:rPr lang="en-GB" b="1" dirty="0"/>
              <a:t>Ontology:</a:t>
            </a:r>
            <a:r>
              <a:rPr lang="en-GB" dirty="0"/>
              <a:t> Ontology concerns the nature of reality. In qualitative research, an ontological assumption is that there is not a single “Truth” or reality. Researchers, participants, and readers have differing realities, and a goal of qualitative research is to engage with, understand, and report these multiple realities.</a:t>
            </a:r>
          </a:p>
          <a:p>
            <a:r>
              <a:rPr lang="en-GB" b="1" dirty="0"/>
              <a:t>Epistemology:</a:t>
            </a:r>
            <a:r>
              <a:rPr lang="en-GB" dirty="0"/>
              <a:t> Epistemology concerns the nature of knowledge, including how it is constructed and how it can be acquired. The epistemological assumption underlying qualitative research is that knowledge is developed through people’s subjective experiences and therefore conducting research in the places that people exist and make meaning. In qualitative research, everyone is positioned as having important knowledge about themselves and the world.</a:t>
            </a:r>
          </a:p>
          <a:p>
            <a:r>
              <a:rPr lang="en-GB" b="1" dirty="0"/>
              <a:t>Axiology:</a:t>
            </a:r>
            <a:r>
              <a:rPr lang="en-GB" dirty="0"/>
              <a:t> Axiology refers to the ways individuals make judgments based on their values. In research, axiology focuses on exploring the role of a researcher’s values and judgments throughout all stages of the research process. Indigenous methods scholar </a:t>
            </a:r>
            <a:r>
              <a:rPr lang="en-GB" dirty="0" err="1"/>
              <a:t>Bagele</a:t>
            </a:r>
            <a:r>
              <a:rPr lang="en-GB" dirty="0"/>
              <a:t> </a:t>
            </a:r>
            <a:r>
              <a:rPr lang="en-GB" dirty="0" err="1"/>
              <a:t>Chilisa</a:t>
            </a:r>
            <a:r>
              <a:rPr lang="en-GB" dirty="0"/>
              <a:t> (2012) avers that axiology is “the analysis of values to better understand their meanings, characteristics, their origins, their purpose, their acceptance as true knowledge, and their influence on people’s daily experiences” (p. 21). Exploring your axiology is important since your values affect how you conduct your research and what you value and prioritize in your research process and findings.</a:t>
            </a:r>
          </a:p>
          <a:p>
            <a:r>
              <a:rPr lang="en-GB" b="1" dirty="0"/>
              <a:t>Methodology:</a:t>
            </a:r>
            <a:r>
              <a:rPr lang="en-GB" dirty="0"/>
              <a:t> Qualitative methodology refers to the research approach, design, methods, and implementation that shape the overall approach to the research in a study, including the related processes, understandings, theories, values, and beliefs that inform them. It includes the ways that your overall stance and approach to your empirical study shape your specific research methods for the collection and analysis of study data.</a:t>
            </a:r>
          </a:p>
          <a:p>
            <a:r>
              <a:rPr lang="en-GB" b="1" dirty="0"/>
              <a:t>Interpretivist framework:</a:t>
            </a:r>
            <a:r>
              <a:rPr lang="en-GB" dirty="0"/>
              <a:t> In qualitative research, researchers tend to use an interpretivist framework in which research is structured to gather information from people to explain their subjective realities. Broadly, the interpretivist framework aligns with qualitative research’s philosophical (epistemological, axiological, ontological, and methodological) assumptions. Qualitative researchers can use a general interpretivist framework or specific interpretivist frameworks, which include some of the following critical social theories: postpositivist, feminist, transformative, postmodernist, critical race, disability, queer, pragmatist, social constructivist, and so forth.</a:t>
            </a:r>
          </a:p>
          <a:p>
            <a:r>
              <a:rPr lang="en-GB" b="1" dirty="0"/>
              <a:t>Positionality:</a:t>
            </a:r>
            <a:r>
              <a:rPr lang="en-GB" dirty="0"/>
              <a:t> Positionality refers to the researcher’s role and identity in relation to the context and setting of the research specifically. For example, you could be a practitioner in the setting, located as an expert, a combination of insider or outsider to the setting, a supervisor of employees, a member of community involved in the research, someone who shares a cultural or ethnic relationship with participants, and so on.</a:t>
            </a:r>
          </a:p>
          <a:p>
            <a:r>
              <a:rPr lang="en-GB" b="1" dirty="0"/>
              <a:t>Social Identity:</a:t>
            </a:r>
            <a:r>
              <a:rPr lang="en-GB" dirty="0"/>
              <a:t> Social identity includes the intersectional</a:t>
            </a:r>
            <a:r>
              <a:rPr lang="en-GB" baseline="30000" dirty="0">
                <a:hlinkClick r:id="rId2"/>
              </a:rPr>
              <a:t>2</a:t>
            </a:r>
            <a:r>
              <a:rPr lang="en-GB" dirty="0"/>
              <a:t> ways the researcher’s gender, social class, race, sexual orientation, culture, religious beliefs, language communities, ethnicity, and/or other identity markers are relevant to the research topic, participants, and/or setting. Furthermore, it is important to note that social identities are contextual and related to each other as different identity markers intersect in different social locations. In qualitative research, social location is sometimes used synonymously with social identit</a:t>
            </a:r>
            <a:r>
              <a:rPr lang="en-GB" i="1" dirty="0"/>
              <a:t>y.`</a:t>
            </a:r>
            <a:endParaRPr lang="en-GB" dirty="0"/>
          </a:p>
          <a:p>
            <a:endParaRPr lang="en-GB" dirty="0"/>
          </a:p>
        </p:txBody>
      </p:sp>
    </p:spTree>
    <p:extLst>
      <p:ext uri="{BB962C8B-B14F-4D97-AF65-F5344CB8AC3E}">
        <p14:creationId xmlns:p14="http://schemas.microsoft.com/office/powerpoint/2010/main" val="24968260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560AFAAC-EA6C-45A9-9E03-C9C9F0193B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7B25EE0E-0472-4CC9-9C62-2EF1395FFB3D}"/>
              </a:ext>
            </a:extLst>
          </p:cNvPr>
          <p:cNvPicPr>
            <a:picLocks noChangeAspect="1"/>
          </p:cNvPicPr>
          <p:nvPr/>
        </p:nvPicPr>
        <p:blipFill rotWithShape="1">
          <a:blip r:embed="rId2"/>
          <a:srcRect l="14036" r="1771" b="2"/>
          <a:stretch/>
        </p:blipFill>
        <p:spPr>
          <a:xfrm>
            <a:off x="4883022" y="10"/>
            <a:ext cx="7308978" cy="6857990"/>
          </a:xfrm>
          <a:custGeom>
            <a:avLst/>
            <a:gdLst/>
            <a:ahLst/>
            <a:cxnLst/>
            <a:rect l="l" t="t" r="r" b="b"/>
            <a:pathLst>
              <a:path w="7308978" h="6858000">
                <a:moveTo>
                  <a:pt x="0" y="0"/>
                </a:moveTo>
                <a:lnTo>
                  <a:pt x="7308978" y="0"/>
                </a:lnTo>
                <a:lnTo>
                  <a:pt x="7308978" y="6858000"/>
                </a:lnTo>
                <a:lnTo>
                  <a:pt x="0" y="6858000"/>
                </a:lnTo>
                <a:lnTo>
                  <a:pt x="62983" y="6788730"/>
                </a:lnTo>
                <a:cubicBezTo>
                  <a:pt x="773509" y="5928900"/>
                  <a:pt x="1212978" y="4741056"/>
                  <a:pt x="1212978" y="3429000"/>
                </a:cubicBezTo>
                <a:cubicBezTo>
                  <a:pt x="1212978" y="2116944"/>
                  <a:pt x="773509" y="929100"/>
                  <a:pt x="62983" y="69271"/>
                </a:cubicBezTo>
                <a:close/>
              </a:path>
            </a:pathLst>
          </a:custGeom>
        </p:spPr>
      </p:pic>
      <p:sp useBgFill="1">
        <p:nvSpPr>
          <p:cNvPr id="22" name="Freeform: Shape 21">
            <a:extLst>
              <a:ext uri="{FF2B5EF4-FFF2-40B4-BE49-F238E27FC236}">
                <a16:creationId xmlns:a16="http://schemas.microsoft.com/office/drawing/2014/main" id="{83549E37-C86B-4401-90BD-D8BF83859F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3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3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3" y="0"/>
                </a:lnTo>
                <a:lnTo>
                  <a:pt x="4946006" y="69271"/>
                </a:lnTo>
                <a:cubicBezTo>
                  <a:pt x="5656532" y="929100"/>
                  <a:pt x="6096001" y="2116944"/>
                  <a:pt x="6096001" y="3429000"/>
                </a:cubicBezTo>
                <a:cubicBezTo>
                  <a:pt x="6096001" y="4741056"/>
                  <a:pt x="5656532" y="5928900"/>
                  <a:pt x="4946006" y="6788730"/>
                </a:cubicBezTo>
                <a:lnTo>
                  <a:pt x="4883023"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4" name="Freeform: Shape 23">
            <a:extLst>
              <a:ext uri="{FF2B5EF4-FFF2-40B4-BE49-F238E27FC236}">
                <a16:creationId xmlns:a16="http://schemas.microsoft.com/office/drawing/2014/main" id="{8A17784E-76D8-4521-A77D-0D2EBB9230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86857" cy="6858000"/>
          </a:xfrm>
          <a:custGeom>
            <a:avLst/>
            <a:gdLst>
              <a:gd name="connsiteX0" fmla="*/ 0 w 6086857"/>
              <a:gd name="connsiteY0" fmla="*/ 0 h 6858000"/>
              <a:gd name="connsiteX1" fmla="*/ 4873879 w 6086857"/>
              <a:gd name="connsiteY1" fmla="*/ 0 h 6858000"/>
              <a:gd name="connsiteX2" fmla="*/ 4936862 w 6086857"/>
              <a:gd name="connsiteY2" fmla="*/ 69271 h 6858000"/>
              <a:gd name="connsiteX3" fmla="*/ 6086857 w 6086857"/>
              <a:gd name="connsiteY3" fmla="*/ 3429000 h 6858000"/>
              <a:gd name="connsiteX4" fmla="*/ 4936862 w 6086857"/>
              <a:gd name="connsiteY4" fmla="*/ 6788730 h 6858000"/>
              <a:gd name="connsiteX5" fmla="*/ 4873879 w 6086857"/>
              <a:gd name="connsiteY5" fmla="*/ 6858000 h 6858000"/>
              <a:gd name="connsiteX6" fmla="*/ 0 w 608685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6857" h="6858000">
                <a:moveTo>
                  <a:pt x="0" y="0"/>
                </a:moveTo>
                <a:lnTo>
                  <a:pt x="4873879" y="0"/>
                </a:lnTo>
                <a:lnTo>
                  <a:pt x="4936862" y="69271"/>
                </a:lnTo>
                <a:cubicBezTo>
                  <a:pt x="5647388" y="929100"/>
                  <a:pt x="6086857" y="2116944"/>
                  <a:pt x="6086857" y="3429000"/>
                </a:cubicBezTo>
                <a:cubicBezTo>
                  <a:pt x="6086857" y="4741056"/>
                  <a:pt x="5647388" y="5928900"/>
                  <a:pt x="4936862" y="6788730"/>
                </a:cubicBezTo>
                <a:lnTo>
                  <a:pt x="487387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407DC96-381D-49CE-9B14-EAF46294539D}"/>
              </a:ext>
            </a:extLst>
          </p:cNvPr>
          <p:cNvSpPr>
            <a:spLocks noGrp="1"/>
          </p:cNvSpPr>
          <p:nvPr>
            <p:ph type="title"/>
          </p:nvPr>
        </p:nvSpPr>
        <p:spPr>
          <a:xfrm>
            <a:off x="374904" y="856488"/>
            <a:ext cx="4992624" cy="1243584"/>
          </a:xfrm>
        </p:spPr>
        <p:txBody>
          <a:bodyPr anchor="ctr">
            <a:normAutofit/>
          </a:bodyPr>
          <a:lstStyle/>
          <a:p>
            <a:r>
              <a:rPr lang="en-GB" sz="3400" dirty="0"/>
              <a:t>My view…</a:t>
            </a:r>
          </a:p>
        </p:txBody>
      </p:sp>
      <p:sp>
        <p:nvSpPr>
          <p:cNvPr id="26" name="Rectangle 25">
            <a:extLst>
              <a:ext uri="{FF2B5EF4-FFF2-40B4-BE49-F238E27FC236}">
                <a16:creationId xmlns:a16="http://schemas.microsoft.com/office/drawing/2014/main" id="{C0036C6B-F09C-4EAB-AE02-8D056EE748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24325"/>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8" name="Rectangle 27">
            <a:extLst>
              <a:ext uri="{FF2B5EF4-FFF2-40B4-BE49-F238E27FC236}">
                <a16:creationId xmlns:a16="http://schemas.microsoft.com/office/drawing/2014/main" id="{FC8D5885-2804-4D3C-BE31-902E4D32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7769" y="2195336"/>
            <a:ext cx="498348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767506B6-4D49-47D5-BBE7-25B0DAC94E5F}"/>
              </a:ext>
            </a:extLst>
          </p:cNvPr>
          <p:cNvSpPr>
            <a:spLocks noGrp="1"/>
          </p:cNvSpPr>
          <p:nvPr>
            <p:ph idx="1"/>
          </p:nvPr>
        </p:nvSpPr>
        <p:spPr>
          <a:xfrm>
            <a:off x="374904" y="2522949"/>
            <a:ext cx="5065776" cy="3402363"/>
          </a:xfrm>
        </p:spPr>
        <p:txBody>
          <a:bodyPr anchor="t">
            <a:normAutofit/>
          </a:bodyPr>
          <a:lstStyle/>
          <a:p>
            <a:r>
              <a:rPr lang="en-GB" sz="2000" dirty="0"/>
              <a:t>Power of qualitative research methods: Allowing the studied people to define what is central and important in their experience.</a:t>
            </a:r>
          </a:p>
          <a:p>
            <a:r>
              <a:rPr lang="en-GB" sz="2000" dirty="0"/>
              <a:t>Qualitative research in daily life: Paying attention to your environment and the interactions of people in it. </a:t>
            </a:r>
          </a:p>
          <a:p>
            <a:r>
              <a:rPr lang="en-SG" sz="2000" dirty="0"/>
              <a:t>Research begins with an interest, problem, or question.</a:t>
            </a:r>
            <a:endParaRPr lang="en-GB" sz="2000" dirty="0"/>
          </a:p>
          <a:p>
            <a:r>
              <a:rPr lang="en-GB" sz="2000" dirty="0"/>
              <a:t>Themes.</a:t>
            </a:r>
          </a:p>
          <a:p>
            <a:endParaRPr lang="en-GB" sz="2000" dirty="0"/>
          </a:p>
        </p:txBody>
      </p:sp>
    </p:spTree>
    <p:extLst>
      <p:ext uri="{BB962C8B-B14F-4D97-AF65-F5344CB8AC3E}">
        <p14:creationId xmlns:p14="http://schemas.microsoft.com/office/powerpoint/2010/main" val="39793880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6" name="Rectangle 55">
            <a:extLst>
              <a:ext uri="{FF2B5EF4-FFF2-40B4-BE49-F238E27FC236}">
                <a16:creationId xmlns:a16="http://schemas.microsoft.com/office/drawing/2014/main" id="{B0C60769-5425-4CDA-B979-1B360DB8F3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92347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Title 7"/>
          <p:cNvSpPr>
            <a:spLocks noGrp="1"/>
          </p:cNvSpPr>
          <p:nvPr>
            <p:ph type="title"/>
          </p:nvPr>
        </p:nvSpPr>
        <p:spPr>
          <a:xfrm>
            <a:off x="516467" y="3446374"/>
            <a:ext cx="4809068" cy="2743200"/>
          </a:xfrm>
        </p:spPr>
        <p:txBody>
          <a:bodyPr anchor="t">
            <a:normAutofit/>
          </a:bodyPr>
          <a:lstStyle/>
          <a:p>
            <a:pPr algn="ctr"/>
            <a:r>
              <a:rPr lang="en-US" sz="4800" dirty="0">
                <a:solidFill>
                  <a:schemeClr val="bg1"/>
                </a:solidFill>
              </a:rPr>
              <a:t>Definition of qualitative research</a:t>
            </a:r>
          </a:p>
        </p:txBody>
      </p:sp>
      <p:pic>
        <p:nvPicPr>
          <p:cNvPr id="43" name="Graphic 42" descr="Bar chart">
            <a:extLst>
              <a:ext uri="{FF2B5EF4-FFF2-40B4-BE49-F238E27FC236}">
                <a16:creationId xmlns:a16="http://schemas.microsoft.com/office/drawing/2014/main" id="{DA37A14D-BCDA-4089-ACCD-D557B0A85C06}"/>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2441273" y="1973018"/>
            <a:ext cx="914400" cy="914400"/>
          </a:xfrm>
          <a:prstGeom prst="rect">
            <a:avLst/>
          </a:prstGeom>
        </p:spPr>
      </p:pic>
      <p:sp>
        <p:nvSpPr>
          <p:cNvPr id="9" name="Content Placeholder 8"/>
          <p:cNvSpPr>
            <a:spLocks noGrp="1"/>
          </p:cNvSpPr>
          <p:nvPr>
            <p:ph idx="1"/>
          </p:nvPr>
        </p:nvSpPr>
        <p:spPr>
          <a:xfrm>
            <a:off x="6268530" y="654226"/>
            <a:ext cx="5579532" cy="5533496"/>
          </a:xfrm>
        </p:spPr>
        <p:txBody>
          <a:bodyPr anchor="ctr">
            <a:normAutofit/>
          </a:bodyPr>
          <a:lstStyle/>
          <a:p>
            <a:pPr marL="0" lvl="0" indent="0">
              <a:spcBef>
                <a:spcPts val="0"/>
              </a:spcBef>
              <a:buNone/>
              <a:defRPr/>
            </a:pPr>
            <a:r>
              <a:rPr lang="en-US" dirty="0">
                <a:highlight>
                  <a:srgbClr val="FFFF00"/>
                </a:highlight>
                <a:latin typeface="Calibri" panose="020F0502020204030204" pitchFamily="34" charset="0"/>
                <a:cs typeface="Calibri" panose="020F0502020204030204" pitchFamily="34" charset="0"/>
              </a:rPr>
              <a:t>Broadly defined, qualitative research uses interpretive research methods as a set of tools to understand individuals, groups, and phenomena in contextualized ways that reflect how people make meaning of and interpret their own experiences, themselves, each other, and the social world (Ravitch, 2021).</a:t>
            </a:r>
          </a:p>
          <a:p>
            <a:pPr marL="0" lvl="0" indent="0">
              <a:spcBef>
                <a:spcPts val="0"/>
              </a:spcBef>
              <a:buNone/>
              <a:defRPr/>
            </a:pPr>
            <a:endParaRPr lang="en-US" b="1" dirty="0"/>
          </a:p>
          <a:p>
            <a:pPr marL="0" indent="0">
              <a:buNone/>
            </a:pPr>
            <a:endParaRPr lang="en-US" noProof="0" dirty="0"/>
          </a:p>
          <a:p>
            <a:endParaRPr lang="en-US" noProof="0" dirty="0"/>
          </a:p>
          <a:p>
            <a:endParaRPr lang="en-US" noProof="0" dirty="0"/>
          </a:p>
        </p:txBody>
      </p:sp>
    </p:spTree>
    <p:extLst>
      <p:ext uri="{BB962C8B-B14F-4D97-AF65-F5344CB8AC3E}">
        <p14:creationId xmlns:p14="http://schemas.microsoft.com/office/powerpoint/2010/main" val="8947808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7" name="Rectangle 26">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5" name="Freeform: Shape 34">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7" name="Rectangle 36">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F7E09F9-7990-43EB-916B-5ED678748C4F}"/>
              </a:ext>
            </a:extLst>
          </p:cNvPr>
          <p:cNvSpPr>
            <a:spLocks noGrp="1"/>
          </p:cNvSpPr>
          <p:nvPr>
            <p:ph type="title"/>
          </p:nvPr>
        </p:nvSpPr>
        <p:spPr>
          <a:xfrm>
            <a:off x="466722" y="586855"/>
            <a:ext cx="3201366" cy="3387497"/>
          </a:xfrm>
        </p:spPr>
        <p:txBody>
          <a:bodyPr anchor="b">
            <a:normAutofit/>
          </a:bodyPr>
          <a:lstStyle/>
          <a:p>
            <a:pPr algn="r"/>
            <a:r>
              <a:rPr lang="en-US" sz="4000">
                <a:solidFill>
                  <a:srgbClr val="FFFFFF"/>
                </a:solidFill>
              </a:rPr>
              <a:t>Not a linear process</a:t>
            </a:r>
            <a:endParaRPr lang="en-GB" sz="4000">
              <a:solidFill>
                <a:srgbClr val="FFFFFF"/>
              </a:solidFill>
            </a:endParaRPr>
          </a:p>
        </p:txBody>
      </p:sp>
      <p:sp>
        <p:nvSpPr>
          <p:cNvPr id="3" name="Content Placeholder 2">
            <a:extLst>
              <a:ext uri="{FF2B5EF4-FFF2-40B4-BE49-F238E27FC236}">
                <a16:creationId xmlns:a16="http://schemas.microsoft.com/office/drawing/2014/main" id="{7C6348D8-BDE5-4EC3-914B-E909C15F95A6}"/>
              </a:ext>
            </a:extLst>
          </p:cNvPr>
          <p:cNvSpPr>
            <a:spLocks noGrp="1"/>
          </p:cNvSpPr>
          <p:nvPr>
            <p:ph idx="1"/>
          </p:nvPr>
        </p:nvSpPr>
        <p:spPr>
          <a:xfrm>
            <a:off x="4810259" y="649480"/>
            <a:ext cx="6555347" cy="5546047"/>
          </a:xfrm>
        </p:spPr>
        <p:txBody>
          <a:bodyPr anchor="ctr">
            <a:normAutofit/>
          </a:bodyPr>
          <a:lstStyle/>
          <a:p>
            <a:pPr marL="0" lvl="0" indent="0">
              <a:spcBef>
                <a:spcPts val="0"/>
              </a:spcBef>
              <a:buNone/>
              <a:defRPr/>
            </a:pPr>
            <a:r>
              <a:rPr lang="en-SG" sz="2000" dirty="0"/>
              <a:t>The processes of qualitative research continuously interact and build off one another in cyclical fashion. </a:t>
            </a:r>
          </a:p>
          <a:p>
            <a:pPr marL="0" lvl="0" indent="0">
              <a:spcBef>
                <a:spcPts val="0"/>
              </a:spcBef>
              <a:buNone/>
              <a:defRPr/>
            </a:pPr>
            <a:r>
              <a:rPr lang="en-SG" sz="2000" dirty="0"/>
              <a:t>For example, the process of developing research questions stems from an interest, problem, identification of a gap in literature, or some combination of these.</a:t>
            </a:r>
          </a:p>
          <a:p>
            <a:pPr marL="0" lvl="0" indent="0">
              <a:spcBef>
                <a:spcPts val="0"/>
              </a:spcBef>
              <a:buNone/>
              <a:defRPr/>
            </a:pPr>
            <a:endParaRPr lang="en-SG" sz="2000" dirty="0"/>
          </a:p>
          <a:p>
            <a:pPr marL="0" indent="0">
              <a:buNone/>
            </a:pPr>
            <a:endParaRPr lang="en-GB" sz="2000" dirty="0"/>
          </a:p>
        </p:txBody>
      </p:sp>
    </p:spTree>
    <p:extLst>
      <p:ext uri="{BB962C8B-B14F-4D97-AF65-F5344CB8AC3E}">
        <p14:creationId xmlns:p14="http://schemas.microsoft.com/office/powerpoint/2010/main" val="83611021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BC8645F7-B401-463B-A304-93CF0C5247D9}"/>
              </a:ext>
            </a:extLst>
          </p:cNvPr>
          <p:cNvPicPr>
            <a:picLocks noChangeAspect="1"/>
          </p:cNvPicPr>
          <p:nvPr/>
        </p:nvPicPr>
        <p:blipFill>
          <a:blip r:embed="rId2"/>
          <a:stretch>
            <a:fillRect/>
          </a:stretch>
        </p:blipFill>
        <p:spPr>
          <a:xfrm>
            <a:off x="-4623" y="-856"/>
            <a:ext cx="12191234" cy="6857572"/>
          </a:xfrm>
          <a:prstGeom prst="rect">
            <a:avLst/>
          </a:prstGeom>
        </p:spPr>
      </p:pic>
    </p:spTree>
    <p:extLst>
      <p:ext uri="{BB962C8B-B14F-4D97-AF65-F5344CB8AC3E}">
        <p14:creationId xmlns:p14="http://schemas.microsoft.com/office/powerpoint/2010/main" val="153380006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23A58148-D452-4F6F-A2FE-EED968DE1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386463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3D38B19-41E8-498B-83C0-06184AF90AE4}"/>
              </a:ext>
            </a:extLst>
          </p:cNvPr>
          <p:cNvSpPr>
            <a:spLocks noGrp="1"/>
          </p:cNvSpPr>
          <p:nvPr>
            <p:ph type="title"/>
          </p:nvPr>
        </p:nvSpPr>
        <p:spPr>
          <a:xfrm>
            <a:off x="312724" y="3433763"/>
            <a:ext cx="3197013" cy="2743200"/>
          </a:xfrm>
        </p:spPr>
        <p:txBody>
          <a:bodyPr anchor="t">
            <a:normAutofit/>
          </a:bodyPr>
          <a:lstStyle/>
          <a:p>
            <a:pPr algn="ctr"/>
            <a:r>
              <a:rPr lang="en-GB" sz="3000">
                <a:solidFill>
                  <a:schemeClr val="bg1"/>
                </a:solidFill>
              </a:rPr>
              <a:t>A qualitative study begins with an interest, problem, or question see Figure 1.1. </a:t>
            </a:r>
          </a:p>
        </p:txBody>
      </p:sp>
      <p:pic>
        <p:nvPicPr>
          <p:cNvPr id="7" name="Graphic 6" descr="Footer">
            <a:extLst>
              <a:ext uri="{FF2B5EF4-FFF2-40B4-BE49-F238E27FC236}">
                <a16:creationId xmlns:a16="http://schemas.microsoft.com/office/drawing/2014/main" id="{F0F94307-1693-4E22-949E-58DD8E6AAEB0}"/>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402271" y="2122544"/>
            <a:ext cx="914400" cy="914400"/>
          </a:xfrm>
          <a:prstGeom prst="rect">
            <a:avLst/>
          </a:prstGeom>
        </p:spPr>
      </p:pic>
      <p:sp>
        <p:nvSpPr>
          <p:cNvPr id="3" name="Content Placeholder 2">
            <a:extLst>
              <a:ext uri="{FF2B5EF4-FFF2-40B4-BE49-F238E27FC236}">
                <a16:creationId xmlns:a16="http://schemas.microsoft.com/office/drawing/2014/main" id="{0F95F92E-6D7B-488C-9270-ACC61BDB624A}"/>
              </a:ext>
            </a:extLst>
          </p:cNvPr>
          <p:cNvSpPr>
            <a:spLocks noGrp="1"/>
          </p:cNvSpPr>
          <p:nvPr>
            <p:ph idx="1"/>
          </p:nvPr>
        </p:nvSpPr>
        <p:spPr>
          <a:xfrm>
            <a:off x="4330719" y="641615"/>
            <a:ext cx="7289799" cy="5533496"/>
          </a:xfrm>
        </p:spPr>
        <p:txBody>
          <a:bodyPr anchor="ctr">
            <a:normAutofit/>
          </a:bodyPr>
          <a:lstStyle/>
          <a:p>
            <a:r>
              <a:rPr lang="en-GB" sz="2600"/>
              <a:t>To develop this interest, use different sources to ‘understand’ the topic, including reading a range of texts and talking with individuals knowledgeable about the topic or setting. </a:t>
            </a:r>
          </a:p>
          <a:p>
            <a:r>
              <a:rPr lang="en-GB" sz="2600"/>
              <a:t>This is represented in the graphic </a:t>
            </a:r>
            <a:r>
              <a:rPr lang="en-GB" sz="2600">
                <a:highlight>
                  <a:srgbClr val="FFFF00"/>
                </a:highlight>
              </a:rPr>
              <a:t>dialogic engagement </a:t>
            </a:r>
            <a:r>
              <a:rPr lang="en-GB" sz="2600"/>
              <a:t>(talking to others) and reviewing literature. </a:t>
            </a:r>
          </a:p>
          <a:p>
            <a:r>
              <a:rPr lang="en-GB" sz="2600"/>
              <a:t>As you become more familiar with the literature relevant to your topic, you develop a primary research question (and possibly a set of research questions) that guides your study. </a:t>
            </a:r>
          </a:p>
          <a:p>
            <a:r>
              <a:rPr lang="en-GB" sz="2600"/>
              <a:t>This is often a back-and-forth process, and you continue to review and consult literature throughout your study. </a:t>
            </a:r>
          </a:p>
        </p:txBody>
      </p:sp>
    </p:spTree>
    <p:extLst>
      <p:ext uri="{BB962C8B-B14F-4D97-AF65-F5344CB8AC3E}">
        <p14:creationId xmlns:p14="http://schemas.microsoft.com/office/powerpoint/2010/main" val="133811814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C7FA33FF-088D-4F16-95A2-2C64D353DE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7" name="Rectangle 26">
            <a:extLst>
              <a:ext uri="{FF2B5EF4-FFF2-40B4-BE49-F238E27FC236}">
                <a16:creationId xmlns:a16="http://schemas.microsoft.com/office/drawing/2014/main" id="{A376EFB1-01CF-419F-ABF1-2AF02BBFC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09160" cy="6858000"/>
          </a:xfrm>
          <a:prstGeom prst="rect">
            <a:avLst/>
          </a:prstGeom>
          <a:solidFill>
            <a:schemeClr val="tx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9" name="Freeform: Shape 28">
            <a:extLst>
              <a:ext uri="{FF2B5EF4-FFF2-40B4-BE49-F238E27FC236}">
                <a16:creationId xmlns:a16="http://schemas.microsoft.com/office/drawing/2014/main" id="{FF9DEA15-78BD-4750-AA18-B9F28A6D5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284331"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chemeClr val="tx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5F91745-C0BD-471C-9E0C-FC699DED525C}"/>
              </a:ext>
            </a:extLst>
          </p:cNvPr>
          <p:cNvSpPr>
            <a:spLocks noGrp="1"/>
          </p:cNvSpPr>
          <p:nvPr>
            <p:ph type="title"/>
          </p:nvPr>
        </p:nvSpPr>
        <p:spPr>
          <a:xfrm>
            <a:off x="804672" y="640080"/>
            <a:ext cx="3282696" cy="5257800"/>
          </a:xfrm>
        </p:spPr>
        <p:txBody>
          <a:bodyPr>
            <a:normAutofit/>
          </a:bodyPr>
          <a:lstStyle/>
          <a:p>
            <a:r>
              <a:rPr lang="en-GB">
                <a:solidFill>
                  <a:schemeClr val="bg1"/>
                </a:solidFill>
              </a:rPr>
              <a:t>Continued</a:t>
            </a:r>
          </a:p>
        </p:txBody>
      </p:sp>
      <p:sp>
        <p:nvSpPr>
          <p:cNvPr id="3" name="Content Placeholder 2">
            <a:extLst>
              <a:ext uri="{FF2B5EF4-FFF2-40B4-BE49-F238E27FC236}">
                <a16:creationId xmlns:a16="http://schemas.microsoft.com/office/drawing/2014/main" id="{40D5EB10-5EFA-444B-962F-D02B42957762}"/>
              </a:ext>
            </a:extLst>
          </p:cNvPr>
          <p:cNvSpPr>
            <a:spLocks noGrp="1"/>
          </p:cNvSpPr>
          <p:nvPr>
            <p:ph idx="1"/>
          </p:nvPr>
        </p:nvSpPr>
        <p:spPr>
          <a:xfrm>
            <a:off x="5358384" y="640081"/>
            <a:ext cx="6024654" cy="5257800"/>
          </a:xfrm>
        </p:spPr>
        <p:txBody>
          <a:bodyPr anchor="ctr">
            <a:normAutofit/>
          </a:bodyPr>
          <a:lstStyle/>
          <a:p>
            <a:r>
              <a:rPr lang="en-GB" sz="2200" dirty="0"/>
              <a:t>After developing research questions, you begin to design your study including which methods (interviews, focus groups, observational fieldnotes, etc.) will best help you answer the research questions. </a:t>
            </a:r>
          </a:p>
          <a:p>
            <a:r>
              <a:rPr lang="en-GB" sz="2200" dirty="0"/>
              <a:t>The selection of methods often necessitates consulting literature as well. </a:t>
            </a:r>
          </a:p>
          <a:p>
            <a:r>
              <a:rPr lang="en-GB" sz="2200" dirty="0"/>
              <a:t>During the design process, you determine where the research will take place (i.e., research setting or site), determine who will be involved in the study (i.e., a sampling plan for selecting the study participants), develop a plan for the sequence of how data will be collected, and indicate how data will be </a:t>
            </a:r>
            <a:r>
              <a:rPr lang="en-GB" sz="2200" dirty="0" err="1"/>
              <a:t>analyzed</a:t>
            </a:r>
            <a:r>
              <a:rPr lang="en-GB" sz="2200" dirty="0"/>
              <a:t>. </a:t>
            </a:r>
          </a:p>
        </p:txBody>
      </p:sp>
    </p:spTree>
    <p:extLst>
      <p:ext uri="{BB962C8B-B14F-4D97-AF65-F5344CB8AC3E}">
        <p14:creationId xmlns:p14="http://schemas.microsoft.com/office/powerpoint/2010/main" val="93541073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C7FA33FF-088D-4F16-95A2-2C64D353DE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A376EFB1-01CF-419F-ABF1-2AF02BBFC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09160" cy="6858000"/>
          </a:xfrm>
          <a:prstGeom prst="rect">
            <a:avLst/>
          </a:prstGeom>
          <a:solidFill>
            <a:schemeClr val="tx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Freeform: Shape 17">
            <a:extLst>
              <a:ext uri="{FF2B5EF4-FFF2-40B4-BE49-F238E27FC236}">
                <a16:creationId xmlns:a16="http://schemas.microsoft.com/office/drawing/2014/main" id="{FF9DEA15-78BD-4750-AA18-B9F28A6D5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284331"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chemeClr val="tx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Title 7"/>
          <p:cNvSpPr>
            <a:spLocks noGrp="1"/>
          </p:cNvSpPr>
          <p:nvPr>
            <p:ph type="title"/>
          </p:nvPr>
        </p:nvSpPr>
        <p:spPr>
          <a:xfrm>
            <a:off x="804672" y="640080"/>
            <a:ext cx="3282696" cy="5257800"/>
          </a:xfrm>
        </p:spPr>
        <p:txBody>
          <a:bodyPr>
            <a:normAutofit/>
          </a:bodyPr>
          <a:lstStyle/>
          <a:p>
            <a:r>
              <a:rPr lang="en-US">
                <a:solidFill>
                  <a:schemeClr val="bg1"/>
                </a:solidFill>
              </a:rPr>
              <a:t>An Overview of the Processes of Qualitative Research </a:t>
            </a:r>
          </a:p>
        </p:txBody>
      </p:sp>
      <p:sp>
        <p:nvSpPr>
          <p:cNvPr id="9" name="Content Placeholder 8"/>
          <p:cNvSpPr>
            <a:spLocks noGrp="1"/>
          </p:cNvSpPr>
          <p:nvPr>
            <p:ph idx="1"/>
          </p:nvPr>
        </p:nvSpPr>
        <p:spPr>
          <a:xfrm>
            <a:off x="5358384" y="640081"/>
            <a:ext cx="6024654" cy="5257800"/>
          </a:xfrm>
        </p:spPr>
        <p:txBody>
          <a:bodyPr anchor="ctr">
            <a:normAutofit/>
          </a:bodyPr>
          <a:lstStyle/>
          <a:p>
            <a:pPr lvl="0"/>
            <a:r>
              <a:rPr lang="en-SG" sz="2400"/>
              <a:t>Methods and research instruments: The tools used to collect data. These are often piloted (or tested) as well as rehearsed and vetted to ensure that they are going to generate the data necessary to answer your research question(s). </a:t>
            </a:r>
          </a:p>
          <a:p>
            <a:pPr lvl="0"/>
            <a:r>
              <a:rPr lang="en-US" sz="2400"/>
              <a:t>Formative design: </a:t>
            </a:r>
            <a:r>
              <a:rPr lang="en-SG" sz="2400"/>
              <a:t>Formative design can lead to many positive changes in a study such as refining your research questions, methods, and/or study instruments as well as revisiting literature. </a:t>
            </a:r>
            <a:endParaRPr lang="en-US" sz="2400" noProof="0"/>
          </a:p>
          <a:p>
            <a:endParaRPr lang="en-US" sz="2400" noProof="0"/>
          </a:p>
        </p:txBody>
      </p:sp>
    </p:spTree>
    <p:extLst>
      <p:ext uri="{BB962C8B-B14F-4D97-AF65-F5344CB8AC3E}">
        <p14:creationId xmlns:p14="http://schemas.microsoft.com/office/powerpoint/2010/main" val="172957694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7FA33FF-088D-4F16-95A2-2C64D353DE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A376EFB1-01CF-419F-ABF1-2AF02BBFC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09160" cy="6858000"/>
          </a:xfrm>
          <a:prstGeom prst="rect">
            <a:avLst/>
          </a:prstGeom>
          <a:solidFill>
            <a:schemeClr val="tx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Freeform: Shape 11">
            <a:extLst>
              <a:ext uri="{FF2B5EF4-FFF2-40B4-BE49-F238E27FC236}">
                <a16:creationId xmlns:a16="http://schemas.microsoft.com/office/drawing/2014/main" id="{FF9DEA15-78BD-4750-AA18-B9F28A6D5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284331"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chemeClr val="tx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B8196F7-58E0-4409-AD0E-3326B291BF22}"/>
              </a:ext>
            </a:extLst>
          </p:cNvPr>
          <p:cNvSpPr>
            <a:spLocks noGrp="1"/>
          </p:cNvSpPr>
          <p:nvPr>
            <p:ph type="title"/>
          </p:nvPr>
        </p:nvSpPr>
        <p:spPr>
          <a:xfrm>
            <a:off x="804672" y="640080"/>
            <a:ext cx="3282696" cy="5257800"/>
          </a:xfrm>
        </p:spPr>
        <p:txBody>
          <a:bodyPr>
            <a:normAutofit/>
          </a:bodyPr>
          <a:lstStyle/>
          <a:p>
            <a:r>
              <a:rPr lang="en-GB">
                <a:solidFill>
                  <a:schemeClr val="bg1"/>
                </a:solidFill>
              </a:rPr>
              <a:t>Continued</a:t>
            </a:r>
          </a:p>
        </p:txBody>
      </p:sp>
      <p:sp>
        <p:nvSpPr>
          <p:cNvPr id="3" name="Content Placeholder 2">
            <a:extLst>
              <a:ext uri="{FF2B5EF4-FFF2-40B4-BE49-F238E27FC236}">
                <a16:creationId xmlns:a16="http://schemas.microsoft.com/office/drawing/2014/main" id="{A28EE841-C6C3-4089-B7BE-75EED76C1121}"/>
              </a:ext>
            </a:extLst>
          </p:cNvPr>
          <p:cNvSpPr>
            <a:spLocks noGrp="1"/>
          </p:cNvSpPr>
          <p:nvPr>
            <p:ph idx="1"/>
          </p:nvPr>
        </p:nvSpPr>
        <p:spPr>
          <a:xfrm>
            <a:off x="5358384" y="640081"/>
            <a:ext cx="6024654" cy="5257800"/>
          </a:xfrm>
        </p:spPr>
        <p:txBody>
          <a:bodyPr anchor="ctr">
            <a:normAutofit/>
          </a:bodyPr>
          <a:lstStyle/>
          <a:p>
            <a:r>
              <a:rPr lang="en-US" sz="2400"/>
              <a:t>Validity strategy: </a:t>
            </a:r>
            <a:r>
              <a:rPr lang="en-SG" sz="2400"/>
              <a:t>As you </a:t>
            </a:r>
            <a:r>
              <a:rPr lang="en-US" sz="2400"/>
              <a:t>analyze</a:t>
            </a:r>
            <a:r>
              <a:rPr lang="en-SG" sz="2400"/>
              <a:t> your data by the means detailed in your research design, you also include efforts to ensure that your data are valid and trustworthy. These efforts include a variety of strategies. One example of an important validity strategy is to check in with participants to determine what they think about your analysis and interpretations; we refer to this strategy as participant validation (often called “member checks”).</a:t>
            </a:r>
            <a:endParaRPr lang="en-IN" sz="2400"/>
          </a:p>
          <a:p>
            <a:pPr marL="0" indent="0">
              <a:buNone/>
            </a:pPr>
            <a:endParaRPr lang="en-GB" sz="2400"/>
          </a:p>
        </p:txBody>
      </p:sp>
    </p:spTree>
    <p:extLst>
      <p:ext uri="{BB962C8B-B14F-4D97-AF65-F5344CB8AC3E}">
        <p14:creationId xmlns:p14="http://schemas.microsoft.com/office/powerpoint/2010/main" val="153601848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 name="Rectangle 26">
            <a:extLst>
              <a:ext uri="{FF2B5EF4-FFF2-40B4-BE49-F238E27FC236}">
                <a16:creationId xmlns:a16="http://schemas.microsoft.com/office/drawing/2014/main" id="{C3896A03-3945-419A-B66B-4EE266EDD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0"/>
            <a:ext cx="4654285" cy="6858001"/>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7"/>
          <p:cNvSpPr>
            <a:spLocks noGrp="1"/>
          </p:cNvSpPr>
          <p:nvPr>
            <p:ph type="title"/>
          </p:nvPr>
        </p:nvSpPr>
        <p:spPr>
          <a:xfrm>
            <a:off x="1156851" y="637762"/>
            <a:ext cx="2898276" cy="5576770"/>
          </a:xfrm>
        </p:spPr>
        <p:txBody>
          <a:bodyPr anchor="t">
            <a:normAutofit/>
          </a:bodyPr>
          <a:lstStyle/>
          <a:p>
            <a:r>
              <a:rPr lang="en-US" dirty="0">
                <a:solidFill>
                  <a:schemeClr val="bg1"/>
                </a:solidFill>
              </a:rPr>
              <a:t>An Overview of the Processes of Qualitative Research </a:t>
            </a:r>
          </a:p>
        </p:txBody>
      </p:sp>
      <p:sp>
        <p:nvSpPr>
          <p:cNvPr id="29" name="Rectangle 28">
            <a:extLst>
              <a:ext uri="{FF2B5EF4-FFF2-40B4-BE49-F238E27FC236}">
                <a16:creationId xmlns:a16="http://schemas.microsoft.com/office/drawing/2014/main" id="{B34F5AD2-EDBD-4BBD-A55C-EAFFD0C709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2535" y="0"/>
            <a:ext cx="7539455" cy="68580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B8EAE243-3A9F-4A46-B0D9-04C723A8A1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9977" y="643465"/>
            <a:ext cx="457200"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Content Placeholder 8"/>
          <p:cNvSpPr>
            <a:spLocks noGrp="1"/>
          </p:cNvSpPr>
          <p:nvPr>
            <p:ph idx="1"/>
          </p:nvPr>
        </p:nvSpPr>
        <p:spPr>
          <a:xfrm>
            <a:off x="5439976" y="850052"/>
            <a:ext cx="5605373" cy="5326911"/>
          </a:xfrm>
        </p:spPr>
        <p:txBody>
          <a:bodyPr>
            <a:normAutofit/>
          </a:bodyPr>
          <a:lstStyle/>
          <a:p>
            <a:pPr marL="0" lvl="0" indent="0">
              <a:spcBef>
                <a:spcPts val="0"/>
              </a:spcBef>
              <a:buNone/>
              <a:defRPr/>
            </a:pPr>
            <a:r>
              <a:rPr lang="en-US" sz="2200" b="1" dirty="0"/>
              <a:t>Literature review</a:t>
            </a:r>
            <a:r>
              <a:rPr lang="en-US" sz="2200" dirty="0"/>
              <a:t>: </a:t>
            </a:r>
            <a:r>
              <a:rPr lang="en-SG" sz="2200" dirty="0"/>
              <a:t>As you continue to </a:t>
            </a:r>
            <a:r>
              <a:rPr lang="en-US" sz="2200" dirty="0"/>
              <a:t>analyze</a:t>
            </a:r>
            <a:r>
              <a:rPr lang="en-SG" sz="2200" dirty="0"/>
              <a:t> the data that you collect, you also revisit and review literature that helps you to make sense of what you are learning. During this process, you develop research findings that respond to the guiding research questions. </a:t>
            </a:r>
          </a:p>
          <a:p>
            <a:pPr marL="0" lvl="0" indent="0">
              <a:spcBef>
                <a:spcPts val="0"/>
              </a:spcBef>
              <a:buNone/>
              <a:defRPr/>
            </a:pPr>
            <a:endParaRPr lang="en-SG" sz="2200" b="1" dirty="0"/>
          </a:p>
          <a:p>
            <a:pPr marL="0" lvl="0" indent="0">
              <a:spcBef>
                <a:spcPts val="0"/>
              </a:spcBef>
              <a:buNone/>
              <a:defRPr/>
            </a:pPr>
            <a:r>
              <a:rPr lang="en-GB" sz="2200" b="1" dirty="0"/>
              <a:t>Recursive:</a:t>
            </a:r>
            <a:r>
              <a:rPr lang="en-GB" sz="2200" dirty="0"/>
              <a:t> Qualitative research is recursive in that it builds and depends on all of its component parts. For example, your research questions are often informed by your personal and professional experiences, the literature you have read, and the ways that you view and understand the world. Furthermore, as you implement your research, the preliminary data collected inform (and may lead you to refine) your research questions.</a:t>
            </a:r>
            <a:endParaRPr lang="en-IN" sz="2200" dirty="0"/>
          </a:p>
          <a:p>
            <a:endParaRPr lang="en-US" sz="2200" noProof="0" dirty="0"/>
          </a:p>
          <a:p>
            <a:endParaRPr lang="en-US" sz="2200" noProof="0" dirty="0"/>
          </a:p>
          <a:p>
            <a:endParaRPr lang="en-US" sz="2200" noProof="0" dirty="0"/>
          </a:p>
        </p:txBody>
      </p:sp>
    </p:spTree>
    <p:extLst>
      <p:ext uri="{BB962C8B-B14F-4D97-AF65-F5344CB8AC3E}">
        <p14:creationId xmlns:p14="http://schemas.microsoft.com/office/powerpoint/2010/main" val="122863553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6CEFF2DD-2D03-4055-873B-F6F321D1A638}"/>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5"/>
          <a:srcRect r="1" b="285"/>
          <a:stretch/>
        </p:blipFill>
        <p:spPr>
          <a:xfrm>
            <a:off x="-3047" y="10"/>
            <a:ext cx="12191999" cy="6857990"/>
          </a:xfrm>
          <a:prstGeom prst="rect">
            <a:avLst/>
          </a:prstGeom>
        </p:spPr>
      </p:pic>
      <p:sp>
        <p:nvSpPr>
          <p:cNvPr id="16" name="Rectangle 15">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7"/>
          <p:cNvSpPr>
            <a:spLocks noGrp="1"/>
          </p:cNvSpPr>
          <p:nvPr>
            <p:ph type="title"/>
          </p:nvPr>
        </p:nvSpPr>
        <p:spPr>
          <a:xfrm>
            <a:off x="1097280" y="325550"/>
            <a:ext cx="100584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sz="5200">
                <a:solidFill>
                  <a:srgbClr val="FFFFFF"/>
                </a:solidFill>
              </a:rPr>
              <a:t>An Overview of the Processes of Qualitative Research</a:t>
            </a:r>
          </a:p>
        </p:txBody>
      </p:sp>
    </p:spTree>
    <p:extLst>
      <p:ext uri="{BB962C8B-B14F-4D97-AF65-F5344CB8AC3E}">
        <p14:creationId xmlns:p14="http://schemas.microsoft.com/office/powerpoint/2010/main" val="40787391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1600"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mute="1">
                <p:cTn id="7" repeatCount="indefinite" fill="hold" display="0">
                  <p:stCondLst>
                    <p:cond delay="indefinite"/>
                  </p:stCondLst>
                </p:cTn>
                <p:tgtEl>
                  <p:spTgt spid="10"/>
                </p:tgtEl>
              </p:cMediaNode>
            </p:vide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C8645F7-B401-463B-A304-93CF0C5247D9}"/>
              </a:ext>
            </a:extLst>
          </p:cNvPr>
          <p:cNvPicPr>
            <a:picLocks noChangeAspect="1"/>
          </p:cNvPicPr>
          <p:nvPr/>
        </p:nvPicPr>
        <p:blipFill>
          <a:blip r:embed="rId2"/>
          <a:stretch>
            <a:fillRect/>
          </a:stretch>
        </p:blipFill>
        <p:spPr>
          <a:xfrm>
            <a:off x="2852058" y="-133195"/>
            <a:ext cx="6509656" cy="7100640"/>
          </a:xfrm>
          <a:prstGeom prst="rect">
            <a:avLst/>
          </a:prstGeom>
        </p:spPr>
      </p:pic>
    </p:spTree>
    <p:extLst>
      <p:ext uri="{BB962C8B-B14F-4D97-AF65-F5344CB8AC3E}">
        <p14:creationId xmlns:p14="http://schemas.microsoft.com/office/powerpoint/2010/main" val="274757411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A3A1AE4-D118-4E79-AB24-6D34B520C8BD}"/>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Defining Qualitative Research</a:t>
            </a:r>
          </a:p>
        </p:txBody>
      </p:sp>
      <p:sp>
        <p:nvSpPr>
          <p:cNvPr id="3" name="Content Placeholder 2">
            <a:extLst>
              <a:ext uri="{FF2B5EF4-FFF2-40B4-BE49-F238E27FC236}">
                <a16:creationId xmlns:a16="http://schemas.microsoft.com/office/drawing/2014/main" id="{C3741293-E955-4655-93AA-CD9B7C8A298F}"/>
              </a:ext>
            </a:extLst>
          </p:cNvPr>
          <p:cNvSpPr>
            <a:spLocks noGrp="1"/>
          </p:cNvSpPr>
          <p:nvPr>
            <p:ph idx="1"/>
          </p:nvPr>
        </p:nvSpPr>
        <p:spPr>
          <a:xfrm>
            <a:off x="4810259" y="649480"/>
            <a:ext cx="6555347" cy="5546047"/>
          </a:xfrm>
        </p:spPr>
        <p:txBody>
          <a:bodyPr anchor="ctr">
            <a:normAutofit/>
          </a:bodyPr>
          <a:lstStyle/>
          <a:p>
            <a:r>
              <a:rPr lang="en-GB" sz="2000" i="1"/>
              <a:t>Qualitative research involves systematic and contextualized research processes to interpret the ways that humans view, approach, and make meaning of their experiences, contexts, and the world</a:t>
            </a:r>
            <a:r>
              <a:rPr lang="en-GB" sz="2000"/>
              <a:t>. </a:t>
            </a:r>
          </a:p>
          <a:p>
            <a:r>
              <a:rPr lang="en-GB" sz="2000"/>
              <a:t>A primary goal of this module is to both simplify (in terms of making it accessible) and complicate (help show its many layers) qualitative research and its methods in ways that help new researchers understand the values that guide this research. </a:t>
            </a:r>
          </a:p>
          <a:p>
            <a:r>
              <a:rPr lang="en-GB" sz="2000"/>
              <a:t>Even in complicating qualitative research, it is doable and that, while subjective, contextual, and not generalizable (in a quantitative sense of that term), this research is incredibly valuable to knowledge construction in a variety of ways that we will discuss.</a:t>
            </a:r>
          </a:p>
        </p:txBody>
      </p:sp>
    </p:spTree>
    <p:extLst>
      <p:ext uri="{BB962C8B-B14F-4D97-AF65-F5344CB8AC3E}">
        <p14:creationId xmlns:p14="http://schemas.microsoft.com/office/powerpoint/2010/main" val="36694888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7FA33FF-088D-4F16-95A2-2C64D353DE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A376EFB1-01CF-419F-ABF1-2AF02BBFC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09160" cy="6858000"/>
          </a:xfrm>
          <a:prstGeom prst="rect">
            <a:avLst/>
          </a:prstGeom>
          <a:solidFill>
            <a:schemeClr val="tx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Freeform: Shape 11">
            <a:extLst>
              <a:ext uri="{FF2B5EF4-FFF2-40B4-BE49-F238E27FC236}">
                <a16:creationId xmlns:a16="http://schemas.microsoft.com/office/drawing/2014/main" id="{FF9DEA15-78BD-4750-AA18-B9F28A6D5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284331"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chemeClr val="tx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B31832D-5BE9-4441-9556-9D25C5C42D87}"/>
              </a:ext>
            </a:extLst>
          </p:cNvPr>
          <p:cNvSpPr>
            <a:spLocks noGrp="1"/>
          </p:cNvSpPr>
          <p:nvPr>
            <p:ph type="title"/>
          </p:nvPr>
        </p:nvSpPr>
        <p:spPr>
          <a:xfrm>
            <a:off x="804672" y="640080"/>
            <a:ext cx="3282696" cy="5257800"/>
          </a:xfrm>
        </p:spPr>
        <p:txBody>
          <a:bodyPr>
            <a:normAutofit/>
          </a:bodyPr>
          <a:lstStyle/>
          <a:p>
            <a:r>
              <a:rPr lang="en-GB">
                <a:solidFill>
                  <a:schemeClr val="bg1"/>
                </a:solidFill>
              </a:rPr>
              <a:t>History</a:t>
            </a:r>
          </a:p>
        </p:txBody>
      </p:sp>
      <p:sp>
        <p:nvSpPr>
          <p:cNvPr id="3" name="Content Placeholder 2">
            <a:extLst>
              <a:ext uri="{FF2B5EF4-FFF2-40B4-BE49-F238E27FC236}">
                <a16:creationId xmlns:a16="http://schemas.microsoft.com/office/drawing/2014/main" id="{46995EBD-B9D4-4994-A204-9D52BA3E9AD2}"/>
              </a:ext>
            </a:extLst>
          </p:cNvPr>
          <p:cNvSpPr>
            <a:spLocks noGrp="1"/>
          </p:cNvSpPr>
          <p:nvPr>
            <p:ph idx="1"/>
          </p:nvPr>
        </p:nvSpPr>
        <p:spPr>
          <a:xfrm>
            <a:off x="5358384" y="640081"/>
            <a:ext cx="6024654" cy="5257800"/>
          </a:xfrm>
        </p:spPr>
        <p:txBody>
          <a:bodyPr anchor="ctr">
            <a:normAutofit/>
          </a:bodyPr>
          <a:lstStyle/>
          <a:p>
            <a:r>
              <a:rPr lang="en-GB" sz="2000" dirty="0"/>
              <a:t>Qualitative research, as a formalized field, emerged in the 1960s in part as a critique of the </a:t>
            </a:r>
            <a:r>
              <a:rPr lang="en-GB" sz="2000" b="1" dirty="0"/>
              <a:t>positivist </a:t>
            </a:r>
            <a:r>
              <a:rPr lang="en-GB" sz="2000" dirty="0"/>
              <a:t>tradition that dominated research across most disciplines. </a:t>
            </a:r>
          </a:p>
          <a:p>
            <a:r>
              <a:rPr lang="en-GB" sz="2000" dirty="0"/>
              <a:t>Qualitative research focuses on context, interpretation, subjectivity, representation, and the non-neutrality of the researcher (Denzin &amp; Lincoln, 2018; Schwandt, 2015). </a:t>
            </a:r>
          </a:p>
          <a:p>
            <a:r>
              <a:rPr lang="en-GB" sz="2000" i="1" dirty="0"/>
              <a:t>Qualitative inquiry certainly existed and generated scholarship prior to the 1960s. For example, already widely known and practiced since the 1940s and 1950s were the ethnographic tradition from cultural anthropology (Hammersley &amp; Atkinson, 2007) and the action-based research and participatory action research (described in Table 1.2) traditions, which include a combination of qualitative and quantitative methods (</a:t>
            </a:r>
            <a:r>
              <a:rPr lang="en-GB" sz="2000" i="1" dirty="0" err="1"/>
              <a:t>Fals-Borda</a:t>
            </a:r>
            <a:r>
              <a:rPr lang="en-GB" sz="2000" i="1" dirty="0"/>
              <a:t> &amp; Rahman, 1991; Lewin, 1946).</a:t>
            </a:r>
          </a:p>
        </p:txBody>
      </p:sp>
    </p:spTree>
    <p:extLst>
      <p:ext uri="{BB962C8B-B14F-4D97-AF65-F5344CB8AC3E}">
        <p14:creationId xmlns:p14="http://schemas.microsoft.com/office/powerpoint/2010/main" val="309599572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060329-DECC-4954-8AD6-8E20C80BA079}"/>
              </a:ext>
            </a:extLst>
          </p:cNvPr>
          <p:cNvSpPr>
            <a:spLocks noGrp="1"/>
          </p:cNvSpPr>
          <p:nvPr>
            <p:ph type="title"/>
          </p:nvPr>
        </p:nvSpPr>
        <p:spPr/>
        <p:txBody>
          <a:bodyPr/>
          <a:lstStyle/>
          <a:p>
            <a:r>
              <a:rPr lang="en-GB" dirty="0"/>
              <a:t>Activity - </a:t>
            </a:r>
            <a:r>
              <a:rPr lang="en-GB" b="1" dirty="0"/>
              <a:t>Key Terms and Concepts</a:t>
            </a:r>
            <a:br>
              <a:rPr lang="en-GB" b="1" dirty="0"/>
            </a:br>
            <a:endParaRPr lang="en-GB" dirty="0"/>
          </a:p>
        </p:txBody>
      </p:sp>
      <p:sp>
        <p:nvSpPr>
          <p:cNvPr id="3" name="Content Placeholder 2">
            <a:extLst>
              <a:ext uri="{FF2B5EF4-FFF2-40B4-BE49-F238E27FC236}">
                <a16:creationId xmlns:a16="http://schemas.microsoft.com/office/drawing/2014/main" id="{32FE408E-CC9A-46AA-BCAE-461C00DAD314}"/>
              </a:ext>
            </a:extLst>
          </p:cNvPr>
          <p:cNvSpPr>
            <a:spLocks noGrp="1"/>
          </p:cNvSpPr>
          <p:nvPr>
            <p:ph idx="1"/>
          </p:nvPr>
        </p:nvSpPr>
        <p:spPr/>
        <p:txBody>
          <a:bodyPr>
            <a:normAutofit/>
          </a:bodyPr>
          <a:lstStyle/>
          <a:p>
            <a:pPr marL="514350" indent="-514350">
              <a:buFont typeface="+mj-lt"/>
              <a:buAutoNum type="arabicPeriod"/>
            </a:pPr>
            <a:r>
              <a:rPr lang="en-GB" b="1" dirty="0"/>
              <a:t>Positivism</a:t>
            </a:r>
          </a:p>
          <a:p>
            <a:pPr marL="514350" indent="-514350">
              <a:buFont typeface="+mj-lt"/>
              <a:buAutoNum type="arabicPeriod"/>
            </a:pPr>
            <a:r>
              <a:rPr lang="en-GB" b="1" dirty="0"/>
              <a:t>Ontology</a:t>
            </a:r>
          </a:p>
          <a:p>
            <a:pPr marL="514350" indent="-514350">
              <a:buFont typeface="+mj-lt"/>
              <a:buAutoNum type="arabicPeriod"/>
            </a:pPr>
            <a:r>
              <a:rPr lang="en-GB" b="1" dirty="0"/>
              <a:t>Epistemology</a:t>
            </a:r>
          </a:p>
          <a:p>
            <a:pPr marL="514350" indent="-514350">
              <a:buFont typeface="+mj-lt"/>
              <a:buAutoNum type="arabicPeriod"/>
            </a:pPr>
            <a:r>
              <a:rPr lang="en-GB" b="1" dirty="0"/>
              <a:t>Axiology</a:t>
            </a:r>
          </a:p>
          <a:p>
            <a:pPr marL="514350" indent="-514350">
              <a:buFont typeface="+mj-lt"/>
              <a:buAutoNum type="arabicPeriod"/>
            </a:pPr>
            <a:r>
              <a:rPr lang="en-GB" b="1" dirty="0"/>
              <a:t>Methodology</a:t>
            </a:r>
          </a:p>
          <a:p>
            <a:pPr marL="514350" indent="-514350">
              <a:buFont typeface="+mj-lt"/>
              <a:buAutoNum type="arabicPeriod"/>
            </a:pPr>
            <a:r>
              <a:rPr lang="en-GB" b="1" dirty="0"/>
              <a:t>Interpretivist framework</a:t>
            </a:r>
          </a:p>
          <a:p>
            <a:pPr marL="514350" indent="-514350">
              <a:buFont typeface="+mj-lt"/>
              <a:buAutoNum type="arabicPeriod"/>
            </a:pPr>
            <a:r>
              <a:rPr lang="en-GB" b="1" dirty="0"/>
              <a:t>Positionality</a:t>
            </a:r>
          </a:p>
          <a:p>
            <a:pPr marL="514350" indent="-514350">
              <a:buFont typeface="+mj-lt"/>
              <a:buAutoNum type="arabicPeriod"/>
            </a:pPr>
            <a:r>
              <a:rPr lang="en-GB" b="1" dirty="0"/>
              <a:t>Social Identity</a:t>
            </a:r>
            <a:endParaRPr lang="en-GB" dirty="0"/>
          </a:p>
          <a:p>
            <a:endParaRPr lang="en-GB" dirty="0"/>
          </a:p>
        </p:txBody>
      </p:sp>
    </p:spTree>
    <p:extLst>
      <p:ext uri="{BB962C8B-B14F-4D97-AF65-F5344CB8AC3E}">
        <p14:creationId xmlns:p14="http://schemas.microsoft.com/office/powerpoint/2010/main" val="21279743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060329-DECC-4954-8AD6-8E20C80BA079}"/>
              </a:ext>
            </a:extLst>
          </p:cNvPr>
          <p:cNvSpPr>
            <a:spLocks noGrp="1"/>
          </p:cNvSpPr>
          <p:nvPr>
            <p:ph type="title"/>
          </p:nvPr>
        </p:nvSpPr>
        <p:spPr/>
        <p:txBody>
          <a:bodyPr/>
          <a:lstStyle/>
          <a:p>
            <a:r>
              <a:rPr lang="en-GB" dirty="0"/>
              <a:t>Activity - </a:t>
            </a:r>
            <a:r>
              <a:rPr lang="en-GB" b="1" dirty="0"/>
              <a:t>Key Terms and Concepts</a:t>
            </a:r>
            <a:br>
              <a:rPr lang="en-GB" b="1" dirty="0"/>
            </a:br>
            <a:endParaRPr lang="en-GB" dirty="0"/>
          </a:p>
        </p:txBody>
      </p:sp>
      <p:sp>
        <p:nvSpPr>
          <p:cNvPr id="3" name="Content Placeholder 2">
            <a:extLst>
              <a:ext uri="{FF2B5EF4-FFF2-40B4-BE49-F238E27FC236}">
                <a16:creationId xmlns:a16="http://schemas.microsoft.com/office/drawing/2014/main" id="{32FE408E-CC9A-46AA-BCAE-461C00DAD314}"/>
              </a:ext>
            </a:extLst>
          </p:cNvPr>
          <p:cNvSpPr>
            <a:spLocks noGrp="1"/>
          </p:cNvSpPr>
          <p:nvPr>
            <p:ph idx="1"/>
          </p:nvPr>
        </p:nvSpPr>
        <p:spPr/>
        <p:txBody>
          <a:bodyPr>
            <a:normAutofit fontScale="40000" lnSpcReduction="20000"/>
          </a:bodyPr>
          <a:lstStyle/>
          <a:p>
            <a:pPr marL="514350" indent="-514350">
              <a:buFont typeface="+mj-lt"/>
              <a:buAutoNum type="arabicPeriod"/>
            </a:pPr>
            <a:r>
              <a:rPr lang="en-GB" dirty="0"/>
              <a:t>Includes the intersectional ways the researcher’s gender, social class, race, sexual orientation, culture, religious beliefs, language communities, ethnicity, and/or other identity markers are relevant to the research topic, participants, and/or setting. Furthermore, it is important to note that this is contextual and related to each other as different identity markers intersect in different social locations. In qualitative research, social location is sometimes used synonymously with this</a:t>
            </a:r>
            <a:r>
              <a:rPr lang="en-GB" i="1" dirty="0"/>
              <a:t>.`</a:t>
            </a:r>
            <a:endParaRPr lang="en-GB" dirty="0"/>
          </a:p>
          <a:p>
            <a:pPr marL="514350" indent="-514350">
              <a:buFont typeface="+mj-lt"/>
              <a:buAutoNum type="arabicPeriod"/>
            </a:pPr>
            <a:r>
              <a:rPr lang="en-GB" dirty="0"/>
              <a:t>Key aspects include a view of the world as consisting of unchanging, universally applicable laws as well as the belief that life events and social phenomena are/can be explained by knowledge of these universal laws and immutable truths (Hughes, 2001). Within this paradigm, the belief is that understanding these universal laws requires observation and recording of social events and phenomena in systematic ways that allow the “knower” to define the underlying principle or truth that is the “cause” for the event(s) to occur. This research assumes that researchers are able to be objective and neutral.</a:t>
            </a:r>
          </a:p>
          <a:p>
            <a:pPr marL="514350" indent="-514350">
              <a:buFont typeface="+mj-lt"/>
              <a:buAutoNum type="arabicPeriod"/>
            </a:pPr>
            <a:r>
              <a:rPr lang="en-GB" dirty="0"/>
              <a:t>Framework in which research is structured to gather information from people to explain their subjective realities. Broadly, this  framework aligns with qualitative research’s philosophical (epistemological, axiological, ontological, and methodological) assumptions. These researchers can use a general framework or specific frameworks, which include some of the following critical social theories: postpositivist, feminist, transformative, postmodernist, critical race, disability, queer, pragmatist, social constructivist, and so forth.</a:t>
            </a:r>
          </a:p>
          <a:p>
            <a:pPr marL="514350" indent="-514350">
              <a:buFont typeface="+mj-lt"/>
              <a:buAutoNum type="arabicPeriod"/>
            </a:pPr>
            <a:r>
              <a:rPr lang="en-GB" dirty="0"/>
              <a:t>Concerns the nature of reality. In qualitative research, an ontological assumption is that there is not a single “Truth” or reality. Researchers, participants, and readers have differing realities, and a goal of qualitative research is to engage with, understand, and report these multiple realities.</a:t>
            </a:r>
          </a:p>
          <a:p>
            <a:pPr marL="514350" indent="-514350">
              <a:buFont typeface="+mj-lt"/>
              <a:buAutoNum type="arabicPeriod"/>
            </a:pPr>
            <a:r>
              <a:rPr lang="en-GB" dirty="0"/>
              <a:t>Concerns the nature of knowledge, including how it is constructed and how it can be acquired. The assumption underlying qualitative research is that knowledge is developed through people’s subjective experiences and therefore conducting research in the places that people exist and make meaning. In qualitative research, everyone is positioned as having important knowledge about themselves and the world.</a:t>
            </a:r>
          </a:p>
          <a:p>
            <a:pPr marL="514350" indent="-514350">
              <a:buFont typeface="+mj-lt"/>
              <a:buAutoNum type="arabicPeriod"/>
            </a:pPr>
            <a:r>
              <a:rPr lang="en-GB" dirty="0"/>
              <a:t>Refers to the research approach, design, methods, and implementation that shape the overall approach to the research in a study, including the related processes, understandings, theories, values, and beliefs that inform them. It includes the ways that your overall stance and approach to your empirical study shape your specific research methods for the collection and analysis of study data.</a:t>
            </a:r>
          </a:p>
          <a:p>
            <a:pPr marL="514350" indent="-514350">
              <a:buFont typeface="+mj-lt"/>
              <a:buAutoNum type="arabicPeriod"/>
            </a:pPr>
            <a:r>
              <a:rPr lang="en-GB" dirty="0"/>
              <a:t>Refers</a:t>
            </a:r>
            <a:r>
              <a:rPr lang="en-GB" b="1" dirty="0"/>
              <a:t> </a:t>
            </a:r>
            <a:r>
              <a:rPr lang="en-GB" dirty="0"/>
              <a:t>to the researcher’s role and identity in relation to the context and setting of the research specifically. For example, you could be a practitioner in the setting, located as an expert, a combination of insider or outsider to the setting, a supervisor of employees, a member of community involved in the research, someone who shares a cultural or ethnic relationship with participants, and so on.</a:t>
            </a:r>
          </a:p>
          <a:p>
            <a:pPr marL="514350" indent="-514350">
              <a:buFont typeface="+mj-lt"/>
              <a:buAutoNum type="arabicPeriod"/>
            </a:pPr>
            <a:r>
              <a:rPr lang="en-GB" dirty="0"/>
              <a:t>Refers to the ways individuals make judgments based on their values. In research, axiology focuses on exploring the role of a researcher’s values and judgments throughout all stages of the research process. Indigenous methods scholar </a:t>
            </a:r>
            <a:r>
              <a:rPr lang="en-GB" dirty="0" err="1"/>
              <a:t>Bagele</a:t>
            </a:r>
            <a:r>
              <a:rPr lang="en-GB" dirty="0"/>
              <a:t> </a:t>
            </a:r>
            <a:r>
              <a:rPr lang="en-GB" dirty="0" err="1"/>
              <a:t>Chilisa</a:t>
            </a:r>
            <a:r>
              <a:rPr lang="en-GB" dirty="0"/>
              <a:t> (2012) avers that this is “the analysis of values to better understand their meanings, characteristics, their origins, their purpose, their acceptance as true knowledge, and their influence on people’s daily experiences” (p. 21). Exploring this is important since your values affect how you conduct your research and what you value and prioritize in your research process and findings.</a:t>
            </a:r>
          </a:p>
          <a:p>
            <a:pPr marL="0" indent="0">
              <a:buNone/>
            </a:pPr>
            <a:endParaRPr lang="en-GB" dirty="0"/>
          </a:p>
          <a:p>
            <a:endParaRPr lang="en-GB" dirty="0"/>
          </a:p>
        </p:txBody>
      </p:sp>
    </p:spTree>
    <p:extLst>
      <p:ext uri="{BB962C8B-B14F-4D97-AF65-F5344CB8AC3E}">
        <p14:creationId xmlns:p14="http://schemas.microsoft.com/office/powerpoint/2010/main" val="163154474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060329-DECC-4954-8AD6-8E20C80BA079}"/>
              </a:ext>
            </a:extLst>
          </p:cNvPr>
          <p:cNvSpPr>
            <a:spLocks noGrp="1"/>
          </p:cNvSpPr>
          <p:nvPr>
            <p:ph type="title"/>
          </p:nvPr>
        </p:nvSpPr>
        <p:spPr/>
        <p:txBody>
          <a:bodyPr/>
          <a:lstStyle/>
          <a:p>
            <a:r>
              <a:rPr lang="en-GB" dirty="0"/>
              <a:t>Activity - </a:t>
            </a:r>
            <a:r>
              <a:rPr lang="en-GB" b="1" dirty="0"/>
              <a:t>Key Terms and Concepts</a:t>
            </a:r>
            <a:br>
              <a:rPr lang="en-GB" b="1" dirty="0"/>
            </a:br>
            <a:endParaRPr lang="en-GB" dirty="0"/>
          </a:p>
        </p:txBody>
      </p:sp>
      <p:sp>
        <p:nvSpPr>
          <p:cNvPr id="3" name="Content Placeholder 2">
            <a:extLst>
              <a:ext uri="{FF2B5EF4-FFF2-40B4-BE49-F238E27FC236}">
                <a16:creationId xmlns:a16="http://schemas.microsoft.com/office/drawing/2014/main" id="{32FE408E-CC9A-46AA-BCAE-461C00DAD314}"/>
              </a:ext>
            </a:extLst>
          </p:cNvPr>
          <p:cNvSpPr>
            <a:spLocks noGrp="1"/>
          </p:cNvSpPr>
          <p:nvPr>
            <p:ph idx="1"/>
          </p:nvPr>
        </p:nvSpPr>
        <p:spPr/>
        <p:txBody>
          <a:bodyPr>
            <a:normAutofit fontScale="40000" lnSpcReduction="20000"/>
          </a:bodyPr>
          <a:lstStyle/>
          <a:p>
            <a:r>
              <a:rPr lang="en-GB" b="1" dirty="0"/>
              <a:t>Positivism:</a:t>
            </a:r>
            <a:r>
              <a:rPr lang="en-GB" dirty="0"/>
              <a:t> Key aspects of the positivist paradigm include a view of the world as consisting of unchanging, universally applicable laws as well as the belief that life events and social phenomena are/can be explained by knowledge of these universal laws and immutable truths (Hughes, 2001). Within this paradigm, the belief is that understanding these universal laws requires observation and recording of social events and phenomena in systematic ways that allow the “knower” to define the underlying principle or truth that is the “cause” for the event(s) to occur. Positivist research assumes that researchers are able to be objective and neutral.</a:t>
            </a:r>
          </a:p>
          <a:p>
            <a:r>
              <a:rPr lang="en-GB" b="1" dirty="0"/>
              <a:t>Ontology:</a:t>
            </a:r>
            <a:r>
              <a:rPr lang="en-GB" dirty="0"/>
              <a:t> Ontology concerns the nature of reality. In qualitative research, an ontological assumption is that there is not a single “Truth” or reality. Researchers, participants, and readers have differing realities, and a goal of qualitative research is to engage with, understand, and report these multiple realities.</a:t>
            </a:r>
          </a:p>
          <a:p>
            <a:r>
              <a:rPr lang="en-GB" b="1" dirty="0"/>
              <a:t>Epistemology:</a:t>
            </a:r>
            <a:r>
              <a:rPr lang="en-GB" dirty="0"/>
              <a:t> Epistemology concerns the nature of knowledge, including how it is constructed and how it can be acquired. The epistemological assumption underlying qualitative research is that knowledge is developed through people’s subjective experiences and therefore conducting research in the places that people exist and make meaning. In qualitative research, everyone is positioned as having important knowledge about themselves and the world.</a:t>
            </a:r>
          </a:p>
          <a:p>
            <a:r>
              <a:rPr lang="en-GB" b="1" dirty="0"/>
              <a:t>Axiology:</a:t>
            </a:r>
            <a:r>
              <a:rPr lang="en-GB" dirty="0"/>
              <a:t> Axiology refers to the ways individuals make judgments based on their values. In research, axiology focuses on exploring the role of a researcher’s values and judgments throughout all stages of the research process. Indigenous methods scholar </a:t>
            </a:r>
            <a:r>
              <a:rPr lang="en-GB" dirty="0" err="1"/>
              <a:t>Bagele</a:t>
            </a:r>
            <a:r>
              <a:rPr lang="en-GB" dirty="0"/>
              <a:t> </a:t>
            </a:r>
            <a:r>
              <a:rPr lang="en-GB" dirty="0" err="1"/>
              <a:t>Chilisa</a:t>
            </a:r>
            <a:r>
              <a:rPr lang="en-GB" dirty="0"/>
              <a:t> (2012) avers that axiology is “the analysis of values to better understand their meanings, characteristics, their origins, their purpose, their acceptance as true knowledge, and their influence on people’s daily experiences” (p. 21). Exploring your axiology is important since your values affect how you conduct your research and what you value and prioritize in your research process and findings.</a:t>
            </a:r>
          </a:p>
          <a:p>
            <a:r>
              <a:rPr lang="en-GB" b="1" dirty="0"/>
              <a:t>Methodology:</a:t>
            </a:r>
            <a:r>
              <a:rPr lang="en-GB" dirty="0"/>
              <a:t> Qualitative methodology refers to the research approach, design, methods, and implementation that shape the overall approach to the research in a study, including the related processes, understandings, theories, values, and beliefs that inform them. It includes the ways that your overall stance and approach to your empirical study shape your specific research methods for the collection and analysis of study data.</a:t>
            </a:r>
          </a:p>
          <a:p>
            <a:r>
              <a:rPr lang="en-GB" b="1" dirty="0"/>
              <a:t>Interpretivist framework:</a:t>
            </a:r>
            <a:r>
              <a:rPr lang="en-GB" dirty="0"/>
              <a:t> In qualitative research, researchers tend to use an interpretivist framework in which research is structured to gather information from people to explain their subjective realities. Broadly, the interpretivist framework aligns with qualitative research’s philosophical (epistemological, axiological, ontological, and methodological) assumptions. Qualitative researchers can use a general interpretivist framework or specific interpretivist frameworks, which include some of the following critical social theories: postpositivist, feminist, transformative, postmodernist, critical race, disability, queer, pragmatist, social constructivist, and so forth.</a:t>
            </a:r>
          </a:p>
          <a:p>
            <a:r>
              <a:rPr lang="en-GB" b="1" dirty="0"/>
              <a:t>Positionality:</a:t>
            </a:r>
            <a:r>
              <a:rPr lang="en-GB" dirty="0"/>
              <a:t> Positionality refers to the researcher’s role and identity in relation to the context and setting of the research specifically. For example, you could be a practitioner in the setting, located as an expert, a combination of insider or outsider to the setting, a supervisor of employees, a member of community involved in the research, someone who shares a cultural or ethnic relationship with participants, and so on.</a:t>
            </a:r>
          </a:p>
          <a:p>
            <a:r>
              <a:rPr lang="en-GB" b="1" dirty="0"/>
              <a:t>Social Identity:</a:t>
            </a:r>
            <a:r>
              <a:rPr lang="en-GB" dirty="0"/>
              <a:t> Social identity includes the intersectional</a:t>
            </a:r>
            <a:r>
              <a:rPr lang="en-GB" baseline="30000" dirty="0">
                <a:hlinkClick r:id="rId2"/>
              </a:rPr>
              <a:t>2</a:t>
            </a:r>
            <a:r>
              <a:rPr lang="en-GB" dirty="0"/>
              <a:t> ways the researcher’s gender, social class, race, sexual orientation, culture, religious beliefs, language communities, ethnicity, and/or other identity markers are relevant to the research topic, participants, and/or setting. Furthermore, it is important to note that social identities are contextual and related to each other as different identity markers intersect in different social locations. In qualitative research, social location is sometimes used synonymously with social identit</a:t>
            </a:r>
            <a:r>
              <a:rPr lang="en-GB" i="1" dirty="0"/>
              <a:t>y.`</a:t>
            </a:r>
            <a:endParaRPr lang="en-GB" dirty="0"/>
          </a:p>
          <a:p>
            <a:endParaRPr lang="en-GB" dirty="0"/>
          </a:p>
        </p:txBody>
      </p:sp>
    </p:spTree>
    <p:extLst>
      <p:ext uri="{BB962C8B-B14F-4D97-AF65-F5344CB8AC3E}">
        <p14:creationId xmlns:p14="http://schemas.microsoft.com/office/powerpoint/2010/main" val="243750706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C3896A03-3945-419A-B66B-4EE266EDD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0"/>
            <a:ext cx="4654285" cy="6858001"/>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7"/>
          <p:cNvSpPr>
            <a:spLocks noGrp="1"/>
          </p:cNvSpPr>
          <p:nvPr>
            <p:ph type="title"/>
          </p:nvPr>
        </p:nvSpPr>
        <p:spPr>
          <a:xfrm>
            <a:off x="1156851" y="637762"/>
            <a:ext cx="2898276" cy="5576770"/>
          </a:xfrm>
        </p:spPr>
        <p:txBody>
          <a:bodyPr anchor="t">
            <a:normAutofit/>
          </a:bodyPr>
          <a:lstStyle/>
          <a:p>
            <a:r>
              <a:rPr lang="en-US" dirty="0">
                <a:solidFill>
                  <a:schemeClr val="bg1"/>
                </a:solidFill>
              </a:rPr>
              <a:t>Defining and Situating Qualitative Research </a:t>
            </a:r>
          </a:p>
        </p:txBody>
      </p:sp>
      <p:sp>
        <p:nvSpPr>
          <p:cNvPr id="16" name="Rectangle 15">
            <a:extLst>
              <a:ext uri="{FF2B5EF4-FFF2-40B4-BE49-F238E27FC236}">
                <a16:creationId xmlns:a16="http://schemas.microsoft.com/office/drawing/2014/main" id="{B34F5AD2-EDBD-4BBD-A55C-EAFFD0C709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2535" y="0"/>
            <a:ext cx="7539455" cy="68580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B8EAE243-3A9F-4A46-B0D9-04C723A8A1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9977" y="643465"/>
            <a:ext cx="457200"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Content Placeholder 8"/>
          <p:cNvSpPr>
            <a:spLocks noGrp="1"/>
          </p:cNvSpPr>
          <p:nvPr>
            <p:ph idx="1"/>
          </p:nvPr>
        </p:nvSpPr>
        <p:spPr>
          <a:xfrm>
            <a:off x="5439976" y="850052"/>
            <a:ext cx="5605373" cy="5326911"/>
          </a:xfrm>
        </p:spPr>
        <p:txBody>
          <a:bodyPr>
            <a:normAutofit/>
          </a:bodyPr>
          <a:lstStyle/>
          <a:p>
            <a:r>
              <a:rPr lang="en-US" sz="1900" dirty="0"/>
              <a:t>Qualitative research, as a formalized field, emerged in part as a critique of the </a:t>
            </a:r>
            <a:r>
              <a:rPr lang="en-US" sz="1900" b="1" dirty="0"/>
              <a:t>positivist</a:t>
            </a:r>
            <a:r>
              <a:rPr lang="en-US" sz="1900" dirty="0"/>
              <a:t> tradition that dominated research across most disciplines. </a:t>
            </a:r>
          </a:p>
          <a:p>
            <a:r>
              <a:rPr lang="en-US" sz="1900" dirty="0">
                <a:highlight>
                  <a:srgbClr val="FFFF00"/>
                </a:highlight>
              </a:rPr>
              <a:t>Philosophical assumptions inform qualitative research: </a:t>
            </a:r>
          </a:p>
          <a:p>
            <a:pPr>
              <a:buFont typeface="+mj-lt"/>
              <a:buAutoNum type="arabicPeriod"/>
            </a:pPr>
            <a:r>
              <a:rPr lang="en-US" sz="1900" b="1" dirty="0"/>
              <a:t>Ontologically </a:t>
            </a:r>
            <a:r>
              <a:rPr lang="en-US" sz="1900" dirty="0"/>
              <a:t>(how you understand reality), qualitative researchers embrace multiple realities and truths, including those of the researcher(s) and participants, and see this as a central stance of being and of researching human experience. </a:t>
            </a:r>
          </a:p>
          <a:p>
            <a:pPr>
              <a:buFont typeface="+mj-lt"/>
              <a:buAutoNum type="arabicPeriod"/>
            </a:pPr>
            <a:r>
              <a:rPr lang="en-US" sz="1900" b="1" dirty="0"/>
              <a:t>Epistemologically</a:t>
            </a:r>
            <a:r>
              <a:rPr lang="en-US" sz="1900" dirty="0"/>
              <a:t> (how you view and gain knowledge as well as know what you know), qualitative researchers contend that knowledge is developed from individuals’ subjective experiences. Furthermore, qualitative researchers believe that knowledge is shared rather than residing solely in the minds or texts of “experts.” </a:t>
            </a:r>
          </a:p>
          <a:p>
            <a:endParaRPr lang="en-US" sz="1900" noProof="0" dirty="0"/>
          </a:p>
          <a:p>
            <a:endParaRPr lang="en-US" sz="1900" noProof="0" dirty="0"/>
          </a:p>
        </p:txBody>
      </p:sp>
    </p:spTree>
    <p:extLst>
      <p:ext uri="{BB962C8B-B14F-4D97-AF65-F5344CB8AC3E}">
        <p14:creationId xmlns:p14="http://schemas.microsoft.com/office/powerpoint/2010/main" val="132263039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3896A03-3945-419A-B66B-4EE266EDD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0"/>
            <a:ext cx="4654285" cy="6858001"/>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C1908DB-6848-4A0F-8099-D0A33AB3D379}"/>
              </a:ext>
            </a:extLst>
          </p:cNvPr>
          <p:cNvSpPr>
            <a:spLocks noGrp="1"/>
          </p:cNvSpPr>
          <p:nvPr>
            <p:ph type="title"/>
          </p:nvPr>
        </p:nvSpPr>
        <p:spPr>
          <a:xfrm>
            <a:off x="1156851" y="637762"/>
            <a:ext cx="2898276" cy="5576770"/>
          </a:xfrm>
        </p:spPr>
        <p:txBody>
          <a:bodyPr anchor="t">
            <a:normAutofit/>
          </a:bodyPr>
          <a:lstStyle/>
          <a:p>
            <a:r>
              <a:rPr lang="en-GB" dirty="0">
                <a:solidFill>
                  <a:schemeClr val="bg1"/>
                </a:solidFill>
              </a:rPr>
              <a:t>Continued</a:t>
            </a:r>
          </a:p>
        </p:txBody>
      </p:sp>
      <p:sp>
        <p:nvSpPr>
          <p:cNvPr id="10" name="Rectangle 9">
            <a:extLst>
              <a:ext uri="{FF2B5EF4-FFF2-40B4-BE49-F238E27FC236}">
                <a16:creationId xmlns:a16="http://schemas.microsoft.com/office/drawing/2014/main" id="{B34F5AD2-EDBD-4BBD-A55C-EAFFD0C709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2535" y="0"/>
            <a:ext cx="7539455" cy="68580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8EAE243-3A9F-4A46-B0D9-04C723A8A1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9977" y="643465"/>
            <a:ext cx="457200"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A1356B4-E349-4751-A520-4A0F74F497F1}"/>
              </a:ext>
            </a:extLst>
          </p:cNvPr>
          <p:cNvSpPr>
            <a:spLocks noGrp="1"/>
          </p:cNvSpPr>
          <p:nvPr>
            <p:ph idx="1"/>
          </p:nvPr>
        </p:nvSpPr>
        <p:spPr>
          <a:xfrm>
            <a:off x="5439976" y="850052"/>
            <a:ext cx="5605373" cy="5326911"/>
          </a:xfrm>
        </p:spPr>
        <p:txBody>
          <a:bodyPr>
            <a:normAutofit/>
          </a:bodyPr>
          <a:lstStyle/>
          <a:p>
            <a:pPr>
              <a:buFont typeface="+mj-lt"/>
              <a:buAutoNum type="arabicPeriod"/>
            </a:pPr>
            <a:r>
              <a:rPr lang="en-US" sz="1700" b="1" dirty="0"/>
              <a:t>Axiologically</a:t>
            </a:r>
            <a:r>
              <a:rPr lang="en-US" sz="1700" dirty="0"/>
              <a:t> (what you value), qualitative researchers identify, acknowledge, and reckon with their values and biases, as well as of those of participants, and to see how these values influence the research process and product. An example of this is that for many researchers, Western knowledge is valued more than indigenous knowledges across the world.</a:t>
            </a:r>
          </a:p>
          <a:p>
            <a:pPr>
              <a:buFont typeface="+mj-lt"/>
              <a:buAutoNum type="arabicPeriod"/>
            </a:pPr>
            <a:r>
              <a:rPr lang="en-US" sz="1700" b="1" dirty="0"/>
              <a:t>Methodologically</a:t>
            </a:r>
            <a:r>
              <a:rPr lang="en-US" sz="1700" dirty="0"/>
              <a:t> (your approach to research and the research procedures you use), qualitative researchers believe research to be interpretive and structured as naturalistic inquiry; therefore, qualitative researchers tend to use inductive methods (i.e., insights emerging from data) and acknowledge the role of the researcher in shaping all aspects of a study. </a:t>
            </a:r>
          </a:p>
          <a:p>
            <a:pPr>
              <a:buFont typeface="+mj-lt"/>
              <a:buAutoNum type="arabicPeriod"/>
            </a:pPr>
            <a:endParaRPr lang="en-US" sz="1700" dirty="0"/>
          </a:p>
          <a:p>
            <a:pPr marL="0" indent="0">
              <a:buFont typeface="+mj-lt"/>
              <a:buNone/>
            </a:pPr>
            <a:r>
              <a:rPr lang="en-US" sz="1700" dirty="0">
                <a:highlight>
                  <a:srgbClr val="FFFF00"/>
                </a:highlight>
              </a:rPr>
              <a:t>Unifying principles of qualitative research include (a) </a:t>
            </a:r>
            <a:r>
              <a:rPr lang="en-US" sz="1700" b="1" dirty="0">
                <a:highlight>
                  <a:srgbClr val="FFFF00"/>
                </a:highlight>
              </a:rPr>
              <a:t>interpretivist</a:t>
            </a:r>
            <a:r>
              <a:rPr lang="en-US" sz="1700" dirty="0">
                <a:highlight>
                  <a:srgbClr val="FFFF00"/>
                </a:highlight>
              </a:rPr>
              <a:t> assumptions, (b) context specific and flexible methods, and (c) analysis methods that contextualize findings</a:t>
            </a:r>
            <a:r>
              <a:rPr lang="en-US" sz="1700" dirty="0"/>
              <a:t>.</a:t>
            </a:r>
            <a:endParaRPr lang="en-IN" sz="1700" dirty="0"/>
          </a:p>
          <a:p>
            <a:endParaRPr lang="en-GB" sz="1700" dirty="0"/>
          </a:p>
        </p:txBody>
      </p:sp>
    </p:spTree>
    <p:extLst>
      <p:ext uri="{BB962C8B-B14F-4D97-AF65-F5344CB8AC3E}">
        <p14:creationId xmlns:p14="http://schemas.microsoft.com/office/powerpoint/2010/main" val="288192668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55BF8B-59B1-471A-90F5-27B03D207F1C}"/>
              </a:ext>
            </a:extLst>
          </p:cNvPr>
          <p:cNvSpPr>
            <a:spLocks noGrp="1"/>
          </p:cNvSpPr>
          <p:nvPr>
            <p:ph type="title"/>
          </p:nvPr>
        </p:nvSpPr>
        <p:spPr/>
        <p:txBody>
          <a:bodyPr/>
          <a:lstStyle/>
          <a:p>
            <a:r>
              <a:rPr lang="en-GB" dirty="0"/>
              <a:t>Richness 1</a:t>
            </a:r>
          </a:p>
        </p:txBody>
      </p:sp>
      <p:sp>
        <p:nvSpPr>
          <p:cNvPr id="3" name="Content Placeholder 2">
            <a:extLst>
              <a:ext uri="{FF2B5EF4-FFF2-40B4-BE49-F238E27FC236}">
                <a16:creationId xmlns:a16="http://schemas.microsoft.com/office/drawing/2014/main" id="{4C5CEF17-9854-4BC1-86AB-6B48626C40BD}"/>
              </a:ext>
            </a:extLst>
          </p:cNvPr>
          <p:cNvSpPr>
            <a:spLocks noGrp="1"/>
          </p:cNvSpPr>
          <p:nvPr>
            <p:ph idx="1"/>
          </p:nvPr>
        </p:nvSpPr>
        <p:spPr/>
        <p:txBody>
          <a:bodyPr>
            <a:normAutofit/>
          </a:bodyPr>
          <a:lstStyle/>
          <a:p>
            <a:r>
              <a:rPr lang="en-GB" dirty="0"/>
              <a:t>Despite its association with specific disciplines and theories, qualitative research is not constrained to any specific tradition, framework, discipline, or method; it is, rather, an “umbrella term that encompasses many approaches” (Atkinson, Coffey, &amp; Delamont, 2001, p. 7). </a:t>
            </a:r>
          </a:p>
          <a:p>
            <a:r>
              <a:rPr lang="en-GB" dirty="0"/>
              <a:t>Unifying principles of qualitative research include (a) </a:t>
            </a:r>
            <a:r>
              <a:rPr lang="en-GB" b="1" dirty="0"/>
              <a:t>interpretivist</a:t>
            </a:r>
            <a:r>
              <a:rPr lang="en-GB" dirty="0"/>
              <a:t> assumptions, (b) context-specific and flexible methods, and (c) analysis methods that contextualize findings (Mason, 2002). </a:t>
            </a:r>
          </a:p>
        </p:txBody>
      </p:sp>
    </p:spTree>
    <p:extLst>
      <p:ext uri="{BB962C8B-B14F-4D97-AF65-F5344CB8AC3E}">
        <p14:creationId xmlns:p14="http://schemas.microsoft.com/office/powerpoint/2010/main" val="379478413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99E64-0A21-40A6-A1FB-C0A06A9D0C16}"/>
              </a:ext>
            </a:extLst>
          </p:cNvPr>
          <p:cNvSpPr>
            <a:spLocks noGrp="1"/>
          </p:cNvSpPr>
          <p:nvPr>
            <p:ph type="title"/>
          </p:nvPr>
        </p:nvSpPr>
        <p:spPr/>
        <p:txBody>
          <a:bodyPr/>
          <a:lstStyle/>
          <a:p>
            <a:r>
              <a:rPr lang="en-GB" dirty="0"/>
              <a:t>Richness 2</a:t>
            </a:r>
          </a:p>
        </p:txBody>
      </p:sp>
      <p:sp>
        <p:nvSpPr>
          <p:cNvPr id="3" name="Content Placeholder 2">
            <a:extLst>
              <a:ext uri="{FF2B5EF4-FFF2-40B4-BE49-F238E27FC236}">
                <a16:creationId xmlns:a16="http://schemas.microsoft.com/office/drawing/2014/main" id="{0D9D2753-1410-4C79-B830-CD35489D4051}"/>
              </a:ext>
            </a:extLst>
          </p:cNvPr>
          <p:cNvSpPr>
            <a:spLocks noGrp="1"/>
          </p:cNvSpPr>
          <p:nvPr>
            <p:ph idx="1"/>
          </p:nvPr>
        </p:nvSpPr>
        <p:spPr/>
        <p:txBody>
          <a:bodyPr>
            <a:normAutofit/>
          </a:bodyPr>
          <a:lstStyle/>
          <a:p>
            <a:r>
              <a:rPr lang="en-GB" dirty="0"/>
              <a:t>Qualitative research is a mode of inquiry that centralizes the complexity and subjectivity of lived experience and values these aspects of human </a:t>
            </a:r>
            <a:r>
              <a:rPr lang="en-GB" i="1" dirty="0"/>
              <a:t>being</a:t>
            </a:r>
            <a:r>
              <a:rPr lang="en-GB" dirty="0"/>
              <a:t> and meaning making through methodological means. </a:t>
            </a:r>
          </a:p>
        </p:txBody>
      </p:sp>
    </p:spTree>
    <p:extLst>
      <p:ext uri="{BB962C8B-B14F-4D97-AF65-F5344CB8AC3E}">
        <p14:creationId xmlns:p14="http://schemas.microsoft.com/office/powerpoint/2010/main" val="359002765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42A31C-4543-4645-A61C-DC7001FAA54A}"/>
              </a:ext>
            </a:extLst>
          </p:cNvPr>
          <p:cNvSpPr>
            <a:spLocks noGrp="1"/>
          </p:cNvSpPr>
          <p:nvPr>
            <p:ph type="title"/>
          </p:nvPr>
        </p:nvSpPr>
        <p:spPr/>
        <p:txBody>
          <a:bodyPr/>
          <a:lstStyle/>
          <a:p>
            <a:r>
              <a:rPr lang="en-GB" dirty="0"/>
              <a:t>Richness 3</a:t>
            </a:r>
          </a:p>
        </p:txBody>
      </p:sp>
      <p:sp>
        <p:nvSpPr>
          <p:cNvPr id="3" name="Content Placeholder 2">
            <a:extLst>
              <a:ext uri="{FF2B5EF4-FFF2-40B4-BE49-F238E27FC236}">
                <a16:creationId xmlns:a16="http://schemas.microsoft.com/office/drawing/2014/main" id="{5A68D9E2-8D28-4BB5-A548-0013442CBF6A}"/>
              </a:ext>
            </a:extLst>
          </p:cNvPr>
          <p:cNvSpPr>
            <a:spLocks noGrp="1"/>
          </p:cNvSpPr>
          <p:nvPr>
            <p:ph idx="1"/>
          </p:nvPr>
        </p:nvSpPr>
        <p:spPr/>
        <p:txBody>
          <a:bodyPr>
            <a:normAutofit fontScale="92500" lnSpcReduction="20000"/>
          </a:bodyPr>
          <a:lstStyle/>
          <a:p>
            <a:r>
              <a:rPr lang="en-GB" dirty="0"/>
              <a:t>Broadly, interpretivism (in contrast to positivism) contends that humans, including the researcher and study participants, are the primary instruments in a study. </a:t>
            </a:r>
          </a:p>
          <a:p>
            <a:r>
              <a:rPr lang="en-GB" dirty="0"/>
              <a:t>Whereas in quantitative research, researchers use numbers to study relationships, in qualitative inquiry researchers are concerned with human feeling, experiences, and values. </a:t>
            </a:r>
          </a:p>
          <a:p>
            <a:r>
              <a:rPr lang="en-GB" dirty="0"/>
              <a:t>Central to interpretivist assumptions, qualitative researchers do not believe or claim that there are universal, static “Truths” but rather assert that there are multiple, situated truths and perspectives. </a:t>
            </a:r>
          </a:p>
          <a:p>
            <a:r>
              <a:rPr lang="en-GB" dirty="0"/>
              <a:t>Furthermore, context and contextualization are central to understanding any person, group, experience, or phenomena. </a:t>
            </a:r>
          </a:p>
          <a:p>
            <a:r>
              <a:rPr lang="en-GB" dirty="0"/>
              <a:t>Qualitative researchers question the interpretive role and authority of the researcher and acknowledge the subjectivity of all researchers. </a:t>
            </a:r>
          </a:p>
        </p:txBody>
      </p:sp>
    </p:spTree>
    <p:extLst>
      <p:ext uri="{BB962C8B-B14F-4D97-AF65-F5344CB8AC3E}">
        <p14:creationId xmlns:p14="http://schemas.microsoft.com/office/powerpoint/2010/main" val="76622758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C3896A03-3945-419A-B66B-4EE266EDD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0"/>
            <a:ext cx="4654285" cy="6858001"/>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7"/>
          <p:cNvSpPr>
            <a:spLocks noGrp="1"/>
          </p:cNvSpPr>
          <p:nvPr>
            <p:ph type="title"/>
          </p:nvPr>
        </p:nvSpPr>
        <p:spPr>
          <a:xfrm>
            <a:off x="1156851" y="637762"/>
            <a:ext cx="2898276" cy="5576770"/>
          </a:xfrm>
        </p:spPr>
        <p:txBody>
          <a:bodyPr anchor="t">
            <a:normAutofit/>
          </a:bodyPr>
          <a:lstStyle/>
          <a:p>
            <a:r>
              <a:rPr lang="en-US">
                <a:solidFill>
                  <a:schemeClr val="bg1"/>
                </a:solidFill>
              </a:rPr>
              <a:t>Defining and Situating Qualitative Research</a:t>
            </a:r>
          </a:p>
        </p:txBody>
      </p:sp>
      <p:sp>
        <p:nvSpPr>
          <p:cNvPr id="25" name="Rectangle 24">
            <a:extLst>
              <a:ext uri="{FF2B5EF4-FFF2-40B4-BE49-F238E27FC236}">
                <a16:creationId xmlns:a16="http://schemas.microsoft.com/office/drawing/2014/main" id="{B34F5AD2-EDBD-4BBD-A55C-EAFFD0C709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2535" y="0"/>
            <a:ext cx="7539455" cy="68580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B8EAE243-3A9F-4A46-B0D9-04C723A8A1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9977" y="643465"/>
            <a:ext cx="457200"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Content Placeholder 8"/>
          <p:cNvSpPr>
            <a:spLocks noGrp="1"/>
          </p:cNvSpPr>
          <p:nvPr>
            <p:ph idx="1"/>
          </p:nvPr>
        </p:nvSpPr>
        <p:spPr>
          <a:xfrm>
            <a:off x="5439976" y="850052"/>
            <a:ext cx="5605373" cy="5326911"/>
          </a:xfrm>
        </p:spPr>
        <p:txBody>
          <a:bodyPr>
            <a:normAutofit/>
          </a:bodyPr>
          <a:lstStyle/>
          <a:p>
            <a:r>
              <a:rPr lang="en-GB" sz="2400" b="1"/>
              <a:t>Positionality:</a:t>
            </a:r>
            <a:r>
              <a:rPr lang="en-GB" sz="2400"/>
              <a:t> Positionality refers to the researcher’s role and identity in relationship to the context and setting of the research specifically. </a:t>
            </a:r>
            <a:endParaRPr lang="en-GB" sz="2400" b="1"/>
          </a:p>
          <a:p>
            <a:r>
              <a:rPr lang="en-GB" sz="2400" b="1"/>
              <a:t>Social identity:</a:t>
            </a:r>
            <a:r>
              <a:rPr lang="en-GB" sz="2400"/>
              <a:t> Social identity includes the intersectional ways the researcher’s gender, social class, race, sexual orientation, culture, religious beliefs, language communities, ethnicity, and/or other identity markers are relevant to the research topic, participants, and/or setting. </a:t>
            </a:r>
            <a:endParaRPr lang="en-US" sz="2400"/>
          </a:p>
        </p:txBody>
      </p:sp>
    </p:spTree>
    <p:extLst>
      <p:ext uri="{BB962C8B-B14F-4D97-AF65-F5344CB8AC3E}">
        <p14:creationId xmlns:p14="http://schemas.microsoft.com/office/powerpoint/2010/main" val="59960919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3896A03-3945-419A-B66B-4EE266EDD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0"/>
            <a:ext cx="4654285" cy="6858001"/>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ADB7618-4946-40EE-8AAB-C729FE3D0A6A}"/>
              </a:ext>
            </a:extLst>
          </p:cNvPr>
          <p:cNvSpPr>
            <a:spLocks noGrp="1"/>
          </p:cNvSpPr>
          <p:nvPr>
            <p:ph type="title"/>
          </p:nvPr>
        </p:nvSpPr>
        <p:spPr>
          <a:xfrm>
            <a:off x="1156851" y="637762"/>
            <a:ext cx="2898276" cy="5576770"/>
          </a:xfrm>
        </p:spPr>
        <p:txBody>
          <a:bodyPr anchor="t">
            <a:normAutofit/>
          </a:bodyPr>
          <a:lstStyle/>
          <a:p>
            <a:r>
              <a:rPr lang="en-GB">
                <a:solidFill>
                  <a:schemeClr val="bg1"/>
                </a:solidFill>
              </a:rPr>
              <a:t>Continued</a:t>
            </a:r>
          </a:p>
        </p:txBody>
      </p:sp>
      <p:sp>
        <p:nvSpPr>
          <p:cNvPr id="10" name="Rectangle 9">
            <a:extLst>
              <a:ext uri="{FF2B5EF4-FFF2-40B4-BE49-F238E27FC236}">
                <a16:creationId xmlns:a16="http://schemas.microsoft.com/office/drawing/2014/main" id="{B34F5AD2-EDBD-4BBD-A55C-EAFFD0C709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2535" y="0"/>
            <a:ext cx="7539455" cy="68580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8EAE243-3A9F-4A46-B0D9-04C723A8A1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9977" y="643465"/>
            <a:ext cx="457200"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684E409-4403-40AB-B2A9-198F3047C0FE}"/>
              </a:ext>
            </a:extLst>
          </p:cNvPr>
          <p:cNvSpPr>
            <a:spLocks noGrp="1"/>
          </p:cNvSpPr>
          <p:nvPr>
            <p:ph idx="1"/>
          </p:nvPr>
        </p:nvSpPr>
        <p:spPr>
          <a:xfrm>
            <a:off x="5439976" y="850052"/>
            <a:ext cx="5605373" cy="5326911"/>
          </a:xfrm>
        </p:spPr>
        <p:txBody>
          <a:bodyPr>
            <a:normAutofit/>
          </a:bodyPr>
          <a:lstStyle/>
          <a:p>
            <a:r>
              <a:rPr lang="en-IN" sz="2400"/>
              <a:t>Qualitative researchers also pay close attention to the relational aspects of research, including how interpersonal dynamics and issues of power and identity shape and mediate all aspects of the research process and ultimately the data and findings.</a:t>
            </a:r>
            <a:endParaRPr lang="en-US" sz="2400"/>
          </a:p>
          <a:p>
            <a:r>
              <a:rPr lang="en-US" sz="2400"/>
              <a:t>The field of qualitative research has evolved into a vibrant, multifaceted, complex range of approaches and methodologies that are not easily grouped or defined. </a:t>
            </a:r>
            <a:endParaRPr lang="en-IN" sz="2400"/>
          </a:p>
          <a:p>
            <a:endParaRPr lang="en-GB" sz="2400"/>
          </a:p>
        </p:txBody>
      </p:sp>
    </p:spTree>
    <p:extLst>
      <p:ext uri="{BB962C8B-B14F-4D97-AF65-F5344CB8AC3E}">
        <p14:creationId xmlns:p14="http://schemas.microsoft.com/office/powerpoint/2010/main" val="161024271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C7FA33FF-088D-4F16-95A2-2C64D353DE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A376EFB1-01CF-419F-ABF1-2AF02BBFC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09160" cy="6858000"/>
          </a:xfrm>
          <a:prstGeom prst="rect">
            <a:avLst/>
          </a:prstGeom>
          <a:solidFill>
            <a:schemeClr val="tx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Freeform: Shape 17">
            <a:extLst>
              <a:ext uri="{FF2B5EF4-FFF2-40B4-BE49-F238E27FC236}">
                <a16:creationId xmlns:a16="http://schemas.microsoft.com/office/drawing/2014/main" id="{FF9DEA15-78BD-4750-AA18-B9F28A6D5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284331"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chemeClr val="tx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Title 7"/>
          <p:cNvSpPr>
            <a:spLocks noGrp="1"/>
          </p:cNvSpPr>
          <p:nvPr>
            <p:ph type="title"/>
          </p:nvPr>
        </p:nvSpPr>
        <p:spPr>
          <a:xfrm>
            <a:off x="804672" y="640080"/>
            <a:ext cx="3282696" cy="5257800"/>
          </a:xfrm>
        </p:spPr>
        <p:txBody>
          <a:bodyPr>
            <a:normAutofit/>
          </a:bodyPr>
          <a:lstStyle/>
          <a:p>
            <a:pPr lvl="0">
              <a:spcBef>
                <a:spcPts val="0"/>
              </a:spcBef>
              <a:defRPr/>
            </a:pPr>
            <a:r>
              <a:rPr lang="en-US" dirty="0">
                <a:solidFill>
                  <a:schemeClr val="bg1"/>
                </a:solidFill>
              </a:rPr>
              <a:t>The core values, beliefs, and assumptions upon which qualitative research is based</a:t>
            </a:r>
            <a:r>
              <a:rPr lang="en-IN" dirty="0">
                <a:solidFill>
                  <a:schemeClr val="bg1"/>
                </a:solidFill>
              </a:rPr>
              <a:t>. </a:t>
            </a:r>
          </a:p>
        </p:txBody>
      </p:sp>
      <p:sp>
        <p:nvSpPr>
          <p:cNvPr id="9" name="Content Placeholder 8"/>
          <p:cNvSpPr>
            <a:spLocks noGrp="1"/>
          </p:cNvSpPr>
          <p:nvPr>
            <p:ph idx="1"/>
          </p:nvPr>
        </p:nvSpPr>
        <p:spPr>
          <a:xfrm>
            <a:off x="5358384" y="640081"/>
            <a:ext cx="6024654" cy="5257800"/>
          </a:xfrm>
        </p:spPr>
        <p:txBody>
          <a:bodyPr anchor="ctr">
            <a:normAutofit/>
          </a:bodyPr>
          <a:lstStyle/>
          <a:p>
            <a:pPr marL="0" lvl="0" indent="0">
              <a:spcBef>
                <a:spcPts val="0"/>
              </a:spcBef>
              <a:spcAft>
                <a:spcPts val="600"/>
              </a:spcAft>
              <a:buNone/>
              <a:defRPr/>
            </a:pPr>
            <a:r>
              <a:rPr lang="en-US" sz="2200"/>
              <a:t>Qualitative research is not a monolith: There are shared perspectives and sensibilities across qualitative researchers and studies that help frame the broad array of approaches to it. </a:t>
            </a:r>
          </a:p>
          <a:p>
            <a:pPr marL="0" lvl="0" indent="0">
              <a:spcBef>
                <a:spcPts val="0"/>
              </a:spcBef>
              <a:spcAft>
                <a:spcPts val="600"/>
              </a:spcAft>
              <a:buNone/>
              <a:defRPr/>
            </a:pPr>
            <a:endParaRPr lang="en-US" sz="2200"/>
          </a:p>
          <a:p>
            <a:pPr marL="0" lvl="0" indent="0">
              <a:spcBef>
                <a:spcPts val="0"/>
              </a:spcBef>
              <a:spcAft>
                <a:spcPts val="600"/>
              </a:spcAft>
              <a:buNone/>
              <a:defRPr/>
            </a:pPr>
            <a:r>
              <a:rPr lang="en-US" sz="2200"/>
              <a:t>Deep and wide diversity: </a:t>
            </a:r>
            <a:r>
              <a:rPr lang="en-IN" sz="2200"/>
              <a:t>Looking across a wide range of texts devoted to qualitative research, there is deep and wide diversity in interpretive frames and approaches to qualitative inquiry.</a:t>
            </a:r>
          </a:p>
          <a:p>
            <a:pPr marL="0" lvl="0" indent="0">
              <a:spcBef>
                <a:spcPts val="0"/>
              </a:spcBef>
              <a:spcAft>
                <a:spcPts val="600"/>
              </a:spcAft>
              <a:buNone/>
              <a:defRPr/>
            </a:pPr>
            <a:endParaRPr lang="en-US" sz="2200"/>
          </a:p>
          <a:p>
            <a:pPr marL="0" lvl="0" indent="0">
              <a:spcBef>
                <a:spcPts val="0"/>
              </a:spcBef>
              <a:spcAft>
                <a:spcPts val="600"/>
              </a:spcAft>
              <a:buNone/>
              <a:defRPr/>
            </a:pPr>
            <a:r>
              <a:rPr lang="en-US" sz="2200"/>
              <a:t>Simply criticizing does not help: </a:t>
            </a:r>
            <a:r>
              <a:rPr lang="en-IN" sz="2200"/>
              <a:t>Simply criticizing one approach or the other does not generate knowledge or support methodological appropriateness or sophistication.</a:t>
            </a:r>
            <a:endParaRPr lang="en-US" sz="2200"/>
          </a:p>
        </p:txBody>
      </p:sp>
    </p:spTree>
    <p:extLst>
      <p:ext uri="{BB962C8B-B14F-4D97-AF65-F5344CB8AC3E}">
        <p14:creationId xmlns:p14="http://schemas.microsoft.com/office/powerpoint/2010/main" val="135776403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C7FA33FF-088D-4F16-95A2-2C64D353DE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A376EFB1-01CF-419F-ABF1-2AF02BBFC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09160" cy="6858000"/>
          </a:xfrm>
          <a:prstGeom prst="rect">
            <a:avLst/>
          </a:prstGeom>
          <a:solidFill>
            <a:schemeClr val="tx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Freeform: Shape 17">
            <a:extLst>
              <a:ext uri="{FF2B5EF4-FFF2-40B4-BE49-F238E27FC236}">
                <a16:creationId xmlns:a16="http://schemas.microsoft.com/office/drawing/2014/main" id="{FF9DEA15-78BD-4750-AA18-B9F28A6D5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284331"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chemeClr val="tx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Title 7"/>
          <p:cNvSpPr>
            <a:spLocks noGrp="1"/>
          </p:cNvSpPr>
          <p:nvPr>
            <p:ph type="title"/>
          </p:nvPr>
        </p:nvSpPr>
        <p:spPr>
          <a:xfrm>
            <a:off x="804672" y="640080"/>
            <a:ext cx="3282696" cy="5257800"/>
          </a:xfrm>
        </p:spPr>
        <p:txBody>
          <a:bodyPr>
            <a:normAutofit/>
          </a:bodyPr>
          <a:lstStyle/>
          <a:p>
            <a:r>
              <a:rPr lang="en-US">
                <a:solidFill>
                  <a:schemeClr val="bg1"/>
                </a:solidFill>
              </a:rPr>
              <a:t>Key Components of Qualitative Research </a:t>
            </a:r>
          </a:p>
        </p:txBody>
      </p:sp>
      <p:sp>
        <p:nvSpPr>
          <p:cNvPr id="9" name="Content Placeholder 8"/>
          <p:cNvSpPr>
            <a:spLocks noGrp="1"/>
          </p:cNvSpPr>
          <p:nvPr>
            <p:ph idx="1"/>
          </p:nvPr>
        </p:nvSpPr>
        <p:spPr>
          <a:xfrm>
            <a:off x="5358384" y="640081"/>
            <a:ext cx="6024654" cy="5257800"/>
          </a:xfrm>
        </p:spPr>
        <p:txBody>
          <a:bodyPr anchor="ctr">
            <a:normAutofit/>
          </a:bodyPr>
          <a:lstStyle/>
          <a:p>
            <a:pPr marL="0" lvl="0" indent="0">
              <a:spcBef>
                <a:spcPts val="0"/>
              </a:spcBef>
              <a:buNone/>
              <a:defRPr/>
            </a:pPr>
            <a:r>
              <a:rPr lang="en-US" sz="2000" dirty="0"/>
              <a:t>The key components: Some of the shared axiological (values), epistemological (knowledge), ontological (reality), and methodological (research processes) stances of qualitative researchers include conducting fieldwork using naturalistic engagement, focusing on both describing and analyzing, seeking complexity and contextualization, situating the researcher as the primary instrument in the study, paying careful attention to process and relationships, maintaining fidelity to participants, focusing on meaning making, and placing primacy on inductive understandings and processes.</a:t>
            </a:r>
          </a:p>
          <a:p>
            <a:pPr marL="0" lvl="0" indent="0">
              <a:spcBef>
                <a:spcPts val="0"/>
              </a:spcBef>
              <a:buNone/>
              <a:defRPr/>
            </a:pPr>
            <a:endParaRPr lang="en-US" sz="2000" dirty="0"/>
          </a:p>
          <a:p>
            <a:pPr marL="0" lvl="0" indent="0">
              <a:spcBef>
                <a:spcPts val="0"/>
              </a:spcBef>
              <a:buNone/>
              <a:defRPr/>
            </a:pPr>
            <a:r>
              <a:rPr lang="en-US" sz="2000" dirty="0"/>
              <a:t>Individuals have expertise in relation to their experiences: Qualitative research contends that there are multiple, subjective realities, and as such, there is no goal of finding an objective or immutable “Truth.”</a:t>
            </a:r>
            <a:r>
              <a:rPr lang="en-IN" sz="2000" dirty="0"/>
              <a:t> </a:t>
            </a:r>
          </a:p>
          <a:p>
            <a:endParaRPr lang="en-US" sz="2000" noProof="0" dirty="0"/>
          </a:p>
          <a:p>
            <a:endParaRPr lang="en-US" sz="2000" noProof="0" dirty="0"/>
          </a:p>
        </p:txBody>
      </p:sp>
    </p:spTree>
    <p:extLst>
      <p:ext uri="{BB962C8B-B14F-4D97-AF65-F5344CB8AC3E}">
        <p14:creationId xmlns:p14="http://schemas.microsoft.com/office/powerpoint/2010/main" val="174358431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Picture 3">
            <a:extLst>
              <a:ext uri="{FF2B5EF4-FFF2-40B4-BE49-F238E27FC236}">
                <a16:creationId xmlns:a16="http://schemas.microsoft.com/office/drawing/2014/main" id="{CF52DCF1-FBA5-4663-96E7-CB823071D0C2}"/>
              </a:ext>
            </a:extLst>
          </p:cNvPr>
          <p:cNvPicPr>
            <a:picLocks noChangeAspect="1"/>
          </p:cNvPicPr>
          <p:nvPr/>
        </p:nvPicPr>
        <p:blipFill rotWithShape="1">
          <a:blip r:embed="rId2"/>
          <a:srcRect t="24433" b="19328"/>
          <a:stretch/>
        </p:blipFill>
        <p:spPr>
          <a:xfrm>
            <a:off x="20" y="1282"/>
            <a:ext cx="12191980" cy="6856718"/>
          </a:xfrm>
          <a:prstGeom prst="rect">
            <a:avLst/>
          </a:prstGeom>
        </p:spPr>
      </p:pic>
    </p:spTree>
    <p:extLst>
      <p:ext uri="{BB962C8B-B14F-4D97-AF65-F5344CB8AC3E}">
        <p14:creationId xmlns:p14="http://schemas.microsoft.com/office/powerpoint/2010/main" val="420205681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13E1E1-A204-42D2-93E6-98E54C9290B2}"/>
              </a:ext>
            </a:extLst>
          </p:cNvPr>
          <p:cNvSpPr>
            <a:spLocks noGrp="1"/>
          </p:cNvSpPr>
          <p:nvPr>
            <p:ph type="title"/>
          </p:nvPr>
        </p:nvSpPr>
        <p:spPr/>
        <p:txBody>
          <a:bodyPr/>
          <a:lstStyle/>
          <a:p>
            <a:r>
              <a:rPr lang="en-GB" dirty="0"/>
              <a:t>Richness again</a:t>
            </a:r>
          </a:p>
        </p:txBody>
      </p:sp>
      <p:sp>
        <p:nvSpPr>
          <p:cNvPr id="3" name="Content Placeholder 2">
            <a:extLst>
              <a:ext uri="{FF2B5EF4-FFF2-40B4-BE49-F238E27FC236}">
                <a16:creationId xmlns:a16="http://schemas.microsoft.com/office/drawing/2014/main" id="{0EC87318-A606-4337-AB31-51793DCC543E}"/>
              </a:ext>
            </a:extLst>
          </p:cNvPr>
          <p:cNvSpPr>
            <a:spLocks noGrp="1"/>
          </p:cNvSpPr>
          <p:nvPr>
            <p:ph idx="1"/>
          </p:nvPr>
        </p:nvSpPr>
        <p:spPr/>
        <p:txBody>
          <a:bodyPr>
            <a:normAutofit/>
          </a:bodyPr>
          <a:lstStyle/>
          <a:p>
            <a:r>
              <a:rPr lang="en-GB" dirty="0"/>
              <a:t>The field of qualitative research has evolved into a vibrant, multifaceted, complex range of approaches and methodologies that are not easily grouped or defined. </a:t>
            </a:r>
          </a:p>
          <a:p>
            <a:r>
              <a:rPr lang="en-GB" dirty="0"/>
              <a:t>Qualitative research is used in and across multiple disciplines and has varying methodological practices. Qualitative research is open to multiple possibilities because it is not limited to any one discipline, theoretical perspective, or approach. </a:t>
            </a:r>
          </a:p>
        </p:txBody>
      </p:sp>
    </p:spTree>
    <p:extLst>
      <p:ext uri="{BB962C8B-B14F-4D97-AF65-F5344CB8AC3E}">
        <p14:creationId xmlns:p14="http://schemas.microsoft.com/office/powerpoint/2010/main" val="27374369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05A5C8-8CE0-4E74-BEBD-C9BD0B67640B}"/>
              </a:ext>
            </a:extLst>
          </p:cNvPr>
          <p:cNvSpPr>
            <a:spLocks noGrp="1"/>
          </p:cNvSpPr>
          <p:nvPr>
            <p:ph type="title"/>
          </p:nvPr>
        </p:nvSpPr>
        <p:spPr/>
        <p:txBody>
          <a:bodyPr/>
          <a:lstStyle/>
          <a:p>
            <a:r>
              <a:rPr lang="en-GB" dirty="0"/>
              <a:t>Continued</a:t>
            </a:r>
          </a:p>
        </p:txBody>
      </p:sp>
      <p:sp>
        <p:nvSpPr>
          <p:cNvPr id="3" name="Content Placeholder 2">
            <a:extLst>
              <a:ext uri="{FF2B5EF4-FFF2-40B4-BE49-F238E27FC236}">
                <a16:creationId xmlns:a16="http://schemas.microsoft.com/office/drawing/2014/main" id="{FF8273C4-7E79-4AFF-BD41-53D983715766}"/>
              </a:ext>
            </a:extLst>
          </p:cNvPr>
          <p:cNvSpPr>
            <a:spLocks noGrp="1"/>
          </p:cNvSpPr>
          <p:nvPr>
            <p:ph idx="1"/>
          </p:nvPr>
        </p:nvSpPr>
        <p:spPr/>
        <p:txBody>
          <a:bodyPr/>
          <a:lstStyle/>
          <a:p>
            <a:r>
              <a:rPr lang="en-GB" dirty="0"/>
              <a:t>Furthermore, the generative tensions in qualitative research continually push qualitative researchers to examine their assumptions, blind spots, and the ways that they reproduce dominance and privilege in and through research. </a:t>
            </a:r>
          </a:p>
          <a:p>
            <a:r>
              <a:rPr lang="en-GB" dirty="0"/>
              <a:t>Clearly, there is not one singular way to define or engage in qualitative research, and part of the process of becoming a qualitative researcher is clarifying your views on these aspects of research so that you can engage reflexively in your empirical studies.</a:t>
            </a:r>
          </a:p>
        </p:txBody>
      </p:sp>
    </p:spTree>
    <p:extLst>
      <p:ext uri="{BB962C8B-B14F-4D97-AF65-F5344CB8AC3E}">
        <p14:creationId xmlns:p14="http://schemas.microsoft.com/office/powerpoint/2010/main" val="137648339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B94889-7DF6-44A1-9774-130A382DAD59}"/>
              </a:ext>
            </a:extLst>
          </p:cNvPr>
          <p:cNvSpPr>
            <a:spLocks noGrp="1"/>
          </p:cNvSpPr>
          <p:nvPr>
            <p:ph type="title"/>
          </p:nvPr>
        </p:nvSpPr>
        <p:spPr/>
        <p:txBody>
          <a:bodyPr/>
          <a:lstStyle/>
          <a:p>
            <a:r>
              <a:rPr lang="en-GB" dirty="0"/>
              <a:t>Activity Terms and Concepts</a:t>
            </a:r>
          </a:p>
        </p:txBody>
      </p:sp>
      <p:sp>
        <p:nvSpPr>
          <p:cNvPr id="3" name="Content Placeholder 2">
            <a:extLst>
              <a:ext uri="{FF2B5EF4-FFF2-40B4-BE49-F238E27FC236}">
                <a16:creationId xmlns:a16="http://schemas.microsoft.com/office/drawing/2014/main" id="{3CB8E371-EDC1-4F6A-BF07-294284F242BA}"/>
              </a:ext>
            </a:extLst>
          </p:cNvPr>
          <p:cNvSpPr>
            <a:spLocks noGrp="1"/>
          </p:cNvSpPr>
          <p:nvPr>
            <p:ph idx="1"/>
          </p:nvPr>
        </p:nvSpPr>
        <p:spPr/>
        <p:txBody>
          <a:bodyPr>
            <a:normAutofit/>
          </a:bodyPr>
          <a:lstStyle/>
          <a:p>
            <a:r>
              <a:rPr lang="en-GB" b="1" dirty="0"/>
              <a:t>Emergent</a:t>
            </a:r>
          </a:p>
          <a:p>
            <a:r>
              <a:rPr lang="en-GB" b="1" dirty="0"/>
              <a:t>Binaries</a:t>
            </a:r>
            <a:endParaRPr lang="en-GB" dirty="0"/>
          </a:p>
          <a:p>
            <a:r>
              <a:rPr lang="en-GB" b="1" dirty="0"/>
              <a:t>Reflexivity</a:t>
            </a:r>
          </a:p>
          <a:p>
            <a:r>
              <a:rPr lang="en-GB" b="1" dirty="0"/>
              <a:t>Iterative</a:t>
            </a:r>
          </a:p>
          <a:p>
            <a:r>
              <a:rPr lang="en-GB" b="1" dirty="0"/>
              <a:t>Hegemony</a:t>
            </a:r>
            <a:endParaRPr lang="en-GB" dirty="0"/>
          </a:p>
        </p:txBody>
      </p:sp>
    </p:spTree>
    <p:extLst>
      <p:ext uri="{BB962C8B-B14F-4D97-AF65-F5344CB8AC3E}">
        <p14:creationId xmlns:p14="http://schemas.microsoft.com/office/powerpoint/2010/main" val="52438681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B94889-7DF6-44A1-9774-130A382DAD59}"/>
              </a:ext>
            </a:extLst>
          </p:cNvPr>
          <p:cNvSpPr>
            <a:spLocks noGrp="1"/>
          </p:cNvSpPr>
          <p:nvPr>
            <p:ph type="title"/>
          </p:nvPr>
        </p:nvSpPr>
        <p:spPr/>
        <p:txBody>
          <a:bodyPr/>
          <a:lstStyle/>
          <a:p>
            <a:r>
              <a:rPr lang="en-GB" dirty="0"/>
              <a:t>Activity </a:t>
            </a:r>
          </a:p>
        </p:txBody>
      </p:sp>
      <p:sp>
        <p:nvSpPr>
          <p:cNvPr id="3" name="Content Placeholder 2">
            <a:extLst>
              <a:ext uri="{FF2B5EF4-FFF2-40B4-BE49-F238E27FC236}">
                <a16:creationId xmlns:a16="http://schemas.microsoft.com/office/drawing/2014/main" id="{3CB8E371-EDC1-4F6A-BF07-294284F242BA}"/>
              </a:ext>
            </a:extLst>
          </p:cNvPr>
          <p:cNvSpPr>
            <a:spLocks noGrp="1"/>
          </p:cNvSpPr>
          <p:nvPr>
            <p:ph idx="1"/>
          </p:nvPr>
        </p:nvSpPr>
        <p:spPr/>
        <p:txBody>
          <a:bodyPr>
            <a:normAutofit fontScale="55000" lnSpcReduction="20000"/>
          </a:bodyPr>
          <a:lstStyle/>
          <a:p>
            <a:r>
              <a:rPr lang="en-GB" dirty="0"/>
              <a:t>Refers</a:t>
            </a:r>
            <a:r>
              <a:rPr lang="en-GB" b="1" dirty="0"/>
              <a:t> </a:t>
            </a:r>
            <a:r>
              <a:rPr lang="en-GB" dirty="0"/>
              <a:t>to dichotomies such as polarizing notions of insider or outsider positionality, practitioner or scholar, Black or White, male or female gender categories, and so on. These reduce complexity and impose an either/or frame on people’s lived experiences, which are multifaceted, layered, and intersectional. These oversimplify human realities, which are lived in ways that are dynamic, individualized, and more consonant with a both/and paradigm.</a:t>
            </a:r>
          </a:p>
          <a:p>
            <a:r>
              <a:rPr lang="en-GB" dirty="0"/>
              <a:t>Refers to the social, cultural, ideological, and economic influence imposed by dominant groups in society. The dissemination of dominant ideologies is enacted and maintained through ideological, social, cultural, and institutional means in such a way that dominant ideas, values, and beliefs appear to be “normal” and neutral because “the ideas, values, and experiences of dominant groups are validated in public discourse” and represented in public processes and structures, including education, politics, law, and social institutions (</a:t>
            </a:r>
            <a:r>
              <a:rPr lang="en-GB" dirty="0" err="1"/>
              <a:t>Lears</a:t>
            </a:r>
            <a:r>
              <a:rPr lang="en-GB" dirty="0"/>
              <a:t>, 1985, p. 574).</a:t>
            </a:r>
          </a:p>
          <a:p>
            <a:r>
              <a:rPr lang="en-GB" dirty="0"/>
              <a:t>It is (a) involves a back-and-forth of interactive processes and (b) changes and evolves over time as you engage in these interactive processes. Ideally, these back-and-forth processes lead to a progressive, evolutionary refinement of research at conceptual, theoretical, and methodological levels.</a:t>
            </a:r>
          </a:p>
          <a:p>
            <a:r>
              <a:rPr lang="en-GB" dirty="0"/>
              <a:t>This term is often used in relation to qualitative research design to signify that qualitative research does not strictly adhere to a fixed design. Based on multiple factors in the field, qualitative research can evolve and change. Researchers refine and revise research questions, data collection methods, and other aspects of a qualitative study to respond to the realities of fieldwork in a specific context. Qualitative researchers also use the term to mean aspects or understandings that arise from data, as in learning or theories.</a:t>
            </a:r>
          </a:p>
          <a:p>
            <a:r>
              <a:rPr lang="en-GB" dirty="0"/>
              <a:t>The systematic assessment of your identity, positionality, and subjectivities as a person and as a researcher.  Refers to an ongoing awareness and active address of a researcher’s role and influence in the development and implementation of research processes and findings. Methodologically, this entails commitment to intentional self-reflection of biases, theoretical preferences, research settings, selection of participants, personal experiences, relationships with participants, the data generated, and analytical interpretations.</a:t>
            </a:r>
          </a:p>
          <a:p>
            <a:pPr marL="0" indent="0">
              <a:buNone/>
            </a:pPr>
            <a:endParaRPr lang="en-GB" dirty="0"/>
          </a:p>
          <a:p>
            <a:endParaRPr lang="en-GB" dirty="0"/>
          </a:p>
          <a:p>
            <a:endParaRPr lang="en-GB" dirty="0"/>
          </a:p>
        </p:txBody>
      </p:sp>
    </p:spTree>
    <p:extLst>
      <p:ext uri="{BB962C8B-B14F-4D97-AF65-F5344CB8AC3E}">
        <p14:creationId xmlns:p14="http://schemas.microsoft.com/office/powerpoint/2010/main" val="23130532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B94889-7DF6-44A1-9774-130A382DAD59}"/>
              </a:ext>
            </a:extLst>
          </p:cNvPr>
          <p:cNvSpPr>
            <a:spLocks noGrp="1"/>
          </p:cNvSpPr>
          <p:nvPr>
            <p:ph type="title"/>
          </p:nvPr>
        </p:nvSpPr>
        <p:spPr/>
        <p:txBody>
          <a:bodyPr/>
          <a:lstStyle/>
          <a:p>
            <a:r>
              <a:rPr lang="en-GB" dirty="0"/>
              <a:t>Activity </a:t>
            </a:r>
          </a:p>
        </p:txBody>
      </p:sp>
      <p:sp>
        <p:nvSpPr>
          <p:cNvPr id="3" name="Content Placeholder 2">
            <a:extLst>
              <a:ext uri="{FF2B5EF4-FFF2-40B4-BE49-F238E27FC236}">
                <a16:creationId xmlns:a16="http://schemas.microsoft.com/office/drawing/2014/main" id="{3CB8E371-EDC1-4F6A-BF07-294284F242BA}"/>
              </a:ext>
            </a:extLst>
          </p:cNvPr>
          <p:cNvSpPr>
            <a:spLocks noGrp="1"/>
          </p:cNvSpPr>
          <p:nvPr>
            <p:ph idx="1"/>
          </p:nvPr>
        </p:nvSpPr>
        <p:spPr/>
        <p:txBody>
          <a:bodyPr>
            <a:normAutofit fontScale="55000" lnSpcReduction="20000"/>
          </a:bodyPr>
          <a:lstStyle/>
          <a:p>
            <a:r>
              <a:rPr lang="en-GB" b="1" dirty="0"/>
              <a:t>Emergent:</a:t>
            </a:r>
            <a:r>
              <a:rPr lang="en-GB" dirty="0"/>
              <a:t> This term is often used in relation to qualitative research design to signify that qualitative research does not strictly adhere to a fixed design. Based on multiple factors in the field, qualitative research can evolve and change. Researchers refine and revise research questions, data collection methods, and other aspects of a qualitative study to respond to the realities of fieldwork in a specific context. Qualitative researchers also use the term </a:t>
            </a:r>
            <a:r>
              <a:rPr lang="en-GB" i="1" dirty="0"/>
              <a:t>emergent</a:t>
            </a:r>
            <a:r>
              <a:rPr lang="en-GB" dirty="0"/>
              <a:t> to mean aspects or understandings that arise from data, as in emergent learning or emergent theories.</a:t>
            </a:r>
          </a:p>
          <a:p>
            <a:r>
              <a:rPr lang="en-GB" b="1" dirty="0"/>
              <a:t>Binaries:</a:t>
            </a:r>
            <a:r>
              <a:rPr lang="en-GB" dirty="0"/>
              <a:t> In qualitative research, binaries refer to dichotomies such as polarizing notions of insider or outsider positionality, practitioner or scholar, Black or White, male or female gender categories, and so on. Binaries reduce complexity and impose an either/or frame on people’s lived experiences, which are multifaceted, layered, and intersectional. Binaries oversimplify human realities, which are lived in ways that are dynamic, individualized, and more consonant with a both/and paradigm.</a:t>
            </a:r>
          </a:p>
          <a:p>
            <a:r>
              <a:rPr lang="en-GB" b="1" dirty="0"/>
              <a:t>Reflexivity:</a:t>
            </a:r>
            <a:r>
              <a:rPr lang="en-GB" dirty="0"/>
              <a:t> Reflexivity is the systematic assessment of your identity, positionality, and subjectivities as a person and as a researcher. Researcher reflexivity refers to an ongoing awareness and active address of a researcher’s role and influence in the development and implementation of research processes and findings. Methodologically, this entails commitment to intentional self-reflection of biases, theoretical preferences, research settings, selection of participants, personal experiences, relationships with participants, the data generated, and analytical interpretations.</a:t>
            </a:r>
          </a:p>
          <a:p>
            <a:r>
              <a:rPr lang="en-GB" b="1" dirty="0"/>
              <a:t>Iterative:</a:t>
            </a:r>
            <a:r>
              <a:rPr lang="en-GB" dirty="0"/>
              <a:t> Qualitative research is often described as iterative, signifying that it (a) involves a back-and-forth of interactive processes and (b) changes and evolves over time as you engage in these interactive processes. Ideally, these back-and-forth processes lead to a progressive, evolutionary refinement of research at conceptual, theoretical, and methodological levels.</a:t>
            </a:r>
          </a:p>
          <a:p>
            <a:r>
              <a:rPr lang="en-GB" b="1" dirty="0"/>
              <a:t>Hegemony:</a:t>
            </a:r>
            <a:r>
              <a:rPr lang="en-GB" dirty="0"/>
              <a:t> The concept of hegemony, developed by scholar and activist Antonio Gramsci, refers to the social, cultural, ideological, and economic influence imposed by dominant groups in society. The dissemination of dominant ideologies is enacted and maintained through ideological, social, cultural, and institutional means in such a way that dominant ideas, values, and beliefs appear to be “normal” and neutral because “the ideas, values, and experiences of dominant groups are validated in public discourse” and represented in public processes and structures, including education, politics, law, and social institutions (</a:t>
            </a:r>
            <a:r>
              <a:rPr lang="en-GB" dirty="0" err="1"/>
              <a:t>Lears</a:t>
            </a:r>
            <a:r>
              <a:rPr lang="en-GB" dirty="0"/>
              <a:t>, 1985, p. 574).</a:t>
            </a:r>
          </a:p>
          <a:p>
            <a:endParaRPr lang="en-GB" dirty="0"/>
          </a:p>
        </p:txBody>
      </p:sp>
    </p:spTree>
    <p:extLst>
      <p:ext uri="{BB962C8B-B14F-4D97-AF65-F5344CB8AC3E}">
        <p14:creationId xmlns:p14="http://schemas.microsoft.com/office/powerpoint/2010/main" val="207873535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C7FA33FF-088D-4F16-95A2-2C64D353DE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A376EFB1-01CF-419F-ABF1-2AF02BBFC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09160" cy="6858000"/>
          </a:xfrm>
          <a:prstGeom prst="rect">
            <a:avLst/>
          </a:prstGeom>
          <a:solidFill>
            <a:schemeClr val="tx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Freeform: Shape 17">
            <a:extLst>
              <a:ext uri="{FF2B5EF4-FFF2-40B4-BE49-F238E27FC236}">
                <a16:creationId xmlns:a16="http://schemas.microsoft.com/office/drawing/2014/main" id="{FF9DEA15-78BD-4750-AA18-B9F28A6D5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284331"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chemeClr val="tx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Title 7"/>
          <p:cNvSpPr>
            <a:spLocks noGrp="1"/>
          </p:cNvSpPr>
          <p:nvPr>
            <p:ph type="title"/>
          </p:nvPr>
        </p:nvSpPr>
        <p:spPr>
          <a:xfrm>
            <a:off x="804672" y="640080"/>
            <a:ext cx="3282696" cy="5257800"/>
          </a:xfrm>
        </p:spPr>
        <p:txBody>
          <a:bodyPr>
            <a:normAutofit/>
          </a:bodyPr>
          <a:lstStyle/>
          <a:p>
            <a:r>
              <a:rPr lang="en-US" dirty="0">
                <a:solidFill>
                  <a:schemeClr val="bg1"/>
                </a:solidFill>
              </a:rPr>
              <a:t>The Role of the Researcher in Qualitative Research </a:t>
            </a:r>
          </a:p>
        </p:txBody>
      </p:sp>
      <p:sp>
        <p:nvSpPr>
          <p:cNvPr id="9" name="Content Placeholder 8"/>
          <p:cNvSpPr>
            <a:spLocks noGrp="1"/>
          </p:cNvSpPr>
          <p:nvPr>
            <p:ph idx="1"/>
          </p:nvPr>
        </p:nvSpPr>
        <p:spPr>
          <a:xfrm>
            <a:off x="5358384" y="640081"/>
            <a:ext cx="6024654" cy="5257800"/>
          </a:xfrm>
        </p:spPr>
        <p:txBody>
          <a:bodyPr anchor="ctr">
            <a:normAutofit/>
          </a:bodyPr>
          <a:lstStyle/>
          <a:p>
            <a:pPr marL="0" lvl="0" indent="0">
              <a:spcBef>
                <a:spcPts val="0"/>
              </a:spcBef>
              <a:buNone/>
              <a:defRPr/>
            </a:pPr>
            <a:r>
              <a:rPr lang="en-US" sz="2400"/>
              <a:t>Ways that create binaries: Sometimes researcher social identities and positionalities are conceptualized or discussed in ways that create </a:t>
            </a:r>
            <a:r>
              <a:rPr lang="en-US" sz="2400" b="1"/>
              <a:t>binaries</a:t>
            </a:r>
            <a:r>
              <a:rPr lang="en-US" sz="2400"/>
              <a:t> (such as polarized notions of insider and outsider relationships, of practitioners and scholars, or binaried racial, cultural, or gender categories). </a:t>
            </a:r>
          </a:p>
          <a:p>
            <a:pPr lvl="0"/>
            <a:endParaRPr lang="en-US" sz="2400" b="1"/>
          </a:p>
          <a:p>
            <a:pPr lvl="0"/>
            <a:r>
              <a:rPr lang="en-US" sz="2400" b="1"/>
              <a:t>Reflexively</a:t>
            </a:r>
            <a:r>
              <a:rPr lang="en-US" sz="2400"/>
              <a:t> considering positionality and</a:t>
            </a:r>
            <a:r>
              <a:rPr lang="en-US" sz="2400" b="1"/>
              <a:t> </a:t>
            </a:r>
            <a:r>
              <a:rPr lang="en-US" sz="2400"/>
              <a:t>social identity should be a complex, multifaceted, and systematic process in qualitative research. </a:t>
            </a:r>
            <a:endParaRPr lang="en-IN" sz="2400"/>
          </a:p>
          <a:p>
            <a:endParaRPr lang="en-US" sz="2400" noProof="0"/>
          </a:p>
          <a:p>
            <a:endParaRPr lang="en-US" sz="2400" noProof="0"/>
          </a:p>
        </p:txBody>
      </p:sp>
    </p:spTree>
    <p:extLst>
      <p:ext uri="{BB962C8B-B14F-4D97-AF65-F5344CB8AC3E}">
        <p14:creationId xmlns:p14="http://schemas.microsoft.com/office/powerpoint/2010/main" val="379629977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C7FA33FF-088D-4F16-95A2-2C64D353DE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A376EFB1-01CF-419F-ABF1-2AF02BBFC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09160" cy="6858000"/>
          </a:xfrm>
          <a:prstGeom prst="rect">
            <a:avLst/>
          </a:prstGeom>
          <a:solidFill>
            <a:schemeClr val="tx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Freeform: Shape 17">
            <a:extLst>
              <a:ext uri="{FF2B5EF4-FFF2-40B4-BE49-F238E27FC236}">
                <a16:creationId xmlns:a16="http://schemas.microsoft.com/office/drawing/2014/main" id="{FF9DEA15-78BD-4750-AA18-B9F28A6D5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284331"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chemeClr val="tx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Title 7"/>
          <p:cNvSpPr>
            <a:spLocks noGrp="1"/>
          </p:cNvSpPr>
          <p:nvPr>
            <p:ph type="title"/>
          </p:nvPr>
        </p:nvSpPr>
        <p:spPr>
          <a:xfrm>
            <a:off x="804672" y="640080"/>
            <a:ext cx="3282696" cy="5257800"/>
          </a:xfrm>
        </p:spPr>
        <p:txBody>
          <a:bodyPr>
            <a:normAutofit/>
          </a:bodyPr>
          <a:lstStyle/>
          <a:p>
            <a:r>
              <a:rPr lang="en-US" sz="4100">
                <a:solidFill>
                  <a:schemeClr val="bg1"/>
                </a:solidFill>
              </a:rPr>
              <a:t>Horizontal Values in Qualitative Research: Criticality, Reflexivity, Collaboration, and Rigor </a:t>
            </a:r>
          </a:p>
        </p:txBody>
      </p:sp>
      <p:sp>
        <p:nvSpPr>
          <p:cNvPr id="9" name="Content Placeholder 8"/>
          <p:cNvSpPr>
            <a:spLocks noGrp="1"/>
          </p:cNvSpPr>
          <p:nvPr>
            <p:ph idx="1"/>
          </p:nvPr>
        </p:nvSpPr>
        <p:spPr>
          <a:xfrm>
            <a:off x="5358384" y="640081"/>
            <a:ext cx="6024654" cy="5257800"/>
          </a:xfrm>
        </p:spPr>
        <p:txBody>
          <a:bodyPr anchor="ctr">
            <a:normAutofit/>
          </a:bodyPr>
          <a:lstStyle/>
          <a:p>
            <a:pPr lvl="0"/>
            <a:r>
              <a:rPr lang="en-US" sz="2400" dirty="0"/>
              <a:t>Qualitative research involves </a:t>
            </a:r>
            <a:r>
              <a:rPr lang="en-US" sz="2400" b="1" dirty="0"/>
              <a:t>iterative </a:t>
            </a:r>
            <a:r>
              <a:rPr lang="en-US" sz="2400" dirty="0"/>
              <a:t>processes of interpretation, reflection, and sense-making. </a:t>
            </a:r>
          </a:p>
          <a:p>
            <a:pPr>
              <a:spcBef>
                <a:spcPts val="0"/>
              </a:spcBef>
              <a:defRPr/>
            </a:pPr>
            <a:r>
              <a:rPr lang="en-US" sz="2400" dirty="0"/>
              <a:t>Approaching researcher bias: Because the researcher is the primary instrument in qualitative research, examining your researcher biases and assumptions and understanding how these impact your decisions is an ethical responsibility.</a:t>
            </a:r>
          </a:p>
          <a:p>
            <a:pPr lvl="0"/>
            <a:r>
              <a:rPr lang="en-US" sz="2400" dirty="0"/>
              <a:t>The kind of research topics and goals that researchers have shape the degree to which they engage these ideals within the actual research design, implementation, analysis, and written reports.</a:t>
            </a:r>
            <a:r>
              <a:rPr lang="en-IN" sz="2400" dirty="0"/>
              <a:t> </a:t>
            </a:r>
          </a:p>
        </p:txBody>
      </p:sp>
    </p:spTree>
    <p:extLst>
      <p:ext uri="{BB962C8B-B14F-4D97-AF65-F5344CB8AC3E}">
        <p14:creationId xmlns:p14="http://schemas.microsoft.com/office/powerpoint/2010/main" val="86843786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6" name="Rectangle 15">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Freeform: Shape 23">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6" name="Rectangle 25">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7"/>
          <p:cNvSpPr>
            <a:spLocks noGrp="1"/>
          </p:cNvSpPr>
          <p:nvPr>
            <p:ph type="title"/>
          </p:nvPr>
        </p:nvSpPr>
        <p:spPr>
          <a:xfrm>
            <a:off x="466722" y="586855"/>
            <a:ext cx="3201366" cy="3387497"/>
          </a:xfrm>
        </p:spPr>
        <p:txBody>
          <a:bodyPr anchor="b">
            <a:normAutofit/>
          </a:bodyPr>
          <a:lstStyle/>
          <a:p>
            <a:pPr algn="r"/>
            <a:r>
              <a:rPr lang="en-US" sz="3700">
                <a:solidFill>
                  <a:srgbClr val="FFFFFF"/>
                </a:solidFill>
              </a:rPr>
              <a:t>Criticality - Key characteristics: </a:t>
            </a:r>
            <a:br>
              <a:rPr lang="en-US" sz="3700">
                <a:solidFill>
                  <a:srgbClr val="FFFFFF"/>
                </a:solidFill>
              </a:rPr>
            </a:br>
            <a:endParaRPr lang="en-US" sz="3700">
              <a:solidFill>
                <a:srgbClr val="FFFFFF"/>
              </a:solidFill>
            </a:endParaRPr>
          </a:p>
        </p:txBody>
      </p:sp>
      <p:sp>
        <p:nvSpPr>
          <p:cNvPr id="9" name="Content Placeholder 8"/>
          <p:cNvSpPr>
            <a:spLocks noGrp="1"/>
          </p:cNvSpPr>
          <p:nvPr>
            <p:ph idx="1"/>
          </p:nvPr>
        </p:nvSpPr>
        <p:spPr>
          <a:xfrm>
            <a:off x="4810259" y="649480"/>
            <a:ext cx="6555347" cy="5546047"/>
          </a:xfrm>
        </p:spPr>
        <p:txBody>
          <a:bodyPr anchor="ctr">
            <a:normAutofit/>
          </a:bodyPr>
          <a:lstStyle/>
          <a:p>
            <a:pPr lvl="0">
              <a:buFont typeface="+mj-lt"/>
              <a:buAutoNum type="arabicPeriod"/>
            </a:pPr>
            <a:r>
              <a:rPr lang="en-US" sz="2000" dirty="0"/>
              <a:t>Identifies and interrogates </a:t>
            </a:r>
            <a:r>
              <a:rPr lang="en-US" sz="2000" b="1" dirty="0"/>
              <a:t>hegemony</a:t>
            </a:r>
            <a:r>
              <a:rPr lang="en-US" sz="2000" dirty="0"/>
              <a:t>, dominance, and power asymmetries.</a:t>
            </a:r>
          </a:p>
          <a:p>
            <a:pPr lvl="0">
              <a:buFont typeface="+mj-lt"/>
              <a:buAutoNum type="arabicPeriod"/>
            </a:pPr>
            <a:r>
              <a:rPr lang="en-US" sz="2000" dirty="0"/>
              <a:t>De-normalizes hegemonic dominant narratives, social norms, social constructions, and assumptions. </a:t>
            </a:r>
          </a:p>
          <a:p>
            <a:pPr lvl="0">
              <a:buFont typeface="+mj-lt"/>
              <a:buAutoNum type="arabicPeriod"/>
            </a:pPr>
            <a:r>
              <a:rPr lang="en-US" sz="2000" dirty="0"/>
              <a:t>Works to address, issues of intersectional discrimination and oppression with respect to race, gender, social class, sexual orientation, as well as other identity markers in and beyond the research. </a:t>
            </a:r>
          </a:p>
          <a:p>
            <a:pPr lvl="0">
              <a:buFont typeface="+mj-lt"/>
              <a:buAutoNum type="arabicPeriod"/>
            </a:pPr>
            <a:r>
              <a:rPr lang="en-US" sz="2000" dirty="0"/>
              <a:t>Actively resists re-inscribing deficit orientations, essentialism, and </a:t>
            </a:r>
            <a:r>
              <a:rPr lang="en-US" sz="2000" dirty="0" err="1"/>
              <a:t>patholigization</a:t>
            </a:r>
            <a:r>
              <a:rPr lang="en-US" sz="2000" dirty="0"/>
              <a:t> of marginalized communities, instead viewing these as extensions of white dominance, patriarchy, and colonialism. </a:t>
            </a:r>
          </a:p>
          <a:p>
            <a:pPr marL="0" indent="0">
              <a:buNone/>
            </a:pPr>
            <a:endParaRPr lang="en-US" sz="2000" noProof="0" dirty="0"/>
          </a:p>
        </p:txBody>
      </p:sp>
    </p:spTree>
    <p:extLst>
      <p:ext uri="{BB962C8B-B14F-4D97-AF65-F5344CB8AC3E}">
        <p14:creationId xmlns:p14="http://schemas.microsoft.com/office/powerpoint/2010/main" val="166596139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0B7720-F179-4C9F-842E-649741438197}"/>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Continuity</a:t>
            </a:r>
          </a:p>
        </p:txBody>
      </p:sp>
      <p:sp>
        <p:nvSpPr>
          <p:cNvPr id="3" name="Content Placeholder 2">
            <a:extLst>
              <a:ext uri="{FF2B5EF4-FFF2-40B4-BE49-F238E27FC236}">
                <a16:creationId xmlns:a16="http://schemas.microsoft.com/office/drawing/2014/main" id="{64C11306-8442-4F12-BC72-DDC03913BCF8}"/>
              </a:ext>
            </a:extLst>
          </p:cNvPr>
          <p:cNvSpPr>
            <a:spLocks noGrp="1"/>
          </p:cNvSpPr>
          <p:nvPr>
            <p:ph idx="1"/>
          </p:nvPr>
        </p:nvSpPr>
        <p:spPr>
          <a:xfrm>
            <a:off x="4810259" y="649480"/>
            <a:ext cx="6555347" cy="5546047"/>
          </a:xfrm>
        </p:spPr>
        <p:txBody>
          <a:bodyPr anchor="ctr">
            <a:normAutofit/>
          </a:bodyPr>
          <a:lstStyle/>
          <a:p>
            <a:pPr marL="514350" lvl="0" indent="-514350">
              <a:buFont typeface="+mj-lt"/>
              <a:buAutoNum type="arabicPeriod" startAt="5"/>
            </a:pPr>
            <a:r>
              <a:rPr lang="en-US" sz="2000" dirty="0"/>
              <a:t>Requires that researchers engage in critical reflexivity on self as a researcher. </a:t>
            </a:r>
          </a:p>
          <a:p>
            <a:pPr lvl="0"/>
            <a:endParaRPr lang="en-US" sz="2000" dirty="0"/>
          </a:p>
          <a:p>
            <a:r>
              <a:rPr lang="en-IN" sz="2000" dirty="0"/>
              <a:t>Criticality in qualitative research is cultivated through taking an inquiry stance that foregrounds issues of hegemony, inequity, identity, and works to cocreate the conditions for research that is anti-hegemonic (i.e., anti-racist, anti-colonialist) in its approach to power inherent in research processes, research settings, and in society more broadly. </a:t>
            </a:r>
            <a:endParaRPr lang="en-US" sz="2000" dirty="0"/>
          </a:p>
          <a:p>
            <a:pPr lvl="0"/>
            <a:r>
              <a:rPr lang="en-US" sz="2000" dirty="0"/>
              <a:t>A goal of criticality in qualitative research is to develop counter-narratives to dominant cultural knowledge and normative narratives that circulate in everyday life.</a:t>
            </a:r>
            <a:r>
              <a:rPr lang="en-IN" sz="2000" dirty="0"/>
              <a:t> </a:t>
            </a:r>
          </a:p>
          <a:p>
            <a:endParaRPr lang="en-GB" sz="2000" dirty="0"/>
          </a:p>
        </p:txBody>
      </p:sp>
    </p:spTree>
    <p:extLst>
      <p:ext uri="{BB962C8B-B14F-4D97-AF65-F5344CB8AC3E}">
        <p14:creationId xmlns:p14="http://schemas.microsoft.com/office/powerpoint/2010/main" val="64625431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B34F5AD2-EDBD-4BBD-A55C-EAFFD0C709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40383" y="0"/>
            <a:ext cx="8451607" cy="68580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C3896A03-3945-419A-B66B-4EE266EDD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0"/>
            <a:ext cx="3745177" cy="6858001"/>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7"/>
          <p:cNvSpPr>
            <a:spLocks noGrp="1"/>
          </p:cNvSpPr>
          <p:nvPr>
            <p:ph type="title"/>
          </p:nvPr>
        </p:nvSpPr>
        <p:spPr>
          <a:xfrm>
            <a:off x="1156852" y="637762"/>
            <a:ext cx="2190782" cy="5576770"/>
          </a:xfrm>
        </p:spPr>
        <p:txBody>
          <a:bodyPr anchor="t">
            <a:normAutofit/>
          </a:bodyPr>
          <a:lstStyle/>
          <a:p>
            <a:r>
              <a:rPr lang="en-US" sz="3600">
                <a:solidFill>
                  <a:schemeClr val="bg1"/>
                </a:solidFill>
              </a:rPr>
              <a:t>Reflexivity</a:t>
            </a:r>
          </a:p>
        </p:txBody>
      </p:sp>
      <p:sp>
        <p:nvSpPr>
          <p:cNvPr id="18" name="Rectangle 17">
            <a:extLst>
              <a:ext uri="{FF2B5EF4-FFF2-40B4-BE49-F238E27FC236}">
                <a16:creationId xmlns:a16="http://schemas.microsoft.com/office/drawing/2014/main" id="{B8EAE243-3A9F-4A46-B0D9-04C723A8A1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733" y="643465"/>
            <a:ext cx="457200"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Content Placeholder 8"/>
          <p:cNvSpPr>
            <a:spLocks noGrp="1"/>
          </p:cNvSpPr>
          <p:nvPr>
            <p:ph idx="1"/>
          </p:nvPr>
        </p:nvSpPr>
        <p:spPr>
          <a:xfrm>
            <a:off x="4654732" y="850052"/>
            <a:ext cx="6390623" cy="5326911"/>
          </a:xfrm>
        </p:spPr>
        <p:txBody>
          <a:bodyPr>
            <a:normAutofit/>
          </a:bodyPr>
          <a:lstStyle/>
          <a:p>
            <a:pPr lvl="0"/>
            <a:r>
              <a:rPr lang="en-IN" sz="2000" dirty="0"/>
              <a:t>Researcher </a:t>
            </a:r>
            <a:r>
              <a:rPr lang="en-US" sz="2000" dirty="0"/>
              <a:t>reflexivity is the systematic assessment of your identity, positionality, biases, assumptions, values, and subjectivities. </a:t>
            </a:r>
          </a:p>
          <a:p>
            <a:pPr lvl="0"/>
            <a:endParaRPr lang="en-US" sz="2000" dirty="0"/>
          </a:p>
          <a:p>
            <a:pPr marL="0" lvl="0" indent="0">
              <a:spcBef>
                <a:spcPts val="0"/>
              </a:spcBef>
              <a:buNone/>
              <a:defRPr/>
            </a:pPr>
            <a:r>
              <a:rPr lang="en-US" sz="2000" dirty="0"/>
              <a:t>Entails active self-reflection: Methodologically, researcher reflexivity entails the active self-reflection of your biases, theoretical preferences, biases about research settings, about the selection of participants, reflection on how your personal experiences affect your research in terms of your relationships with research participants, the data generated, and your analytical interpretations. </a:t>
            </a:r>
          </a:p>
          <a:p>
            <a:pPr lvl="0"/>
            <a:endParaRPr lang="en-US" sz="2000" dirty="0"/>
          </a:p>
          <a:p>
            <a:pPr marL="0" lvl="0" indent="0">
              <a:spcBef>
                <a:spcPts val="0"/>
              </a:spcBef>
              <a:buNone/>
              <a:defRPr/>
            </a:pPr>
            <a:r>
              <a:rPr lang="en-US" sz="2000" dirty="0"/>
              <a:t>Vigilance and frequent reassessment: </a:t>
            </a:r>
            <a:r>
              <a:rPr lang="en-IN" sz="2000" dirty="0"/>
              <a:t>Reflexivity, then, requires you to be vigilant and to frequently reassess your positionality, social identity, and related subjectivities both broadly and in terms of how they influence the research.</a:t>
            </a:r>
            <a:endParaRPr lang="en-US" sz="2000" noProof="0" dirty="0"/>
          </a:p>
          <a:p>
            <a:endParaRPr lang="en-US" sz="2000" noProof="0" dirty="0"/>
          </a:p>
          <a:p>
            <a:endParaRPr lang="en-US" sz="2000" noProof="0" dirty="0"/>
          </a:p>
        </p:txBody>
      </p:sp>
    </p:spTree>
    <p:extLst>
      <p:ext uri="{BB962C8B-B14F-4D97-AF65-F5344CB8AC3E}">
        <p14:creationId xmlns:p14="http://schemas.microsoft.com/office/powerpoint/2010/main" val="285226779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B34F5AD2-EDBD-4BBD-A55C-EAFFD0C709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40383" y="0"/>
            <a:ext cx="8451607" cy="68580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C3896A03-3945-419A-B66B-4EE266EDD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0"/>
            <a:ext cx="3745177" cy="6858001"/>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7"/>
          <p:cNvSpPr>
            <a:spLocks noGrp="1"/>
          </p:cNvSpPr>
          <p:nvPr>
            <p:ph type="title"/>
          </p:nvPr>
        </p:nvSpPr>
        <p:spPr>
          <a:xfrm>
            <a:off x="1156852" y="637762"/>
            <a:ext cx="2190782" cy="5576770"/>
          </a:xfrm>
        </p:spPr>
        <p:txBody>
          <a:bodyPr anchor="t">
            <a:normAutofit/>
          </a:bodyPr>
          <a:lstStyle/>
          <a:p>
            <a:r>
              <a:rPr lang="en-US" sz="3600">
                <a:solidFill>
                  <a:schemeClr val="bg1"/>
                </a:solidFill>
              </a:rPr>
              <a:t>Reflexivity</a:t>
            </a:r>
          </a:p>
        </p:txBody>
      </p:sp>
      <p:sp>
        <p:nvSpPr>
          <p:cNvPr id="18" name="Rectangle 17">
            <a:extLst>
              <a:ext uri="{FF2B5EF4-FFF2-40B4-BE49-F238E27FC236}">
                <a16:creationId xmlns:a16="http://schemas.microsoft.com/office/drawing/2014/main" id="{B8EAE243-3A9F-4A46-B0D9-04C723A8A1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733" y="643465"/>
            <a:ext cx="457200"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Content Placeholder 8"/>
          <p:cNvSpPr>
            <a:spLocks noGrp="1"/>
          </p:cNvSpPr>
          <p:nvPr>
            <p:ph idx="1"/>
          </p:nvPr>
        </p:nvSpPr>
        <p:spPr>
          <a:xfrm>
            <a:off x="4654732" y="850052"/>
            <a:ext cx="6390623" cy="5326911"/>
          </a:xfrm>
        </p:spPr>
        <p:txBody>
          <a:bodyPr>
            <a:normAutofit/>
          </a:bodyPr>
          <a:lstStyle/>
          <a:p>
            <a:pPr lvl="0"/>
            <a:endParaRPr lang="en-US" sz="2400" dirty="0"/>
          </a:p>
          <a:p>
            <a:pPr marL="0" lvl="0" indent="0">
              <a:spcBef>
                <a:spcPts val="0"/>
              </a:spcBef>
              <a:buNone/>
              <a:defRPr/>
            </a:pPr>
            <a:r>
              <a:rPr lang="en-US" sz="2400" dirty="0"/>
              <a:t>Values and epistemologies of researcher vitally important: </a:t>
            </a:r>
            <a:r>
              <a:rPr lang="en-IN" sz="2400" dirty="0"/>
              <a:t>The importance of systematically considering and methodologically addressing social identity and positionality, it is clear that the values and epistemologies of the researcher are vitally important to the research design implementation.</a:t>
            </a:r>
          </a:p>
          <a:p>
            <a:pPr marL="0" lvl="0" indent="0">
              <a:spcBef>
                <a:spcPts val="0"/>
              </a:spcBef>
              <a:buNone/>
              <a:defRPr/>
            </a:pPr>
            <a:endParaRPr lang="en-IN" sz="2400" dirty="0"/>
          </a:p>
          <a:p>
            <a:pPr marL="0" lvl="0" indent="0">
              <a:spcBef>
                <a:spcPts val="0"/>
              </a:spcBef>
              <a:buNone/>
              <a:defRPr/>
            </a:pPr>
            <a:r>
              <a:rPr lang="en-US" sz="2400" dirty="0"/>
              <a:t>Disciplined subjectivity: Acknowledging our subjectivities as researchers, which some refer to as a “disciplined subjectivity” (Erickson, 1973; LeCompte &amp; </a:t>
            </a:r>
            <a:r>
              <a:rPr lang="en-US" sz="2400" dirty="0" err="1"/>
              <a:t>Goets</a:t>
            </a:r>
            <a:r>
              <a:rPr lang="en-US" sz="2400" dirty="0"/>
              <a:t>, 1982), is central to rigorous and valid research. </a:t>
            </a:r>
            <a:endParaRPr lang="en-IN" sz="2400" dirty="0"/>
          </a:p>
          <a:p>
            <a:endParaRPr lang="en-US" sz="2400" noProof="0" dirty="0"/>
          </a:p>
          <a:p>
            <a:endParaRPr lang="en-US" sz="2400" noProof="0" dirty="0"/>
          </a:p>
        </p:txBody>
      </p:sp>
    </p:spTree>
    <p:extLst>
      <p:ext uri="{BB962C8B-B14F-4D97-AF65-F5344CB8AC3E}">
        <p14:creationId xmlns:p14="http://schemas.microsoft.com/office/powerpoint/2010/main" val="46804887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B34F5AD2-EDBD-4BBD-A55C-EAFFD0C709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40383" y="0"/>
            <a:ext cx="8451607" cy="68580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C3896A03-3945-419A-B66B-4EE266EDD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0"/>
            <a:ext cx="3745177" cy="6858001"/>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7"/>
          <p:cNvSpPr>
            <a:spLocks noGrp="1"/>
          </p:cNvSpPr>
          <p:nvPr>
            <p:ph type="title"/>
          </p:nvPr>
        </p:nvSpPr>
        <p:spPr>
          <a:xfrm>
            <a:off x="1156852" y="637762"/>
            <a:ext cx="2190782" cy="5576770"/>
          </a:xfrm>
        </p:spPr>
        <p:txBody>
          <a:bodyPr anchor="t">
            <a:normAutofit/>
          </a:bodyPr>
          <a:lstStyle/>
          <a:p>
            <a:r>
              <a:rPr lang="en-US" sz="2800">
                <a:solidFill>
                  <a:schemeClr val="bg1"/>
                </a:solidFill>
              </a:rPr>
              <a:t>Collaboration</a:t>
            </a:r>
          </a:p>
        </p:txBody>
      </p:sp>
      <p:sp>
        <p:nvSpPr>
          <p:cNvPr id="27" name="Rectangle 26">
            <a:extLst>
              <a:ext uri="{FF2B5EF4-FFF2-40B4-BE49-F238E27FC236}">
                <a16:creationId xmlns:a16="http://schemas.microsoft.com/office/drawing/2014/main" id="{B8EAE243-3A9F-4A46-B0D9-04C723A8A1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733" y="643465"/>
            <a:ext cx="457200"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Content Placeholder 8"/>
          <p:cNvSpPr>
            <a:spLocks noGrp="1"/>
          </p:cNvSpPr>
          <p:nvPr>
            <p:ph idx="1"/>
          </p:nvPr>
        </p:nvSpPr>
        <p:spPr>
          <a:xfrm>
            <a:off x="4654732" y="850052"/>
            <a:ext cx="6390623" cy="5326911"/>
          </a:xfrm>
        </p:spPr>
        <p:txBody>
          <a:bodyPr>
            <a:normAutofit/>
          </a:bodyPr>
          <a:lstStyle/>
          <a:p>
            <a:pPr marL="0" lvl="0" indent="0">
              <a:spcBef>
                <a:spcPts val="0"/>
              </a:spcBef>
              <a:buNone/>
              <a:defRPr/>
            </a:pPr>
            <a:r>
              <a:rPr lang="en-US" sz="2400" dirty="0"/>
              <a:t>Engaging in systematic collaboration: Collaboration can be engaged with participants, colleagues, advisers, peers, and mentors in deliberate ways that support conducting valid, ethical qualitative research. </a:t>
            </a:r>
          </a:p>
          <a:p>
            <a:pPr lvl="0"/>
            <a:endParaRPr lang="en-US" sz="2400" dirty="0"/>
          </a:p>
          <a:p>
            <a:pPr marL="0" lvl="0" indent="0">
              <a:spcBef>
                <a:spcPts val="0"/>
              </a:spcBef>
              <a:buNone/>
              <a:defRPr/>
            </a:pPr>
            <a:r>
              <a:rPr lang="en-US" sz="2400" dirty="0"/>
              <a:t>Central role in bringing conversation: Given its central role in bringing into conversation (and even into generative tension) a range of perspectives toward diversifying knowledge and perspective, </a:t>
            </a:r>
            <a:r>
              <a:rPr lang="en-US" sz="2400" i="1" dirty="0"/>
              <a:t>collaboration </a:t>
            </a:r>
            <a:r>
              <a:rPr lang="en-US" sz="2400" dirty="0"/>
              <a:t>is</a:t>
            </a:r>
            <a:r>
              <a:rPr lang="en-US" sz="2400" i="1" dirty="0"/>
              <a:t> </a:t>
            </a:r>
            <a:r>
              <a:rPr lang="en-US" sz="2400" dirty="0"/>
              <a:t>the third value of qualitative research. </a:t>
            </a:r>
          </a:p>
          <a:p>
            <a:pPr marL="0" indent="0">
              <a:buNone/>
            </a:pPr>
            <a:endParaRPr lang="en-US" sz="2400" noProof="0" dirty="0"/>
          </a:p>
          <a:p>
            <a:endParaRPr lang="en-US" sz="2400" noProof="0" dirty="0"/>
          </a:p>
          <a:p>
            <a:endParaRPr lang="en-US" sz="2400" noProof="0" dirty="0"/>
          </a:p>
        </p:txBody>
      </p:sp>
    </p:spTree>
    <p:extLst>
      <p:ext uri="{BB962C8B-B14F-4D97-AF65-F5344CB8AC3E}">
        <p14:creationId xmlns:p14="http://schemas.microsoft.com/office/powerpoint/2010/main" val="183870107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9AB01F9-AEDF-4F5A-8B7B-64A6875953EC}"/>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Continued</a:t>
            </a:r>
          </a:p>
        </p:txBody>
      </p:sp>
      <p:sp>
        <p:nvSpPr>
          <p:cNvPr id="3" name="Content Placeholder 2">
            <a:extLst>
              <a:ext uri="{FF2B5EF4-FFF2-40B4-BE49-F238E27FC236}">
                <a16:creationId xmlns:a16="http://schemas.microsoft.com/office/drawing/2014/main" id="{3E6D0AA4-ABAA-4400-97A1-5B0956165375}"/>
              </a:ext>
            </a:extLst>
          </p:cNvPr>
          <p:cNvSpPr>
            <a:spLocks noGrp="1"/>
          </p:cNvSpPr>
          <p:nvPr>
            <p:ph idx="1"/>
          </p:nvPr>
        </p:nvSpPr>
        <p:spPr>
          <a:xfrm>
            <a:off x="4810259" y="649480"/>
            <a:ext cx="6555347" cy="5546047"/>
          </a:xfrm>
        </p:spPr>
        <p:txBody>
          <a:bodyPr anchor="ctr">
            <a:normAutofit/>
          </a:bodyPr>
          <a:lstStyle/>
          <a:p>
            <a:r>
              <a:rPr lang="en-US" sz="2000" b="1" dirty="0"/>
              <a:t>Dialogic engagement</a:t>
            </a:r>
            <a:r>
              <a:rPr lang="en-US" sz="2000" dirty="0"/>
              <a:t>: Helps foster rigorous and reflexive research as well as criticality in qualitative research (Bakhtin, 1981, 1984; Lillis, 2003; Rule, 2011; </a:t>
            </a:r>
            <a:r>
              <a:rPr lang="en-US" sz="2000" dirty="0" err="1"/>
              <a:t>Tanggaard</a:t>
            </a:r>
            <a:r>
              <a:rPr lang="en-US" sz="2000" dirty="0"/>
              <a:t>, 2009). </a:t>
            </a:r>
          </a:p>
          <a:p>
            <a:r>
              <a:rPr lang="en-US" sz="2000" dirty="0"/>
              <a:t>What is this ?</a:t>
            </a:r>
          </a:p>
          <a:p>
            <a:pPr lvl="1"/>
            <a:r>
              <a:rPr lang="en-GB" sz="2000" dirty="0"/>
              <a:t>The principle of engagement underlies much of the relational and organization–public communication research. Unfortunately, the principle of engagement suffers from a lack of clarity in the public relations literature. Use of the term engagement varies widely. This article clarifies the principle of engagement by positioning it within dialogue theory. We posit a conceptualization of engagement as: </a:t>
            </a:r>
            <a:r>
              <a:rPr lang="en-GB" sz="2000" i="1" dirty="0"/>
              <a:t>Engagement is part of dialogue and through engagement, organizations and publics can make decisions that create social capital. Engagement is both an orientation that influences interactions and the approach that guides the process of interactions among groups.</a:t>
            </a:r>
            <a:endParaRPr lang="en-IN" sz="2000" dirty="0"/>
          </a:p>
          <a:p>
            <a:endParaRPr lang="en-GB" sz="2000" dirty="0"/>
          </a:p>
        </p:txBody>
      </p:sp>
    </p:spTree>
    <p:extLst>
      <p:ext uri="{BB962C8B-B14F-4D97-AF65-F5344CB8AC3E}">
        <p14:creationId xmlns:p14="http://schemas.microsoft.com/office/powerpoint/2010/main" val="170795407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B34F5AD2-EDBD-4BBD-A55C-EAFFD0C709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40383" y="0"/>
            <a:ext cx="8451607" cy="68580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C3896A03-3945-419A-B66B-4EE266EDD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0"/>
            <a:ext cx="3745177" cy="6858001"/>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7"/>
          <p:cNvSpPr>
            <a:spLocks noGrp="1"/>
          </p:cNvSpPr>
          <p:nvPr>
            <p:ph type="title"/>
          </p:nvPr>
        </p:nvSpPr>
        <p:spPr>
          <a:xfrm>
            <a:off x="1156852" y="637762"/>
            <a:ext cx="2190782" cy="5576770"/>
          </a:xfrm>
        </p:spPr>
        <p:txBody>
          <a:bodyPr anchor="t">
            <a:normAutofit/>
          </a:bodyPr>
          <a:lstStyle/>
          <a:p>
            <a:r>
              <a:rPr lang="en-US" sz="3600" dirty="0">
                <a:solidFill>
                  <a:schemeClr val="bg1"/>
                </a:solidFill>
              </a:rPr>
              <a:t>Rigor </a:t>
            </a:r>
          </a:p>
        </p:txBody>
      </p:sp>
      <p:sp>
        <p:nvSpPr>
          <p:cNvPr id="18" name="Rectangle 17">
            <a:extLst>
              <a:ext uri="{FF2B5EF4-FFF2-40B4-BE49-F238E27FC236}">
                <a16:creationId xmlns:a16="http://schemas.microsoft.com/office/drawing/2014/main" id="{B8EAE243-3A9F-4A46-B0D9-04C723A8A1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733" y="643465"/>
            <a:ext cx="457200"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Content Placeholder 8"/>
          <p:cNvSpPr>
            <a:spLocks noGrp="1"/>
          </p:cNvSpPr>
          <p:nvPr>
            <p:ph idx="1"/>
          </p:nvPr>
        </p:nvSpPr>
        <p:spPr>
          <a:xfrm>
            <a:off x="4654732" y="850052"/>
            <a:ext cx="6390623" cy="5326911"/>
          </a:xfrm>
        </p:spPr>
        <p:txBody>
          <a:bodyPr>
            <a:normAutofit/>
          </a:bodyPr>
          <a:lstStyle/>
          <a:p>
            <a:pPr marL="0" lvl="0" indent="0">
              <a:spcBef>
                <a:spcPts val="0"/>
              </a:spcBef>
              <a:buNone/>
              <a:defRPr/>
            </a:pPr>
            <a:r>
              <a:rPr lang="en-US" sz="2200"/>
              <a:t>Definition of rigor: </a:t>
            </a:r>
            <a:r>
              <a:rPr lang="en-IN" sz="2200"/>
              <a:t>Rigor in qualitative research refers to overall research quality and validity. </a:t>
            </a:r>
            <a:endParaRPr lang="en-US" sz="2200"/>
          </a:p>
          <a:p>
            <a:pPr lvl="0"/>
            <a:endParaRPr lang="en-IN" sz="2200"/>
          </a:p>
          <a:p>
            <a:pPr lvl="0"/>
            <a:r>
              <a:rPr lang="en-US" sz="2200"/>
              <a:t>Develop and enact a research design: That seeks complexity and contextualization through its scope and structure, choice and strategic sequencing of methods, and alignment of research methods with research questions and inquiry processes.</a:t>
            </a:r>
            <a:endParaRPr lang="en-IN" sz="2200"/>
          </a:p>
          <a:p>
            <a:pPr lvl="0"/>
            <a:endParaRPr lang="en-US" sz="2200"/>
          </a:p>
          <a:p>
            <a:pPr lvl="0"/>
            <a:r>
              <a:rPr lang="en-US" sz="2200"/>
              <a:t>Maintain fidelity to participants’ experiences and voices: Through engaging in inductive and emergent research that is actively responsive to emerging meanings, situations, and realities while at the same time supports a systematic approach to data collection and analysis. </a:t>
            </a:r>
            <a:endParaRPr lang="en-IN" sz="2200"/>
          </a:p>
          <a:p>
            <a:pPr marL="0" indent="0">
              <a:buNone/>
            </a:pPr>
            <a:endParaRPr lang="en-US" sz="2200" noProof="0"/>
          </a:p>
          <a:p>
            <a:endParaRPr lang="en-US" sz="2200" noProof="0"/>
          </a:p>
        </p:txBody>
      </p:sp>
    </p:spTree>
    <p:extLst>
      <p:ext uri="{BB962C8B-B14F-4D97-AF65-F5344CB8AC3E}">
        <p14:creationId xmlns:p14="http://schemas.microsoft.com/office/powerpoint/2010/main" val="3933156956"/>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8" name="Rectangle 13">
            <a:extLst>
              <a:ext uri="{FF2B5EF4-FFF2-40B4-BE49-F238E27FC236}">
                <a16:creationId xmlns:a16="http://schemas.microsoft.com/office/drawing/2014/main" id="{B34F5AD2-EDBD-4BBD-A55C-EAFFD0C709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40383" y="0"/>
            <a:ext cx="8451607" cy="68580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15">
            <a:extLst>
              <a:ext uri="{FF2B5EF4-FFF2-40B4-BE49-F238E27FC236}">
                <a16:creationId xmlns:a16="http://schemas.microsoft.com/office/drawing/2014/main" id="{C3896A03-3945-419A-B66B-4EE266EDD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0"/>
            <a:ext cx="3745177" cy="6858001"/>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7"/>
          <p:cNvSpPr>
            <a:spLocks noGrp="1"/>
          </p:cNvSpPr>
          <p:nvPr>
            <p:ph type="title"/>
          </p:nvPr>
        </p:nvSpPr>
        <p:spPr>
          <a:xfrm>
            <a:off x="1156852" y="637762"/>
            <a:ext cx="2190782" cy="5576770"/>
          </a:xfrm>
        </p:spPr>
        <p:txBody>
          <a:bodyPr anchor="t">
            <a:normAutofit/>
          </a:bodyPr>
          <a:lstStyle/>
          <a:p>
            <a:r>
              <a:rPr lang="en-US" sz="3600" dirty="0">
                <a:solidFill>
                  <a:schemeClr val="bg1"/>
                </a:solidFill>
              </a:rPr>
              <a:t>Rigor </a:t>
            </a:r>
          </a:p>
        </p:txBody>
      </p:sp>
      <p:sp>
        <p:nvSpPr>
          <p:cNvPr id="30" name="Rectangle 17">
            <a:extLst>
              <a:ext uri="{FF2B5EF4-FFF2-40B4-BE49-F238E27FC236}">
                <a16:creationId xmlns:a16="http://schemas.microsoft.com/office/drawing/2014/main" id="{B8EAE243-3A9F-4A46-B0D9-04C723A8A1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733" y="643465"/>
            <a:ext cx="457200"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Content Placeholder 8"/>
          <p:cNvSpPr>
            <a:spLocks noGrp="1"/>
          </p:cNvSpPr>
          <p:nvPr>
            <p:ph idx="1"/>
          </p:nvPr>
        </p:nvSpPr>
        <p:spPr>
          <a:xfrm>
            <a:off x="4654732" y="850052"/>
            <a:ext cx="6390623" cy="5326911"/>
          </a:xfrm>
        </p:spPr>
        <p:txBody>
          <a:bodyPr>
            <a:normAutofit/>
          </a:bodyPr>
          <a:lstStyle/>
          <a:p>
            <a:pPr lvl="0"/>
            <a:endParaRPr lang="en-US" sz="2200"/>
          </a:p>
          <a:p>
            <a:pPr lvl="0"/>
            <a:r>
              <a:rPr lang="en-US" sz="2200"/>
              <a:t>Understand and represent: As complex and contextualized, textured, and respectful a picture of people, contexts, events, and experiences as possible.</a:t>
            </a:r>
          </a:p>
          <a:p>
            <a:pPr lvl="0"/>
            <a:endParaRPr lang="en-US" sz="2200"/>
          </a:p>
          <a:p>
            <a:pPr lvl="0"/>
            <a:r>
              <a:rPr lang="en-US" sz="2200"/>
              <a:t>Transparently addressing the processes, challenges, and limitations of a study including validity issues raised by the role of the researcher and issues of power and systemic discrimination.</a:t>
            </a:r>
            <a:endParaRPr lang="en-IN" sz="2200"/>
          </a:p>
          <a:p>
            <a:pPr lvl="0"/>
            <a:endParaRPr lang="en-US" sz="2200"/>
          </a:p>
          <a:p>
            <a:pPr marL="0" lvl="0" indent="0">
              <a:spcBef>
                <a:spcPts val="0"/>
              </a:spcBef>
              <a:buNone/>
              <a:defRPr/>
            </a:pPr>
            <a:r>
              <a:rPr lang="en-US" sz="2200"/>
              <a:t>Additional way of achieving: </a:t>
            </a:r>
            <a:r>
              <a:rPr lang="en-IN" sz="2200"/>
              <a:t>An additional way that rigor is achieved in qualitative studies is through the reflexive engagement processes such as researcher reflexivity and dialogic engagement.</a:t>
            </a:r>
          </a:p>
          <a:p>
            <a:pPr lvl="0"/>
            <a:endParaRPr lang="en-US" sz="2200"/>
          </a:p>
          <a:p>
            <a:pPr lvl="0"/>
            <a:endParaRPr lang="en-IN" sz="2200"/>
          </a:p>
          <a:p>
            <a:pPr marL="0" indent="0">
              <a:buNone/>
            </a:pPr>
            <a:endParaRPr lang="en-US" sz="2200" noProof="0"/>
          </a:p>
          <a:p>
            <a:endParaRPr lang="en-US" sz="2200" noProof="0"/>
          </a:p>
          <a:p>
            <a:endParaRPr lang="en-US" sz="2200" noProof="0"/>
          </a:p>
        </p:txBody>
      </p:sp>
    </p:spTree>
    <p:extLst>
      <p:ext uri="{BB962C8B-B14F-4D97-AF65-F5344CB8AC3E}">
        <p14:creationId xmlns:p14="http://schemas.microsoft.com/office/powerpoint/2010/main" val="2598033687"/>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B34F5AD2-EDBD-4BBD-A55C-EAFFD0C709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40383" y="0"/>
            <a:ext cx="8451607" cy="68580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C3896A03-3945-419A-B66B-4EE266EDD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0"/>
            <a:ext cx="3745177" cy="6858001"/>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7"/>
          <p:cNvSpPr>
            <a:spLocks noGrp="1"/>
          </p:cNvSpPr>
          <p:nvPr>
            <p:ph type="title"/>
          </p:nvPr>
        </p:nvSpPr>
        <p:spPr>
          <a:xfrm>
            <a:off x="1156852" y="637762"/>
            <a:ext cx="2190782" cy="5576770"/>
          </a:xfrm>
        </p:spPr>
        <p:txBody>
          <a:bodyPr anchor="t">
            <a:normAutofit/>
          </a:bodyPr>
          <a:lstStyle/>
          <a:p>
            <a:r>
              <a:rPr lang="en-US" sz="3600">
                <a:solidFill>
                  <a:schemeClr val="bg1"/>
                </a:solidFill>
              </a:rPr>
              <a:t>Rigor </a:t>
            </a:r>
          </a:p>
        </p:txBody>
      </p:sp>
      <p:sp>
        <p:nvSpPr>
          <p:cNvPr id="18" name="Rectangle 17">
            <a:extLst>
              <a:ext uri="{FF2B5EF4-FFF2-40B4-BE49-F238E27FC236}">
                <a16:creationId xmlns:a16="http://schemas.microsoft.com/office/drawing/2014/main" id="{B8EAE243-3A9F-4A46-B0D9-04C723A8A1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733" y="643465"/>
            <a:ext cx="457200"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Content Placeholder 8"/>
          <p:cNvSpPr>
            <a:spLocks noGrp="1"/>
          </p:cNvSpPr>
          <p:nvPr>
            <p:ph idx="1"/>
          </p:nvPr>
        </p:nvSpPr>
        <p:spPr>
          <a:xfrm>
            <a:off x="4654732" y="850052"/>
            <a:ext cx="6390623" cy="5326911"/>
          </a:xfrm>
        </p:spPr>
        <p:txBody>
          <a:bodyPr>
            <a:normAutofit/>
          </a:bodyPr>
          <a:lstStyle/>
          <a:p>
            <a:r>
              <a:rPr lang="en-US" sz="2400" dirty="0"/>
              <a:t>Interrupting normative approaches to research that are typically steeped in oversimplified thinking about culture is an important aspect of conducting rigorous qualitative research that resists essentializing (and therefore denying individuality to) individuals. </a:t>
            </a:r>
          </a:p>
          <a:p>
            <a:r>
              <a:rPr lang="en-US" sz="2400" dirty="0"/>
              <a:t>Rigor involves paying careful attention throughout the research process to context and complexity; without this attention, qualitative research can </a:t>
            </a:r>
            <a:r>
              <a:rPr lang="en-US" sz="2400" dirty="0" err="1"/>
              <a:t>reinscribe</a:t>
            </a:r>
            <a:r>
              <a:rPr lang="en-US" sz="2400" dirty="0"/>
              <a:t> reductionist, essentializing, disrespectful, and unethical interpretations and representations of people’s experiences and lives.</a:t>
            </a:r>
            <a:endParaRPr lang="en-IN" sz="2400" dirty="0"/>
          </a:p>
          <a:p>
            <a:pPr marL="0" lvl="0" indent="0">
              <a:buNone/>
            </a:pPr>
            <a:endParaRPr lang="en-US" sz="2400" noProof="0" dirty="0"/>
          </a:p>
          <a:p>
            <a:pPr lvl="0"/>
            <a:endParaRPr lang="en-US" sz="2400" noProof="0" dirty="0"/>
          </a:p>
          <a:p>
            <a:endParaRPr lang="en-US" sz="2400" noProof="0" dirty="0"/>
          </a:p>
          <a:p>
            <a:endParaRPr lang="en-US" sz="2400" noProof="0" dirty="0"/>
          </a:p>
        </p:txBody>
      </p:sp>
    </p:spTree>
    <p:extLst>
      <p:ext uri="{BB962C8B-B14F-4D97-AF65-F5344CB8AC3E}">
        <p14:creationId xmlns:p14="http://schemas.microsoft.com/office/powerpoint/2010/main" val="2610043604"/>
      </p:ext>
    </p:extLst>
  </p:cSld>
  <p:clrMapOvr>
    <a:masterClrMapping/>
  </p:clrMapOvr>
</p:sld>
</file>

<file path=ppt/theme/theme1.xml><?xml version="1.0" encoding="utf-8"?>
<a:theme xmlns:a="http://schemas.openxmlformats.org/drawingml/2006/main" name="Office Theme">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CBEBE1B5A18CA4D82AA3EC25D86BF17" ma:contentTypeVersion="13" ma:contentTypeDescription="Create a new document." ma:contentTypeScope="" ma:versionID="ee0779e7325908ee6b23f490a7a86e4c">
  <xsd:schema xmlns:xsd="http://www.w3.org/2001/XMLSchema" xmlns:xs="http://www.w3.org/2001/XMLSchema" xmlns:p="http://schemas.microsoft.com/office/2006/metadata/properties" xmlns:ns3="175a304c-2342-45ef-8dc6-82622f85b28d" xmlns:ns4="30bab34e-cbd2-460d-9227-52c21590b64b" targetNamespace="http://schemas.microsoft.com/office/2006/metadata/properties" ma:root="true" ma:fieldsID="74b8224a884fd72eef46864c0283a950" ns3:_="" ns4:_="">
    <xsd:import namespace="175a304c-2342-45ef-8dc6-82622f85b28d"/>
    <xsd:import namespace="30bab34e-cbd2-460d-9227-52c21590b64b"/>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Location"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75a304c-2342-45ef-8dc6-82622f85b28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AutoTags" ma:index="11" nillable="true" ma:displayName="Tags" ma:internalName="MediaServiceAutoTags" ma:readOnly="true">
      <xsd:simpleType>
        <xsd:restriction base="dms:Text"/>
      </xsd:simpleType>
    </xsd:element>
    <xsd:element name="MediaServiceOCR" ma:index="12" nillable="true" ma:displayName="Extracted Text" ma:internalName="MediaServiceOCR" ma:readOnly="true">
      <xsd:simpleType>
        <xsd:restriction base="dms:Note">
          <xsd:maxLength value="255"/>
        </xsd:restriction>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AutoKeyPoints" ma:index="15" nillable="true" ma:displayName="MediaServiceAutoKeyPoints" ma:hidden="true" ma:internalName="MediaServiceAutoKeyPoints" ma:readOnly="true">
      <xsd:simpleType>
        <xsd:restriction base="dms:Note"/>
      </xsd:simpleType>
    </xsd:element>
    <xsd:element name="MediaServiceKeyPoints" ma:index="16" nillable="true" ma:displayName="KeyPoints" ma:internalName="MediaServiceKeyPoints" ma:readOnly="true">
      <xsd:simpleType>
        <xsd:restriction base="dms:Note">
          <xsd:maxLength value="255"/>
        </xsd:restriction>
      </xsd:simpleType>
    </xsd:element>
    <xsd:element name="MediaServiceLocation" ma:index="17" nillable="true" ma:displayName="Location"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bab34e-cbd2-460d-9227-52c21590b64b"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element name="SharingHintHash" ma:index="20"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C1FD615D-18B6-40AE-8B45-3517B8E4E61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75a304c-2342-45ef-8dc6-82622f85b28d"/>
    <ds:schemaRef ds:uri="30bab34e-cbd2-460d-9227-52c21590b64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2D0D970-D306-4D76-A808-4A701632FA49}">
  <ds:schemaRefs>
    <ds:schemaRef ds:uri="http://schemas.microsoft.com/sharepoint/v3/contenttype/forms"/>
  </ds:schemaRefs>
</ds:datastoreItem>
</file>

<file path=customXml/itemProps3.xml><?xml version="1.0" encoding="utf-8"?>
<ds:datastoreItem xmlns:ds="http://schemas.openxmlformats.org/officeDocument/2006/customXml" ds:itemID="{53249CEC-EC4D-4B90-B691-F1F1F5020B50}">
  <ds:schemaRefs>
    <ds:schemaRef ds:uri="http://schemas.microsoft.com/office/2006/metadata/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otalTime>26</TotalTime>
  <Words>9153</Words>
  <Application>Microsoft Macintosh PowerPoint</Application>
  <PresentationFormat>Widescreen</PresentationFormat>
  <Paragraphs>355</Paragraphs>
  <Slides>48</Slides>
  <Notes>17</Notes>
  <HiddenSlides>0</HiddenSlides>
  <MMClips>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48</vt:i4>
      </vt:variant>
    </vt:vector>
  </HeadingPairs>
  <TitlesOfParts>
    <vt:vector size="52" baseType="lpstr">
      <vt:lpstr>Arial</vt:lpstr>
      <vt:lpstr>Calibri</vt:lpstr>
      <vt:lpstr>Calibri Light</vt:lpstr>
      <vt:lpstr>Office Theme</vt:lpstr>
      <vt:lpstr>PowerPoint Presentation</vt:lpstr>
      <vt:lpstr>TASK</vt:lpstr>
      <vt:lpstr>Now</vt:lpstr>
      <vt:lpstr>Key Terms and Concepts you must know! </vt:lpstr>
      <vt:lpstr>Key Terms and Concepts </vt:lpstr>
      <vt:lpstr>Key Terms and Concepts </vt:lpstr>
      <vt:lpstr>My view…</vt:lpstr>
      <vt:lpstr>Definition of qualitative research</vt:lpstr>
      <vt:lpstr>Not a linear process</vt:lpstr>
      <vt:lpstr>PowerPoint Presentation</vt:lpstr>
      <vt:lpstr>A qualitative study begins with an interest, problem, or question see Figure 1.1. </vt:lpstr>
      <vt:lpstr>Continued</vt:lpstr>
      <vt:lpstr>An Overview of the Processes of Qualitative Research </vt:lpstr>
      <vt:lpstr>Continued</vt:lpstr>
      <vt:lpstr>An Overview of the Processes of Qualitative Research </vt:lpstr>
      <vt:lpstr>An Overview of the Processes of Qualitative Research</vt:lpstr>
      <vt:lpstr>PowerPoint Presentation</vt:lpstr>
      <vt:lpstr>Defining Qualitative Research</vt:lpstr>
      <vt:lpstr>History</vt:lpstr>
      <vt:lpstr>Activity - Key Terms and Concepts </vt:lpstr>
      <vt:lpstr>Activity - Key Terms and Concepts </vt:lpstr>
      <vt:lpstr>Activity - Key Terms and Concepts </vt:lpstr>
      <vt:lpstr>Defining and Situating Qualitative Research </vt:lpstr>
      <vt:lpstr>Continued</vt:lpstr>
      <vt:lpstr>Richness 1</vt:lpstr>
      <vt:lpstr>Richness 2</vt:lpstr>
      <vt:lpstr>Richness 3</vt:lpstr>
      <vt:lpstr>Defining and Situating Qualitative Research</vt:lpstr>
      <vt:lpstr>Continued</vt:lpstr>
      <vt:lpstr>The core values, beliefs, and assumptions upon which qualitative research is based. </vt:lpstr>
      <vt:lpstr>Key Components of Qualitative Research </vt:lpstr>
      <vt:lpstr>PowerPoint Presentation</vt:lpstr>
      <vt:lpstr>Richness again</vt:lpstr>
      <vt:lpstr>Continued</vt:lpstr>
      <vt:lpstr>Activity Terms and Concepts</vt:lpstr>
      <vt:lpstr>Activity </vt:lpstr>
      <vt:lpstr>Activity </vt:lpstr>
      <vt:lpstr>The Role of the Researcher in Qualitative Research </vt:lpstr>
      <vt:lpstr>Horizontal Values in Qualitative Research: Criticality, Reflexivity, Collaboration, and Rigor </vt:lpstr>
      <vt:lpstr>Criticality - Key characteristics:  </vt:lpstr>
      <vt:lpstr>Continuity</vt:lpstr>
      <vt:lpstr>Reflexivity</vt:lpstr>
      <vt:lpstr>Reflexivity</vt:lpstr>
      <vt:lpstr>Collaboration</vt:lpstr>
      <vt:lpstr>Continued</vt:lpstr>
      <vt:lpstr>Rigor </vt:lpstr>
      <vt:lpstr>Rigor </vt:lpstr>
      <vt:lpstr>Rigor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BMDB7002 APPLIED QUALITATIVE RESEARCH 1</dc:title>
  <dc:creator>Caroline Jawad</dc:creator>
  <cp:lastModifiedBy>Amare Desta</cp:lastModifiedBy>
  <cp:revision>8</cp:revision>
  <dcterms:created xsi:type="dcterms:W3CDTF">2021-03-15T08:05:36Z</dcterms:created>
  <dcterms:modified xsi:type="dcterms:W3CDTF">2022-03-07T08:18:20Z</dcterms:modified>
</cp:coreProperties>
</file>