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7" r:id="rId3"/>
    <p:sldId id="259" r:id="rId4"/>
    <p:sldId id="258" r:id="rId5"/>
    <p:sldId id="268" r:id="rId6"/>
    <p:sldId id="260" r:id="rId7"/>
    <p:sldId id="266" r:id="rId8"/>
    <p:sldId id="262" r:id="rId9"/>
    <p:sldId id="263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2" autoAdjust="0"/>
    <p:restoredTop sz="94660"/>
  </p:normalViewPr>
  <p:slideViewPr>
    <p:cSldViewPr snapToGrid="0">
      <p:cViewPr varScale="1">
        <p:scale>
          <a:sx n="65" d="100"/>
          <a:sy n="65" d="100"/>
        </p:scale>
        <p:origin x="56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41A4-189C-4689-BA97-0FBE4752D2CF}" type="datetimeFigureOut">
              <a:rPr lang="en-GB" smtClean="0"/>
              <a:t>31/10/2018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D2475-1FD2-4915-A99B-8069C8050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9218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41A4-189C-4689-BA97-0FBE4752D2CF}" type="datetimeFigureOut">
              <a:rPr lang="en-GB" smtClean="0"/>
              <a:t>31/10/2018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D2475-1FD2-4915-A99B-8069C8050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2626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41A4-189C-4689-BA97-0FBE4752D2CF}" type="datetimeFigureOut">
              <a:rPr lang="en-GB" smtClean="0"/>
              <a:t>31/10/2018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D2475-1FD2-4915-A99B-8069C8050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8329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41A4-189C-4689-BA97-0FBE4752D2CF}" type="datetimeFigureOut">
              <a:rPr lang="en-GB" smtClean="0"/>
              <a:t>31/10/2018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D2475-1FD2-4915-A99B-8069C8050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48047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41A4-189C-4689-BA97-0FBE4752D2CF}" type="datetimeFigureOut">
              <a:rPr lang="en-GB" smtClean="0"/>
              <a:t>31/10/2018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D2475-1FD2-4915-A99B-8069C8050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92128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41A4-189C-4689-BA97-0FBE4752D2CF}" type="datetimeFigureOut">
              <a:rPr lang="en-GB" smtClean="0"/>
              <a:t>31/10/2018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D2475-1FD2-4915-A99B-8069C8050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2717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41A4-189C-4689-BA97-0FBE4752D2CF}" type="datetimeFigureOut">
              <a:rPr lang="en-GB" smtClean="0"/>
              <a:t>31/10/2018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D2475-1FD2-4915-A99B-8069C8050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35365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41A4-189C-4689-BA97-0FBE4752D2CF}" type="datetimeFigureOut">
              <a:rPr lang="en-GB" smtClean="0"/>
              <a:t>31/10/2018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D2475-1FD2-4915-A99B-8069C8050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43369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41A4-189C-4689-BA97-0FBE4752D2CF}" type="datetimeFigureOut">
              <a:rPr lang="en-GB" smtClean="0"/>
              <a:t>31/10/2018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D2475-1FD2-4915-A99B-8069C8050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7144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41A4-189C-4689-BA97-0FBE4752D2CF}" type="datetimeFigureOut">
              <a:rPr lang="en-GB" smtClean="0"/>
              <a:t>31/10/2018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D2475-1FD2-4915-A99B-8069C8050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97277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41A4-189C-4689-BA97-0FBE4752D2CF}" type="datetimeFigureOut">
              <a:rPr lang="en-GB" smtClean="0"/>
              <a:t>31/10/2018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D2475-1FD2-4915-A99B-8069C8050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011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19000"/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1841A4-189C-4689-BA97-0FBE4752D2CF}" type="datetimeFigureOut">
              <a:rPr lang="en-GB" smtClean="0"/>
              <a:t>31/10/2018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2D2475-1FD2-4915-A99B-8069C8050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43251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Image result for christ pantocrator sicily">
            <a:extLst>
              <a:ext uri="{FF2B5EF4-FFF2-40B4-BE49-F238E27FC236}">
                <a16:creationId xmlns:a16="http://schemas.microsoft.com/office/drawing/2014/main" id="{497646C7-5A13-4E9A-97C8-A461B9796A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240" y="434588"/>
            <a:ext cx="6446519" cy="6012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841B686D-F5AE-4134-AC2D-2BEF9DC205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42759" y="4106004"/>
            <a:ext cx="4724400" cy="1860883"/>
          </a:xfrm>
        </p:spPr>
        <p:txBody>
          <a:bodyPr>
            <a:normAutofit/>
          </a:bodyPr>
          <a:lstStyle/>
          <a:p>
            <a:pPr algn="l"/>
            <a:r>
              <a:rPr lang="en-GB" sz="4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Sparkly for a reason…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C82B2344-79AB-4F62-ADC7-B491C659B2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10186" y="579121"/>
            <a:ext cx="7024367" cy="2636519"/>
          </a:xfrm>
        </p:spPr>
        <p:txBody>
          <a:bodyPr>
            <a:normAutofit/>
          </a:bodyPr>
          <a:lstStyle/>
          <a:p>
            <a:r>
              <a:rPr lang="en-GB" sz="8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Mosaics in Norman Sicily</a:t>
            </a:r>
          </a:p>
        </p:txBody>
      </p:sp>
    </p:spTree>
    <p:extLst>
      <p:ext uri="{BB962C8B-B14F-4D97-AF65-F5344CB8AC3E}">
        <p14:creationId xmlns:p14="http://schemas.microsoft.com/office/powerpoint/2010/main" val="37636505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676BD1-9658-44A5-98B7-BECE751006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35628"/>
            <a:ext cx="10515600" cy="1325563"/>
          </a:xfrm>
        </p:spPr>
        <p:txBody>
          <a:bodyPr>
            <a:normAutofit/>
          </a:bodyPr>
          <a:lstStyle/>
          <a:p>
            <a:r>
              <a:rPr lang="en-GB" sz="6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Light</a:t>
            </a:r>
          </a:p>
        </p:txBody>
      </p:sp>
      <p:pic>
        <p:nvPicPr>
          <p:cNvPr id="3076" name="Picture 4" descr="Christ Pantocrator in Martorana (Santa Maria dell'Ammiraglio), Palermo">
            <a:extLst>
              <a:ext uri="{FF2B5EF4-FFF2-40B4-BE49-F238E27FC236}">
                <a16:creationId xmlns:a16="http://schemas.microsoft.com/office/drawing/2014/main" id="{F28B1021-1F6C-4A6D-9CA9-16FDEDDEEA8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0335" y="1136312"/>
            <a:ext cx="6888621" cy="4822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01BC629-97D2-4920-B85E-D2A0009D4919}"/>
              </a:ext>
            </a:extLst>
          </p:cNvPr>
          <p:cNvSpPr txBox="1"/>
          <p:nvPr/>
        </p:nvSpPr>
        <p:spPr>
          <a:xfrm>
            <a:off x="593044" y="2237891"/>
            <a:ext cx="440871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kern="1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 am the light of the world, he who follows me will not walk in darkness, but shall have the light of life. John 8:12 </a:t>
            </a:r>
          </a:p>
        </p:txBody>
      </p:sp>
    </p:spTree>
    <p:extLst>
      <p:ext uri="{BB962C8B-B14F-4D97-AF65-F5344CB8AC3E}">
        <p14:creationId xmlns:p14="http://schemas.microsoft.com/office/powerpoint/2010/main" val="36815737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5B2985-57B5-42DE-9D6E-59C4BA3C9D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Who created them?</a:t>
            </a:r>
          </a:p>
        </p:txBody>
      </p:sp>
      <p:pic>
        <p:nvPicPr>
          <p:cNvPr id="2050" name="Picture 2" descr="Image result for crowning of roger sicily">
            <a:extLst>
              <a:ext uri="{FF2B5EF4-FFF2-40B4-BE49-F238E27FC236}">
                <a16:creationId xmlns:a16="http://schemas.microsoft.com/office/drawing/2014/main" id="{225F953E-F700-4DA2-A2FE-F40AA02F962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621"/>
          <a:stretch/>
        </p:blipFill>
        <p:spPr bwMode="auto">
          <a:xfrm>
            <a:off x="7722326" y="614766"/>
            <a:ext cx="3631474" cy="5628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Image result for george of antioch mosaic">
            <a:extLst>
              <a:ext uri="{FF2B5EF4-FFF2-40B4-BE49-F238E27FC236}">
                <a16:creationId xmlns:a16="http://schemas.microsoft.com/office/drawing/2014/main" id="{28B16463-690A-415B-A82E-66AFCAA5A4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5848" y="1403036"/>
            <a:ext cx="3625476" cy="4840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Image result for william i of sicily">
            <a:extLst>
              <a:ext uri="{FF2B5EF4-FFF2-40B4-BE49-F238E27FC236}">
                <a16:creationId xmlns:a16="http://schemas.microsoft.com/office/drawing/2014/main" id="{77D93C7C-CC0D-4D71-8121-8570C293BB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496" y="1403036"/>
            <a:ext cx="3557851" cy="4541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03447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Image result for roman mosaic close up">
            <a:extLst>
              <a:ext uri="{FF2B5EF4-FFF2-40B4-BE49-F238E27FC236}">
                <a16:creationId xmlns:a16="http://schemas.microsoft.com/office/drawing/2014/main" id="{A1A793CA-C46A-404E-8937-BAEB54255F4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55" t="24036" r="15032" b="23859"/>
          <a:stretch/>
        </p:blipFill>
        <p:spPr bwMode="auto">
          <a:xfrm>
            <a:off x="1535277" y="3197859"/>
            <a:ext cx="3417723" cy="3446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3B4BE76-393E-4AEC-B8E3-5969CF2DC6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Technique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D0D934-F9E2-4935-B347-8DAE6950EC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572962"/>
            <a:ext cx="10515600" cy="4351338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Glass, not stone</a:t>
            </a:r>
          </a:p>
          <a:p>
            <a:r>
              <a:rPr lang="en-GB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Unevenness causes sparkle</a:t>
            </a:r>
          </a:p>
          <a:p>
            <a:r>
              <a:rPr lang="en-GB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Probably Byzantine craftsmen</a:t>
            </a:r>
          </a:p>
        </p:txBody>
      </p:sp>
      <p:pic>
        <p:nvPicPr>
          <p:cNvPr id="6146" name="Picture 2" descr="Image result for gold mosaic sicily close up">
            <a:extLst>
              <a:ext uri="{FF2B5EF4-FFF2-40B4-BE49-F238E27FC236}">
                <a16:creationId xmlns:a16="http://schemas.microsoft.com/office/drawing/2014/main" id="{35394121-DBFD-480A-B4E7-9474D97F768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900" r="1625" b="12553"/>
          <a:stretch/>
        </p:blipFill>
        <p:spPr bwMode="auto">
          <a:xfrm>
            <a:off x="5604209" y="1705602"/>
            <a:ext cx="5978191" cy="3446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71523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A46CB2-C761-4D85-867F-5145C564B0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areas</a:t>
            </a:r>
          </a:p>
        </p:txBody>
      </p:sp>
      <p:pic>
        <p:nvPicPr>
          <p:cNvPr id="3076" name="Picture 4" descr="https://upload.wikimedia.org/wikipedia/commons/1/1b/Arabischer_Mosaizist_um_735_001.jpg">
            <a:extLst>
              <a:ext uri="{FF2B5EF4-FFF2-40B4-BE49-F238E27FC236}">
                <a16:creationId xmlns:a16="http://schemas.microsoft.com/office/drawing/2014/main" id="{D1267003-A18F-4F6C-A525-4B5C52613D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652" y="1789010"/>
            <a:ext cx="6826354" cy="5167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Image result for byzantine mosaic of christ pantocrator">
            <a:extLst>
              <a:ext uri="{FF2B5EF4-FFF2-40B4-BE49-F238E27FC236}">
                <a16:creationId xmlns:a16="http://schemas.microsoft.com/office/drawing/2014/main" id="{7DB44B64-AC81-43C3-AD71-62F96A5DA25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7214" y="571499"/>
            <a:ext cx="4319872" cy="5399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1846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8DC50-3DE0-4FA9-A382-964915C827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2" name="Picture 4" descr="Image result for bayeux tapestry norman archer">
            <a:extLst>
              <a:ext uri="{FF2B5EF4-FFF2-40B4-BE49-F238E27FC236}">
                <a16:creationId xmlns:a16="http://schemas.microsoft.com/office/drawing/2014/main" id="{D2EBBE85-A350-41BF-9294-6982ADC5E0E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225"/>
          <a:stretch/>
        </p:blipFill>
        <p:spPr bwMode="auto">
          <a:xfrm>
            <a:off x="76200" y="31332"/>
            <a:ext cx="2602832" cy="4107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Image result for sala di ruggero">
            <a:extLst>
              <a:ext uri="{FF2B5EF4-FFF2-40B4-BE49-F238E27FC236}">
                <a16:creationId xmlns:a16="http://schemas.microsoft.com/office/drawing/2014/main" id="{608FD6ED-2816-4068-8F72-25BFDAA708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7571" y="0"/>
            <a:ext cx="6866229" cy="5077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Image result for medieval muslim archery">
            <a:extLst>
              <a:ext uri="{FF2B5EF4-FFF2-40B4-BE49-F238E27FC236}">
                <a16:creationId xmlns:a16="http://schemas.microsoft.com/office/drawing/2014/main" id="{DDB6B1C4-0A70-4D29-9AD2-6C5A9F75AF1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8156" y="4138863"/>
            <a:ext cx="3437482" cy="2839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Image result for sala di ruggero">
            <a:extLst>
              <a:ext uri="{FF2B5EF4-FFF2-40B4-BE49-F238E27FC236}">
                <a16:creationId xmlns:a16="http://schemas.microsoft.com/office/drawing/2014/main" id="{0A8E30F5-920C-46FE-8573-CBAD57D50C7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865" t="39700" r="6192" b="12976"/>
          <a:stretch/>
        </p:blipFill>
        <p:spPr bwMode="auto">
          <a:xfrm>
            <a:off x="5769190" y="3931589"/>
            <a:ext cx="3679833" cy="3070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Image result for byzantine archery">
            <a:extLst>
              <a:ext uri="{FF2B5EF4-FFF2-40B4-BE49-F238E27FC236}">
                <a16:creationId xmlns:a16="http://schemas.microsoft.com/office/drawing/2014/main" id="{7AFC91ED-8B01-4B39-B6C5-CDD98F89BF7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890" b="21731"/>
          <a:stretch/>
        </p:blipFill>
        <p:spPr bwMode="auto">
          <a:xfrm>
            <a:off x="2379406" y="1435328"/>
            <a:ext cx="3934139" cy="2991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64309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750292-6F5C-4DB8-8721-032CBAFCA9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Sacred and secular</a:t>
            </a:r>
          </a:p>
        </p:txBody>
      </p:sp>
      <p:pic>
        <p:nvPicPr>
          <p:cNvPr id="4098" name="Picture 2" descr="Image result for Zisa mosaic">
            <a:extLst>
              <a:ext uri="{FF2B5EF4-FFF2-40B4-BE49-F238E27FC236}">
                <a16:creationId xmlns:a16="http://schemas.microsoft.com/office/drawing/2014/main" id="{DBAD0DBD-255B-427D-96D7-10BE2D9ACB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4319" y="4433642"/>
            <a:ext cx="3783507" cy="2517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Image result for Palazzo normanii mosaic">
            <a:extLst>
              <a:ext uri="{FF2B5EF4-FFF2-40B4-BE49-F238E27FC236}">
                <a16:creationId xmlns:a16="http://schemas.microsoft.com/office/drawing/2014/main" id="{CEE01AD9-861D-405F-AA8E-92CA0FD33D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8593" y="2737924"/>
            <a:ext cx="3944596" cy="2890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Image result for monreale">
            <a:extLst>
              <a:ext uri="{FF2B5EF4-FFF2-40B4-BE49-F238E27FC236}">
                <a16:creationId xmlns:a16="http://schemas.microsoft.com/office/drawing/2014/main" id="{ACBC480C-186E-441F-A2DC-CCE3163A47A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720"/>
          <a:stretch/>
        </p:blipFill>
        <p:spPr bwMode="auto">
          <a:xfrm>
            <a:off x="98332" y="4746016"/>
            <a:ext cx="3271798" cy="1830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Image result for cefalu mosaic">
            <a:extLst>
              <a:ext uri="{FF2B5EF4-FFF2-40B4-BE49-F238E27FC236}">
                <a16:creationId xmlns:a16="http://schemas.microsoft.com/office/drawing/2014/main" id="{F27AAB08-F8F6-48CA-9F78-C79F85D7CD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7751" y="2516681"/>
            <a:ext cx="3111939" cy="3111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812034-3C9B-41FB-8B99-AE1D5C5855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427B38F9-6AEC-482A-B8E5-76D19E46A0F6}"/>
              </a:ext>
            </a:extLst>
          </p:cNvPr>
          <p:cNvSpPr txBox="1">
            <a:spLocks/>
          </p:cNvSpPr>
          <p:nvPr/>
        </p:nvSpPr>
        <p:spPr>
          <a:xfrm>
            <a:off x="838200" y="1084048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Monreale</a:t>
            </a:r>
            <a:r>
              <a:rPr lang="en-GB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				</a:t>
            </a:r>
            <a:r>
              <a:rPr lang="en-GB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Zisa</a:t>
            </a:r>
            <a:endParaRPr lang="en-GB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Palermo					Palazzo </a:t>
            </a:r>
            <a:r>
              <a:rPr lang="en-GB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dei</a:t>
            </a:r>
            <a:r>
              <a:rPr lang="en-GB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Normanii</a:t>
            </a:r>
            <a:endParaRPr lang="en-GB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Cefalu</a:t>
            </a:r>
            <a:endParaRPr lang="en-GB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4" name="Picture 12" descr="http://www.medioevo.org/artemedievale/Images/Sicilia/CappellaPalatina/CappellaPalatina04s.jpg">
            <a:extLst>
              <a:ext uri="{FF2B5EF4-FFF2-40B4-BE49-F238E27FC236}">
                <a16:creationId xmlns:a16="http://schemas.microsoft.com/office/drawing/2014/main" id="{0A7369F0-1A34-40FB-A516-3004AFF90D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1062" y="5016967"/>
            <a:ext cx="2381250" cy="1771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53345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Related image">
            <a:extLst>
              <a:ext uri="{FF2B5EF4-FFF2-40B4-BE49-F238E27FC236}">
                <a16:creationId xmlns:a16="http://schemas.microsoft.com/office/drawing/2014/main" id="{8E8B264F-03CC-4679-B644-89E2653D62F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40" r="18211"/>
          <a:stretch/>
        </p:blipFill>
        <p:spPr bwMode="auto">
          <a:xfrm>
            <a:off x="7731373" y="0"/>
            <a:ext cx="334157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DCE8C0F-EFC3-4786-B3A7-B5DE395A76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Not only walls…</a:t>
            </a:r>
            <a:br>
              <a:rPr lang="en-GB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Floor in Otranto Cathedral</a:t>
            </a:r>
          </a:p>
        </p:txBody>
      </p:sp>
      <p:pic>
        <p:nvPicPr>
          <p:cNvPr id="7170" name="Picture 2" descr="Image result for otranto mosaic floor">
            <a:extLst>
              <a:ext uri="{FF2B5EF4-FFF2-40B4-BE49-F238E27FC236}">
                <a16:creationId xmlns:a16="http://schemas.microsoft.com/office/drawing/2014/main" id="{3855A9CA-14C8-4DAB-8775-E790068D1F2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38999" y="1690688"/>
            <a:ext cx="6114002" cy="4017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Image result for bayeux tapestry carpenter">
            <a:extLst>
              <a:ext uri="{FF2B5EF4-FFF2-40B4-BE49-F238E27FC236}">
                <a16:creationId xmlns:a16="http://schemas.microsoft.com/office/drawing/2014/main" id="{EECBC984-FBA7-4D47-9583-3C89ED607A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696" y="3113233"/>
            <a:ext cx="4933917" cy="3664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2839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680D0E-3F07-41FA-A920-50A3A01453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54371"/>
          </a:xfrm>
        </p:spPr>
        <p:txBody>
          <a:bodyPr>
            <a:normAutofit/>
          </a:bodyPr>
          <a:lstStyle/>
          <a:p>
            <a:r>
              <a:rPr lang="en-GB" sz="6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Islamic references</a:t>
            </a:r>
          </a:p>
        </p:txBody>
      </p:sp>
      <p:pic>
        <p:nvPicPr>
          <p:cNvPr id="4098" name="Picture 2" descr="Image result for Zisa Islamic influence">
            <a:extLst>
              <a:ext uri="{FF2B5EF4-FFF2-40B4-BE49-F238E27FC236}">
                <a16:creationId xmlns:a16="http://schemas.microsoft.com/office/drawing/2014/main" id="{0E16932F-AFC8-4CEF-A279-80C8693BD6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8294" y="278100"/>
            <a:ext cx="3760198" cy="5702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Islamic inscription on a column in La Martorana">
            <a:extLst>
              <a:ext uri="{FF2B5EF4-FFF2-40B4-BE49-F238E27FC236}">
                <a16:creationId xmlns:a16="http://schemas.microsoft.com/office/drawing/2014/main" id="{FED843B6-A89B-4213-8D2C-3EE9ED5338A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76" t="4332" r="7696" b="4070"/>
          <a:stretch/>
        </p:blipFill>
        <p:spPr bwMode="auto">
          <a:xfrm>
            <a:off x="313508" y="1419496"/>
            <a:ext cx="3586028" cy="2960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Image result for king roger's cloak">
            <a:extLst>
              <a:ext uri="{FF2B5EF4-FFF2-40B4-BE49-F238E27FC236}">
                <a16:creationId xmlns:a16="http://schemas.microsoft.com/office/drawing/2014/main" id="{72AFB290-82A6-4AC8-A41C-706DDF289C9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2289" y="3775740"/>
            <a:ext cx="5643816" cy="2804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12531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EFC48B-A840-4FBD-B9F7-8B175390C3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4E4E59-47B4-4AA3-9BFB-6B3B835074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Dummet</a:t>
            </a:r>
            <a:r>
              <a:rPr lang="en-GB" dirty="0"/>
              <a:t>, Jeremy, </a:t>
            </a:r>
            <a:r>
              <a:rPr lang="en-GB" i="1" dirty="0"/>
              <a:t>Palermo, City of Kings: the heart of Sicily</a:t>
            </a:r>
            <a:r>
              <a:rPr lang="en-GB" dirty="0"/>
              <a:t> (London &amp; New York: I B Tauris &amp; Co Ltd, 2015)</a:t>
            </a:r>
          </a:p>
          <a:p>
            <a:r>
              <a:rPr lang="en-GB" dirty="0"/>
              <a:t>Holmes, George ed., </a:t>
            </a:r>
            <a:r>
              <a:rPr lang="en-GB" i="1" dirty="0"/>
              <a:t>The Oxford Illustrated History of Medieval Europe </a:t>
            </a:r>
            <a:r>
              <a:rPr lang="en-GB" dirty="0"/>
              <a:t>(	Guild Publishing, 1988)</a:t>
            </a:r>
          </a:p>
          <a:p>
            <a:r>
              <a:rPr lang="en-GB" dirty="0" err="1"/>
              <a:t>L’Orange</a:t>
            </a:r>
            <a:r>
              <a:rPr lang="en-GB" dirty="0"/>
              <a:t>, H P &amp; </a:t>
            </a:r>
            <a:r>
              <a:rPr lang="en-GB" dirty="0" err="1"/>
              <a:t>Nordhagen</a:t>
            </a:r>
            <a:r>
              <a:rPr lang="en-GB" dirty="0"/>
              <a:t>, P J	(Trans. Ann E Kemp) </a:t>
            </a:r>
            <a:r>
              <a:rPr lang="en-GB" i="1" dirty="0"/>
              <a:t>Mosaics </a:t>
            </a:r>
            <a:r>
              <a:rPr lang="en-GB" dirty="0"/>
              <a:t>(	Methuen &amp; Co Ltd, 1966)</a:t>
            </a:r>
          </a:p>
          <a:p>
            <a:r>
              <a:rPr lang="en-GB" dirty="0" err="1"/>
              <a:t>Zalapi</a:t>
            </a:r>
            <a:r>
              <a:rPr lang="en-GB" dirty="0"/>
              <a:t>, </a:t>
            </a:r>
            <a:r>
              <a:rPr lang="en-GB" dirty="0" err="1"/>
              <a:t>Angheli</a:t>
            </a:r>
            <a:r>
              <a:rPr lang="en-GB" dirty="0"/>
              <a:t>, </a:t>
            </a:r>
            <a:r>
              <a:rPr lang="en-GB" i="1" dirty="0"/>
              <a:t>Palaces of </a:t>
            </a:r>
            <a:r>
              <a:rPr lang="en-GB" dirty="0"/>
              <a:t>Sicily (San Giovanni </a:t>
            </a:r>
            <a:r>
              <a:rPr lang="en-GB" dirty="0" err="1"/>
              <a:t>Lupatoto</a:t>
            </a:r>
            <a:r>
              <a:rPr lang="en-GB" dirty="0"/>
              <a:t> (</a:t>
            </a:r>
            <a:r>
              <a:rPr lang="en-GB" dirty="0" err="1"/>
              <a:t>Vr</a:t>
            </a:r>
            <a:r>
              <a:rPr lang="en-GB" dirty="0"/>
              <a:t>): </a:t>
            </a:r>
            <a:r>
              <a:rPr lang="en-GB" dirty="0" err="1"/>
              <a:t>Arsenale</a:t>
            </a:r>
            <a:r>
              <a:rPr lang="en-GB" dirty="0"/>
              <a:t> </a:t>
            </a:r>
            <a:r>
              <a:rPr lang="en-GB" dirty="0" err="1"/>
              <a:t>Editore</a:t>
            </a:r>
            <a:r>
              <a:rPr lang="en-GB" dirty="0"/>
              <a:t> </a:t>
            </a:r>
            <a:r>
              <a:rPr lang="en-GB" dirty="0" err="1"/>
              <a:t>Srl</a:t>
            </a:r>
            <a:r>
              <a:rPr lang="en-GB" dirty="0"/>
              <a:t> 20120)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25530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7367</TotalTime>
  <Words>108</Words>
  <Application>Microsoft Office PowerPoint</Application>
  <PresentationFormat>Widescreen</PresentationFormat>
  <Paragraphs>22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Times New Roman</vt:lpstr>
      <vt:lpstr>Office Theme</vt:lpstr>
      <vt:lpstr>Mosaics in Norman Sicily</vt:lpstr>
      <vt:lpstr>Light</vt:lpstr>
      <vt:lpstr>Who created them?</vt:lpstr>
      <vt:lpstr>Technique</vt:lpstr>
      <vt:lpstr>Other areas</vt:lpstr>
      <vt:lpstr>PowerPoint Presentation</vt:lpstr>
      <vt:lpstr>Sacred and secular</vt:lpstr>
      <vt:lpstr>Not only walls… Floor in Otranto Cathedral</vt:lpstr>
      <vt:lpstr>Islamic references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Mosaics in Norman Sicily</dc:title>
  <dc:creator>Natasha Coombs (1402066)</dc:creator>
  <cp:lastModifiedBy>Natasha Coombs (1402066)</cp:lastModifiedBy>
  <cp:revision>69</cp:revision>
  <dcterms:created xsi:type="dcterms:W3CDTF">2018-10-25T15:15:39Z</dcterms:created>
  <dcterms:modified xsi:type="dcterms:W3CDTF">2018-10-31T11:07:17Z</dcterms:modified>
</cp:coreProperties>
</file>