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22" autoAdjust="0"/>
    <p:restoredTop sz="94660"/>
  </p:normalViewPr>
  <p:slideViewPr>
    <p:cSldViewPr snapToGrid="0">
      <p:cViewPr varScale="1">
        <p:scale>
          <a:sx n="87" d="100"/>
          <a:sy n="87" d="100"/>
        </p:scale>
        <p:origin x="6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C52D60-151A-4ACB-9E9D-2CBD5171CE73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</dgm:pt>
    <dgm:pt modelId="{AA252877-C7C2-4861-A1B4-F720FB1ACCE0}">
      <dgm:prSet phldrT="[Text]"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Weeks 1-</a:t>
          </a:r>
          <a:r>
            <a:rPr lang="en-US" altLang="zh-CN" sz="1200" dirty="0">
              <a:solidFill>
                <a:schemeClr val="tx1"/>
              </a:solidFill>
            </a:rPr>
            <a:t>5</a:t>
          </a:r>
        </a:p>
        <a:p>
          <a:r>
            <a:rPr lang="en-GB" sz="1200" dirty="0">
              <a:solidFill>
                <a:schemeClr val="tx1"/>
              </a:solidFill>
            </a:rPr>
            <a:t>literature and </a:t>
          </a:r>
          <a:r>
            <a:rPr lang="en-US" sz="1200" dirty="0">
              <a:solidFill>
                <a:schemeClr val="tx1"/>
              </a:solidFill>
            </a:rPr>
            <a:t>theoretical research </a:t>
          </a:r>
          <a:r>
            <a:rPr lang="en-GB" sz="1200" dirty="0">
              <a:solidFill>
                <a:schemeClr val="tx1"/>
              </a:solidFill>
            </a:rPr>
            <a:t>collect </a:t>
          </a:r>
        </a:p>
      </dgm:t>
    </dgm:pt>
    <dgm:pt modelId="{3E0583E3-3BC5-400D-A307-0CF60D587D32}" type="parTrans" cxnId="{7AABCB8A-A3BA-4A25-B568-76D392F65A44}">
      <dgm:prSet/>
      <dgm:spPr/>
      <dgm:t>
        <a:bodyPr/>
        <a:lstStyle/>
        <a:p>
          <a:endParaRPr lang="en-GB"/>
        </a:p>
      </dgm:t>
    </dgm:pt>
    <dgm:pt modelId="{B8C23466-3A0E-4564-8787-403365775BD6}" type="sibTrans" cxnId="{7AABCB8A-A3BA-4A25-B568-76D392F65A44}">
      <dgm:prSet/>
      <dgm:spPr/>
      <dgm:t>
        <a:bodyPr/>
        <a:lstStyle/>
        <a:p>
          <a:endParaRPr lang="en-GB"/>
        </a:p>
      </dgm:t>
    </dgm:pt>
    <dgm:pt modelId="{DBDB4153-F98F-482A-93E6-2C4C809548F3}">
      <dgm:prSet phldrT="[Text]"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Weeks 6-10</a:t>
          </a:r>
        </a:p>
        <a:p>
          <a:r>
            <a:rPr lang="en-US" sz="1200" dirty="0">
              <a:solidFill>
                <a:schemeClr val="tx1"/>
              </a:solidFill>
            </a:rPr>
            <a:t>Interview the teacher participants</a:t>
          </a:r>
          <a:endParaRPr lang="en-GB" sz="1200" dirty="0">
            <a:solidFill>
              <a:schemeClr val="tx1"/>
            </a:solidFill>
          </a:endParaRPr>
        </a:p>
      </dgm:t>
    </dgm:pt>
    <dgm:pt modelId="{15A5633C-C38C-418D-95A2-1C72097E132F}" type="parTrans" cxnId="{3D060078-E410-45B6-A52F-B6318CBC07B5}">
      <dgm:prSet/>
      <dgm:spPr/>
      <dgm:t>
        <a:bodyPr/>
        <a:lstStyle/>
        <a:p>
          <a:endParaRPr lang="en-GB"/>
        </a:p>
      </dgm:t>
    </dgm:pt>
    <dgm:pt modelId="{A291DF44-01AC-4F8E-9565-EF9AD8080045}" type="sibTrans" cxnId="{3D060078-E410-45B6-A52F-B6318CBC07B5}">
      <dgm:prSet/>
      <dgm:spPr/>
      <dgm:t>
        <a:bodyPr/>
        <a:lstStyle/>
        <a:p>
          <a:endParaRPr lang="en-GB"/>
        </a:p>
      </dgm:t>
    </dgm:pt>
    <dgm:pt modelId="{38587FCD-9F5D-4302-96AC-3568DFE60810}">
      <dgm:prSet phldrT="[Text]"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Weeks 11-12</a:t>
          </a:r>
        </a:p>
        <a:p>
          <a:r>
            <a:rPr lang="en-US" sz="1200" dirty="0">
              <a:solidFill>
                <a:schemeClr val="tx1"/>
              </a:solidFill>
            </a:rPr>
            <a:t>Design the questionnaire</a:t>
          </a:r>
          <a:endParaRPr lang="en-GB" sz="1200" dirty="0">
            <a:solidFill>
              <a:schemeClr val="tx1"/>
            </a:solidFill>
          </a:endParaRPr>
        </a:p>
      </dgm:t>
    </dgm:pt>
    <dgm:pt modelId="{B4239FC6-E9DF-45E3-BD38-CF8072E56DC4}" type="parTrans" cxnId="{E6E4837C-2788-4E1B-AD85-A86AC35B2BE2}">
      <dgm:prSet/>
      <dgm:spPr/>
      <dgm:t>
        <a:bodyPr/>
        <a:lstStyle/>
        <a:p>
          <a:endParaRPr lang="en-GB"/>
        </a:p>
      </dgm:t>
    </dgm:pt>
    <dgm:pt modelId="{1A306BFB-8EDF-4D75-BA56-4E92E7272306}" type="sibTrans" cxnId="{E6E4837C-2788-4E1B-AD85-A86AC35B2BE2}">
      <dgm:prSet/>
      <dgm:spPr/>
      <dgm:t>
        <a:bodyPr/>
        <a:lstStyle/>
        <a:p>
          <a:endParaRPr lang="en-GB"/>
        </a:p>
      </dgm:t>
    </dgm:pt>
    <dgm:pt modelId="{C1740CB3-9A0B-4ADD-AEF7-E0C16C707810}">
      <dgm:prSet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Week 13-16</a:t>
          </a:r>
        </a:p>
        <a:p>
          <a:r>
            <a:rPr lang="en-US" sz="1200" dirty="0">
              <a:solidFill>
                <a:schemeClr val="tx1"/>
              </a:solidFill>
            </a:rPr>
            <a:t>Questionnaire and Collection of the student participants</a:t>
          </a:r>
          <a:endParaRPr lang="en-GB" sz="1200" dirty="0">
            <a:solidFill>
              <a:schemeClr val="tx1"/>
            </a:solidFill>
          </a:endParaRPr>
        </a:p>
      </dgm:t>
    </dgm:pt>
    <dgm:pt modelId="{7EDBE63B-21A8-4121-B1E3-8580AF3618B1}" type="parTrans" cxnId="{7551DD9C-D70A-48A5-8649-BCB60433381A}">
      <dgm:prSet/>
      <dgm:spPr/>
      <dgm:t>
        <a:bodyPr/>
        <a:lstStyle/>
        <a:p>
          <a:endParaRPr lang="en-GB"/>
        </a:p>
      </dgm:t>
    </dgm:pt>
    <dgm:pt modelId="{018FC868-5311-4FAA-99D9-65CF53863CBC}" type="sibTrans" cxnId="{7551DD9C-D70A-48A5-8649-BCB60433381A}">
      <dgm:prSet/>
      <dgm:spPr/>
      <dgm:t>
        <a:bodyPr/>
        <a:lstStyle/>
        <a:p>
          <a:endParaRPr lang="en-GB"/>
        </a:p>
      </dgm:t>
    </dgm:pt>
    <dgm:pt modelId="{824059F6-6DC0-E54E-9BDB-51E40D42986F}">
      <dgm:prSet custT="1"/>
      <dgm:spPr/>
      <dgm:t>
        <a:bodyPr/>
        <a:lstStyle/>
        <a:p>
          <a:r>
            <a:rPr lang="en-US" altLang="zh-CN" sz="1200" dirty="0">
              <a:solidFill>
                <a:schemeClr val="tx1"/>
              </a:solidFill>
            </a:rPr>
            <a:t>weeks 17-21 Design the questionnaire</a:t>
          </a:r>
          <a:endParaRPr lang="zh-CN" altLang="en-US" sz="1200" dirty="0">
            <a:solidFill>
              <a:schemeClr val="tx1"/>
            </a:solidFill>
          </a:endParaRPr>
        </a:p>
      </dgm:t>
    </dgm:pt>
    <dgm:pt modelId="{130302ED-93B0-BB4A-A5CC-9D507376109C}" type="parTrans" cxnId="{826CE195-8455-9740-A84F-A7AE9499F33C}">
      <dgm:prSet/>
      <dgm:spPr/>
      <dgm:t>
        <a:bodyPr/>
        <a:lstStyle/>
        <a:p>
          <a:endParaRPr lang="zh-CN" altLang="en-US"/>
        </a:p>
      </dgm:t>
    </dgm:pt>
    <dgm:pt modelId="{ACE486AB-B4E8-A14A-BC63-5A606CFBE9E9}" type="sibTrans" cxnId="{826CE195-8455-9740-A84F-A7AE9499F33C}">
      <dgm:prSet/>
      <dgm:spPr/>
      <dgm:t>
        <a:bodyPr/>
        <a:lstStyle/>
        <a:p>
          <a:endParaRPr lang="zh-CN" altLang="en-US"/>
        </a:p>
      </dgm:t>
    </dgm:pt>
    <dgm:pt modelId="{EEDCC894-DED4-AF4E-95D3-2F747B122C01}">
      <dgm:prSet custT="1"/>
      <dgm:spPr/>
      <dgm:t>
        <a:bodyPr/>
        <a:lstStyle/>
        <a:p>
          <a:r>
            <a:rPr lang="en-US" altLang="zh-CN" sz="1200" dirty="0">
              <a:solidFill>
                <a:schemeClr val="tx1"/>
              </a:solidFill>
            </a:rPr>
            <a:t>Weeks 27-32 Writing a study report</a:t>
          </a:r>
          <a:endParaRPr lang="zh-CN" altLang="en-US" sz="1200" dirty="0">
            <a:solidFill>
              <a:schemeClr val="tx1"/>
            </a:solidFill>
          </a:endParaRPr>
        </a:p>
      </dgm:t>
    </dgm:pt>
    <dgm:pt modelId="{805FBBF3-EA33-044B-B1BE-AE14DC931441}" type="parTrans" cxnId="{73FFCC2E-D949-BC49-9585-4FB94C5AC961}">
      <dgm:prSet/>
      <dgm:spPr/>
      <dgm:t>
        <a:bodyPr/>
        <a:lstStyle/>
        <a:p>
          <a:endParaRPr lang="zh-CN" altLang="en-US"/>
        </a:p>
      </dgm:t>
    </dgm:pt>
    <dgm:pt modelId="{ED5D8B06-22D4-A447-9848-C6A5A635A129}" type="sibTrans" cxnId="{73FFCC2E-D949-BC49-9585-4FB94C5AC961}">
      <dgm:prSet/>
      <dgm:spPr/>
      <dgm:t>
        <a:bodyPr/>
        <a:lstStyle/>
        <a:p>
          <a:endParaRPr lang="zh-CN" altLang="en-US"/>
        </a:p>
      </dgm:t>
    </dgm:pt>
    <dgm:pt modelId="{89F0850F-63DC-964B-8D5C-9318D81056E3}">
      <dgm:prSet custT="1"/>
      <dgm:spPr>
        <a:ln>
          <a:solidFill>
            <a:schemeClr val="lt1">
              <a:hueOff val="0"/>
              <a:satOff val="0"/>
              <a:lumOff val="0"/>
            </a:schemeClr>
          </a:solidFill>
        </a:ln>
      </dgm:spPr>
      <dgm:t>
        <a:bodyPr/>
        <a:lstStyle/>
        <a:p>
          <a:r>
            <a:rPr lang="en-US" altLang="zh-CN" sz="1200" dirty="0">
              <a:solidFill>
                <a:schemeClr val="tx1"/>
              </a:solidFill>
            </a:rPr>
            <a:t>Weeks 22-26 Analyze the questionnaires</a:t>
          </a:r>
          <a:endParaRPr lang="zh-CN" altLang="en-US" sz="1200" dirty="0">
            <a:solidFill>
              <a:schemeClr val="tx1"/>
            </a:solidFill>
          </a:endParaRPr>
        </a:p>
      </dgm:t>
    </dgm:pt>
    <dgm:pt modelId="{53F1C30E-0CF4-B341-A73C-EA7754346B12}" type="parTrans" cxnId="{B48C0533-59B3-574F-AE16-7B5C0FDE6687}">
      <dgm:prSet/>
      <dgm:spPr/>
      <dgm:t>
        <a:bodyPr/>
        <a:lstStyle/>
        <a:p>
          <a:endParaRPr lang="zh-CN" altLang="en-US"/>
        </a:p>
      </dgm:t>
    </dgm:pt>
    <dgm:pt modelId="{DA0E6D61-25E5-EC44-BBBE-7EFB90F033AB}" type="sibTrans" cxnId="{B48C0533-59B3-574F-AE16-7B5C0FDE6687}">
      <dgm:prSet/>
      <dgm:spPr/>
      <dgm:t>
        <a:bodyPr/>
        <a:lstStyle/>
        <a:p>
          <a:endParaRPr lang="zh-CN" altLang="en-US"/>
        </a:p>
      </dgm:t>
    </dgm:pt>
    <dgm:pt modelId="{7A9C1111-42F0-4A1F-B730-8C67AA3AF21A}" type="pres">
      <dgm:prSet presAssocID="{51C52D60-151A-4ACB-9E9D-2CBD5171CE73}" presName="Name0" presStyleCnt="0">
        <dgm:presLayoutVars>
          <dgm:dir/>
          <dgm:resizeHandles val="exact"/>
        </dgm:presLayoutVars>
      </dgm:prSet>
      <dgm:spPr/>
    </dgm:pt>
    <dgm:pt modelId="{EF90350F-61B7-4194-9D39-792B4525DDC1}" type="pres">
      <dgm:prSet presAssocID="{AA252877-C7C2-4861-A1B4-F720FB1ACCE0}" presName="node" presStyleLbl="node1" presStyleIdx="0" presStyleCnt="7" custScaleX="118427" custScaleY="153439">
        <dgm:presLayoutVars>
          <dgm:bulletEnabled val="1"/>
        </dgm:presLayoutVars>
      </dgm:prSet>
      <dgm:spPr/>
    </dgm:pt>
    <dgm:pt modelId="{8B5E6B9C-0A53-4F33-A16B-B3A4FCC52653}" type="pres">
      <dgm:prSet presAssocID="{B8C23466-3A0E-4564-8787-403365775BD6}" presName="sibTrans" presStyleLbl="sibTrans2D1" presStyleIdx="0" presStyleCnt="6"/>
      <dgm:spPr/>
    </dgm:pt>
    <dgm:pt modelId="{BF0D4137-9FBB-45FC-A6E7-3BC0D9457609}" type="pres">
      <dgm:prSet presAssocID="{B8C23466-3A0E-4564-8787-403365775BD6}" presName="connectorText" presStyleLbl="sibTrans2D1" presStyleIdx="0" presStyleCnt="6"/>
      <dgm:spPr/>
    </dgm:pt>
    <dgm:pt modelId="{FED08907-E40E-4FF2-BF59-DABF03F5C354}" type="pres">
      <dgm:prSet presAssocID="{DBDB4153-F98F-482A-93E6-2C4C809548F3}" presName="node" presStyleLbl="node1" presStyleIdx="1" presStyleCnt="7" custScaleX="122244" custScaleY="153439">
        <dgm:presLayoutVars>
          <dgm:bulletEnabled val="1"/>
        </dgm:presLayoutVars>
      </dgm:prSet>
      <dgm:spPr/>
    </dgm:pt>
    <dgm:pt modelId="{134ED551-4CB9-414E-BB49-FDCC47890C55}" type="pres">
      <dgm:prSet presAssocID="{A291DF44-01AC-4F8E-9565-EF9AD8080045}" presName="sibTrans" presStyleLbl="sibTrans2D1" presStyleIdx="1" presStyleCnt="6"/>
      <dgm:spPr/>
    </dgm:pt>
    <dgm:pt modelId="{B73763F6-E7EF-43EE-8F89-947F0BE96DAA}" type="pres">
      <dgm:prSet presAssocID="{A291DF44-01AC-4F8E-9565-EF9AD8080045}" presName="connectorText" presStyleLbl="sibTrans2D1" presStyleIdx="1" presStyleCnt="6"/>
      <dgm:spPr/>
    </dgm:pt>
    <dgm:pt modelId="{5D2AE724-F7B7-4EC1-8642-20FBD68A4721}" type="pres">
      <dgm:prSet presAssocID="{38587FCD-9F5D-4302-96AC-3568DFE60810}" presName="node" presStyleLbl="node1" presStyleIdx="2" presStyleCnt="7" custScaleY="153439">
        <dgm:presLayoutVars>
          <dgm:bulletEnabled val="1"/>
        </dgm:presLayoutVars>
      </dgm:prSet>
      <dgm:spPr/>
    </dgm:pt>
    <dgm:pt modelId="{5709FF96-F068-4293-B132-35EC687136D8}" type="pres">
      <dgm:prSet presAssocID="{1A306BFB-8EDF-4D75-BA56-4E92E7272306}" presName="sibTrans" presStyleLbl="sibTrans2D1" presStyleIdx="2" presStyleCnt="6"/>
      <dgm:spPr/>
    </dgm:pt>
    <dgm:pt modelId="{47C2C31D-1CBB-48BE-9A0C-71CD8B6E5A73}" type="pres">
      <dgm:prSet presAssocID="{1A306BFB-8EDF-4D75-BA56-4E92E7272306}" presName="connectorText" presStyleLbl="sibTrans2D1" presStyleIdx="2" presStyleCnt="6"/>
      <dgm:spPr/>
    </dgm:pt>
    <dgm:pt modelId="{1050DB37-FDEC-4DAD-821A-3113E97707B3}" type="pres">
      <dgm:prSet presAssocID="{C1740CB3-9A0B-4ADD-AEF7-E0C16C707810}" presName="node" presStyleLbl="node1" presStyleIdx="3" presStyleCnt="7" custScaleX="123645" custScaleY="153439" custLinFactNeighborX="-4170" custLinFactNeighborY="-7407">
        <dgm:presLayoutVars>
          <dgm:bulletEnabled val="1"/>
        </dgm:presLayoutVars>
      </dgm:prSet>
      <dgm:spPr/>
    </dgm:pt>
    <dgm:pt modelId="{DCA83EDE-C36E-414B-B01A-16260652B9F1}" type="pres">
      <dgm:prSet presAssocID="{018FC868-5311-4FAA-99D9-65CF53863CBC}" presName="sibTrans" presStyleLbl="sibTrans2D1" presStyleIdx="3" presStyleCnt="6" custLinFactNeighborX="-34663" custLinFactNeighborY="13173"/>
      <dgm:spPr/>
    </dgm:pt>
    <dgm:pt modelId="{9DF199DF-3B48-4E36-8603-DEA44850E8F6}" type="pres">
      <dgm:prSet presAssocID="{018FC868-5311-4FAA-99D9-65CF53863CBC}" presName="connectorText" presStyleLbl="sibTrans2D1" presStyleIdx="3" presStyleCnt="6"/>
      <dgm:spPr/>
    </dgm:pt>
    <dgm:pt modelId="{4EB8A7AC-DC10-BD48-BC96-D0235F691DFB}" type="pres">
      <dgm:prSet presAssocID="{824059F6-6DC0-E54E-9BDB-51E40D42986F}" presName="node" presStyleLbl="node1" presStyleIdx="4" presStyleCnt="7" custScaleY="153439" custLinFactNeighborX="9646" custLinFactNeighborY="-7407">
        <dgm:presLayoutVars>
          <dgm:bulletEnabled val="1"/>
        </dgm:presLayoutVars>
      </dgm:prSet>
      <dgm:spPr/>
    </dgm:pt>
    <dgm:pt modelId="{4DA1F486-75CE-8C46-851D-BA9C7C4C1849}" type="pres">
      <dgm:prSet presAssocID="{ACE486AB-B4E8-A14A-BC63-5A606CFBE9E9}" presName="sibTrans" presStyleLbl="sibTrans2D1" presStyleIdx="4" presStyleCnt="6"/>
      <dgm:spPr/>
    </dgm:pt>
    <dgm:pt modelId="{B4994E46-5335-FB40-BA76-9FB39FEA4B26}" type="pres">
      <dgm:prSet presAssocID="{ACE486AB-B4E8-A14A-BC63-5A606CFBE9E9}" presName="connectorText" presStyleLbl="sibTrans2D1" presStyleIdx="4" presStyleCnt="6"/>
      <dgm:spPr/>
    </dgm:pt>
    <dgm:pt modelId="{72ECAF2C-15A1-C04A-A621-68D84B794094}" type="pres">
      <dgm:prSet presAssocID="{89F0850F-63DC-964B-8D5C-9318D81056E3}" presName="node" presStyleLbl="node1" presStyleIdx="5" presStyleCnt="7" custScaleY="153439" custLinFactNeighborX="5424" custLinFactNeighborY="8646">
        <dgm:presLayoutVars>
          <dgm:bulletEnabled val="1"/>
        </dgm:presLayoutVars>
      </dgm:prSet>
      <dgm:spPr/>
    </dgm:pt>
    <dgm:pt modelId="{DDE47822-6596-614E-AA5D-DA49488286A3}" type="pres">
      <dgm:prSet presAssocID="{DA0E6D61-25E5-EC44-BBBE-7EFB90F033AB}" presName="sibTrans" presStyleLbl="sibTrans2D1" presStyleIdx="5" presStyleCnt="6"/>
      <dgm:spPr/>
    </dgm:pt>
    <dgm:pt modelId="{B7A62447-AFD3-2E40-B089-8456B396A556}" type="pres">
      <dgm:prSet presAssocID="{DA0E6D61-25E5-EC44-BBBE-7EFB90F033AB}" presName="connectorText" presStyleLbl="sibTrans2D1" presStyleIdx="5" presStyleCnt="6"/>
      <dgm:spPr/>
    </dgm:pt>
    <dgm:pt modelId="{7C23D87D-A922-7D48-A957-2D6DD26B8725}" type="pres">
      <dgm:prSet presAssocID="{EEDCC894-DED4-AF4E-95D3-2F747B122C01}" presName="node" presStyleLbl="node1" presStyleIdx="6" presStyleCnt="7" custScaleY="153439">
        <dgm:presLayoutVars>
          <dgm:bulletEnabled val="1"/>
        </dgm:presLayoutVars>
      </dgm:prSet>
      <dgm:spPr/>
    </dgm:pt>
  </dgm:ptLst>
  <dgm:cxnLst>
    <dgm:cxn modelId="{A0D6F41B-F5DA-4156-AA7C-4511087DFAE4}" type="presOf" srcId="{B8C23466-3A0E-4564-8787-403365775BD6}" destId="{BF0D4137-9FBB-45FC-A6E7-3BC0D9457609}" srcOrd="1" destOrd="0" presId="urn:microsoft.com/office/officeart/2005/8/layout/process1"/>
    <dgm:cxn modelId="{BEDF8D26-627E-483D-896A-24635EC2C0DA}" type="presOf" srcId="{C1740CB3-9A0B-4ADD-AEF7-E0C16C707810}" destId="{1050DB37-FDEC-4DAD-821A-3113E97707B3}" srcOrd="0" destOrd="0" presId="urn:microsoft.com/office/officeart/2005/8/layout/process1"/>
    <dgm:cxn modelId="{73FFCC2E-D949-BC49-9585-4FB94C5AC961}" srcId="{51C52D60-151A-4ACB-9E9D-2CBD5171CE73}" destId="{EEDCC894-DED4-AF4E-95D3-2F747B122C01}" srcOrd="6" destOrd="0" parTransId="{805FBBF3-EA33-044B-B1BE-AE14DC931441}" sibTransId="{ED5D8B06-22D4-A447-9848-C6A5A635A129}"/>
    <dgm:cxn modelId="{B48C0533-59B3-574F-AE16-7B5C0FDE6687}" srcId="{51C52D60-151A-4ACB-9E9D-2CBD5171CE73}" destId="{89F0850F-63DC-964B-8D5C-9318D81056E3}" srcOrd="5" destOrd="0" parTransId="{53F1C30E-0CF4-B341-A73C-EA7754346B12}" sibTransId="{DA0E6D61-25E5-EC44-BBBE-7EFB90F033AB}"/>
    <dgm:cxn modelId="{7EA9D735-FB94-4569-B049-203B65BC447C}" type="presOf" srcId="{018FC868-5311-4FAA-99D9-65CF53863CBC}" destId="{9DF199DF-3B48-4E36-8603-DEA44850E8F6}" srcOrd="1" destOrd="0" presId="urn:microsoft.com/office/officeart/2005/8/layout/process1"/>
    <dgm:cxn modelId="{03017236-C268-45D9-9167-D139DCC4800D}" type="presOf" srcId="{1A306BFB-8EDF-4D75-BA56-4E92E7272306}" destId="{47C2C31D-1CBB-48BE-9A0C-71CD8B6E5A73}" srcOrd="1" destOrd="0" presId="urn:microsoft.com/office/officeart/2005/8/layout/process1"/>
    <dgm:cxn modelId="{DC9C9341-7CB4-4510-A458-2DC39A8A4734}" type="presOf" srcId="{A291DF44-01AC-4F8E-9565-EF9AD8080045}" destId="{134ED551-4CB9-414E-BB49-FDCC47890C55}" srcOrd="0" destOrd="0" presId="urn:microsoft.com/office/officeart/2005/8/layout/process1"/>
    <dgm:cxn modelId="{806FBE4E-E4A0-064E-9A9F-F79E571FBAA3}" type="presOf" srcId="{DA0E6D61-25E5-EC44-BBBE-7EFB90F033AB}" destId="{DDE47822-6596-614E-AA5D-DA49488286A3}" srcOrd="0" destOrd="0" presId="urn:microsoft.com/office/officeart/2005/8/layout/process1"/>
    <dgm:cxn modelId="{C1F3CB56-164E-CD42-BCA7-9B16817970DC}" type="presOf" srcId="{ACE486AB-B4E8-A14A-BC63-5A606CFBE9E9}" destId="{4DA1F486-75CE-8C46-851D-BA9C7C4C1849}" srcOrd="0" destOrd="0" presId="urn:microsoft.com/office/officeart/2005/8/layout/process1"/>
    <dgm:cxn modelId="{CD615D76-3138-4B3C-9358-54B02398D23C}" type="presOf" srcId="{AA252877-C7C2-4861-A1B4-F720FB1ACCE0}" destId="{EF90350F-61B7-4194-9D39-792B4525DDC1}" srcOrd="0" destOrd="0" presId="urn:microsoft.com/office/officeart/2005/8/layout/process1"/>
    <dgm:cxn modelId="{3D060078-E410-45B6-A52F-B6318CBC07B5}" srcId="{51C52D60-151A-4ACB-9E9D-2CBD5171CE73}" destId="{DBDB4153-F98F-482A-93E6-2C4C809548F3}" srcOrd="1" destOrd="0" parTransId="{15A5633C-C38C-418D-95A2-1C72097E132F}" sibTransId="{A291DF44-01AC-4F8E-9565-EF9AD8080045}"/>
    <dgm:cxn modelId="{E6E4837C-2788-4E1B-AD85-A86AC35B2BE2}" srcId="{51C52D60-151A-4ACB-9E9D-2CBD5171CE73}" destId="{38587FCD-9F5D-4302-96AC-3568DFE60810}" srcOrd="2" destOrd="0" parTransId="{B4239FC6-E9DF-45E3-BD38-CF8072E56DC4}" sibTransId="{1A306BFB-8EDF-4D75-BA56-4E92E7272306}"/>
    <dgm:cxn modelId="{6DE89488-B351-2442-B2E5-5598B1068606}" type="presOf" srcId="{EEDCC894-DED4-AF4E-95D3-2F747B122C01}" destId="{7C23D87D-A922-7D48-A957-2D6DD26B8725}" srcOrd="0" destOrd="0" presId="urn:microsoft.com/office/officeart/2005/8/layout/process1"/>
    <dgm:cxn modelId="{7AABCB8A-A3BA-4A25-B568-76D392F65A44}" srcId="{51C52D60-151A-4ACB-9E9D-2CBD5171CE73}" destId="{AA252877-C7C2-4861-A1B4-F720FB1ACCE0}" srcOrd="0" destOrd="0" parTransId="{3E0583E3-3BC5-400D-A307-0CF60D587D32}" sibTransId="{B8C23466-3A0E-4564-8787-403365775BD6}"/>
    <dgm:cxn modelId="{826CE195-8455-9740-A84F-A7AE9499F33C}" srcId="{51C52D60-151A-4ACB-9E9D-2CBD5171CE73}" destId="{824059F6-6DC0-E54E-9BDB-51E40D42986F}" srcOrd="4" destOrd="0" parTransId="{130302ED-93B0-BB4A-A5CC-9D507376109C}" sibTransId="{ACE486AB-B4E8-A14A-BC63-5A606CFBE9E9}"/>
    <dgm:cxn modelId="{F4D1A498-E830-4520-B6C8-F1B0DA1EBC8D}" type="presOf" srcId="{DBDB4153-F98F-482A-93E6-2C4C809548F3}" destId="{FED08907-E40E-4FF2-BF59-DABF03F5C354}" srcOrd="0" destOrd="0" presId="urn:microsoft.com/office/officeart/2005/8/layout/process1"/>
    <dgm:cxn modelId="{7551DD9C-D70A-48A5-8649-BCB60433381A}" srcId="{51C52D60-151A-4ACB-9E9D-2CBD5171CE73}" destId="{C1740CB3-9A0B-4ADD-AEF7-E0C16C707810}" srcOrd="3" destOrd="0" parTransId="{7EDBE63B-21A8-4121-B1E3-8580AF3618B1}" sibTransId="{018FC868-5311-4FAA-99D9-65CF53863CBC}"/>
    <dgm:cxn modelId="{E761A1AC-CBD4-9F40-9B1D-7CF182DB8499}" type="presOf" srcId="{DA0E6D61-25E5-EC44-BBBE-7EFB90F033AB}" destId="{B7A62447-AFD3-2E40-B089-8456B396A556}" srcOrd="1" destOrd="0" presId="urn:microsoft.com/office/officeart/2005/8/layout/process1"/>
    <dgm:cxn modelId="{BD631CC1-1E7F-4FC1-8298-B08400136695}" type="presOf" srcId="{38587FCD-9F5D-4302-96AC-3568DFE60810}" destId="{5D2AE724-F7B7-4EC1-8642-20FBD68A4721}" srcOrd="0" destOrd="0" presId="urn:microsoft.com/office/officeart/2005/8/layout/process1"/>
    <dgm:cxn modelId="{1C49F2C4-6463-4DEC-8F17-D110DEA16B2E}" type="presOf" srcId="{018FC868-5311-4FAA-99D9-65CF53863CBC}" destId="{DCA83EDE-C36E-414B-B01A-16260652B9F1}" srcOrd="0" destOrd="0" presId="urn:microsoft.com/office/officeart/2005/8/layout/process1"/>
    <dgm:cxn modelId="{9A6CDAC6-98B8-F043-9C5C-1E6AD58B1A98}" type="presOf" srcId="{89F0850F-63DC-964B-8D5C-9318D81056E3}" destId="{72ECAF2C-15A1-C04A-A621-68D84B794094}" srcOrd="0" destOrd="0" presId="urn:microsoft.com/office/officeart/2005/8/layout/process1"/>
    <dgm:cxn modelId="{B0BEB2CA-5FB1-1845-ACBB-FBDA50A643B2}" type="presOf" srcId="{ACE486AB-B4E8-A14A-BC63-5A606CFBE9E9}" destId="{B4994E46-5335-FB40-BA76-9FB39FEA4B26}" srcOrd="1" destOrd="0" presId="urn:microsoft.com/office/officeart/2005/8/layout/process1"/>
    <dgm:cxn modelId="{2B3C20CB-F61C-41DB-8B9D-3677F9145720}" type="presOf" srcId="{B8C23466-3A0E-4564-8787-403365775BD6}" destId="{8B5E6B9C-0A53-4F33-A16B-B3A4FCC52653}" srcOrd="0" destOrd="0" presId="urn:microsoft.com/office/officeart/2005/8/layout/process1"/>
    <dgm:cxn modelId="{F898A1DC-EA53-43B5-90BE-42DA7FE06178}" type="presOf" srcId="{A291DF44-01AC-4F8E-9565-EF9AD8080045}" destId="{B73763F6-E7EF-43EE-8F89-947F0BE96DAA}" srcOrd="1" destOrd="0" presId="urn:microsoft.com/office/officeart/2005/8/layout/process1"/>
    <dgm:cxn modelId="{E2F42DDE-CB5B-4AF6-86DE-4CD51F51C5CC}" type="presOf" srcId="{1A306BFB-8EDF-4D75-BA56-4E92E7272306}" destId="{5709FF96-F068-4293-B132-35EC687136D8}" srcOrd="0" destOrd="0" presId="urn:microsoft.com/office/officeart/2005/8/layout/process1"/>
    <dgm:cxn modelId="{826493E0-281E-426A-BE86-5F588CC13F00}" type="presOf" srcId="{51C52D60-151A-4ACB-9E9D-2CBD5171CE73}" destId="{7A9C1111-42F0-4A1F-B730-8C67AA3AF21A}" srcOrd="0" destOrd="0" presId="urn:microsoft.com/office/officeart/2005/8/layout/process1"/>
    <dgm:cxn modelId="{7F2692FB-119E-3B4F-AA58-069821A54396}" type="presOf" srcId="{824059F6-6DC0-E54E-9BDB-51E40D42986F}" destId="{4EB8A7AC-DC10-BD48-BC96-D0235F691DFB}" srcOrd="0" destOrd="0" presId="urn:microsoft.com/office/officeart/2005/8/layout/process1"/>
    <dgm:cxn modelId="{DEE6B712-F9E5-41EC-AF28-CBCC4C660A15}" type="presParOf" srcId="{7A9C1111-42F0-4A1F-B730-8C67AA3AF21A}" destId="{EF90350F-61B7-4194-9D39-792B4525DDC1}" srcOrd="0" destOrd="0" presId="urn:microsoft.com/office/officeart/2005/8/layout/process1"/>
    <dgm:cxn modelId="{CF935917-747C-4082-A016-8312ACEF305D}" type="presParOf" srcId="{7A9C1111-42F0-4A1F-B730-8C67AA3AF21A}" destId="{8B5E6B9C-0A53-4F33-A16B-B3A4FCC52653}" srcOrd="1" destOrd="0" presId="urn:microsoft.com/office/officeart/2005/8/layout/process1"/>
    <dgm:cxn modelId="{F71F24D2-ED71-41EA-989F-8A2387B292C4}" type="presParOf" srcId="{8B5E6B9C-0A53-4F33-A16B-B3A4FCC52653}" destId="{BF0D4137-9FBB-45FC-A6E7-3BC0D9457609}" srcOrd="0" destOrd="0" presId="urn:microsoft.com/office/officeart/2005/8/layout/process1"/>
    <dgm:cxn modelId="{92D57B52-7857-40E8-B4D4-D68D8F439D04}" type="presParOf" srcId="{7A9C1111-42F0-4A1F-B730-8C67AA3AF21A}" destId="{FED08907-E40E-4FF2-BF59-DABF03F5C354}" srcOrd="2" destOrd="0" presId="urn:microsoft.com/office/officeart/2005/8/layout/process1"/>
    <dgm:cxn modelId="{5C3E93C5-CE03-47A8-B895-85857FC564A1}" type="presParOf" srcId="{7A9C1111-42F0-4A1F-B730-8C67AA3AF21A}" destId="{134ED551-4CB9-414E-BB49-FDCC47890C55}" srcOrd="3" destOrd="0" presId="urn:microsoft.com/office/officeart/2005/8/layout/process1"/>
    <dgm:cxn modelId="{E0BBC69B-8666-44E2-B67D-D821E4A0B470}" type="presParOf" srcId="{134ED551-4CB9-414E-BB49-FDCC47890C55}" destId="{B73763F6-E7EF-43EE-8F89-947F0BE96DAA}" srcOrd="0" destOrd="0" presId="urn:microsoft.com/office/officeart/2005/8/layout/process1"/>
    <dgm:cxn modelId="{5D7D4EB6-00DF-464F-8612-93D61DD68A55}" type="presParOf" srcId="{7A9C1111-42F0-4A1F-B730-8C67AA3AF21A}" destId="{5D2AE724-F7B7-4EC1-8642-20FBD68A4721}" srcOrd="4" destOrd="0" presId="urn:microsoft.com/office/officeart/2005/8/layout/process1"/>
    <dgm:cxn modelId="{EFBFB05E-E579-4AEC-B744-3D6B88E0BEF2}" type="presParOf" srcId="{7A9C1111-42F0-4A1F-B730-8C67AA3AF21A}" destId="{5709FF96-F068-4293-B132-35EC687136D8}" srcOrd="5" destOrd="0" presId="urn:microsoft.com/office/officeart/2005/8/layout/process1"/>
    <dgm:cxn modelId="{B972B7DD-918F-4192-B537-E1AA4E1F3609}" type="presParOf" srcId="{5709FF96-F068-4293-B132-35EC687136D8}" destId="{47C2C31D-1CBB-48BE-9A0C-71CD8B6E5A73}" srcOrd="0" destOrd="0" presId="urn:microsoft.com/office/officeart/2005/8/layout/process1"/>
    <dgm:cxn modelId="{856F675D-E43C-43B9-B43B-7979AB7B5C66}" type="presParOf" srcId="{7A9C1111-42F0-4A1F-B730-8C67AA3AF21A}" destId="{1050DB37-FDEC-4DAD-821A-3113E97707B3}" srcOrd="6" destOrd="0" presId="urn:microsoft.com/office/officeart/2005/8/layout/process1"/>
    <dgm:cxn modelId="{57B3CCF7-0146-41EC-9BD4-5F5300651913}" type="presParOf" srcId="{7A9C1111-42F0-4A1F-B730-8C67AA3AF21A}" destId="{DCA83EDE-C36E-414B-B01A-16260652B9F1}" srcOrd="7" destOrd="0" presId="urn:microsoft.com/office/officeart/2005/8/layout/process1"/>
    <dgm:cxn modelId="{D982C314-0CD1-4970-B1D2-81956899137E}" type="presParOf" srcId="{DCA83EDE-C36E-414B-B01A-16260652B9F1}" destId="{9DF199DF-3B48-4E36-8603-DEA44850E8F6}" srcOrd="0" destOrd="0" presId="urn:microsoft.com/office/officeart/2005/8/layout/process1"/>
    <dgm:cxn modelId="{D982D831-D2AE-5C44-B7AA-BED905113D90}" type="presParOf" srcId="{7A9C1111-42F0-4A1F-B730-8C67AA3AF21A}" destId="{4EB8A7AC-DC10-BD48-BC96-D0235F691DFB}" srcOrd="8" destOrd="0" presId="urn:microsoft.com/office/officeart/2005/8/layout/process1"/>
    <dgm:cxn modelId="{FC46B383-55EE-7745-9B0F-3CA5C90B31D5}" type="presParOf" srcId="{7A9C1111-42F0-4A1F-B730-8C67AA3AF21A}" destId="{4DA1F486-75CE-8C46-851D-BA9C7C4C1849}" srcOrd="9" destOrd="0" presId="urn:microsoft.com/office/officeart/2005/8/layout/process1"/>
    <dgm:cxn modelId="{C767FDEC-66BD-CE4A-9F25-2F1D2E15AFFB}" type="presParOf" srcId="{4DA1F486-75CE-8C46-851D-BA9C7C4C1849}" destId="{B4994E46-5335-FB40-BA76-9FB39FEA4B26}" srcOrd="0" destOrd="0" presId="urn:microsoft.com/office/officeart/2005/8/layout/process1"/>
    <dgm:cxn modelId="{85853280-3CB3-EF4F-8DB8-61326E4B520F}" type="presParOf" srcId="{7A9C1111-42F0-4A1F-B730-8C67AA3AF21A}" destId="{72ECAF2C-15A1-C04A-A621-68D84B794094}" srcOrd="10" destOrd="0" presId="urn:microsoft.com/office/officeart/2005/8/layout/process1"/>
    <dgm:cxn modelId="{90727D0C-207F-3A48-9344-A6D636DC2072}" type="presParOf" srcId="{7A9C1111-42F0-4A1F-B730-8C67AA3AF21A}" destId="{DDE47822-6596-614E-AA5D-DA49488286A3}" srcOrd="11" destOrd="0" presId="urn:microsoft.com/office/officeart/2005/8/layout/process1"/>
    <dgm:cxn modelId="{35FA246C-A40E-3B47-858E-7DBF68E067BE}" type="presParOf" srcId="{DDE47822-6596-614E-AA5D-DA49488286A3}" destId="{B7A62447-AFD3-2E40-B089-8456B396A556}" srcOrd="0" destOrd="0" presId="urn:microsoft.com/office/officeart/2005/8/layout/process1"/>
    <dgm:cxn modelId="{A8E2E9C0-48A3-8045-A6A3-9D1A0C722EFE}" type="presParOf" srcId="{7A9C1111-42F0-4A1F-B730-8C67AA3AF21A}" destId="{7C23D87D-A922-7D48-A957-2D6DD26B8725}" srcOrd="1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0350F-61B7-4194-9D39-792B4525DDC1}">
      <dsp:nvSpPr>
        <dsp:cNvPr id="0" name=""/>
        <dsp:cNvSpPr/>
      </dsp:nvSpPr>
      <dsp:spPr>
        <a:xfrm>
          <a:off x="6685" y="0"/>
          <a:ext cx="870111" cy="172800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Weeks 1-</a:t>
          </a:r>
          <a:r>
            <a:rPr lang="en-US" altLang="zh-CN" sz="1200" kern="1200" dirty="0">
              <a:solidFill>
                <a:schemeClr val="tx1"/>
              </a:solidFill>
            </a:rPr>
            <a:t>5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literature and </a:t>
          </a:r>
          <a:r>
            <a:rPr lang="en-US" sz="1200" kern="1200" dirty="0">
              <a:solidFill>
                <a:schemeClr val="tx1"/>
              </a:solidFill>
            </a:rPr>
            <a:t>theoretical research </a:t>
          </a:r>
          <a:r>
            <a:rPr lang="en-GB" sz="1200" kern="1200" dirty="0">
              <a:solidFill>
                <a:schemeClr val="tx1"/>
              </a:solidFill>
            </a:rPr>
            <a:t>collect </a:t>
          </a:r>
        </a:p>
      </dsp:txBody>
      <dsp:txXfrm>
        <a:off x="32170" y="25485"/>
        <a:ext cx="819141" cy="1677030"/>
      </dsp:txXfrm>
    </dsp:sp>
    <dsp:sp modelId="{8B5E6B9C-0A53-4F33-A16B-B3A4FCC52653}">
      <dsp:nvSpPr>
        <dsp:cNvPr id="0" name=""/>
        <dsp:cNvSpPr/>
      </dsp:nvSpPr>
      <dsp:spPr>
        <a:xfrm>
          <a:off x="950269" y="772894"/>
          <a:ext cx="155761" cy="1822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950269" y="809336"/>
        <a:ext cx="109033" cy="109327"/>
      </dsp:txXfrm>
    </dsp:sp>
    <dsp:sp modelId="{FED08907-E40E-4FF2-BF59-DABF03F5C354}">
      <dsp:nvSpPr>
        <dsp:cNvPr id="0" name=""/>
        <dsp:cNvSpPr/>
      </dsp:nvSpPr>
      <dsp:spPr>
        <a:xfrm>
          <a:off x="1170686" y="0"/>
          <a:ext cx="898155" cy="1728000"/>
        </a:xfrm>
        <a:prstGeom prst="roundRect">
          <a:avLst>
            <a:gd name="adj" fmla="val 10000"/>
          </a:avLst>
        </a:prstGeom>
        <a:solidFill>
          <a:schemeClr val="accent4">
            <a:hueOff val="1732615"/>
            <a:satOff val="-7995"/>
            <a:lumOff val="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Weeks 6-10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</a:rPr>
            <a:t>Interview the teacher participants</a:t>
          </a:r>
          <a:endParaRPr lang="en-GB" sz="1200" kern="1200" dirty="0">
            <a:solidFill>
              <a:schemeClr val="tx1"/>
            </a:solidFill>
          </a:endParaRPr>
        </a:p>
      </dsp:txBody>
      <dsp:txXfrm>
        <a:off x="1196992" y="26306"/>
        <a:ext cx="845543" cy="1675388"/>
      </dsp:txXfrm>
    </dsp:sp>
    <dsp:sp modelId="{134ED551-4CB9-414E-BB49-FDCC47890C55}">
      <dsp:nvSpPr>
        <dsp:cNvPr id="0" name=""/>
        <dsp:cNvSpPr/>
      </dsp:nvSpPr>
      <dsp:spPr>
        <a:xfrm>
          <a:off x="2142315" y="772894"/>
          <a:ext cx="155761" cy="1822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2079139"/>
            <a:satOff val="-9594"/>
            <a:lumOff val="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2142315" y="809336"/>
        <a:ext cx="109033" cy="109327"/>
      </dsp:txXfrm>
    </dsp:sp>
    <dsp:sp modelId="{5D2AE724-F7B7-4EC1-8642-20FBD68A4721}">
      <dsp:nvSpPr>
        <dsp:cNvPr id="0" name=""/>
        <dsp:cNvSpPr/>
      </dsp:nvSpPr>
      <dsp:spPr>
        <a:xfrm>
          <a:off x="2362732" y="0"/>
          <a:ext cx="734723" cy="1728000"/>
        </a:xfrm>
        <a:prstGeom prst="roundRect">
          <a:avLst>
            <a:gd name="adj" fmla="val 10000"/>
          </a:avLst>
        </a:prstGeom>
        <a:solidFill>
          <a:schemeClr val="accent4">
            <a:hueOff val="3465231"/>
            <a:satOff val="-15989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Weeks 11-12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</a:rPr>
            <a:t>Design the questionnaire</a:t>
          </a:r>
          <a:endParaRPr lang="en-GB" sz="1200" kern="1200" dirty="0">
            <a:solidFill>
              <a:schemeClr val="tx1"/>
            </a:solidFill>
          </a:endParaRPr>
        </a:p>
      </dsp:txBody>
      <dsp:txXfrm>
        <a:off x="2384251" y="21519"/>
        <a:ext cx="691685" cy="1684962"/>
      </dsp:txXfrm>
    </dsp:sp>
    <dsp:sp modelId="{5709FF96-F068-4293-B132-35EC687136D8}">
      <dsp:nvSpPr>
        <dsp:cNvPr id="0" name=""/>
        <dsp:cNvSpPr/>
      </dsp:nvSpPr>
      <dsp:spPr>
        <a:xfrm>
          <a:off x="3167865" y="772894"/>
          <a:ext cx="149266" cy="1822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4158277"/>
            <a:satOff val="-19187"/>
            <a:lumOff val="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167865" y="809336"/>
        <a:ext cx="104486" cy="109327"/>
      </dsp:txXfrm>
    </dsp:sp>
    <dsp:sp modelId="{1050DB37-FDEC-4DAD-821A-3113E97707B3}">
      <dsp:nvSpPr>
        <dsp:cNvPr id="0" name=""/>
        <dsp:cNvSpPr/>
      </dsp:nvSpPr>
      <dsp:spPr>
        <a:xfrm>
          <a:off x="3379090" y="0"/>
          <a:ext cx="908449" cy="1728000"/>
        </a:xfrm>
        <a:prstGeom prst="roundRect">
          <a:avLst>
            <a:gd name="adj" fmla="val 10000"/>
          </a:avLst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Week 13-16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</a:rPr>
            <a:t>Questionnaire and Collection of the student participants</a:t>
          </a:r>
          <a:endParaRPr lang="en-GB" sz="1200" kern="1200" dirty="0">
            <a:solidFill>
              <a:schemeClr val="tx1"/>
            </a:solidFill>
          </a:endParaRPr>
        </a:p>
      </dsp:txBody>
      <dsp:txXfrm>
        <a:off x="3405698" y="26608"/>
        <a:ext cx="855233" cy="1674784"/>
      </dsp:txXfrm>
    </dsp:sp>
    <dsp:sp modelId="{DCA83EDE-C36E-414B-B01A-16260652B9F1}">
      <dsp:nvSpPr>
        <dsp:cNvPr id="0" name=""/>
        <dsp:cNvSpPr/>
      </dsp:nvSpPr>
      <dsp:spPr>
        <a:xfrm>
          <a:off x="4309712" y="796896"/>
          <a:ext cx="177281" cy="1822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6237415"/>
            <a:satOff val="-28781"/>
            <a:lumOff val="1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4309712" y="833338"/>
        <a:ext cx="124097" cy="109327"/>
      </dsp:txXfrm>
    </dsp:sp>
    <dsp:sp modelId="{4EB8A7AC-DC10-BD48-BC96-D0235F691DFB}">
      <dsp:nvSpPr>
        <dsp:cNvPr id="0" name=""/>
        <dsp:cNvSpPr/>
      </dsp:nvSpPr>
      <dsp:spPr>
        <a:xfrm>
          <a:off x="4622033" y="0"/>
          <a:ext cx="734723" cy="1728000"/>
        </a:xfrm>
        <a:prstGeom prst="roundRect">
          <a:avLst>
            <a:gd name="adj" fmla="val 10000"/>
          </a:avLst>
        </a:prstGeom>
        <a:solidFill>
          <a:schemeClr val="accent4">
            <a:hueOff val="6930461"/>
            <a:satOff val="-31979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>
              <a:solidFill>
                <a:schemeClr val="tx1"/>
              </a:solidFill>
            </a:rPr>
            <a:t>weeks 17-21 Design the questionnaire</a:t>
          </a:r>
          <a:endParaRPr lang="zh-CN" altLang="en-US" sz="1200" kern="1200" dirty="0">
            <a:solidFill>
              <a:schemeClr val="tx1"/>
            </a:solidFill>
          </a:endParaRPr>
        </a:p>
      </dsp:txBody>
      <dsp:txXfrm>
        <a:off x="4643552" y="21519"/>
        <a:ext cx="691685" cy="1684962"/>
      </dsp:txXfrm>
    </dsp:sp>
    <dsp:sp modelId="{4DA1F486-75CE-8C46-851D-BA9C7C4C1849}">
      <dsp:nvSpPr>
        <dsp:cNvPr id="0" name=""/>
        <dsp:cNvSpPr/>
      </dsp:nvSpPr>
      <dsp:spPr>
        <a:xfrm>
          <a:off x="5427128" y="772894"/>
          <a:ext cx="149185" cy="1822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8316554"/>
            <a:satOff val="-38374"/>
            <a:lumOff val="141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700" kern="1200"/>
        </a:p>
      </dsp:txBody>
      <dsp:txXfrm>
        <a:off x="5427128" y="809336"/>
        <a:ext cx="104430" cy="109327"/>
      </dsp:txXfrm>
    </dsp:sp>
    <dsp:sp modelId="{72ECAF2C-15A1-C04A-A621-68D84B794094}">
      <dsp:nvSpPr>
        <dsp:cNvPr id="0" name=""/>
        <dsp:cNvSpPr/>
      </dsp:nvSpPr>
      <dsp:spPr>
        <a:xfrm>
          <a:off x="5638239" y="0"/>
          <a:ext cx="734723" cy="1728000"/>
        </a:xfrm>
        <a:prstGeom prst="roundRect">
          <a:avLst>
            <a:gd name="adj" fmla="val 10000"/>
          </a:avLst>
        </a:prstGeom>
        <a:solidFill>
          <a:schemeClr val="accent4">
            <a:hueOff val="8663077"/>
            <a:satOff val="-39973"/>
            <a:lumOff val="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>
              <a:solidFill>
                <a:schemeClr val="tx1"/>
              </a:solidFill>
            </a:rPr>
            <a:t>Weeks 22-26 Analyze the questionnaires</a:t>
          </a:r>
          <a:endParaRPr lang="zh-CN" altLang="en-US" sz="1200" kern="1200" dirty="0">
            <a:solidFill>
              <a:schemeClr val="tx1"/>
            </a:solidFill>
          </a:endParaRPr>
        </a:p>
      </dsp:txBody>
      <dsp:txXfrm>
        <a:off x="5659758" y="21519"/>
        <a:ext cx="691685" cy="1684962"/>
      </dsp:txXfrm>
    </dsp:sp>
    <dsp:sp modelId="{DDE47822-6596-614E-AA5D-DA49488286A3}">
      <dsp:nvSpPr>
        <dsp:cNvPr id="0" name=""/>
        <dsp:cNvSpPr/>
      </dsp:nvSpPr>
      <dsp:spPr>
        <a:xfrm>
          <a:off x="6442450" y="772894"/>
          <a:ext cx="147312" cy="1822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700" kern="1200"/>
        </a:p>
      </dsp:txBody>
      <dsp:txXfrm>
        <a:off x="6442450" y="809336"/>
        <a:ext cx="103118" cy="109327"/>
      </dsp:txXfrm>
    </dsp:sp>
    <dsp:sp modelId="{7C23D87D-A922-7D48-A957-2D6DD26B8725}">
      <dsp:nvSpPr>
        <dsp:cNvPr id="0" name=""/>
        <dsp:cNvSpPr/>
      </dsp:nvSpPr>
      <dsp:spPr>
        <a:xfrm>
          <a:off x="6650912" y="0"/>
          <a:ext cx="734723" cy="1728000"/>
        </a:xfrm>
        <a:prstGeom prst="roundRect">
          <a:avLst>
            <a:gd name="adj" fmla="val 10000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kern="1200" dirty="0">
              <a:solidFill>
                <a:schemeClr val="tx1"/>
              </a:solidFill>
            </a:rPr>
            <a:t>Weeks 27-32 Writing a study report</a:t>
          </a:r>
          <a:endParaRPr lang="zh-CN" altLang="en-US" sz="1200" kern="1200" dirty="0">
            <a:solidFill>
              <a:schemeClr val="tx1"/>
            </a:solidFill>
          </a:endParaRPr>
        </a:p>
      </dsp:txBody>
      <dsp:txXfrm>
        <a:off x="6672431" y="21519"/>
        <a:ext cx="691685" cy="1684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234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556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799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655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283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973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500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482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702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035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39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0D6398-3D03-4780-B6C8-0115EDE0E5A6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F85-88CF-4B41-8AFC-773CB7A0B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154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7135" y="256467"/>
            <a:ext cx="10309124" cy="478647"/>
          </a:xfrm>
          <a:prstGeom prst="roundRect">
            <a:avLst>
              <a:gd name="adj" fmla="val 4287"/>
            </a:avLst>
          </a:prstGeom>
          <a:solidFill>
            <a:schemeClr val="accent5"/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altLang="zh-CN" sz="2000" dirty="0">
                <a:solidFill>
                  <a:schemeClr val="tx1"/>
                </a:solidFill>
              </a:rPr>
              <a:t>A Study on the impact of Information Technology on the following-up learning in the TEFL Course</a:t>
            </a:r>
            <a:endParaRPr lang="zh-CN" altLang="zh-CN" sz="20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9299" y="905255"/>
            <a:ext cx="5896701" cy="2205506"/>
          </a:xfrm>
          <a:prstGeom prst="roundRect">
            <a:avLst/>
          </a:prstGeom>
          <a:solidFill>
            <a:schemeClr val="accent1"/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r>
              <a:rPr lang="en-GB" sz="7200" u="sng" dirty="0">
                <a:solidFill>
                  <a:srgbClr val="002060"/>
                </a:solidFill>
              </a:rPr>
              <a:t>Aims</a:t>
            </a:r>
          </a:p>
          <a:p>
            <a:r>
              <a:rPr lang="en-GB" sz="5500" dirty="0">
                <a:solidFill>
                  <a:srgbClr val="002060"/>
                </a:solidFill>
              </a:rPr>
              <a:t>The aims of this study is to answer the questions:</a:t>
            </a:r>
          </a:p>
          <a:p>
            <a:pPr algn="l"/>
            <a:r>
              <a:rPr lang="en-US" altLang="zh-CN" sz="5500" dirty="0">
                <a:solidFill>
                  <a:srgbClr val="002060"/>
                </a:solidFill>
              </a:rPr>
              <a:t>1.  What role does information technology play on the following-up learning in the TEFL course</a:t>
            </a:r>
            <a:r>
              <a:rPr lang="en-US" altLang="zh-CN" sz="5500" dirty="0">
                <a:solidFill>
                  <a:schemeClr val="tx1"/>
                </a:solidFill>
              </a:rPr>
              <a:t>?</a:t>
            </a:r>
          </a:p>
          <a:p>
            <a:pPr algn="l"/>
            <a:r>
              <a:rPr lang="en-US" altLang="zh-CN" sz="5500" dirty="0">
                <a:solidFill>
                  <a:srgbClr val="002060"/>
                </a:solidFill>
              </a:rPr>
              <a:t>2.  What problems may exist in the integration of information technology and TEFL course during the following-up learning period</a:t>
            </a:r>
            <a:r>
              <a:rPr lang="en-US" altLang="zh-CN" sz="5500" dirty="0">
                <a:solidFill>
                  <a:schemeClr val="tx1"/>
                </a:solidFill>
              </a:rPr>
              <a:t>?</a:t>
            </a:r>
            <a:r>
              <a:rPr lang="zh-CN" altLang="zh-CN" sz="5500" dirty="0"/>
              <a:t> </a:t>
            </a:r>
            <a:endParaRPr lang="en-US" altLang="zh-CN" sz="5500" dirty="0"/>
          </a:p>
          <a:p>
            <a:pPr algn="l"/>
            <a:r>
              <a:rPr lang="en-US" altLang="zh-CN" sz="5500" dirty="0">
                <a:solidFill>
                  <a:srgbClr val="002060"/>
                </a:solidFill>
              </a:rPr>
              <a:t>3.  How to realize the effective integration of information technology and TEFL course during the following-up learning period?</a:t>
            </a:r>
            <a:endParaRPr lang="zh-CN" altLang="zh-CN" sz="5500" dirty="0">
              <a:solidFill>
                <a:srgbClr val="002060"/>
              </a:solidFill>
            </a:endParaRPr>
          </a:p>
          <a:p>
            <a:r>
              <a:rPr lang="en-US" altLang="zh-CN" sz="4000" dirty="0"/>
              <a:t> </a:t>
            </a:r>
            <a:endParaRPr lang="zh-CN" altLang="zh-CN" sz="4000" dirty="0"/>
          </a:p>
          <a:p>
            <a:endParaRPr lang="zh-CN" altLang="zh-CN" sz="1000" dirty="0"/>
          </a:p>
          <a:p>
            <a:endParaRPr lang="en-GB" sz="1500" dirty="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253316" y="921947"/>
            <a:ext cx="5711146" cy="1089660"/>
          </a:xfrm>
          <a:prstGeom prst="roundRect">
            <a:avLst/>
          </a:prstGeom>
          <a:solidFill>
            <a:schemeClr val="accent1"/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u="sng" dirty="0">
                <a:solidFill>
                  <a:srgbClr val="002060"/>
                </a:solidFill>
              </a:rPr>
              <a:t>Rationales</a:t>
            </a:r>
          </a:p>
          <a:p>
            <a:pPr marL="342900" indent="-342900">
              <a:buAutoNum type="arabicPeriod"/>
            </a:pPr>
            <a:r>
              <a:rPr lang="en-US" altLang="zh-CN" sz="1400" dirty="0">
                <a:solidFill>
                  <a:schemeClr val="tx1"/>
                </a:solidFill>
              </a:rPr>
              <a:t>Information Technology plays an important role in the TEFL course</a:t>
            </a:r>
          </a:p>
          <a:p>
            <a:pPr marL="342900" indent="-342900">
              <a:buAutoNum type="arabicPeriod"/>
            </a:pPr>
            <a:r>
              <a:rPr lang="en-US" sz="1400" dirty="0">
                <a:solidFill>
                  <a:schemeClr val="tx1"/>
                </a:solidFill>
              </a:rPr>
              <a:t>Using information technology can make up the limited classroom time</a:t>
            </a:r>
          </a:p>
          <a:p>
            <a:pPr marL="342900" indent="-342900">
              <a:buAutoNum type="arabicPeriod"/>
            </a:pPr>
            <a:r>
              <a:rPr lang="en-US" sz="1400" dirty="0">
                <a:solidFill>
                  <a:schemeClr val="tx1"/>
                </a:solidFill>
              </a:rPr>
              <a:t> Both teachers and students need to get support about how to use it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676923" y="3416333"/>
            <a:ext cx="4287539" cy="1328023"/>
          </a:xfrm>
          <a:prstGeom prst="roundRect">
            <a:avLst/>
          </a:prstGeom>
          <a:solidFill>
            <a:schemeClr val="accent1"/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u="sng" dirty="0">
                <a:solidFill>
                  <a:srgbClr val="002060"/>
                </a:solidFill>
              </a:rPr>
              <a:t>Method</a:t>
            </a:r>
          </a:p>
          <a:p>
            <a:pPr algn="ctr"/>
            <a:r>
              <a:rPr lang="en-US" altLang="zh-CN" sz="1400" dirty="0">
                <a:solidFill>
                  <a:schemeClr val="tx1"/>
                </a:solidFill>
              </a:rPr>
              <a:t>Use</a:t>
            </a:r>
            <a:r>
              <a:rPr lang="zh-CN" altLang="en-US" sz="1400" dirty="0">
                <a:solidFill>
                  <a:schemeClr val="tx1"/>
                </a:solidFill>
              </a:rPr>
              <a:t> </a:t>
            </a:r>
            <a:r>
              <a:rPr lang="en-US" altLang="zh-CN" sz="1400" dirty="0">
                <a:solidFill>
                  <a:schemeClr val="tx1"/>
                </a:solidFill>
              </a:rPr>
              <a:t>a qualitative research method to analyze the</a:t>
            </a:r>
            <a:r>
              <a:rPr lang="zh-CN" altLang="en-US" sz="1400" dirty="0">
                <a:solidFill>
                  <a:schemeClr val="tx1"/>
                </a:solidFill>
              </a:rPr>
              <a:t> </a:t>
            </a:r>
            <a:r>
              <a:rPr lang="en-US" altLang="zh-CN" sz="1400" dirty="0">
                <a:solidFill>
                  <a:schemeClr val="tx1"/>
                </a:solidFill>
              </a:rPr>
              <a:t>interview data</a:t>
            </a:r>
            <a:r>
              <a:rPr lang="zh-CN" altLang="zh-CN" sz="1400" dirty="0">
                <a:solidFill>
                  <a:schemeClr val="tx1"/>
                </a:solidFill>
              </a:rPr>
              <a:t> </a:t>
            </a:r>
            <a:endParaRPr lang="en-GB" altLang="zh-CN" sz="1400" dirty="0">
              <a:solidFill>
                <a:schemeClr val="tx1"/>
              </a:solidFill>
            </a:endParaRPr>
          </a:p>
          <a:p>
            <a:pPr algn="ctr"/>
            <a:r>
              <a:rPr lang="en-US" altLang="zh-CN" sz="1400" dirty="0">
                <a:solidFill>
                  <a:schemeClr val="tx1"/>
                </a:solidFill>
              </a:rPr>
              <a:t>Combining quantitative research and qualitative research to analyze the questionnaire data </a:t>
            </a:r>
            <a:r>
              <a:rPr lang="zh-CN" altLang="en-US" sz="1400" dirty="0">
                <a:solidFill>
                  <a:schemeClr val="tx1"/>
                </a:solidFill>
              </a:rPr>
              <a:t> </a:t>
            </a:r>
            <a:endParaRPr lang="en-GB" sz="1400" u="sng" dirty="0">
              <a:solidFill>
                <a:schemeClr val="tx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399839" y="3539960"/>
            <a:ext cx="2115240" cy="3028712"/>
          </a:xfrm>
          <a:prstGeom prst="roundRect">
            <a:avLst/>
          </a:prstGeom>
          <a:solidFill>
            <a:schemeClr val="accent1"/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u="sng" dirty="0">
                <a:solidFill>
                  <a:srgbClr val="002060"/>
                </a:solidFill>
              </a:rPr>
              <a:t>Setting</a:t>
            </a:r>
          </a:p>
          <a:p>
            <a:pPr algn="ctr">
              <a:spcBef>
                <a:spcPts val="1000"/>
              </a:spcBef>
            </a:pPr>
            <a:r>
              <a:rPr lang="en-US" altLang="zh-CN" sz="1400" dirty="0">
                <a:solidFill>
                  <a:srgbClr val="002060"/>
                </a:solidFill>
              </a:rPr>
              <a:t>This study will take place at the Jiangxi Science and Technology Normal University. All the teacher participants are all TEFL course teachers with different working years,</a:t>
            </a:r>
            <a:r>
              <a:rPr lang="zh-CN" altLang="zh-CN" sz="1400" dirty="0">
                <a:solidFill>
                  <a:srgbClr val="002060"/>
                </a:solidFill>
              </a:rPr>
              <a:t> </a:t>
            </a:r>
            <a:r>
              <a:rPr lang="en-GB" sz="1400" dirty="0">
                <a:solidFill>
                  <a:srgbClr val="002060"/>
                </a:solidFill>
              </a:rPr>
              <a:t>.</a:t>
            </a:r>
            <a:r>
              <a:rPr lang="en-US" altLang="zh-CN" sz="1400" dirty="0">
                <a:solidFill>
                  <a:srgbClr val="002060"/>
                </a:solidFill>
              </a:rPr>
              <a:t> all the student participants are non-English majors</a:t>
            </a:r>
            <a:r>
              <a:rPr lang="zh-CN" altLang="zh-CN" sz="1400" dirty="0">
                <a:solidFill>
                  <a:srgbClr val="002060"/>
                </a:solidFill>
              </a:rPr>
              <a:t> </a:t>
            </a:r>
            <a:endParaRPr lang="en-GB" sz="1400" dirty="0">
              <a:solidFill>
                <a:srgbClr val="002060"/>
              </a:solidFill>
            </a:endParaRPr>
          </a:p>
        </p:txBody>
      </p:sp>
      <p:graphicFrame>
        <p:nvGraphicFramePr>
          <p:cNvPr id="29" name="Diagram 28"/>
          <p:cNvGraphicFramePr/>
          <p:nvPr>
            <p:extLst>
              <p:ext uri="{D42A27DB-BD31-4B8C-83A1-F6EECF244321}">
                <p14:modId xmlns:p14="http://schemas.microsoft.com/office/powerpoint/2010/main" val="1133517704"/>
              </p:ext>
            </p:extLst>
          </p:nvPr>
        </p:nvGraphicFramePr>
        <p:xfrm>
          <a:off x="4656462" y="4956946"/>
          <a:ext cx="7392322" cy="17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" name="TextBox 29"/>
          <p:cNvSpPr txBox="1"/>
          <p:nvPr/>
        </p:nvSpPr>
        <p:spPr>
          <a:xfrm>
            <a:off x="4636946" y="3451584"/>
            <a:ext cx="2918108" cy="1328023"/>
          </a:xfrm>
          <a:prstGeom prst="roundRect">
            <a:avLst/>
          </a:prstGeom>
          <a:solidFill>
            <a:schemeClr val="accent1"/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u="sng" dirty="0">
                <a:solidFill>
                  <a:srgbClr val="002060"/>
                </a:solidFill>
              </a:rPr>
              <a:t>Analysis</a:t>
            </a:r>
          </a:p>
          <a:p>
            <a:pPr algn="ctr"/>
            <a:r>
              <a:rPr lang="en-US" altLang="zh-CN" sz="1400" dirty="0">
                <a:solidFill>
                  <a:schemeClr val="tx1"/>
                </a:solidFill>
              </a:rPr>
              <a:t>Teachers’ briefs at different stages. </a:t>
            </a:r>
            <a:r>
              <a:rPr lang="en-US" sz="1400" dirty="0">
                <a:solidFill>
                  <a:schemeClr val="tx1"/>
                </a:solidFill>
              </a:rPr>
              <a:t>Students’ opinion toward this study, and their favorite information technologies.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2" name="TextBox 8">
            <a:extLst>
              <a:ext uri="{FF2B5EF4-FFF2-40B4-BE49-F238E27FC236}">
                <a16:creationId xmlns:a16="http://schemas.microsoft.com/office/drawing/2014/main" id="{1C3254FA-785A-FE45-9373-8EC3AFF8B6E4}"/>
              </a:ext>
            </a:extLst>
          </p:cNvPr>
          <p:cNvSpPr txBox="1"/>
          <p:nvPr/>
        </p:nvSpPr>
        <p:spPr>
          <a:xfrm>
            <a:off x="143216" y="3539960"/>
            <a:ext cx="2115240" cy="3061573"/>
          </a:xfrm>
          <a:prstGeom prst="roundRect">
            <a:avLst/>
          </a:prstGeom>
          <a:solidFill>
            <a:schemeClr val="accent1"/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altLang="zh-CN" sz="1600" u="sng" dirty="0">
                <a:solidFill>
                  <a:srgbClr val="002060"/>
                </a:solidFill>
              </a:rPr>
              <a:t>Ethical Issues</a:t>
            </a:r>
          </a:p>
          <a:p>
            <a:pPr algn="ctr">
              <a:spcBef>
                <a:spcPts val="1000"/>
              </a:spcBef>
            </a:pPr>
            <a:r>
              <a:rPr lang="en-US" altLang="zh-CN" sz="1400" dirty="0">
                <a:solidFill>
                  <a:srgbClr val="002060"/>
                </a:solidFill>
              </a:rPr>
              <a:t>my study will be based on honesty, academic integrity and objectivity.</a:t>
            </a:r>
            <a:r>
              <a:rPr lang="zh-CN" altLang="zh-CN" sz="1400" dirty="0">
                <a:solidFill>
                  <a:srgbClr val="002060"/>
                </a:solidFill>
              </a:rPr>
              <a:t> </a:t>
            </a:r>
            <a:r>
              <a:rPr lang="en-US" altLang="zh-CN" sz="1400" dirty="0">
                <a:solidFill>
                  <a:srgbClr val="002060"/>
                </a:solidFill>
              </a:rPr>
              <a:t>Both teacher participants and student participants will be confidential and anonymous</a:t>
            </a:r>
            <a:r>
              <a:rPr lang="zh-CN" altLang="en-US" sz="1400" dirty="0">
                <a:solidFill>
                  <a:srgbClr val="002060"/>
                </a:solidFill>
              </a:rPr>
              <a:t>， </a:t>
            </a:r>
            <a:r>
              <a:rPr lang="en-US" altLang="zh-CN" sz="1400" dirty="0">
                <a:solidFill>
                  <a:srgbClr val="002060"/>
                </a:solidFill>
              </a:rPr>
              <a:t>they can exit at any time and any place.</a:t>
            </a:r>
          </a:p>
          <a:p>
            <a:pPr algn="ctr"/>
            <a:endParaRPr lang="en-GB" altLang="zh-CN" sz="1600" u="sng" dirty="0">
              <a:solidFill>
                <a:srgbClr val="002060"/>
              </a:solidFill>
            </a:endParaRPr>
          </a:p>
        </p:txBody>
      </p:sp>
      <p:sp>
        <p:nvSpPr>
          <p:cNvPr id="13" name="TextBox 6">
            <a:extLst>
              <a:ext uri="{FF2B5EF4-FFF2-40B4-BE49-F238E27FC236}">
                <a16:creationId xmlns:a16="http://schemas.microsoft.com/office/drawing/2014/main" id="{FD8B9DD3-DE11-0B42-9168-D3BA2E42296A}"/>
              </a:ext>
            </a:extLst>
          </p:cNvPr>
          <p:cNvSpPr txBox="1"/>
          <p:nvPr/>
        </p:nvSpPr>
        <p:spPr>
          <a:xfrm>
            <a:off x="6386051" y="2198440"/>
            <a:ext cx="5578411" cy="1089660"/>
          </a:xfrm>
          <a:prstGeom prst="roundRect">
            <a:avLst/>
          </a:prstGeom>
          <a:solidFill>
            <a:schemeClr val="accent1"/>
          </a:soli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u="sng" dirty="0">
                <a:solidFill>
                  <a:srgbClr val="002060"/>
                </a:solidFill>
              </a:rPr>
              <a:t>Evidence</a:t>
            </a:r>
          </a:p>
          <a:p>
            <a:pPr algn="ctr"/>
            <a:r>
              <a:rPr lang="en-GB" sz="1400" dirty="0">
                <a:solidFill>
                  <a:srgbClr val="002060"/>
                </a:solidFill>
              </a:rPr>
              <a:t>Results from interviewing TEFL teachers of JXSTNU .</a:t>
            </a:r>
          </a:p>
          <a:p>
            <a:pPr algn="ctr"/>
            <a:r>
              <a:rPr lang="en-GB" sz="1400" dirty="0">
                <a:solidFill>
                  <a:srgbClr val="002060"/>
                </a:solidFill>
              </a:rPr>
              <a:t>Observation notes from classes.</a:t>
            </a:r>
          </a:p>
          <a:p>
            <a:pPr algn="ctr"/>
            <a:r>
              <a:rPr lang="en-GB" sz="1400" dirty="0">
                <a:solidFill>
                  <a:srgbClr val="002060"/>
                </a:solidFill>
              </a:rPr>
              <a:t>Results from questionnaire of  non-English major students of JXSTNU.</a:t>
            </a:r>
          </a:p>
        </p:txBody>
      </p:sp>
    </p:spTree>
    <p:extLst>
      <p:ext uri="{BB962C8B-B14F-4D97-AF65-F5344CB8AC3E}">
        <p14:creationId xmlns:p14="http://schemas.microsoft.com/office/powerpoint/2010/main" val="4089353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307</Words>
  <Application>Microsoft Macintosh PowerPoint</Application>
  <PresentationFormat>宽屏</PresentationFormat>
  <Paragraphs>35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A Study on the impact of Information Technology on the following-up learning in the TEFL Course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Study on the Impact of the Sole Use of the Target Language in an EFL Classroom</dc:title>
  <dc:creator>A turner</dc:creator>
  <cp:lastModifiedBy>SHU SINDY</cp:lastModifiedBy>
  <cp:revision>30</cp:revision>
  <dcterms:created xsi:type="dcterms:W3CDTF">2018-06-01T12:57:38Z</dcterms:created>
  <dcterms:modified xsi:type="dcterms:W3CDTF">2020-05-01T21:54:42Z</dcterms:modified>
</cp:coreProperties>
</file>