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9" r:id="rId1"/>
  </p:sldMasterIdLst>
  <p:sldIdLst>
    <p:sldId id="256" r:id="rId2"/>
    <p:sldId id="257" r:id="rId3"/>
    <p:sldId id="261" r:id="rId4"/>
    <p:sldId id="258" r:id="rId5"/>
    <p:sldId id="260" r:id="rId6"/>
    <p:sldId id="259"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288C684-338C-4CC5-99D2-907F30D809F2}" type="datetimeFigureOut">
              <a:rPr lang="en-GB" smtClean="0"/>
              <a:t>06/07/2020</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C9A3A676-9DDD-4809-B431-5E5972C895AD}"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085070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88C684-338C-4CC5-99D2-907F30D809F2}"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A3A676-9DDD-4809-B431-5E5972C895AD}" type="slidenum">
              <a:rPr lang="en-GB" smtClean="0"/>
              <a:t>‹#›</a:t>
            </a:fld>
            <a:endParaRPr lang="en-GB"/>
          </a:p>
        </p:txBody>
      </p:sp>
    </p:spTree>
    <p:extLst>
      <p:ext uri="{BB962C8B-B14F-4D97-AF65-F5344CB8AC3E}">
        <p14:creationId xmlns:p14="http://schemas.microsoft.com/office/powerpoint/2010/main" val="1419434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88C684-338C-4CC5-99D2-907F30D809F2}"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A3A676-9DDD-4809-B431-5E5972C895AD}"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2160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88C684-338C-4CC5-99D2-907F30D809F2}" type="datetimeFigureOut">
              <a:rPr lang="en-GB" smtClean="0"/>
              <a:t>06/07/2020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A3A676-9DDD-4809-B431-5E5972C895AD}" type="slidenum">
              <a:rPr lang="en-GB" smtClean="0"/>
              <a:t>‹#›</a:t>
            </a:fld>
            <a:endParaRPr lang="en-GB"/>
          </a:p>
        </p:txBody>
      </p:sp>
    </p:spTree>
    <p:extLst>
      <p:ext uri="{BB962C8B-B14F-4D97-AF65-F5344CB8AC3E}">
        <p14:creationId xmlns:p14="http://schemas.microsoft.com/office/powerpoint/2010/main" val="81592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88C684-338C-4CC5-99D2-907F30D809F2}" type="datetimeFigureOut">
              <a:rPr lang="en-GB" smtClean="0"/>
              <a:t>06/07/2020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A3A676-9DDD-4809-B431-5E5972C895AD}"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1982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88C684-338C-4CC5-99D2-907F30D809F2}" type="datetimeFigureOut">
              <a:rPr lang="en-GB" smtClean="0"/>
              <a:t>06/07/2020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A3A676-9DDD-4809-B431-5E5972C895A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2547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88C684-338C-4CC5-99D2-907F30D809F2}" type="datetimeFigureOut">
              <a:rPr lang="en-GB" smtClean="0"/>
              <a:t>06/07/2020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A3A676-9DDD-4809-B431-5E5972C895AD}" type="slidenum">
              <a:rPr lang="en-GB" smtClean="0"/>
              <a:t>‹#›</a:t>
            </a:fld>
            <a:endParaRPr lang="en-GB"/>
          </a:p>
        </p:txBody>
      </p:sp>
    </p:spTree>
    <p:extLst>
      <p:ext uri="{BB962C8B-B14F-4D97-AF65-F5344CB8AC3E}">
        <p14:creationId xmlns:p14="http://schemas.microsoft.com/office/powerpoint/2010/main" val="5301811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88C684-338C-4CC5-99D2-907F30D809F2}" type="datetimeFigureOut">
              <a:rPr lang="en-GB" smtClean="0"/>
              <a:t>06/07/2020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A3A676-9DDD-4809-B431-5E5972C895AD}"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15931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88C684-338C-4CC5-99D2-907F30D809F2}" type="datetimeFigureOut">
              <a:rPr lang="en-GB" smtClean="0"/>
              <a:t>06/07/2020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A3A676-9DDD-4809-B431-5E5972C895AD}" type="slidenum">
              <a:rPr lang="en-GB" smtClean="0"/>
              <a:t>‹#›</a:t>
            </a:fld>
            <a:endParaRPr lang="en-GB"/>
          </a:p>
        </p:txBody>
      </p:sp>
    </p:spTree>
    <p:extLst>
      <p:ext uri="{BB962C8B-B14F-4D97-AF65-F5344CB8AC3E}">
        <p14:creationId xmlns:p14="http://schemas.microsoft.com/office/powerpoint/2010/main" val="2030080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88C684-338C-4CC5-99D2-907F30D809F2}" type="datetimeFigureOut">
              <a:rPr lang="en-GB" smtClean="0"/>
              <a:t>06/07/2020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A3A676-9DDD-4809-B431-5E5972C895AD}" type="slidenum">
              <a:rPr lang="en-GB" smtClean="0"/>
              <a:t>‹#›</a:t>
            </a:fld>
            <a:endParaRPr lang="en-GB"/>
          </a:p>
        </p:txBody>
      </p:sp>
    </p:spTree>
    <p:extLst>
      <p:ext uri="{BB962C8B-B14F-4D97-AF65-F5344CB8AC3E}">
        <p14:creationId xmlns:p14="http://schemas.microsoft.com/office/powerpoint/2010/main" val="232274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88C684-338C-4CC5-99D2-907F30D809F2}"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A3A676-9DDD-4809-B431-5E5972C895AD}"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20592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88C684-338C-4CC5-99D2-907F30D809F2}"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A3A676-9DDD-4809-B431-5E5972C895AD}"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37240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88C684-338C-4CC5-99D2-907F30D809F2}"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A3A676-9DDD-4809-B431-5E5972C895AD}" type="slidenum">
              <a:rPr lang="en-GB" smtClean="0"/>
              <a:t>‹#›</a:t>
            </a:fld>
            <a:endParaRPr lang="en-GB"/>
          </a:p>
        </p:txBody>
      </p:sp>
    </p:spTree>
    <p:extLst>
      <p:ext uri="{BB962C8B-B14F-4D97-AF65-F5344CB8AC3E}">
        <p14:creationId xmlns:p14="http://schemas.microsoft.com/office/powerpoint/2010/main" val="215719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88C684-338C-4CC5-99D2-907F30D809F2}"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A3A676-9DDD-4809-B431-5E5972C895AD}"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03925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88C684-338C-4CC5-99D2-907F30D809F2}"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A3A676-9DDD-4809-B431-5E5972C895AD}"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3586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88C684-338C-4CC5-99D2-907F30D809F2}"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A3A676-9DDD-4809-B431-5E5972C895A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52546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88C684-338C-4CC5-99D2-907F30D809F2}"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A3A676-9DDD-4809-B431-5E5972C895AD}"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6063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288C684-338C-4CC5-99D2-907F30D809F2}" type="datetimeFigureOut">
              <a:rPr lang="en-GB" smtClean="0"/>
              <a:t>06/07/2020</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9A3A676-9DDD-4809-B431-5E5972C895AD}" type="slidenum">
              <a:rPr lang="en-GB" smtClean="0"/>
              <a:t>‹#›</a:t>
            </a:fld>
            <a:endParaRPr lang="en-GB"/>
          </a:p>
        </p:txBody>
      </p:sp>
    </p:spTree>
    <p:extLst>
      <p:ext uri="{BB962C8B-B14F-4D97-AF65-F5344CB8AC3E}">
        <p14:creationId xmlns:p14="http://schemas.microsoft.com/office/powerpoint/2010/main" val="712434490"/>
      </p:ext>
    </p:extLst>
  </p:cSld>
  <p:clrMap bg1="lt1" tx1="dk1" bg2="lt2" tx2="dk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 id="2147483891" r:id="rId12"/>
    <p:sldLayoutId id="2147483892" r:id="rId13"/>
    <p:sldLayoutId id="2147483893" r:id="rId14"/>
    <p:sldLayoutId id="2147483894" r:id="rId15"/>
    <p:sldLayoutId id="2147483895" r:id="rId16"/>
    <p:sldLayoutId id="2147483896"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2389-BA7F-4823-A21D-5CC1CF116C0A}"/>
              </a:ext>
            </a:extLst>
          </p:cNvPr>
          <p:cNvSpPr>
            <a:spLocks noGrp="1"/>
          </p:cNvSpPr>
          <p:nvPr>
            <p:ph type="ctrTitle"/>
          </p:nvPr>
        </p:nvSpPr>
        <p:spPr>
          <a:xfrm rot="21420000">
            <a:off x="808824" y="254470"/>
            <a:ext cx="9755187" cy="1171553"/>
          </a:xfrm>
        </p:spPr>
        <p:txBody>
          <a:bodyPr>
            <a:normAutofit/>
          </a:bodyPr>
          <a:lstStyle/>
          <a:p>
            <a:r>
              <a:rPr lang="en-GB" sz="4000" dirty="0">
                <a:latin typeface="Arial" panose="020B0604020202020204" pitchFamily="34" charset="0"/>
                <a:cs typeface="Arial" panose="020B0604020202020204" pitchFamily="34" charset="0"/>
              </a:rPr>
              <a:t>Gatsby </a:t>
            </a:r>
            <a:r>
              <a:rPr lang="en-GB" sz="4000" dirty="0" err="1">
                <a:latin typeface="Arial" panose="020B0604020202020204" pitchFamily="34" charset="0"/>
                <a:cs typeface="Arial" panose="020B0604020202020204" pitchFamily="34" charset="0"/>
              </a:rPr>
              <a:t>Gange</a:t>
            </a:r>
            <a:endParaRPr lang="en-GB"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205523A-2E83-4246-AAD6-9AA4893B931F}"/>
              </a:ext>
            </a:extLst>
          </p:cNvPr>
          <p:cNvSpPr>
            <a:spLocks noGrp="1"/>
          </p:cNvSpPr>
          <p:nvPr>
            <p:ph type="subTitle" idx="1"/>
          </p:nvPr>
        </p:nvSpPr>
        <p:spPr>
          <a:xfrm rot="21420000">
            <a:off x="983178" y="2628196"/>
            <a:ext cx="9765132" cy="2495740"/>
          </a:xfrm>
        </p:spPr>
        <p:txBody>
          <a:bodyPr>
            <a:normAutofit/>
          </a:bodyPr>
          <a:lstStyle/>
          <a:p>
            <a:r>
              <a:rPr lang="en-GB" sz="2400" dirty="0">
                <a:latin typeface="Arial" panose="020B0604020202020204" pitchFamily="34" charset="0"/>
                <a:cs typeface="Arial" panose="020B0604020202020204" pitchFamily="34" charset="0"/>
              </a:rPr>
              <a:t>Student name:  </a:t>
            </a:r>
            <a:r>
              <a:rPr lang="en-GB" sz="2400" dirty="0" err="1">
                <a:latin typeface="Arial" panose="020B0604020202020204" pitchFamily="34" charset="0"/>
                <a:cs typeface="Arial" panose="020B0604020202020204" pitchFamily="34" charset="0"/>
              </a:rPr>
              <a:t>Vasilica</a:t>
            </a:r>
            <a:r>
              <a:rPr lang="en-GB" sz="2400" dirty="0">
                <a:latin typeface="Arial" panose="020B0604020202020204" pitchFamily="34" charset="0"/>
                <a:cs typeface="Arial" panose="020B0604020202020204" pitchFamily="34" charset="0"/>
              </a:rPr>
              <a:t> Georgiana Andrei</a:t>
            </a:r>
          </a:p>
          <a:p>
            <a:r>
              <a:rPr lang="en-GB" sz="2400" dirty="0">
                <a:latin typeface="Arial" panose="020B0604020202020204" pitchFamily="34" charset="0"/>
                <a:cs typeface="Arial" panose="020B0604020202020204" pitchFamily="34" charset="0"/>
              </a:rPr>
              <a:t>Student id: 1815340</a:t>
            </a:r>
          </a:p>
          <a:p>
            <a:r>
              <a:rPr lang="en-GB" sz="2400" dirty="0">
                <a:latin typeface="Arial" panose="020B0604020202020204" pitchFamily="34" charset="0"/>
                <a:cs typeface="Arial" panose="020B0604020202020204" pitchFamily="34" charset="0"/>
              </a:rPr>
              <a:t>Lecturer name: David Jenkins</a:t>
            </a:r>
          </a:p>
        </p:txBody>
      </p:sp>
    </p:spTree>
    <p:extLst>
      <p:ext uri="{BB962C8B-B14F-4D97-AF65-F5344CB8AC3E}">
        <p14:creationId xmlns:p14="http://schemas.microsoft.com/office/powerpoint/2010/main" val="17600668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4E81-A40C-424A-88B3-D976EDE4E49E}"/>
              </a:ext>
            </a:extLst>
          </p:cNvPr>
          <p:cNvSpPr>
            <a:spLocks noGrp="1"/>
          </p:cNvSpPr>
          <p:nvPr>
            <p:ph type="title"/>
          </p:nvPr>
        </p:nvSpPr>
        <p:spPr>
          <a:xfrm>
            <a:off x="685801" y="548781"/>
            <a:ext cx="10394707" cy="927338"/>
          </a:xfrm>
        </p:spPr>
        <p:txBody>
          <a:bodyPr>
            <a:normAutofit/>
          </a:bodyPr>
          <a:lstStyle/>
          <a:p>
            <a:r>
              <a:rPr lang="en-GB" sz="4000" dirty="0">
                <a:latin typeface="Arial" panose="020B0604020202020204" pitchFamily="34" charset="0"/>
                <a:cs typeface="Arial" panose="020B0604020202020204" pitchFamily="34" charset="0"/>
              </a:rPr>
              <a:t>Introduction</a:t>
            </a:r>
          </a:p>
        </p:txBody>
      </p:sp>
      <p:sp>
        <p:nvSpPr>
          <p:cNvPr id="3" name="Text Placeholder 2">
            <a:extLst>
              <a:ext uri="{FF2B5EF4-FFF2-40B4-BE49-F238E27FC236}">
                <a16:creationId xmlns:a16="http://schemas.microsoft.com/office/drawing/2014/main" id="{53B84AE3-CA19-434B-BEF4-7AA0C5A4A608}"/>
              </a:ext>
            </a:extLst>
          </p:cNvPr>
          <p:cNvSpPr>
            <a:spLocks noGrp="1"/>
          </p:cNvSpPr>
          <p:nvPr>
            <p:ph type="body" idx="1"/>
          </p:nvPr>
        </p:nvSpPr>
        <p:spPr>
          <a:xfrm>
            <a:off x="685801" y="1950720"/>
            <a:ext cx="10394707" cy="3431161"/>
          </a:xfrm>
        </p:spPr>
        <p:txBody>
          <a:bodyPr>
            <a:normAutofit/>
          </a:bodyPr>
          <a:lstStyle/>
          <a:p>
            <a:r>
              <a:rPr lang="en-GB" sz="2800" dirty="0">
                <a:latin typeface="Arial" panose="020B0604020202020204" pitchFamily="34" charset="0"/>
                <a:cs typeface="Arial" panose="020B0604020202020204" pitchFamily="34" charset="0"/>
              </a:rPr>
              <a:t>A corporate enterprise aims to achieve its goals by collecting funds through multiple sources and afterwards investing these in multiple assets classes such as plants, land and buildings, equipment and other tangible assets. Financial accounting is using quantitative decision-making to </a:t>
            </a:r>
            <a:r>
              <a:rPr lang="en-GB" sz="2800">
                <a:latin typeface="Arial" panose="020B0604020202020204" pitchFamily="34" charset="0"/>
                <a:cs typeface="Arial" panose="020B0604020202020204" pitchFamily="34" charset="0"/>
              </a:rPr>
              <a:t>handle finance.</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6529373"/>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D8357-89AB-42E3-9BC9-452034999441}"/>
              </a:ext>
            </a:extLst>
          </p:cNvPr>
          <p:cNvSpPr>
            <a:spLocks noGrp="1"/>
          </p:cNvSpPr>
          <p:nvPr>
            <p:ph type="title"/>
          </p:nvPr>
        </p:nvSpPr>
        <p:spPr>
          <a:xfrm>
            <a:off x="685801" y="127000"/>
            <a:ext cx="10394707" cy="790319"/>
          </a:xfrm>
        </p:spPr>
        <p:txBody>
          <a:bodyPr>
            <a:normAutofit/>
          </a:bodyPr>
          <a:lstStyle/>
          <a:p>
            <a:r>
              <a:rPr lang="en-GB" sz="4000" dirty="0">
                <a:latin typeface="Arial" panose="020B0604020202020204" pitchFamily="34" charset="0"/>
                <a:cs typeface="Arial" panose="020B0604020202020204" pitchFamily="34" charset="0"/>
              </a:rPr>
              <a:t>Financial statement for 2018-2019</a:t>
            </a:r>
          </a:p>
        </p:txBody>
      </p:sp>
      <p:sp>
        <p:nvSpPr>
          <p:cNvPr id="3" name="Text Placeholder 2">
            <a:extLst>
              <a:ext uri="{FF2B5EF4-FFF2-40B4-BE49-F238E27FC236}">
                <a16:creationId xmlns:a16="http://schemas.microsoft.com/office/drawing/2014/main" id="{80B6C918-A0C1-420F-AD79-B18CAAEF7E66}"/>
              </a:ext>
            </a:extLst>
          </p:cNvPr>
          <p:cNvSpPr>
            <a:spLocks noGrp="1"/>
          </p:cNvSpPr>
          <p:nvPr>
            <p:ph type="body" idx="1"/>
          </p:nvPr>
        </p:nvSpPr>
        <p:spPr>
          <a:xfrm>
            <a:off x="685801" y="1229360"/>
            <a:ext cx="10394707" cy="4152521"/>
          </a:xfrm>
        </p:spPr>
        <p:txBody>
          <a:bodyPr/>
          <a:lstStyle/>
          <a:p>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0C76A3D-A5B5-48EB-A5AA-7EF301CB1EC6}"/>
              </a:ext>
            </a:extLst>
          </p:cNvPr>
          <p:cNvPicPr>
            <a:picLocks noChangeAspect="1"/>
          </p:cNvPicPr>
          <p:nvPr/>
        </p:nvPicPr>
        <p:blipFill>
          <a:blip r:embed="rId2"/>
          <a:stretch>
            <a:fillRect/>
          </a:stretch>
        </p:blipFill>
        <p:spPr>
          <a:xfrm>
            <a:off x="0" y="1838960"/>
            <a:ext cx="5730737" cy="3190240"/>
          </a:xfrm>
          <a:prstGeom prst="rect">
            <a:avLst/>
          </a:prstGeom>
        </p:spPr>
      </p:pic>
      <p:pic>
        <p:nvPicPr>
          <p:cNvPr id="5" name="Picture 4">
            <a:extLst>
              <a:ext uri="{FF2B5EF4-FFF2-40B4-BE49-F238E27FC236}">
                <a16:creationId xmlns:a16="http://schemas.microsoft.com/office/drawing/2014/main" id="{E4D0967A-5E5A-46C5-8DB4-0BE461301A5C}"/>
              </a:ext>
            </a:extLst>
          </p:cNvPr>
          <p:cNvPicPr>
            <a:picLocks noChangeAspect="1"/>
          </p:cNvPicPr>
          <p:nvPr/>
        </p:nvPicPr>
        <p:blipFill>
          <a:blip r:embed="rId3"/>
          <a:stretch>
            <a:fillRect/>
          </a:stretch>
        </p:blipFill>
        <p:spPr>
          <a:xfrm>
            <a:off x="5140711" y="1838960"/>
            <a:ext cx="5730737" cy="2936240"/>
          </a:xfrm>
          <a:prstGeom prst="rect">
            <a:avLst/>
          </a:prstGeom>
        </p:spPr>
      </p:pic>
    </p:spTree>
    <p:extLst>
      <p:ext uri="{BB962C8B-B14F-4D97-AF65-F5344CB8AC3E}">
        <p14:creationId xmlns:p14="http://schemas.microsoft.com/office/powerpoint/2010/main" val="3277621970"/>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689D0-C95B-45C3-92D8-C7587AD022FA}"/>
              </a:ext>
            </a:extLst>
          </p:cNvPr>
          <p:cNvSpPr>
            <a:spLocks noGrp="1"/>
          </p:cNvSpPr>
          <p:nvPr>
            <p:ph type="title"/>
          </p:nvPr>
        </p:nvSpPr>
        <p:spPr>
          <a:xfrm>
            <a:off x="685801" y="147321"/>
            <a:ext cx="10394707" cy="1061720"/>
          </a:xfrm>
        </p:spPr>
        <p:txBody>
          <a:bodyPr>
            <a:normAutofit/>
          </a:bodyPr>
          <a:lstStyle/>
          <a:p>
            <a:r>
              <a:rPr lang="en-GB" sz="4000" dirty="0">
                <a:latin typeface="Arial" panose="020B0604020202020204" pitchFamily="34" charset="0"/>
                <a:cs typeface="Arial" panose="020B0604020202020204" pitchFamily="34" charset="0"/>
              </a:rPr>
              <a:t>Suggestions</a:t>
            </a:r>
          </a:p>
        </p:txBody>
      </p:sp>
      <p:sp>
        <p:nvSpPr>
          <p:cNvPr id="3" name="Text Placeholder 2">
            <a:extLst>
              <a:ext uri="{FF2B5EF4-FFF2-40B4-BE49-F238E27FC236}">
                <a16:creationId xmlns:a16="http://schemas.microsoft.com/office/drawing/2014/main" id="{EB921F09-F469-4235-80F4-979FD755796D}"/>
              </a:ext>
            </a:extLst>
          </p:cNvPr>
          <p:cNvSpPr>
            <a:spLocks noGrp="1"/>
          </p:cNvSpPr>
          <p:nvPr>
            <p:ph type="body" idx="1"/>
          </p:nvPr>
        </p:nvSpPr>
        <p:spPr>
          <a:xfrm>
            <a:off x="685801" y="1432560"/>
            <a:ext cx="10394707" cy="3949321"/>
          </a:xfrm>
        </p:spPr>
        <p:txBody>
          <a:bodyPr>
            <a:normAutofit/>
          </a:bodyPr>
          <a:lstStyle/>
          <a:p>
            <a:r>
              <a:rPr lang="en-GB" sz="2800" dirty="0">
                <a:latin typeface="Arial" panose="020B0604020202020204" pitchFamily="34" charset="0"/>
                <a:cs typeface="Arial" panose="020B0604020202020204" pitchFamily="34" charset="0"/>
              </a:rPr>
              <a:t>On the basis of above conclusion, it can be suggested to Gatsby Grange company’s manager and owner that they should try to minimize overall expenses because due to higher amount of expenditures, they are unable to gain higher net profit and gross margin.</a:t>
            </a:r>
          </a:p>
        </p:txBody>
      </p:sp>
    </p:spTree>
    <p:extLst>
      <p:ext uri="{BB962C8B-B14F-4D97-AF65-F5344CB8AC3E}">
        <p14:creationId xmlns:p14="http://schemas.microsoft.com/office/powerpoint/2010/main" val="347581006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B7FA3-55EC-4B58-A6FA-0CD60533F141}"/>
              </a:ext>
            </a:extLst>
          </p:cNvPr>
          <p:cNvSpPr>
            <a:spLocks noGrp="1"/>
          </p:cNvSpPr>
          <p:nvPr>
            <p:ph type="title"/>
          </p:nvPr>
        </p:nvSpPr>
        <p:spPr>
          <a:xfrm>
            <a:off x="685801" y="0"/>
            <a:ext cx="10394707" cy="853440"/>
          </a:xfrm>
        </p:spPr>
        <p:txBody>
          <a:bodyPr>
            <a:normAutofit/>
          </a:bodyPr>
          <a:lstStyle/>
          <a:p>
            <a:r>
              <a:rPr lang="en-GB" sz="4000" dirty="0">
                <a:latin typeface="Arial" panose="020B0604020202020204" pitchFamily="34" charset="0"/>
                <a:cs typeface="Arial" panose="020B0604020202020204" pitchFamily="34" charset="0"/>
              </a:rPr>
              <a:t>Conclusion</a:t>
            </a:r>
          </a:p>
        </p:txBody>
      </p:sp>
      <p:sp>
        <p:nvSpPr>
          <p:cNvPr id="3" name="Text Placeholder 2">
            <a:extLst>
              <a:ext uri="{FF2B5EF4-FFF2-40B4-BE49-F238E27FC236}">
                <a16:creationId xmlns:a16="http://schemas.microsoft.com/office/drawing/2014/main" id="{F7B5E4CD-8A3D-4E77-A3E7-FBA5519D5A5C}"/>
              </a:ext>
            </a:extLst>
          </p:cNvPr>
          <p:cNvSpPr>
            <a:spLocks noGrp="1"/>
          </p:cNvSpPr>
          <p:nvPr>
            <p:ph type="body" idx="1"/>
          </p:nvPr>
        </p:nvSpPr>
        <p:spPr>
          <a:xfrm>
            <a:off x="685801" y="853440"/>
            <a:ext cx="10394707" cy="4528441"/>
          </a:xfrm>
        </p:spPr>
        <p:txBody>
          <a:bodyPr>
            <a:normAutofit/>
          </a:bodyPr>
          <a:lstStyle/>
          <a:p>
            <a:r>
              <a:rPr lang="en-GB" dirty="0">
                <a:latin typeface="Arial" panose="020B0604020202020204" pitchFamily="34" charset="0"/>
                <a:cs typeface="Arial" panose="020B0604020202020204" pitchFamily="34" charset="0"/>
              </a:rPr>
              <a:t>From different parts of report this can be concluded that ratio analysis is one of the key term which needs to be applied by companies in order to evaluate their financial performance</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Profitability ratio- In terms of profitability, performance of company is average</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Liquidity ratio- Under it, two types of ratios are computed which are current and quick ratio. From above done analysis, it can be concluded that liquidity position of company is too bad</a:t>
            </a: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Gearing ratio- In terms of this ratio, company’s performance is average because debt to equity ratio is lower than expectation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9606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D9076-6381-465E-84F7-200458C0C3F6}"/>
              </a:ext>
            </a:extLst>
          </p:cNvPr>
          <p:cNvSpPr>
            <a:spLocks noGrp="1"/>
          </p:cNvSpPr>
          <p:nvPr>
            <p:ph type="title"/>
          </p:nvPr>
        </p:nvSpPr>
        <p:spPr>
          <a:xfrm>
            <a:off x="685801" y="685801"/>
            <a:ext cx="10394707" cy="790318"/>
          </a:xfrm>
        </p:spPr>
        <p:txBody>
          <a:bodyPr>
            <a:normAutofit/>
          </a:bodyPr>
          <a:lstStyle/>
          <a:p>
            <a:r>
              <a:rPr lang="en-GB" sz="4000" dirty="0">
                <a:latin typeface="Arial" panose="020B0604020202020204" pitchFamily="34" charset="0"/>
                <a:cs typeface="Arial" panose="020B0604020202020204" pitchFamily="34" charset="0"/>
              </a:rPr>
              <a:t>References</a:t>
            </a:r>
          </a:p>
        </p:txBody>
      </p:sp>
      <p:sp>
        <p:nvSpPr>
          <p:cNvPr id="3" name="Text Placeholder 2">
            <a:extLst>
              <a:ext uri="{FF2B5EF4-FFF2-40B4-BE49-F238E27FC236}">
                <a16:creationId xmlns:a16="http://schemas.microsoft.com/office/drawing/2014/main" id="{4B014745-5AFC-47A7-93B7-72267E0DD142}"/>
              </a:ext>
            </a:extLst>
          </p:cNvPr>
          <p:cNvSpPr>
            <a:spLocks noGrp="1"/>
          </p:cNvSpPr>
          <p:nvPr>
            <p:ph type="body" idx="1"/>
          </p:nvPr>
        </p:nvSpPr>
        <p:spPr>
          <a:xfrm>
            <a:off x="685801" y="1476120"/>
            <a:ext cx="10394707" cy="4487800"/>
          </a:xfrm>
        </p:spPr>
        <p:txBody>
          <a:bodyPr>
            <a:normAutofit/>
          </a:bodyPr>
          <a:lstStyle/>
          <a:p>
            <a:pPr marL="342900" indent="-342900">
              <a:buFont typeface="Arial" panose="020B0604020202020204" pitchFamily="34" charset="0"/>
              <a:buChar char="•"/>
            </a:pPr>
            <a:r>
              <a:rPr lang="en-GB" sz="2400" dirty="0" err="1">
                <a:latin typeface="Arial" panose="020B0604020202020204" pitchFamily="34" charset="0"/>
                <a:cs typeface="Arial" panose="020B0604020202020204" pitchFamily="34" charset="0"/>
              </a:rPr>
              <a:t>Bebu</a:t>
            </a:r>
            <a:r>
              <a:rPr lang="en-GB" sz="2400" dirty="0">
                <a:latin typeface="Arial" panose="020B0604020202020204" pitchFamily="34" charset="0"/>
                <a:cs typeface="Arial" panose="020B0604020202020204" pitchFamily="34" charset="0"/>
              </a:rPr>
              <a:t>, I. and </a:t>
            </a:r>
            <a:r>
              <a:rPr lang="en-GB" sz="2400" dirty="0" err="1">
                <a:latin typeface="Arial" panose="020B0604020202020204" pitchFamily="34" charset="0"/>
                <a:cs typeface="Arial" panose="020B0604020202020204" pitchFamily="34" charset="0"/>
              </a:rPr>
              <a:t>Lachin</a:t>
            </a:r>
            <a:r>
              <a:rPr lang="en-GB" sz="2400" dirty="0">
                <a:latin typeface="Arial" panose="020B0604020202020204" pitchFamily="34" charset="0"/>
                <a:cs typeface="Arial" panose="020B0604020202020204" pitchFamily="34" charset="0"/>
              </a:rPr>
              <a:t>, J.M., 2016. Large sample inference for a win ratio analysis of a composite outcome based on prioritized components. Biostatistics, 17(1), pp.178-187.</a:t>
            </a:r>
          </a:p>
          <a:p>
            <a:pPr marL="342900" indent="-342900">
              <a:buFont typeface="Arial" panose="020B0604020202020204" pitchFamily="34" charset="0"/>
              <a:buChar char="•"/>
            </a:pPr>
            <a:r>
              <a:rPr lang="en-GB" sz="2400" dirty="0" err="1">
                <a:latin typeface="Arial" panose="020B0604020202020204" pitchFamily="34" charset="0"/>
                <a:cs typeface="Arial" panose="020B0604020202020204" pitchFamily="34" charset="0"/>
              </a:rPr>
              <a:t>Uchide</a:t>
            </a:r>
            <a:r>
              <a:rPr lang="en-GB" sz="2400" dirty="0">
                <a:latin typeface="Arial" panose="020B0604020202020204" pitchFamily="34" charset="0"/>
                <a:cs typeface="Arial" panose="020B0604020202020204" pitchFamily="34" charset="0"/>
              </a:rPr>
              <a:t>, T. and </a:t>
            </a:r>
            <a:r>
              <a:rPr lang="en-GB" sz="2400" dirty="0" err="1">
                <a:latin typeface="Arial" panose="020B0604020202020204" pitchFamily="34" charset="0"/>
                <a:cs typeface="Arial" panose="020B0604020202020204" pitchFamily="34" charset="0"/>
              </a:rPr>
              <a:t>Imanishi</a:t>
            </a:r>
            <a:r>
              <a:rPr lang="en-GB" sz="2400" dirty="0">
                <a:latin typeface="Arial" panose="020B0604020202020204" pitchFamily="34" charset="0"/>
                <a:cs typeface="Arial" panose="020B0604020202020204" pitchFamily="34" charset="0"/>
              </a:rPr>
              <a:t>, K., 2016. Small earthquakes deviate from the omega‐square model as revealed by multiple spectral ratio analysis. Bulletin of the Seismological Society of America, 106(3), pp.1357-1363.</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706097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TM02900743[[fn=Organic]]</Template>
  <TotalTime>170</TotalTime>
  <Words>297</Words>
  <Application>Microsoft Office PowerPoint</Application>
  <PresentationFormat>Widescreen</PresentationFormat>
  <Paragraphs>17</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Garamond</vt:lpstr>
      <vt:lpstr>Organic</vt:lpstr>
      <vt:lpstr>Gatsby Gange</vt:lpstr>
      <vt:lpstr>Introduction</vt:lpstr>
      <vt:lpstr>Financial statement for 2018-2019</vt:lpstr>
      <vt:lpstr>Suggestions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Gatsby gange</dc:title>
  <dc:creator>User</dc:creator>
  <cp:lastModifiedBy>User</cp:lastModifiedBy>
  <cp:revision>13</cp:revision>
  <dcterms:created xsi:type="dcterms:W3CDTF">2020-07-06T12:28:47Z</dcterms:created>
  <dcterms:modified xsi:type="dcterms:W3CDTF">2020-07-06T18:44:44Z</dcterms:modified>
</cp:coreProperties>
</file>