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5" r:id="rId2"/>
    <p:sldId id="262" r:id="rId3"/>
    <p:sldId id="257" r:id="rId4"/>
    <p:sldId id="258" r:id="rId5"/>
    <p:sldId id="259" r:id="rId6"/>
    <p:sldId id="260" r:id="rId7"/>
    <p:sldId id="266"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D7BDE2-7D9E-4B19-8D13-6798002FD751}" type="datetimeFigureOut">
              <a:rPr lang="en-GB" smtClean="0"/>
              <a:t>22/11/2020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D20446-8C1E-4A9F-89ED-EBC5FC072511}" type="slidenum">
              <a:rPr lang="en-GB" smtClean="0"/>
              <a:t>‹#›</a:t>
            </a:fld>
            <a:endParaRPr lang="en-GB"/>
          </a:p>
        </p:txBody>
      </p:sp>
    </p:spTree>
    <p:extLst>
      <p:ext uri="{BB962C8B-B14F-4D97-AF65-F5344CB8AC3E}">
        <p14:creationId xmlns:p14="http://schemas.microsoft.com/office/powerpoint/2010/main" val="3860329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50987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8</a:t>
            </a:fld>
            <a:endParaRPr lang="en-GB"/>
          </a:p>
        </p:txBody>
      </p:sp>
    </p:spTree>
    <p:extLst>
      <p:ext uri="{BB962C8B-B14F-4D97-AF65-F5344CB8AC3E}">
        <p14:creationId xmlns:p14="http://schemas.microsoft.com/office/powerpoint/2010/main" val="3857425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1ECCB2-1652-4864-B556-D34FDE71E7D5}" type="datetime1">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7089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DFD9AF-30F4-401B-B9D4-28D5838F8E27}" type="datetime1">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057112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42C15C-F0FF-4655-8C48-FB512C3A8F6E}" type="datetime1">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86194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8AEE2E8-5623-450A-9AC2-D6B14B099E61}" type="datetime1">
              <a:rPr lang="en-GB" smtClean="0"/>
              <a:t>22/11/2020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07263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08FE519-8787-4BAF-9CCF-C54D7A88C955}" type="datetime1">
              <a:rPr lang="en-GB" smtClean="0"/>
              <a:t>22/11/2020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91462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EE70A1-9FA9-446D-B32A-F51C036AF12D}" type="datetime1">
              <a:rPr lang="en-GB" smtClean="0"/>
              <a:t>22/11/2020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694784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DDD45-A249-4F12-B47C-97A3F7130B14}" type="datetime1">
              <a:rPr lang="en-GB" smtClean="0"/>
              <a:t>22/11/2020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2041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B82E74-FC85-46C8-98FD-0E48B264732E}" type="datetime1">
              <a:rPr lang="en-GB" smtClean="0"/>
              <a:t>22/11/2020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575096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622BB9-AB87-4327-95EB-AF9E07741247}" type="datetime1">
              <a:rPr lang="en-GB" smtClean="0"/>
              <a:t>22/11/2020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4292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3F7E4F4-3779-4A2F-84B8-BE6A7267E125}" type="datetime1">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72237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FA3A40A-72C1-4355-9E0F-CF5EB6B48168}" type="datetime1">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4215348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41AEB-BC44-4729-83E9-09786D4B4CA3}" type="datetime1">
              <a:rPr lang="en-GB" smtClean="0"/>
              <a:t>22/11/2020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F81A9B-40D1-48DE-9F55-896B8958FC5F}" type="slidenum">
              <a:rPr lang="en-GB" smtClean="0"/>
              <a:t>‹#›</a:t>
            </a:fld>
            <a:endParaRPr lang="en-GB"/>
          </a:p>
        </p:txBody>
      </p:sp>
    </p:spTree>
    <p:extLst>
      <p:ext uri="{BB962C8B-B14F-4D97-AF65-F5344CB8AC3E}">
        <p14:creationId xmlns:p14="http://schemas.microsoft.com/office/powerpoint/2010/main" val="1329391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CORPUS%20of%20Introductions.docx"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Passive%20structures%20-%20Thesis%20Introductions%20corpus.docx" TargetMode="External"/><Relationship Id="rId5" Type="http://schemas.openxmlformats.org/officeDocument/2006/relationships/hyperlink" Target="../../HAVE%20BEEN%20-%20Thesis%20introductions.docx" TargetMode="External"/><Relationship Id="rId4" Type="http://schemas.openxmlformats.org/officeDocument/2006/relationships/hyperlink" Target="../../Essay%20introductions%20-%20examples.doc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Essay introductions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29851702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presentation</a:t>
            </a:r>
            <a:endParaRPr lang="en-GB" dirty="0"/>
          </a:p>
        </p:txBody>
      </p:sp>
      <p:sp>
        <p:nvSpPr>
          <p:cNvPr id="3" name="Content Placeholder 2"/>
          <p:cNvSpPr>
            <a:spLocks noGrp="1"/>
          </p:cNvSpPr>
          <p:nvPr>
            <p:ph idx="1"/>
          </p:nvPr>
        </p:nvSpPr>
        <p:spPr/>
        <p:txBody>
          <a:bodyPr/>
          <a:lstStyle/>
          <a:p>
            <a:r>
              <a:rPr lang="en-GB" dirty="0" smtClean="0"/>
              <a:t>Example of essay introductions</a:t>
            </a:r>
          </a:p>
          <a:p>
            <a:r>
              <a:rPr lang="en-GB" dirty="0" smtClean="0"/>
              <a:t>The main functions of essay introductions</a:t>
            </a:r>
          </a:p>
          <a:p>
            <a:r>
              <a:rPr lang="en-GB" dirty="0" smtClean="0"/>
              <a:t>The use of tense in essay introductions</a:t>
            </a:r>
          </a:p>
          <a:p>
            <a:r>
              <a:rPr lang="en-GB" dirty="0" smtClean="0"/>
              <a:t>Further examples of essay introductions</a:t>
            </a:r>
          </a:p>
          <a:p>
            <a:r>
              <a:rPr lang="en-GB" dirty="0" smtClean="0"/>
              <a:t>Additional resources on essay introduction</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2</a:t>
            </a:fld>
            <a:endParaRPr lang="en-GB"/>
          </a:p>
        </p:txBody>
      </p:sp>
    </p:spTree>
    <p:extLst>
      <p:ext uri="{BB962C8B-B14F-4D97-AF65-F5344CB8AC3E}">
        <p14:creationId xmlns:p14="http://schemas.microsoft.com/office/powerpoint/2010/main" val="25756069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ESSAY INTRODUCTIONS</a:t>
            </a:r>
            <a:endParaRPr lang="en-GB" dirty="0"/>
          </a:p>
        </p:txBody>
      </p:sp>
      <p:sp>
        <p:nvSpPr>
          <p:cNvPr id="3" name="Content Placeholder 2"/>
          <p:cNvSpPr>
            <a:spLocks noGrp="1"/>
          </p:cNvSpPr>
          <p:nvPr>
            <p:ph idx="1"/>
          </p:nvPr>
        </p:nvSpPr>
        <p:spPr/>
        <p:txBody>
          <a:bodyPr>
            <a:normAutofit fontScale="77500" lnSpcReduction="20000"/>
          </a:bodyPr>
          <a:lstStyle/>
          <a:p>
            <a:pPr lvl="0" algn="just"/>
            <a:r>
              <a:rPr lang="en-GB" sz="2200" b="1" dirty="0" smtClean="0">
                <a:solidFill>
                  <a:srgbClr val="FF0000"/>
                </a:solidFill>
              </a:rPr>
              <a:t>(1) After leaving secondary school, university is usually the first choice for most people. However, some will choose to start work. Discuss. </a:t>
            </a:r>
          </a:p>
          <a:p>
            <a:pPr lvl="0" algn="just"/>
            <a:r>
              <a:rPr lang="en-GB" sz="2200" dirty="0" smtClean="0"/>
              <a:t>There </a:t>
            </a:r>
            <a:r>
              <a:rPr lang="en-GB" sz="2200" dirty="0"/>
              <a:t>appears to be a general assumption that if an eighteen-year-old chooses the option of continued education, as opposed to leaving school to seek work, that she will automatically reap financial and professional rewards in the future. For this reason, many students are encouraged by their parents to follow degree courses at university or to gain some other professional qualification before joining the workforce. </a:t>
            </a:r>
          </a:p>
          <a:p>
            <a:pPr lvl="0" algn="just"/>
            <a:r>
              <a:rPr lang="en-GB" sz="2200" b="1" dirty="0" smtClean="0">
                <a:solidFill>
                  <a:srgbClr val="FF0000"/>
                </a:solidFill>
              </a:rPr>
              <a:t>(2) Space research is a very expensive field and some feel that the money could be better spent elsewhere. Discuss.  </a:t>
            </a:r>
            <a:endParaRPr lang="en-GB" sz="2200" b="1" dirty="0">
              <a:solidFill>
                <a:srgbClr val="FF0000"/>
              </a:solidFill>
            </a:endParaRPr>
          </a:p>
          <a:p>
            <a:pPr lvl="0" algn="just"/>
            <a:r>
              <a:rPr lang="en-GB" sz="2200" dirty="0" smtClean="0"/>
              <a:t>Mankind </a:t>
            </a:r>
            <a:r>
              <a:rPr lang="en-GB" sz="2200" dirty="0"/>
              <a:t>has always pushed the limits of his knowledge in the search for new discoveries which may lead to innovatory products. However, all this research and innovation costs a great deal of money. Moreover, one of the most expensive projects has been the one involving space. In considering the above title, this essay will focus on the advantages and disadvantages of space research. </a:t>
            </a:r>
          </a:p>
          <a:p>
            <a:pPr lvl="0" algn="just"/>
            <a:r>
              <a:rPr lang="en-GB" sz="2200" b="1" dirty="0" smtClean="0">
                <a:solidFill>
                  <a:srgbClr val="FF0000"/>
                </a:solidFill>
              </a:rPr>
              <a:t>(3) While most people enjoy listening to music, as with any subject there is always a negative side. Discuss. </a:t>
            </a:r>
            <a:r>
              <a:rPr lang="en-GB" sz="2200" b="1" dirty="0">
                <a:solidFill>
                  <a:srgbClr val="FF0000"/>
                </a:solidFill>
              </a:rPr>
              <a:t> </a:t>
            </a:r>
          </a:p>
          <a:p>
            <a:pPr lvl="0" algn="just"/>
            <a:r>
              <a:rPr lang="en-GB" sz="2200" dirty="0" smtClean="0"/>
              <a:t>Music </a:t>
            </a:r>
            <a:r>
              <a:rPr lang="en-GB" sz="2200" dirty="0"/>
              <a:t>has been part of our lives for thousands of years. No matter what culture we belong to, we all share the universal language of music. Some may have different instruments or even different musical scales (Grout and Palisca, 1988). However, despite the thousands of languages all over the world, there is no linguistic barrier to the enjoyment of music. This essay looks at the positive as well as the negative aspects of music, in order to provide the reader with a simple critique. </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3</a:t>
            </a:fld>
            <a:endParaRPr lang="en-GB"/>
          </a:p>
        </p:txBody>
      </p:sp>
    </p:spTree>
    <p:extLst>
      <p:ext uri="{BB962C8B-B14F-4D97-AF65-F5344CB8AC3E}">
        <p14:creationId xmlns:p14="http://schemas.microsoft.com/office/powerpoint/2010/main" val="33562006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functions of an essay introduction</a:t>
            </a:r>
            <a:endParaRPr lang="en-GB" dirty="0"/>
          </a:p>
        </p:txBody>
      </p:sp>
      <p:sp>
        <p:nvSpPr>
          <p:cNvPr id="3" name="Content Placeholder 2"/>
          <p:cNvSpPr>
            <a:spLocks noGrp="1"/>
          </p:cNvSpPr>
          <p:nvPr>
            <p:ph idx="1"/>
          </p:nvPr>
        </p:nvSpPr>
        <p:spPr/>
        <p:txBody>
          <a:bodyPr>
            <a:normAutofit/>
          </a:bodyPr>
          <a:lstStyle/>
          <a:p>
            <a:r>
              <a:rPr lang="en-GB" dirty="0" smtClean="0"/>
              <a:t>Providing background to the topic of the essay</a:t>
            </a:r>
          </a:p>
          <a:p>
            <a:pPr lvl="1"/>
            <a:r>
              <a:rPr lang="en-GB" sz="1900" dirty="0"/>
              <a:t>It is certainly true that today traffic in cities throughout the world has become a major problem</a:t>
            </a:r>
            <a:r>
              <a:rPr lang="en-GB" sz="1900" dirty="0" smtClean="0"/>
              <a:t>.</a:t>
            </a:r>
          </a:p>
          <a:p>
            <a:pPr lvl="1"/>
            <a:r>
              <a:rPr lang="en-GB" sz="1900" dirty="0"/>
              <a:t>Mankind has always pushed the limits of his knowledge in the search for new discoveries which may lead to innovatory products</a:t>
            </a:r>
            <a:r>
              <a:rPr lang="en-GB" sz="1900" dirty="0" smtClean="0"/>
              <a:t>.</a:t>
            </a:r>
          </a:p>
          <a:p>
            <a:r>
              <a:rPr lang="en-GB" dirty="0" smtClean="0"/>
              <a:t>Providing explanations of terms used in the essay (if necessary)</a:t>
            </a:r>
          </a:p>
          <a:p>
            <a:pPr lvl="1"/>
            <a:r>
              <a:rPr lang="en-GB" sz="1800" dirty="0"/>
              <a:t>With China’s accession to the </a:t>
            </a:r>
            <a:r>
              <a:rPr lang="en-GB" sz="1800" dirty="0" smtClean="0"/>
              <a:t>WTO (World </a:t>
            </a:r>
            <a:r>
              <a:rPr lang="en-GB" sz="1800" dirty="0"/>
              <a:t>Trade </a:t>
            </a:r>
            <a:r>
              <a:rPr lang="en-GB" sz="1800" dirty="0" smtClean="0"/>
              <a:t>Organization)</a:t>
            </a:r>
          </a:p>
          <a:p>
            <a:pPr lvl="1"/>
            <a:r>
              <a:rPr lang="en-GB" sz="1800" dirty="0" smtClean="0"/>
              <a:t>PESTEL stands for Political, Economical, Social, Technological, Environmental and Legal</a:t>
            </a:r>
          </a:p>
          <a:p>
            <a:r>
              <a:rPr lang="en-GB" dirty="0" smtClean="0"/>
              <a:t>Providing a thesis statement (explaining the purpose of the essay)</a:t>
            </a:r>
          </a:p>
          <a:p>
            <a:pPr lvl="1"/>
            <a:r>
              <a:rPr lang="en-GB" sz="1800" dirty="0" smtClean="0"/>
              <a:t>This </a:t>
            </a:r>
            <a:r>
              <a:rPr lang="en-GB" sz="1800" dirty="0"/>
              <a:t>essay will focus on the advantages and disadvantages of space research</a:t>
            </a:r>
            <a:r>
              <a:rPr lang="en-GB" sz="1800" dirty="0" smtClean="0"/>
              <a:t>.</a:t>
            </a:r>
          </a:p>
          <a:p>
            <a:pPr lvl="1"/>
            <a:r>
              <a:rPr lang="en-GB" sz="1800" dirty="0" smtClean="0"/>
              <a:t>This </a:t>
            </a:r>
            <a:r>
              <a:rPr lang="en-GB" sz="1800" dirty="0"/>
              <a:t>essay aims to explain why marketing as an approach to business and as a business function, has come of age at the start of the third millennium</a:t>
            </a:r>
          </a:p>
          <a:p>
            <a:pPr lvl="1"/>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4</a:t>
            </a:fld>
            <a:endParaRPr lang="en-GB"/>
          </a:p>
        </p:txBody>
      </p:sp>
    </p:spTree>
    <p:extLst>
      <p:ext uri="{BB962C8B-B14F-4D97-AF65-F5344CB8AC3E}">
        <p14:creationId xmlns:p14="http://schemas.microsoft.com/office/powerpoint/2010/main" val="20518679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tense in essay introductions</a:t>
            </a:r>
            <a:endParaRPr lang="en-GB" dirty="0"/>
          </a:p>
        </p:txBody>
      </p:sp>
      <p:sp>
        <p:nvSpPr>
          <p:cNvPr id="3" name="Content Placeholder 2"/>
          <p:cNvSpPr>
            <a:spLocks noGrp="1"/>
          </p:cNvSpPr>
          <p:nvPr>
            <p:ph idx="1"/>
          </p:nvPr>
        </p:nvSpPr>
        <p:spPr/>
        <p:txBody>
          <a:bodyPr>
            <a:normAutofit/>
          </a:bodyPr>
          <a:lstStyle/>
          <a:p>
            <a:r>
              <a:rPr lang="en-GB" sz="1600" dirty="0" smtClean="0"/>
              <a:t>While there are no definite rules that must be followed, here are some general guidelines that can help you:-</a:t>
            </a:r>
          </a:p>
          <a:p>
            <a:r>
              <a:rPr lang="en-GB" sz="1600" dirty="0" smtClean="0"/>
              <a:t>When writing the background information present perfect tense is often used</a:t>
            </a:r>
          </a:p>
          <a:p>
            <a:pPr lvl="1"/>
            <a:r>
              <a:rPr lang="en-GB" sz="1600" dirty="0"/>
              <a:t>The substantial growth of demand for tourism activities </a:t>
            </a:r>
            <a:r>
              <a:rPr lang="en-GB" sz="1600" b="1" dirty="0">
                <a:solidFill>
                  <a:srgbClr val="FF0000"/>
                </a:solidFill>
              </a:rPr>
              <a:t>has proved </a:t>
            </a:r>
            <a:r>
              <a:rPr lang="en-GB" sz="1600" dirty="0"/>
              <a:t>that </a:t>
            </a:r>
            <a:r>
              <a:rPr lang="en-GB" sz="1600" dirty="0" smtClean="0"/>
              <a:t>the tourism </a:t>
            </a:r>
            <a:r>
              <a:rPr lang="en-GB" sz="1600" dirty="0"/>
              <a:t>industry is one of the major contributors to global economy and </a:t>
            </a:r>
            <a:r>
              <a:rPr lang="en-GB" sz="1600" dirty="0" smtClean="0"/>
              <a:t>employment</a:t>
            </a:r>
          </a:p>
          <a:p>
            <a:pPr lvl="1"/>
            <a:r>
              <a:rPr lang="en-GB" sz="1600" dirty="0"/>
              <a:t>China </a:t>
            </a:r>
            <a:r>
              <a:rPr lang="en-GB" sz="1600" b="1" dirty="0">
                <a:solidFill>
                  <a:srgbClr val="FF0000"/>
                </a:solidFill>
              </a:rPr>
              <a:t>has become </a:t>
            </a:r>
            <a:r>
              <a:rPr lang="en-GB" sz="1600" dirty="0"/>
              <a:t>one of the most important nations, and has experienced rapid economic growth in the past decades </a:t>
            </a:r>
            <a:endParaRPr lang="en-GB" sz="1600" dirty="0" smtClean="0"/>
          </a:p>
          <a:p>
            <a:r>
              <a:rPr lang="en-GB" sz="1600" dirty="0" smtClean="0"/>
              <a:t>When writing explanation or definitions present simple is often used</a:t>
            </a:r>
          </a:p>
          <a:p>
            <a:pPr lvl="1"/>
            <a:r>
              <a:rPr lang="en-GB" sz="1600" dirty="0" smtClean="0"/>
              <a:t>SWOT </a:t>
            </a:r>
            <a:r>
              <a:rPr lang="en-GB" sz="1600" b="1" dirty="0" smtClean="0">
                <a:solidFill>
                  <a:srgbClr val="FF0000"/>
                </a:solidFill>
              </a:rPr>
              <a:t>stands for </a:t>
            </a:r>
            <a:r>
              <a:rPr lang="en-GB" sz="1600" dirty="0" smtClean="0"/>
              <a:t>strengths, weaknesses, opportunities and threats</a:t>
            </a:r>
          </a:p>
          <a:p>
            <a:pPr lvl="1"/>
            <a:r>
              <a:rPr lang="en-GB" sz="1600" dirty="0" smtClean="0"/>
              <a:t>WHO </a:t>
            </a:r>
            <a:r>
              <a:rPr lang="en-GB" sz="1600" b="1" dirty="0" smtClean="0">
                <a:solidFill>
                  <a:srgbClr val="FF0000"/>
                </a:solidFill>
              </a:rPr>
              <a:t>stands for </a:t>
            </a:r>
            <a:r>
              <a:rPr lang="en-GB" sz="1600" dirty="0" smtClean="0"/>
              <a:t>the World Health organisation</a:t>
            </a:r>
          </a:p>
          <a:p>
            <a:r>
              <a:rPr lang="en-GB" sz="1600" dirty="0" smtClean="0"/>
              <a:t>When writing the purpose of the essay there are several options but simple present OR future simple are often chosen. (</a:t>
            </a:r>
            <a:r>
              <a:rPr lang="en-GB" sz="1600" i="1" dirty="0" smtClean="0"/>
              <a:t>Please note the use of phrasal verb forms</a:t>
            </a:r>
            <a:r>
              <a:rPr lang="en-GB" sz="1600" dirty="0" smtClean="0"/>
              <a:t>)</a:t>
            </a:r>
          </a:p>
          <a:p>
            <a:pPr lvl="1"/>
            <a:r>
              <a:rPr lang="en-GB" sz="1600" dirty="0" smtClean="0"/>
              <a:t>This essay </a:t>
            </a:r>
            <a:r>
              <a:rPr lang="en-GB" sz="1600" b="1" dirty="0" smtClean="0">
                <a:solidFill>
                  <a:srgbClr val="FF0000"/>
                </a:solidFill>
              </a:rPr>
              <a:t>focuses on</a:t>
            </a:r>
            <a:r>
              <a:rPr lang="en-GB" sz="1600" dirty="0" smtClean="0"/>
              <a:t>../ This essay </a:t>
            </a:r>
            <a:r>
              <a:rPr lang="en-GB" sz="1600" b="1" dirty="0" smtClean="0">
                <a:solidFill>
                  <a:srgbClr val="FF0000"/>
                </a:solidFill>
              </a:rPr>
              <a:t>will focus on</a:t>
            </a:r>
            <a:r>
              <a:rPr lang="en-GB" sz="1600" dirty="0" smtClean="0"/>
              <a:t>..</a:t>
            </a:r>
          </a:p>
          <a:p>
            <a:pPr lvl="1"/>
            <a:r>
              <a:rPr lang="en-GB" sz="1600" dirty="0" smtClean="0"/>
              <a:t>This essay </a:t>
            </a:r>
            <a:r>
              <a:rPr lang="en-GB" sz="1600" b="1" dirty="0" smtClean="0">
                <a:solidFill>
                  <a:srgbClr val="FF0000"/>
                </a:solidFill>
              </a:rPr>
              <a:t>looks at</a:t>
            </a:r>
            <a:r>
              <a:rPr lang="en-GB" sz="1600" dirty="0" smtClean="0"/>
              <a:t>…/ This essay </a:t>
            </a:r>
            <a:r>
              <a:rPr lang="en-GB" sz="1600" b="1" dirty="0" smtClean="0">
                <a:solidFill>
                  <a:srgbClr val="FF0000"/>
                </a:solidFill>
              </a:rPr>
              <a:t>will look at</a:t>
            </a:r>
            <a:r>
              <a:rPr lang="en-GB" sz="1600" dirty="0" smtClean="0"/>
              <a:t>… </a:t>
            </a:r>
            <a:endParaRPr lang="en-GB" sz="1600" dirty="0"/>
          </a:p>
        </p:txBody>
      </p:sp>
      <p:sp>
        <p:nvSpPr>
          <p:cNvPr id="4" name="Slide Number Placeholder 3"/>
          <p:cNvSpPr>
            <a:spLocks noGrp="1"/>
          </p:cNvSpPr>
          <p:nvPr>
            <p:ph type="sldNum" sz="quarter" idx="12"/>
          </p:nvPr>
        </p:nvSpPr>
        <p:spPr/>
        <p:txBody>
          <a:bodyPr/>
          <a:lstStyle/>
          <a:p>
            <a:fld id="{49F81A9B-40D1-48DE-9F55-896B8958FC5F}" type="slidenum">
              <a:rPr lang="en-GB" smtClean="0"/>
              <a:t>5</a:t>
            </a:fld>
            <a:endParaRPr lang="en-GB"/>
          </a:p>
        </p:txBody>
      </p:sp>
    </p:spTree>
    <p:extLst>
      <p:ext uri="{BB962C8B-B14F-4D97-AF65-F5344CB8AC3E}">
        <p14:creationId xmlns:p14="http://schemas.microsoft.com/office/powerpoint/2010/main" val="40111599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introductions</a:t>
            </a:r>
            <a:endParaRPr lang="en-GB" dirty="0"/>
          </a:p>
        </p:txBody>
      </p:sp>
      <p:sp>
        <p:nvSpPr>
          <p:cNvPr id="3" name="Content Placeholder 2"/>
          <p:cNvSpPr>
            <a:spLocks noGrp="1"/>
          </p:cNvSpPr>
          <p:nvPr>
            <p:ph idx="1"/>
          </p:nvPr>
        </p:nvSpPr>
        <p:spPr/>
        <p:txBody>
          <a:bodyPr>
            <a:normAutofit fontScale="85000" lnSpcReduction="10000"/>
          </a:bodyPr>
          <a:lstStyle/>
          <a:p>
            <a:r>
              <a:rPr lang="en-GB" sz="2500" dirty="0" smtClean="0"/>
              <a:t>(4) </a:t>
            </a:r>
            <a:r>
              <a:rPr lang="en-GB" sz="2500" dirty="0"/>
              <a:t>The substantial growth of demand for tourism activities has proved that the tourism industry is one of the major contributors to </a:t>
            </a:r>
            <a:r>
              <a:rPr lang="en-GB" sz="2500" dirty="0" smtClean="0"/>
              <a:t>the global </a:t>
            </a:r>
            <a:r>
              <a:rPr lang="en-GB" sz="2500" dirty="0"/>
              <a:t>economy and employment. In terms of maintaining </a:t>
            </a:r>
            <a:r>
              <a:rPr lang="en-GB" sz="2500" dirty="0" smtClean="0"/>
              <a:t>world, </a:t>
            </a:r>
            <a:r>
              <a:rPr lang="en-GB" sz="2500" dirty="0"/>
              <a:t>tourism activities are able to enhance the understanding between nations. These suggest the importance of tourism development, in </a:t>
            </a:r>
            <a:r>
              <a:rPr lang="en-GB" sz="2500" dirty="0" smtClean="0"/>
              <a:t>particular, </a:t>
            </a:r>
            <a:r>
              <a:rPr lang="en-GB" sz="2500" dirty="0"/>
              <a:t>on </a:t>
            </a:r>
            <a:r>
              <a:rPr lang="en-GB" sz="2500" dirty="0" smtClean="0"/>
              <a:t>a  </a:t>
            </a:r>
            <a:r>
              <a:rPr lang="en-GB" sz="2500" dirty="0"/>
              <a:t>worldwide scale. Nevertheless, both of inbound and outbound tourist markets have long been dominated by only few industrial countries. Although some emerging countries, like the People’s Republic of China, </a:t>
            </a:r>
            <a:r>
              <a:rPr lang="en-GB" sz="2500" dirty="0" smtClean="0"/>
              <a:t>have </a:t>
            </a:r>
            <a:r>
              <a:rPr lang="en-GB" sz="2500" dirty="0"/>
              <a:t>started contributing </a:t>
            </a:r>
            <a:r>
              <a:rPr lang="en-GB" sz="2500" dirty="0" smtClean="0"/>
              <a:t>to the growth </a:t>
            </a:r>
            <a:r>
              <a:rPr lang="en-GB" sz="2500" dirty="0"/>
              <a:t>in international tourism since the twenty century, the benefits that tourism may bring in need to be re-evaluated in the context of globalisation </a:t>
            </a:r>
            <a:r>
              <a:rPr lang="en-GB" sz="2500" dirty="0" smtClean="0"/>
              <a:t>and the fact that that </a:t>
            </a:r>
            <a:r>
              <a:rPr lang="en-GB" sz="2500" dirty="0"/>
              <a:t>developing countries tend to be more vulnerable.</a:t>
            </a:r>
          </a:p>
          <a:p>
            <a:r>
              <a:rPr lang="en-GB" sz="2500" smtClean="0"/>
              <a:t>(5) </a:t>
            </a:r>
            <a:r>
              <a:rPr lang="en-GB" sz="2500" dirty="0"/>
              <a:t>Though people are not equally endowed with strength, skills, </a:t>
            </a:r>
            <a:r>
              <a:rPr lang="en-GB" sz="2500" dirty="0" smtClean="0"/>
              <a:t>and luck if </a:t>
            </a:r>
            <a:r>
              <a:rPr lang="en-GB" sz="2500" dirty="0"/>
              <a:t>we give the same amount of money to everyone, some people will waste all the money </a:t>
            </a:r>
            <a:r>
              <a:rPr lang="en-GB" sz="2500" dirty="0" smtClean="0"/>
              <a:t>while others can </a:t>
            </a:r>
            <a:r>
              <a:rPr lang="en-GB" sz="2500" dirty="0"/>
              <a:t>save some money and day by day there will be some classification in our society. There are mainly three classes in our society, rich, middleclass and poor. Each class can be divided </a:t>
            </a:r>
            <a:r>
              <a:rPr lang="en-GB" sz="2500" dirty="0" smtClean="0"/>
              <a:t>into </a:t>
            </a:r>
            <a:r>
              <a:rPr lang="en-GB" sz="2500" dirty="0"/>
              <a:t>three more classes. </a:t>
            </a:r>
            <a:r>
              <a:rPr lang="en-GB" sz="2500" dirty="0" smtClean="0"/>
              <a:t>As a result, this essay focuses on how </a:t>
            </a:r>
            <a:r>
              <a:rPr lang="en-GB" sz="2500" dirty="0"/>
              <a:t>these classes are created and what is the root of poverty, especially in Bangladesh in South Asia.</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6</a:t>
            </a:fld>
            <a:endParaRPr lang="en-GB"/>
          </a:p>
        </p:txBody>
      </p:sp>
    </p:spTree>
    <p:extLst>
      <p:ext uri="{BB962C8B-B14F-4D97-AF65-F5344CB8AC3E}">
        <p14:creationId xmlns:p14="http://schemas.microsoft.com/office/powerpoint/2010/main" val="1213189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introductions</a:t>
            </a:r>
            <a:endParaRPr lang="en-GB" dirty="0"/>
          </a:p>
        </p:txBody>
      </p:sp>
      <p:sp>
        <p:nvSpPr>
          <p:cNvPr id="3" name="Content Placeholder 2"/>
          <p:cNvSpPr>
            <a:spLocks noGrp="1"/>
          </p:cNvSpPr>
          <p:nvPr>
            <p:ph idx="1"/>
          </p:nvPr>
        </p:nvSpPr>
        <p:spPr/>
        <p:txBody>
          <a:bodyPr>
            <a:normAutofit fontScale="92500" lnSpcReduction="10000"/>
          </a:bodyPr>
          <a:lstStyle/>
          <a:p>
            <a:r>
              <a:rPr lang="en-GB" sz="2500" dirty="0" smtClean="0"/>
              <a:t>(</a:t>
            </a:r>
            <a:r>
              <a:rPr lang="en-GB" sz="2500" dirty="0"/>
              <a:t>7) China has become one of the most important nations, and has experienced rapid economic growth in the past decades that has amazed the rest of the world. With China’s accession to the World Trade Organization (WTO), business activities </a:t>
            </a:r>
            <a:r>
              <a:rPr lang="en-GB" sz="2500" dirty="0" smtClean="0"/>
              <a:t> </a:t>
            </a:r>
            <a:r>
              <a:rPr lang="en-GB" sz="2500" dirty="0"/>
              <a:t>within China, the adjusting of the Chinese accounting development has been a hot topic in the world economic field, especially the changes and reforms of Chinese accounting since the ‘Open Door Policy’ was established in 1978. This is because accounting is a service provided for those who information about an organization’s financial performance, its assets and its liabilities (Dyson, 2004). </a:t>
            </a:r>
          </a:p>
          <a:p>
            <a:r>
              <a:rPr lang="en-GB" sz="2500" dirty="0"/>
              <a:t>(8) This essay will give an overview about some of the most important art movements that took place in the last two centuries, describe their philosophies and evaluate similarities and differences between them.  </a:t>
            </a:r>
            <a:r>
              <a:rPr lang="en-GB" sz="2500" dirty="0" smtClean="0"/>
              <a:t>Furthermore, it </a:t>
            </a:r>
            <a:r>
              <a:rPr lang="en-GB" sz="2500" dirty="0"/>
              <a:t>will </a:t>
            </a:r>
            <a:r>
              <a:rPr lang="en-GB" sz="2500" dirty="0" smtClean="0"/>
              <a:t>discuss </a:t>
            </a:r>
            <a:r>
              <a:rPr lang="en-GB" sz="2500" dirty="0"/>
              <a:t>how the current design was influenced by the 19</a:t>
            </a:r>
            <a:r>
              <a:rPr lang="en-GB" sz="2500" baseline="30000" dirty="0"/>
              <a:t>th</a:t>
            </a:r>
            <a:r>
              <a:rPr lang="en-GB" sz="2500" dirty="0"/>
              <a:t> and 20</a:t>
            </a:r>
            <a:r>
              <a:rPr lang="en-GB" sz="2500" baseline="30000" dirty="0"/>
              <a:t>th</a:t>
            </a:r>
            <a:r>
              <a:rPr lang="en-GB" sz="2500" dirty="0"/>
              <a:t> century art movements  and which philosophies, ideals and works were significant for the development of Contemporary Design.</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7</a:t>
            </a:fld>
            <a:endParaRPr lang="en-GB"/>
          </a:p>
        </p:txBody>
      </p:sp>
    </p:spTree>
    <p:extLst>
      <p:ext uri="{BB962C8B-B14F-4D97-AF65-F5344CB8AC3E}">
        <p14:creationId xmlns:p14="http://schemas.microsoft.com/office/powerpoint/2010/main" val="2513917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 on Essay Introductions</a:t>
            </a:r>
            <a:endParaRPr lang="en-GB" dirty="0"/>
          </a:p>
        </p:txBody>
      </p:sp>
      <p:sp>
        <p:nvSpPr>
          <p:cNvPr id="3" name="Content Placeholder 2"/>
          <p:cNvSpPr>
            <a:spLocks noGrp="1"/>
          </p:cNvSpPr>
          <p:nvPr>
            <p:ph idx="1"/>
          </p:nvPr>
        </p:nvSpPr>
        <p:spPr/>
        <p:txBody>
          <a:bodyPr>
            <a:normAutofit/>
          </a:bodyPr>
          <a:lstStyle/>
          <a:p>
            <a:r>
              <a:rPr lang="en-GB" sz="2000" dirty="0" smtClean="0"/>
              <a:t>Open the Pre-sessional Moodle page and select the following resource from the WEEK 1 list:- </a:t>
            </a:r>
          </a:p>
          <a:p>
            <a:pPr lvl="1"/>
            <a:r>
              <a:rPr lang="en-GB" sz="2000" dirty="0" smtClean="0"/>
              <a:t>The CORPUS of INTRODUCTIONS</a:t>
            </a:r>
          </a:p>
          <a:p>
            <a:r>
              <a:rPr lang="en-GB" sz="2000" dirty="0" smtClean="0"/>
              <a:t>This will help you to examine a much wider range of introductions. There are 24 in total and these are taken from actual UWTSD students assignment writing. As such the language is slightly more complex, but the basic principles still apply. Focus on the language used and notice any patterns that are repeated.</a:t>
            </a:r>
          </a:p>
          <a:p>
            <a:r>
              <a:rPr lang="en-GB" sz="2000" dirty="0" smtClean="0"/>
              <a:t>Finally, please click on the following hyperlinks to access more information directly</a:t>
            </a:r>
          </a:p>
          <a:p>
            <a:pPr lvl="1"/>
            <a:r>
              <a:rPr lang="en-GB" sz="1800" dirty="0" smtClean="0">
                <a:hlinkClick r:id="rId3" action="ppaction://hlinkfile"/>
              </a:rPr>
              <a:t>Corpus of Introductions</a:t>
            </a:r>
            <a:endParaRPr lang="en-GB" sz="1800" dirty="0" smtClean="0"/>
          </a:p>
          <a:p>
            <a:pPr lvl="1"/>
            <a:r>
              <a:rPr lang="en-GB" sz="1800" dirty="0" smtClean="0">
                <a:hlinkClick r:id="rId4" action="ppaction://hlinkfile"/>
              </a:rPr>
              <a:t>Essay introduction examples</a:t>
            </a:r>
            <a:endParaRPr lang="en-GB" sz="1800" dirty="0" smtClean="0"/>
          </a:p>
          <a:p>
            <a:pPr lvl="1"/>
            <a:r>
              <a:rPr lang="en-GB" sz="1800" dirty="0" smtClean="0">
                <a:hlinkClick r:id="rId5" action="ppaction://hlinkfile"/>
              </a:rPr>
              <a:t>Present perfect in thesis introductions</a:t>
            </a:r>
            <a:endParaRPr lang="en-GB" sz="1800" dirty="0" smtClean="0"/>
          </a:p>
          <a:p>
            <a:pPr lvl="1"/>
            <a:r>
              <a:rPr lang="en-GB" sz="1800" dirty="0" smtClean="0">
                <a:hlinkClick r:id="rId6" action="ppaction://hlinkfile"/>
              </a:rPr>
              <a:t>Passive structures in thesis introductions</a:t>
            </a:r>
            <a:endParaRPr lang="en-GB" sz="2000" dirty="0"/>
          </a:p>
        </p:txBody>
      </p:sp>
      <p:sp>
        <p:nvSpPr>
          <p:cNvPr id="4" name="Slide Number Placeholder 3"/>
          <p:cNvSpPr>
            <a:spLocks noGrp="1"/>
          </p:cNvSpPr>
          <p:nvPr>
            <p:ph type="sldNum" sz="quarter" idx="12"/>
          </p:nvPr>
        </p:nvSpPr>
        <p:spPr/>
        <p:txBody>
          <a:bodyPr/>
          <a:lstStyle/>
          <a:p>
            <a:fld id="{49F81A9B-40D1-48DE-9F55-896B8958FC5F}" type="slidenum">
              <a:rPr lang="en-GB" smtClean="0"/>
              <a:t>8</a:t>
            </a:fld>
            <a:endParaRPr lang="en-GB"/>
          </a:p>
        </p:txBody>
      </p:sp>
    </p:spTree>
    <p:extLst>
      <p:ext uri="{BB962C8B-B14F-4D97-AF65-F5344CB8AC3E}">
        <p14:creationId xmlns:p14="http://schemas.microsoft.com/office/powerpoint/2010/main" val="31560702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1031</Words>
  <Application>Microsoft Office PowerPoint</Application>
  <PresentationFormat>Widescreen</PresentationFormat>
  <Paragraphs>65</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vt:lpstr>
      <vt:lpstr>Contents of presentation</vt:lpstr>
      <vt:lpstr>EXAMPLES of ESSAY INTRODUCTIONS</vt:lpstr>
      <vt:lpstr>The main functions of an essay introduction</vt:lpstr>
      <vt:lpstr>The use of tense in essay introductions</vt:lpstr>
      <vt:lpstr>Further examples of essay introductions</vt:lpstr>
      <vt:lpstr>Further examples of essay introductions</vt:lpstr>
      <vt:lpstr>Additional resources on Essay Introductions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Pre-sessional lecture Essay introductions  </dc:title>
  <dc:creator>David Charles Williams (International Centre)</dc:creator>
  <cp:lastModifiedBy>David Charles Williams (International Centre)</cp:lastModifiedBy>
  <cp:revision>46</cp:revision>
  <dcterms:created xsi:type="dcterms:W3CDTF">2020-05-01T10:22:05Z</dcterms:created>
  <dcterms:modified xsi:type="dcterms:W3CDTF">2020-11-22T07:27:49Z</dcterms:modified>
</cp:coreProperties>
</file>