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69" r:id="rId2"/>
    <p:sldId id="256" r:id="rId3"/>
    <p:sldId id="257" r:id="rId4"/>
    <p:sldId id="258" r:id="rId5"/>
    <p:sldId id="271" r:id="rId6"/>
    <p:sldId id="260" r:id="rId7"/>
    <p:sldId id="259" r:id="rId8"/>
    <p:sldId id="262" r:id="rId9"/>
    <p:sldId id="263" r:id="rId10"/>
    <p:sldId id="264" r:id="rId11"/>
    <p:sldId id="261" r:id="rId12"/>
    <p:sldId id="265" r:id="rId13"/>
    <p:sldId id="266" r:id="rId14"/>
    <p:sldId id="272" r:id="rId15"/>
    <p:sldId id="273" r:id="rId16"/>
    <p:sldId id="267" r:id="rId17"/>
    <p:sldId id="268" r:id="rId1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84" y="-12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D5256C4-B958-4C96-86D9-5DE773B2AAF0}" type="datetimeFigureOut">
              <a:rPr lang="en-GB" smtClean="0"/>
              <a:t>12/11/2017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F473014-D08D-46BF-AA19-65CA9B854D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77931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F473014-D08D-46BF-AA19-65CA9B854D9F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38388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541E97-FBD9-4310-8612-73F0520B83A4}" type="datetimeFigureOut">
              <a:rPr lang="en-GB" smtClean="0"/>
              <a:t>12/11/2017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0364CA-19AD-4DD8-A9F4-D98D8A71FC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84193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541E97-FBD9-4310-8612-73F0520B83A4}" type="datetimeFigureOut">
              <a:rPr lang="en-GB" smtClean="0"/>
              <a:t>12/11/2017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0364CA-19AD-4DD8-A9F4-D98D8A71FC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29417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541E97-FBD9-4310-8612-73F0520B83A4}" type="datetimeFigureOut">
              <a:rPr lang="en-GB" smtClean="0"/>
              <a:t>12/11/2017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0364CA-19AD-4DD8-A9F4-D98D8A71FC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58965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541E97-FBD9-4310-8612-73F0520B83A4}" type="datetimeFigureOut">
              <a:rPr lang="en-GB" smtClean="0"/>
              <a:t>12/11/2017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0364CA-19AD-4DD8-A9F4-D98D8A71FC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08351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541E97-FBD9-4310-8612-73F0520B83A4}" type="datetimeFigureOut">
              <a:rPr lang="en-GB" smtClean="0"/>
              <a:t>12/11/2017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0364CA-19AD-4DD8-A9F4-D98D8A71FC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06230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541E97-FBD9-4310-8612-73F0520B83A4}" type="datetimeFigureOut">
              <a:rPr lang="en-GB" smtClean="0"/>
              <a:t>12/11/2017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0364CA-19AD-4DD8-A9F4-D98D8A71FC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81559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541E97-FBD9-4310-8612-73F0520B83A4}" type="datetimeFigureOut">
              <a:rPr lang="en-GB" smtClean="0"/>
              <a:t>12/11/2017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0364CA-19AD-4DD8-A9F4-D98D8A71FC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58486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541E97-FBD9-4310-8612-73F0520B83A4}" type="datetimeFigureOut">
              <a:rPr lang="en-GB" smtClean="0"/>
              <a:t>12/11/2017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0364CA-19AD-4DD8-A9F4-D98D8A71FC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15831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541E97-FBD9-4310-8612-73F0520B83A4}" type="datetimeFigureOut">
              <a:rPr lang="en-GB" smtClean="0"/>
              <a:t>12/11/2017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0364CA-19AD-4DD8-A9F4-D98D8A71FC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18412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541E97-FBD9-4310-8612-73F0520B83A4}" type="datetimeFigureOut">
              <a:rPr lang="en-GB" smtClean="0"/>
              <a:t>12/11/2017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0364CA-19AD-4DD8-A9F4-D98D8A71FC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18840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541E97-FBD9-4310-8612-73F0520B83A4}" type="datetimeFigureOut">
              <a:rPr lang="en-GB" smtClean="0"/>
              <a:t>12/11/2017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0364CA-19AD-4DD8-A9F4-D98D8A71FC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46148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541E97-FBD9-4310-8612-73F0520B83A4}" type="datetimeFigureOut">
              <a:rPr lang="en-GB" smtClean="0"/>
              <a:t>12/11/2017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0364CA-19AD-4DD8-A9F4-D98D8A71FC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01143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prisma.thetacollaborative.ca/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systematicreviewsjournal.biomedcentral.com/articles/10.1186/2046-4053-4-1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Systematic Review Results Section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Data Extraction is the key aspect of this section.</a:t>
            </a:r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 smtClean="0">
                <a:solidFill>
                  <a:srgbClr val="FF0000"/>
                </a:solidFill>
              </a:rPr>
              <a:t>It is your job to identify and summarise for the reader the key findings from a comprehensive review of relevant studies as they relate to your title and position you are writing the review from.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97927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Systematic Review Results Section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lphaUcPeriod"/>
            </a:pPr>
            <a:r>
              <a:rPr lang="en-GB" dirty="0" smtClean="0">
                <a:solidFill>
                  <a:srgbClr val="7030A0"/>
                </a:solidFill>
              </a:rPr>
              <a:t>Summary of the outcome of literature search process.</a:t>
            </a:r>
            <a:endParaRPr lang="en-GB" dirty="0" smtClean="0"/>
          </a:p>
          <a:p>
            <a:pPr marL="514350" indent="-514350">
              <a:buFont typeface="+mj-lt"/>
              <a:buAutoNum type="alphaUcPeriod"/>
            </a:pPr>
            <a:r>
              <a:rPr lang="en-GB" dirty="0" smtClean="0"/>
              <a:t>Table summarising finding of key studies </a:t>
            </a:r>
            <a:r>
              <a:rPr lang="en-GB" i="1" dirty="0" smtClean="0">
                <a:solidFill>
                  <a:srgbClr val="FF0000"/>
                </a:solidFill>
              </a:rPr>
              <a:t>(each of these studies must be included within the results).</a:t>
            </a:r>
          </a:p>
          <a:p>
            <a:pPr marL="514350" indent="-514350">
              <a:buFont typeface="+mj-lt"/>
              <a:buAutoNum type="alphaUcPeriod"/>
            </a:pPr>
            <a:r>
              <a:rPr lang="en-GB" dirty="0" smtClean="0">
                <a:solidFill>
                  <a:srgbClr val="0070C0"/>
                </a:solidFill>
              </a:rPr>
              <a:t>Descriptive overview of the studies fulfilling inclusion criteria.</a:t>
            </a:r>
          </a:p>
          <a:p>
            <a:pPr marL="514350" indent="-514350">
              <a:buFont typeface="+mj-lt"/>
              <a:buAutoNum type="alphaUcPeriod"/>
            </a:pPr>
            <a:r>
              <a:rPr lang="en-GB" dirty="0" smtClean="0"/>
              <a:t>Further description of categorisation of studies.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29307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66130"/>
          </a:xfrm>
        </p:spPr>
        <p:txBody>
          <a:bodyPr>
            <a:normAutofit/>
          </a:bodyPr>
          <a:lstStyle/>
          <a:p>
            <a:r>
              <a:rPr lang="en-GB" dirty="0" smtClean="0"/>
              <a:t>A. Summarising the search process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A total of 948 articles were identified through </a:t>
            </a:r>
            <a:r>
              <a:rPr lang="en-GB" dirty="0" smtClean="0"/>
              <a:t>the database </a:t>
            </a:r>
            <a:r>
              <a:rPr lang="en-GB" dirty="0"/>
              <a:t>searches, of which 911 were initially </a:t>
            </a:r>
            <a:r>
              <a:rPr lang="en-GB" dirty="0" smtClean="0"/>
              <a:t>culled based </a:t>
            </a:r>
            <a:r>
              <a:rPr lang="en-GB" dirty="0"/>
              <a:t>on title and abstract relevance. </a:t>
            </a:r>
            <a:r>
              <a:rPr lang="en-GB" dirty="0" smtClean="0"/>
              <a:t>Thirty-seven full-text </a:t>
            </a:r>
            <a:r>
              <a:rPr lang="en-GB" dirty="0"/>
              <a:t>articles were assessed with another five </a:t>
            </a:r>
            <a:r>
              <a:rPr lang="en-GB" dirty="0" smtClean="0"/>
              <a:t>being added </a:t>
            </a:r>
            <a:r>
              <a:rPr lang="en-GB" dirty="0"/>
              <a:t>through searching article reference lists. At </a:t>
            </a:r>
            <a:r>
              <a:rPr lang="en-GB" dirty="0" smtClean="0"/>
              <a:t>the end </a:t>
            </a:r>
            <a:r>
              <a:rPr lang="en-GB" dirty="0"/>
              <a:t>of the search process, 13 studies in 12 </a:t>
            </a:r>
            <a:r>
              <a:rPr lang="en-GB" dirty="0" smtClean="0"/>
              <a:t>articles met </a:t>
            </a:r>
            <a:r>
              <a:rPr lang="en-GB" dirty="0"/>
              <a:t>the inclusion criteria and were </a:t>
            </a:r>
            <a:r>
              <a:rPr lang="en-GB" dirty="0" smtClean="0"/>
              <a:t>included in the review </a:t>
            </a:r>
            <a:r>
              <a:rPr lang="en-GB" dirty="0"/>
              <a:t>(Table I). 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 smtClean="0">
                <a:solidFill>
                  <a:srgbClr val="00B0F0"/>
                </a:solidFill>
              </a:rPr>
              <a:t>Summarise the PRISMA </a:t>
            </a:r>
            <a:r>
              <a:rPr lang="en-GB" dirty="0" err="1" smtClean="0">
                <a:solidFill>
                  <a:srgbClr val="00B0F0"/>
                </a:solidFill>
              </a:rPr>
              <a:t>diagramme</a:t>
            </a:r>
            <a:endParaRPr lang="en-GB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32194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A. Key aspects to include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>
                <a:solidFill>
                  <a:srgbClr val="FF0000"/>
                </a:solidFill>
              </a:rPr>
              <a:t>A total of 948 articles were identified through the database searches, of which 911 were initially culled based on title and abstract relevance. </a:t>
            </a:r>
            <a:r>
              <a:rPr lang="en-GB" dirty="0" smtClean="0">
                <a:solidFill>
                  <a:srgbClr val="002060"/>
                </a:solidFill>
              </a:rPr>
              <a:t>Thirty-seven full-text articles were assessed with another five being added through searching article reference lists. </a:t>
            </a:r>
            <a:r>
              <a:rPr lang="en-GB" dirty="0" smtClean="0">
                <a:solidFill>
                  <a:srgbClr val="00B050"/>
                </a:solidFill>
              </a:rPr>
              <a:t>At the end of the search process, 13 studies in 12 articles met the inclusion criteria and were included in the review (Table I)</a:t>
            </a:r>
            <a:r>
              <a:rPr lang="en-GB" dirty="0" smtClean="0"/>
              <a:t>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66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 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 smtClean="0"/>
              <a:t>Write a summary of your </a:t>
            </a:r>
            <a:r>
              <a:rPr lang="en-GB" dirty="0" err="1" smtClean="0"/>
              <a:t>Prisma</a:t>
            </a:r>
            <a:r>
              <a:rPr lang="en-GB" dirty="0" smtClean="0"/>
              <a:t> </a:t>
            </a:r>
            <a:r>
              <a:rPr lang="en-GB" dirty="0" err="1" smtClean="0"/>
              <a:t>diagramme</a:t>
            </a:r>
            <a:endParaRPr lang="en-GB" dirty="0" smtClean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 smtClean="0"/>
          </a:p>
          <a:p>
            <a:pPr marL="0" indent="0" algn="ctr">
              <a:buNone/>
            </a:pPr>
            <a:r>
              <a:rPr lang="en-GB" dirty="0">
                <a:hlinkClick r:id="rId2"/>
              </a:rPr>
              <a:t>http://prisma.thetacollaborative.ca</a:t>
            </a:r>
            <a:r>
              <a:rPr lang="en-GB" dirty="0" smtClean="0">
                <a:hlinkClick r:id="rId2"/>
              </a:rPr>
              <a:t>/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03909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A. Summary of Participants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 smtClean="0"/>
              <a:t>Participants were predominately middle to older age male recreational golfers (29–79 years of age). Four studies included younger and more skilled players (Doan et al., 2006; Fletcher &amp; Hartwell, 2004; Lennon, 1999) (16–29 years; handicap males: 0–5.5; handicap females: 5–10). </a:t>
            </a:r>
            <a:r>
              <a:rPr lang="en-GB" dirty="0"/>
              <a:t>Four </a:t>
            </a:r>
            <a:r>
              <a:rPr lang="en-GB" dirty="0" smtClean="0"/>
              <a:t>of the </a:t>
            </a:r>
            <a:r>
              <a:rPr lang="en-GB" dirty="0"/>
              <a:t>13 studies recruited both male and female </a:t>
            </a:r>
            <a:r>
              <a:rPr lang="en-GB" dirty="0" smtClean="0"/>
              <a:t>golfers</a:t>
            </a:r>
            <a:r>
              <a:rPr lang="en-GB" dirty="0"/>
              <a:t>(Doan et al., 2006; </a:t>
            </a:r>
            <a:r>
              <a:rPr lang="en-GB" dirty="0" err="1"/>
              <a:t>Hetu</a:t>
            </a:r>
            <a:r>
              <a:rPr lang="en-GB" dirty="0"/>
              <a:t>, Christie, &amp; </a:t>
            </a:r>
            <a:r>
              <a:rPr lang="en-GB" dirty="0" err="1"/>
              <a:t>Faigenbaum</a:t>
            </a:r>
            <a:r>
              <a:rPr lang="en-GB" dirty="0" smtClean="0"/>
              <a:t>, 1998</a:t>
            </a:r>
            <a:r>
              <a:rPr lang="en-GB" dirty="0"/>
              <a:t>; </a:t>
            </a:r>
            <a:r>
              <a:rPr lang="en-GB" dirty="0" err="1"/>
              <a:t>Latella</a:t>
            </a:r>
            <a:r>
              <a:rPr lang="en-GB" dirty="0"/>
              <a:t>, </a:t>
            </a:r>
            <a:r>
              <a:rPr lang="en-GB" dirty="0" err="1"/>
              <a:t>Yungchien</a:t>
            </a:r>
            <a:r>
              <a:rPr lang="en-GB" dirty="0"/>
              <a:t>, Yung-Shen, Sell, &amp;</a:t>
            </a:r>
          </a:p>
          <a:p>
            <a:pPr marL="0" indent="0">
              <a:buNone/>
            </a:pPr>
            <a:r>
              <a:rPr lang="en-GB" dirty="0" err="1"/>
              <a:t>Lephart</a:t>
            </a:r>
            <a:r>
              <a:rPr lang="en-GB" dirty="0"/>
              <a:t>, 2008; Reyes, Munro, Held, &amp; </a:t>
            </a:r>
            <a:r>
              <a:rPr lang="en-GB" dirty="0" err="1"/>
              <a:t>Gebhardt</a:t>
            </a:r>
            <a:r>
              <a:rPr lang="en-GB" dirty="0" smtClean="0"/>
              <a:t>, 2002).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82396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A. Key aspects to include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 smtClean="0">
                <a:solidFill>
                  <a:srgbClr val="FF0000"/>
                </a:solidFill>
              </a:rPr>
              <a:t>Participants were predominately middle to older age male recreational golfers (29–79 years of age). Four studies included younger and more skilled players (Doan et al., 2006; Fletcher &amp; Hartwell, 2004; Lennon, 1999) (16–29 years; handicap males: 0–5.5; handicap females: 5–10). </a:t>
            </a:r>
            <a:r>
              <a:rPr lang="en-GB" dirty="0">
                <a:solidFill>
                  <a:srgbClr val="0070C0"/>
                </a:solidFill>
              </a:rPr>
              <a:t>Four </a:t>
            </a:r>
            <a:r>
              <a:rPr lang="en-GB" dirty="0" smtClean="0">
                <a:solidFill>
                  <a:srgbClr val="0070C0"/>
                </a:solidFill>
              </a:rPr>
              <a:t>of the </a:t>
            </a:r>
            <a:r>
              <a:rPr lang="en-GB" dirty="0">
                <a:solidFill>
                  <a:srgbClr val="0070C0"/>
                </a:solidFill>
              </a:rPr>
              <a:t>13 studies recruited both male and female </a:t>
            </a:r>
            <a:r>
              <a:rPr lang="en-GB" dirty="0" smtClean="0">
                <a:solidFill>
                  <a:srgbClr val="0070C0"/>
                </a:solidFill>
              </a:rPr>
              <a:t>golfers</a:t>
            </a:r>
            <a:r>
              <a:rPr lang="en-GB" dirty="0">
                <a:solidFill>
                  <a:srgbClr val="0070C0"/>
                </a:solidFill>
              </a:rPr>
              <a:t>(Doan et al., 2006; </a:t>
            </a:r>
            <a:r>
              <a:rPr lang="en-GB" dirty="0" err="1">
                <a:solidFill>
                  <a:srgbClr val="0070C0"/>
                </a:solidFill>
              </a:rPr>
              <a:t>Hetu</a:t>
            </a:r>
            <a:r>
              <a:rPr lang="en-GB" dirty="0">
                <a:solidFill>
                  <a:srgbClr val="0070C0"/>
                </a:solidFill>
              </a:rPr>
              <a:t>, Christie, &amp; </a:t>
            </a:r>
            <a:r>
              <a:rPr lang="en-GB" dirty="0" err="1">
                <a:solidFill>
                  <a:srgbClr val="0070C0"/>
                </a:solidFill>
              </a:rPr>
              <a:t>Faigenbaum</a:t>
            </a:r>
            <a:r>
              <a:rPr lang="en-GB" dirty="0" smtClean="0">
                <a:solidFill>
                  <a:srgbClr val="0070C0"/>
                </a:solidFill>
              </a:rPr>
              <a:t>, 1998</a:t>
            </a:r>
            <a:r>
              <a:rPr lang="en-GB" dirty="0">
                <a:solidFill>
                  <a:srgbClr val="0070C0"/>
                </a:solidFill>
              </a:rPr>
              <a:t>; </a:t>
            </a:r>
            <a:r>
              <a:rPr lang="en-GB" dirty="0" err="1">
                <a:solidFill>
                  <a:srgbClr val="0070C0"/>
                </a:solidFill>
              </a:rPr>
              <a:t>Latella</a:t>
            </a:r>
            <a:r>
              <a:rPr lang="en-GB" dirty="0">
                <a:solidFill>
                  <a:srgbClr val="0070C0"/>
                </a:solidFill>
              </a:rPr>
              <a:t>, </a:t>
            </a:r>
            <a:r>
              <a:rPr lang="en-GB" dirty="0" err="1">
                <a:solidFill>
                  <a:srgbClr val="0070C0"/>
                </a:solidFill>
              </a:rPr>
              <a:t>Yungchien</a:t>
            </a:r>
            <a:r>
              <a:rPr lang="en-GB" dirty="0">
                <a:solidFill>
                  <a:srgbClr val="0070C0"/>
                </a:solidFill>
              </a:rPr>
              <a:t>, Yung-Shen, Sell, &amp;</a:t>
            </a:r>
          </a:p>
          <a:p>
            <a:pPr marL="0" indent="0">
              <a:buNone/>
            </a:pPr>
            <a:r>
              <a:rPr lang="en-GB" dirty="0" err="1">
                <a:solidFill>
                  <a:srgbClr val="0070C0"/>
                </a:solidFill>
              </a:rPr>
              <a:t>Lephart</a:t>
            </a:r>
            <a:r>
              <a:rPr lang="en-GB" dirty="0">
                <a:solidFill>
                  <a:srgbClr val="0070C0"/>
                </a:solidFill>
              </a:rPr>
              <a:t>, 2008; Reyes, Munro, Held, &amp; </a:t>
            </a:r>
            <a:r>
              <a:rPr lang="en-GB" dirty="0" err="1">
                <a:solidFill>
                  <a:srgbClr val="0070C0"/>
                </a:solidFill>
              </a:rPr>
              <a:t>Gebhardt</a:t>
            </a:r>
            <a:r>
              <a:rPr lang="en-GB" dirty="0" smtClean="0">
                <a:solidFill>
                  <a:srgbClr val="0070C0"/>
                </a:solidFill>
              </a:rPr>
              <a:t>, 2002).</a:t>
            </a:r>
            <a:endParaRPr lang="en-GB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418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B. Tables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 smtClean="0"/>
              <a:t>Include</a:t>
            </a:r>
          </a:p>
          <a:p>
            <a:pPr marL="0" indent="0">
              <a:buNone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Author/s and date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Participants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Design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Measures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Outcomes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Other?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05229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12806"/>
            <a:ext cx="8712968" cy="64045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520808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60648"/>
            <a:ext cx="8737313" cy="60486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317195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C. Description and collation of Findings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GB" dirty="0" smtClean="0">
                <a:solidFill>
                  <a:srgbClr val="FF0000"/>
                </a:solidFill>
              </a:rPr>
              <a:t>Use the table to describe the support for or contradictions from the studies.</a:t>
            </a:r>
          </a:p>
          <a:p>
            <a:pPr marL="0" indent="0">
              <a:buNone/>
            </a:pPr>
            <a:r>
              <a:rPr lang="en-GB" dirty="0" smtClean="0"/>
              <a:t>Author/s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Participants</a:t>
            </a:r>
          </a:p>
          <a:p>
            <a:pPr marL="0" indent="0">
              <a:buNone/>
            </a:pPr>
            <a:r>
              <a:rPr lang="en-GB" dirty="0" smtClean="0"/>
              <a:t>Research design			Categorical </a:t>
            </a:r>
          </a:p>
          <a:p>
            <a:pPr marL="0" indent="0">
              <a:buNone/>
            </a:pPr>
            <a:r>
              <a:rPr lang="en-GB" dirty="0" smtClean="0"/>
              <a:t>Intervention</a:t>
            </a:r>
          </a:p>
          <a:p>
            <a:pPr marL="0" indent="0">
              <a:buNone/>
            </a:pPr>
            <a:r>
              <a:rPr lang="en-GB" dirty="0" smtClean="0"/>
              <a:t>Measures</a:t>
            </a:r>
          </a:p>
          <a:p>
            <a:pPr marL="0" indent="0">
              <a:buNone/>
            </a:pPr>
            <a:r>
              <a:rPr lang="en-GB" dirty="0" smtClean="0">
                <a:solidFill>
                  <a:srgbClr val="FF0000"/>
                </a:solidFill>
              </a:rPr>
              <a:t> 					Outcomes				</a:t>
            </a:r>
          </a:p>
        </p:txBody>
      </p:sp>
      <p:cxnSp>
        <p:nvCxnSpPr>
          <p:cNvPr id="5" name="Straight Arrow Connector 4"/>
          <p:cNvCxnSpPr/>
          <p:nvPr/>
        </p:nvCxnSpPr>
        <p:spPr>
          <a:xfrm>
            <a:off x="2483768" y="3365376"/>
            <a:ext cx="2406348" cy="351656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/>
          <p:cNvCxnSpPr/>
          <p:nvPr/>
        </p:nvCxnSpPr>
        <p:spPr>
          <a:xfrm>
            <a:off x="3059832" y="3861048"/>
            <a:ext cx="1830284" cy="0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/>
          <p:cNvCxnSpPr/>
          <p:nvPr/>
        </p:nvCxnSpPr>
        <p:spPr>
          <a:xfrm flipV="1">
            <a:off x="2630248" y="4077072"/>
            <a:ext cx="2259868" cy="263752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/>
          <p:cNvCxnSpPr/>
          <p:nvPr/>
        </p:nvCxnSpPr>
        <p:spPr>
          <a:xfrm flipV="1">
            <a:off x="2339752" y="4279538"/>
            <a:ext cx="2664296" cy="589623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Down Arrow 15"/>
          <p:cNvSpPr/>
          <p:nvPr/>
        </p:nvSpPr>
        <p:spPr>
          <a:xfrm>
            <a:off x="5724128" y="4172943"/>
            <a:ext cx="432048" cy="107173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TextBox 22"/>
          <p:cNvSpPr txBox="1"/>
          <p:nvPr/>
        </p:nvSpPr>
        <p:spPr>
          <a:xfrm>
            <a:off x="4788024" y="4416423"/>
            <a:ext cx="2592288" cy="58477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1600" dirty="0" smtClean="0"/>
              <a:t>Combined to summarise</a:t>
            </a:r>
          </a:p>
          <a:p>
            <a:pPr algn="ctr"/>
            <a:r>
              <a:rPr lang="en-GB" sz="1600" dirty="0" smtClean="0"/>
              <a:t>Summate or refute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999002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</a:t>
            </a:r>
            <a:r>
              <a:rPr lang="en-GB" dirty="0" smtClean="0"/>
              <a:t>. Description and Collation of Findings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 smtClean="0"/>
              <a:t>Identify the key themes from the results (use sub-headings if you want).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i="1" dirty="0" smtClean="0">
                <a:solidFill>
                  <a:srgbClr val="7030A0"/>
                </a:solidFill>
              </a:rPr>
              <a:t>Write these in a way that relates to your position statement </a:t>
            </a:r>
          </a:p>
          <a:p>
            <a:pPr marL="0" indent="0">
              <a:buNone/>
            </a:pPr>
            <a:endParaRPr lang="en-GB" i="1" dirty="0" smtClean="0">
              <a:solidFill>
                <a:srgbClr val="7030A0"/>
              </a:solidFill>
            </a:endParaRPr>
          </a:p>
          <a:p>
            <a:pPr marL="0" indent="0">
              <a:buNone/>
            </a:pPr>
            <a:r>
              <a:rPr lang="en-GB" u="sng" dirty="0" smtClean="0">
                <a:solidFill>
                  <a:srgbClr val="FF0000"/>
                </a:solidFill>
              </a:rPr>
              <a:t>Critically Describe </a:t>
            </a:r>
            <a:r>
              <a:rPr lang="en-GB" dirty="0" smtClean="0"/>
              <a:t>these findings and include all the authors that support and refute the findings.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You probably need around 5 to 7 key themes to review.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Review your introduction to check that you have general theory and literature relating to every theme.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3270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 sub-heading</a:t>
            </a:r>
            <a:endParaRPr lang="en-GB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787853"/>
            <a:ext cx="6048672" cy="41598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316512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 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smtClean="0"/>
              <a:t>Consider your table and identify 5 themes that have at least 4 article that have similar outcomes.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Identify any studies that have different outcomes from the above.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Can you identify any reasons why the findings differ?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67259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8058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Check List for Results Section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760640"/>
          </a:xfrm>
        </p:spPr>
        <p:txBody>
          <a:bodyPr>
            <a:normAutofit fontScale="55000" lnSpcReduction="20000"/>
          </a:bodyPr>
          <a:lstStyle/>
          <a:p>
            <a:pPr>
              <a:buFont typeface="Wingdings" panose="05000000000000000000" pitchFamily="2" charset="2"/>
              <a:buChar char="ü"/>
            </a:pPr>
            <a:r>
              <a:rPr lang="en-GB" b="1" dirty="0"/>
              <a:t>Study selection:</a:t>
            </a:r>
            <a:r>
              <a:rPr lang="en-GB" dirty="0"/>
              <a:t>  Give numbers of studies screened, assessed for eligibility, &amp; included in the review, with reasons for exclusions at each stage, ideally with a flow diagram</a:t>
            </a:r>
            <a:r>
              <a:rPr lang="en-GB" dirty="0" smtClean="0"/>
              <a:t>.</a:t>
            </a:r>
          </a:p>
          <a:p>
            <a:pPr>
              <a:buFont typeface="Wingdings" panose="05000000000000000000" pitchFamily="2" charset="2"/>
              <a:buChar char="ü"/>
            </a:pPr>
            <a:endParaRPr lang="en-GB" dirty="0"/>
          </a:p>
          <a:p>
            <a:pPr>
              <a:buFont typeface="Wingdings" panose="05000000000000000000" pitchFamily="2" charset="2"/>
              <a:buChar char="ü"/>
            </a:pPr>
            <a:r>
              <a:rPr lang="en-GB" b="1" dirty="0"/>
              <a:t>Study characteristics:</a:t>
            </a:r>
            <a:r>
              <a:rPr lang="en-GB" dirty="0"/>
              <a:t>  For each study, present characteristics for which data were extracted (e.g., study size, PICOs, follow-up period) &amp; provide the citations</a:t>
            </a:r>
            <a:r>
              <a:rPr lang="en-GB" dirty="0" smtClean="0"/>
              <a:t>.</a:t>
            </a:r>
          </a:p>
          <a:p>
            <a:pPr>
              <a:buFont typeface="Wingdings" panose="05000000000000000000" pitchFamily="2" charset="2"/>
              <a:buChar char="ü"/>
            </a:pPr>
            <a:endParaRPr lang="en-GB" dirty="0"/>
          </a:p>
          <a:p>
            <a:pPr>
              <a:buFont typeface="Wingdings" panose="05000000000000000000" pitchFamily="2" charset="2"/>
              <a:buChar char="ü"/>
            </a:pPr>
            <a:r>
              <a:rPr lang="en-GB" b="1" dirty="0"/>
              <a:t>Risk of bias within studies:</a:t>
            </a:r>
            <a:r>
              <a:rPr lang="en-GB" dirty="0"/>
              <a:t>  Present data on risk of bias of each study &amp;, if available, any outcome level assessment</a:t>
            </a:r>
            <a:r>
              <a:rPr lang="en-GB" dirty="0" smtClean="0"/>
              <a:t>.</a:t>
            </a:r>
          </a:p>
          <a:p>
            <a:pPr>
              <a:buFont typeface="Wingdings" panose="05000000000000000000" pitchFamily="2" charset="2"/>
              <a:buChar char="ü"/>
            </a:pPr>
            <a:endParaRPr lang="en-GB" dirty="0"/>
          </a:p>
          <a:p>
            <a:pPr>
              <a:buFont typeface="Wingdings" panose="05000000000000000000" pitchFamily="2" charset="2"/>
              <a:buChar char="ü"/>
            </a:pPr>
            <a:r>
              <a:rPr lang="en-GB" b="1" dirty="0"/>
              <a:t>Results of individual studies:</a:t>
            </a:r>
            <a:r>
              <a:rPr lang="en-GB" dirty="0"/>
              <a:t>  For all outcomes considered (benefits or harms), present, for each study: (a) simple summary data for each intervention group  (b) effect estimates &amp; confidence intervals, ideally with a forest plot. </a:t>
            </a:r>
            <a:endParaRPr lang="en-GB" dirty="0" smtClean="0"/>
          </a:p>
          <a:p>
            <a:pPr>
              <a:buFont typeface="Wingdings" panose="05000000000000000000" pitchFamily="2" charset="2"/>
              <a:buChar char="ü"/>
            </a:pPr>
            <a:endParaRPr lang="en-GB" dirty="0"/>
          </a:p>
          <a:p>
            <a:pPr>
              <a:buFont typeface="Wingdings" panose="05000000000000000000" pitchFamily="2" charset="2"/>
              <a:buChar char="ü"/>
            </a:pPr>
            <a:r>
              <a:rPr lang="en-GB" b="1" dirty="0"/>
              <a:t>Synthesis of results:</a:t>
            </a:r>
            <a:r>
              <a:rPr lang="en-GB" dirty="0"/>
              <a:t>  Present results of each </a:t>
            </a:r>
            <a:r>
              <a:rPr lang="en-GB" dirty="0" smtClean="0"/>
              <a:t>review </a:t>
            </a:r>
            <a:r>
              <a:rPr lang="en-GB" dirty="0"/>
              <a:t>done, including confidence intervals &amp; measures of consistency</a:t>
            </a:r>
            <a:r>
              <a:rPr lang="en-GB" dirty="0" smtClean="0"/>
              <a:t>.</a:t>
            </a:r>
          </a:p>
          <a:p>
            <a:pPr>
              <a:buFont typeface="Wingdings" panose="05000000000000000000" pitchFamily="2" charset="2"/>
              <a:buChar char="ü"/>
            </a:pPr>
            <a:endParaRPr lang="en-GB" dirty="0"/>
          </a:p>
          <a:p>
            <a:pPr>
              <a:buFont typeface="Wingdings" panose="05000000000000000000" pitchFamily="2" charset="2"/>
              <a:buChar char="ü"/>
            </a:pPr>
            <a:r>
              <a:rPr lang="en-GB" b="1" dirty="0"/>
              <a:t>Risk of bias across studies:</a:t>
            </a:r>
            <a:r>
              <a:rPr lang="en-GB" dirty="0"/>
              <a:t>  Present results of any assessment of risk of bias across studies</a:t>
            </a:r>
            <a:r>
              <a:rPr lang="en-GB" dirty="0" smtClean="0"/>
              <a:t>.</a:t>
            </a:r>
          </a:p>
          <a:p>
            <a:pPr>
              <a:buFont typeface="Wingdings" panose="05000000000000000000" pitchFamily="2" charset="2"/>
              <a:buChar char="ü"/>
            </a:pPr>
            <a:endParaRPr lang="en-GB" dirty="0"/>
          </a:p>
          <a:p>
            <a:pPr>
              <a:buFont typeface="Wingdings" panose="05000000000000000000" pitchFamily="2" charset="2"/>
              <a:buChar char="ü"/>
            </a:pPr>
            <a:r>
              <a:rPr lang="en-GB" b="1" dirty="0"/>
              <a:t>Additional analysis:</a:t>
            </a:r>
            <a:r>
              <a:rPr lang="en-GB" dirty="0"/>
              <a:t>  Give results of additional analyses, if done (e.g., sensitivity or subgroup analyses, meta-regression).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13225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Discussion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 smtClean="0">
                <a:solidFill>
                  <a:srgbClr val="FF0000"/>
                </a:solidFill>
              </a:rPr>
              <a:t>The themes described in the results are the key focus of your discussion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8403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</a:t>
            </a:r>
            <a:r>
              <a:rPr lang="en-GB" dirty="0" smtClean="0"/>
              <a:t>6 Rules of Critical Writing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b="1" dirty="0">
                <a:solidFill>
                  <a:srgbClr val="0070C0"/>
                </a:solidFill>
              </a:rPr>
              <a:t>The first </a:t>
            </a:r>
            <a:r>
              <a:rPr lang="en-GB" sz="1800" b="1" dirty="0" smtClean="0">
                <a:solidFill>
                  <a:srgbClr val="0070C0"/>
                </a:solidFill>
              </a:rPr>
              <a:t>rule: 	</a:t>
            </a:r>
            <a:r>
              <a:rPr lang="en-GB" sz="1800" b="1" dirty="0" smtClean="0"/>
              <a:t>Identify </a:t>
            </a:r>
            <a:r>
              <a:rPr lang="en-GB" sz="1800" b="1" dirty="0"/>
              <a:t>the focus of the </a:t>
            </a:r>
            <a:r>
              <a:rPr lang="en-GB" sz="1800" b="1" dirty="0" smtClean="0"/>
              <a:t>review – 	</a:t>
            </a:r>
            <a:r>
              <a:rPr lang="en-GB" sz="1800" b="1" dirty="0" smtClean="0">
                <a:solidFill>
                  <a:srgbClr val="FF0000"/>
                </a:solidFill>
              </a:rPr>
              <a:t>Title &amp;</a:t>
            </a:r>
            <a:r>
              <a:rPr lang="en-GB" sz="1800" b="1" dirty="0" smtClean="0"/>
              <a:t> </a:t>
            </a:r>
            <a:r>
              <a:rPr lang="en-GB" sz="1800" b="1" dirty="0" smtClean="0">
                <a:solidFill>
                  <a:srgbClr val="FF0000"/>
                </a:solidFill>
              </a:rPr>
              <a:t>Introduction</a:t>
            </a:r>
          </a:p>
          <a:p>
            <a:pPr marL="0" indent="0">
              <a:buNone/>
            </a:pPr>
            <a:endParaRPr lang="en-GB" sz="1800" b="1" dirty="0"/>
          </a:p>
          <a:p>
            <a:pPr marL="0" indent="0">
              <a:buNone/>
            </a:pPr>
            <a:r>
              <a:rPr lang="en-GB" sz="1800" b="1" dirty="0" smtClean="0">
                <a:solidFill>
                  <a:srgbClr val="0070C0"/>
                </a:solidFill>
              </a:rPr>
              <a:t>The </a:t>
            </a:r>
            <a:r>
              <a:rPr lang="en-GB" sz="1800" b="1" dirty="0">
                <a:solidFill>
                  <a:srgbClr val="0070C0"/>
                </a:solidFill>
              </a:rPr>
              <a:t>second </a:t>
            </a:r>
            <a:r>
              <a:rPr lang="en-GB" sz="1800" b="1" dirty="0" smtClean="0">
                <a:solidFill>
                  <a:srgbClr val="0070C0"/>
                </a:solidFill>
              </a:rPr>
              <a:t>rule: 	</a:t>
            </a:r>
            <a:r>
              <a:rPr lang="en-GB" sz="1800" b="1" dirty="0" smtClean="0"/>
              <a:t>Identify </a:t>
            </a:r>
            <a:r>
              <a:rPr lang="en-GB" sz="1800" b="1" dirty="0"/>
              <a:t>your own point of </a:t>
            </a:r>
            <a:r>
              <a:rPr lang="en-GB" sz="1800" b="1" dirty="0" smtClean="0"/>
              <a:t>view – 	</a:t>
            </a:r>
            <a:r>
              <a:rPr lang="en-GB" sz="1800" b="1" dirty="0" smtClean="0">
                <a:solidFill>
                  <a:srgbClr val="FF0000"/>
                </a:solidFill>
              </a:rPr>
              <a:t>Introduction</a:t>
            </a:r>
          </a:p>
          <a:p>
            <a:pPr marL="0" indent="0">
              <a:buNone/>
            </a:pPr>
            <a:endParaRPr lang="en-GB" sz="1800" b="1" dirty="0" smtClean="0"/>
          </a:p>
          <a:p>
            <a:pPr marL="0" indent="0">
              <a:buNone/>
            </a:pPr>
            <a:r>
              <a:rPr lang="en-GB" sz="1800" b="1" dirty="0" smtClean="0">
                <a:solidFill>
                  <a:srgbClr val="0070C0"/>
                </a:solidFill>
              </a:rPr>
              <a:t>The third rule: 	</a:t>
            </a:r>
            <a:r>
              <a:rPr lang="en-GB" sz="1800" b="1" dirty="0" smtClean="0"/>
              <a:t>Find the proof – 			</a:t>
            </a:r>
            <a:r>
              <a:rPr lang="en-GB" sz="1800" b="1" dirty="0" smtClean="0">
                <a:solidFill>
                  <a:srgbClr val="FF0000"/>
                </a:solidFill>
              </a:rPr>
              <a:t>Method</a:t>
            </a:r>
          </a:p>
          <a:p>
            <a:pPr marL="0" indent="0">
              <a:buNone/>
            </a:pPr>
            <a:endParaRPr lang="en-GB" sz="1800" b="1" dirty="0" smtClean="0"/>
          </a:p>
          <a:p>
            <a:pPr marL="0" indent="0">
              <a:buNone/>
            </a:pPr>
            <a:r>
              <a:rPr lang="en-GB" sz="1800" b="1" dirty="0" smtClean="0">
                <a:solidFill>
                  <a:srgbClr val="0070C0"/>
                </a:solidFill>
              </a:rPr>
              <a:t>The fourth rule: 	</a:t>
            </a:r>
            <a:r>
              <a:rPr lang="en-GB" sz="1800" b="1" dirty="0" smtClean="0"/>
              <a:t>Consider </a:t>
            </a:r>
            <a:r>
              <a:rPr lang="en-GB" sz="1800" b="1" dirty="0"/>
              <a:t>how you’ll persuade other people of your point </a:t>
            </a:r>
            <a:r>
              <a:rPr lang="en-GB" sz="1800" b="1" dirty="0" smtClean="0"/>
              <a:t>of view 						</a:t>
            </a:r>
            <a:r>
              <a:rPr lang="en-GB" sz="1800" b="1" dirty="0" smtClean="0">
                <a:solidFill>
                  <a:srgbClr val="FF0000"/>
                </a:solidFill>
              </a:rPr>
              <a:t>Results</a:t>
            </a:r>
          </a:p>
          <a:p>
            <a:pPr marL="0" indent="0">
              <a:buNone/>
            </a:pPr>
            <a:endParaRPr lang="en-GB" sz="1800" b="1" dirty="0" smtClean="0"/>
          </a:p>
          <a:p>
            <a:pPr marL="0" indent="0">
              <a:buNone/>
            </a:pPr>
            <a:r>
              <a:rPr lang="en-GB" sz="1800" b="1" dirty="0" smtClean="0">
                <a:solidFill>
                  <a:srgbClr val="0070C0"/>
                </a:solidFill>
              </a:rPr>
              <a:t>The </a:t>
            </a:r>
            <a:r>
              <a:rPr lang="en-GB" sz="1800" b="1" dirty="0">
                <a:solidFill>
                  <a:srgbClr val="0070C0"/>
                </a:solidFill>
              </a:rPr>
              <a:t>fifth </a:t>
            </a:r>
            <a:r>
              <a:rPr lang="en-GB" sz="1800" b="1" dirty="0" smtClean="0">
                <a:solidFill>
                  <a:srgbClr val="0070C0"/>
                </a:solidFill>
              </a:rPr>
              <a:t>rule: 	</a:t>
            </a:r>
            <a:r>
              <a:rPr lang="en-GB" sz="1800" b="1" dirty="0" smtClean="0"/>
              <a:t>Engage </a:t>
            </a:r>
            <a:r>
              <a:rPr lang="en-GB" sz="1800" b="1" dirty="0"/>
              <a:t>in </a:t>
            </a:r>
            <a:r>
              <a:rPr lang="en-GB" sz="1800" b="1" dirty="0" smtClean="0"/>
              <a:t>debate – 		</a:t>
            </a:r>
            <a:r>
              <a:rPr lang="en-GB" sz="1800" b="1" dirty="0" smtClean="0">
                <a:solidFill>
                  <a:srgbClr val="FF0000"/>
                </a:solidFill>
              </a:rPr>
              <a:t>Discussion</a:t>
            </a:r>
          </a:p>
          <a:p>
            <a:pPr marL="0" indent="0">
              <a:buNone/>
            </a:pPr>
            <a:endParaRPr lang="en-GB" sz="1800" b="1" dirty="0" smtClean="0"/>
          </a:p>
          <a:p>
            <a:pPr marL="0" indent="0">
              <a:buNone/>
            </a:pPr>
            <a:r>
              <a:rPr lang="en-GB" sz="1800" b="1" dirty="0">
                <a:solidFill>
                  <a:srgbClr val="0070C0"/>
                </a:solidFill>
              </a:rPr>
              <a:t>The sixth </a:t>
            </a:r>
            <a:r>
              <a:rPr lang="en-GB" sz="1800" b="1" dirty="0" smtClean="0">
                <a:solidFill>
                  <a:srgbClr val="0070C0"/>
                </a:solidFill>
              </a:rPr>
              <a:t>rule: 	</a:t>
            </a:r>
            <a:r>
              <a:rPr lang="en-GB" sz="1800" b="1" dirty="0" smtClean="0"/>
              <a:t>Structure your argument - 		</a:t>
            </a:r>
            <a:r>
              <a:rPr lang="en-GB" sz="1800" b="1" dirty="0" smtClean="0">
                <a:solidFill>
                  <a:srgbClr val="FF0000"/>
                </a:solidFill>
              </a:rPr>
              <a:t>All sections – Abstract &amp; 						Conclusions</a:t>
            </a:r>
          </a:p>
          <a:p>
            <a:pPr marL="0" indent="0">
              <a:buNone/>
            </a:pPr>
            <a:endParaRPr lang="en-GB" sz="1800" dirty="0"/>
          </a:p>
        </p:txBody>
      </p:sp>
      <p:sp>
        <p:nvSpPr>
          <p:cNvPr id="4" name="Rectangle 3"/>
          <p:cNvSpPr/>
          <p:nvPr/>
        </p:nvSpPr>
        <p:spPr>
          <a:xfrm>
            <a:off x="765440" y="5949280"/>
            <a:ext cx="741682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Preferred reporting items for systematic review and meta-analysis protocols (PRISMA-P) 2015 statement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39043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81</TotalTime>
  <Words>692</Words>
  <Application>Microsoft Office PowerPoint</Application>
  <PresentationFormat>On-screen Show (4:3)</PresentationFormat>
  <Paragraphs>94</Paragraphs>
  <Slides>17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Office Theme</vt:lpstr>
      <vt:lpstr>Systematic Review Results Section</vt:lpstr>
      <vt:lpstr>Systematic Review Results Section</vt:lpstr>
      <vt:lpstr>A. Summarising the search process</vt:lpstr>
      <vt:lpstr>A. Key aspects to include</vt:lpstr>
      <vt:lpstr>Task 1</vt:lpstr>
      <vt:lpstr>A. Summary of Participants</vt:lpstr>
      <vt:lpstr>A. Key aspects to include</vt:lpstr>
      <vt:lpstr>B. Tables</vt:lpstr>
      <vt:lpstr>PowerPoint Presentation</vt:lpstr>
      <vt:lpstr>PowerPoint Presentation</vt:lpstr>
      <vt:lpstr>C. Description and collation of Findings</vt:lpstr>
      <vt:lpstr>D. Description and Collation of Findings</vt:lpstr>
      <vt:lpstr>Example sub-heading</vt:lpstr>
      <vt:lpstr>Task 2</vt:lpstr>
      <vt:lpstr>Check List for Results Section</vt:lpstr>
      <vt:lpstr>Discussion</vt:lpstr>
      <vt:lpstr> 6 Rules of Critical Writing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Systematic Review Results Section</dc:title>
  <dc:creator>Administrator</dc:creator>
  <cp:lastModifiedBy>Administrator</cp:lastModifiedBy>
  <cp:revision>11</cp:revision>
  <dcterms:created xsi:type="dcterms:W3CDTF">2017-11-11T20:07:59Z</dcterms:created>
  <dcterms:modified xsi:type="dcterms:W3CDTF">2017-11-12T20:29:44Z</dcterms:modified>
</cp:coreProperties>
</file>