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0334F0-5C24-2A43-A462-CDF42FDDCDE4}" v="5" dt="2025-10-12T18:26:18.7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6"/>
  </p:normalViewPr>
  <p:slideViewPr>
    <p:cSldViewPr snapToGrid="0">
      <p:cViewPr varScale="1">
        <p:scale>
          <a:sx n="105" d="100"/>
          <a:sy n="105" d="100"/>
        </p:scale>
        <p:origin x="8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7FE7734-3A6E-7946-B9E5-417B84072926}"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478443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FE7734-3A6E-7946-B9E5-417B84072926}"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3349578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E7734-3A6E-7946-B9E5-417B84072926}"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1647623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7FE7734-3A6E-7946-B9E5-417B84072926}"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1466218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7FE7734-3A6E-7946-B9E5-417B84072926}" type="datetimeFigureOut">
              <a:rPr lang="en-US" smtClean="0"/>
              <a:t>10/12/25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1076612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7FE7734-3A6E-7946-B9E5-417B84072926}" type="datetimeFigureOut">
              <a:rPr lang="en-US" smtClean="0"/>
              <a:t>10/12/25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1242717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F7FE7734-3A6E-7946-B9E5-417B84072926}" type="datetimeFigureOut">
              <a:rPr lang="en-US" smtClean="0"/>
              <a:t>10/12/25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3978491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7FE7734-3A6E-7946-B9E5-417B84072926}"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531353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7FE7734-3A6E-7946-B9E5-417B84072926}"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792894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7FE7734-3A6E-7946-B9E5-417B84072926}"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2364705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7FE7734-3A6E-7946-B9E5-417B84072926}"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28218688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7FE7734-3A6E-7946-B9E5-417B84072926}"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809ADF-3EC0-974E-91FC-B185F097DA6C}"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546414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7FE7734-3A6E-7946-B9E5-417B84072926}"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77584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7FE7734-3A6E-7946-B9E5-417B84072926}" type="datetimeFigureOut">
              <a:rPr lang="en-US" smtClean="0"/>
              <a:t>10/12/25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3640323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7FE7734-3A6E-7946-B9E5-417B84072926}" type="datetimeFigureOut">
              <a:rPr lang="en-US" smtClean="0"/>
              <a:t>10/12/25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11732849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FE7734-3A6E-7946-B9E5-417B84072926}"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18710900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FE7734-3A6E-7946-B9E5-417B84072926}"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809ADF-3EC0-974E-91FC-B185F097DA6C}" type="slidenum">
              <a:rPr lang="en-US" smtClean="0"/>
              <a:t>‹#›</a:t>
            </a:fld>
            <a:endParaRPr lang="en-US"/>
          </a:p>
        </p:txBody>
      </p:sp>
    </p:spTree>
    <p:extLst>
      <p:ext uri="{BB962C8B-B14F-4D97-AF65-F5344CB8AC3E}">
        <p14:creationId xmlns:p14="http://schemas.microsoft.com/office/powerpoint/2010/main" val="3776165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F7FE7734-3A6E-7946-B9E5-417B84072926}" type="datetimeFigureOut">
              <a:rPr lang="en-US" smtClean="0"/>
              <a:t>10/12/25</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D809ADF-3EC0-974E-91FC-B185F097DA6C}" type="slidenum">
              <a:rPr lang="en-US" smtClean="0"/>
              <a:t>‹#›</a:t>
            </a:fld>
            <a:endParaRPr lang="en-US"/>
          </a:p>
        </p:txBody>
      </p:sp>
    </p:spTree>
    <p:extLst>
      <p:ext uri="{BB962C8B-B14F-4D97-AF65-F5344CB8AC3E}">
        <p14:creationId xmlns:p14="http://schemas.microsoft.com/office/powerpoint/2010/main" val="181768897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30069-444E-EA7A-AC95-D26B4433721A}"/>
              </a:ext>
            </a:extLst>
          </p:cNvPr>
          <p:cNvSpPr>
            <a:spLocks noGrp="1"/>
          </p:cNvSpPr>
          <p:nvPr>
            <p:ph type="ctrTitle"/>
          </p:nvPr>
        </p:nvSpPr>
        <p:spPr/>
        <p:txBody>
          <a:bodyPr>
            <a:normAutofit/>
          </a:bodyPr>
          <a:lstStyle/>
          <a:p>
            <a:r>
              <a:rPr lang="en-US" sz="4000" dirty="0"/>
              <a:t>Moodle Code: LCHS4007</a:t>
            </a:r>
            <a:br>
              <a:rPr lang="en-US" sz="4000" dirty="0"/>
            </a:br>
            <a:r>
              <a:rPr lang="en-US" sz="4000" dirty="0"/>
              <a:t>Digital Skills and Research Methods</a:t>
            </a:r>
            <a:br>
              <a:rPr lang="en-US" sz="4000" dirty="0"/>
            </a:br>
            <a:endParaRPr lang="en-US" sz="4000" dirty="0"/>
          </a:p>
        </p:txBody>
      </p:sp>
      <p:sp>
        <p:nvSpPr>
          <p:cNvPr id="3" name="Subtitle 2">
            <a:extLst>
              <a:ext uri="{FF2B5EF4-FFF2-40B4-BE49-F238E27FC236}">
                <a16:creationId xmlns:a16="http://schemas.microsoft.com/office/drawing/2014/main" id="{E2B1AC49-3E24-80F6-E0C4-113B4E2B9FB5}"/>
              </a:ext>
            </a:extLst>
          </p:cNvPr>
          <p:cNvSpPr>
            <a:spLocks noGrp="1"/>
          </p:cNvSpPr>
          <p:nvPr>
            <p:ph type="subTitle" idx="1"/>
          </p:nvPr>
        </p:nvSpPr>
        <p:spPr/>
        <p:txBody>
          <a:bodyPr>
            <a:normAutofit fontScale="92500" lnSpcReduction="10000"/>
          </a:bodyPr>
          <a:lstStyle/>
          <a:p>
            <a:r>
              <a:rPr lang="en-US" dirty="0"/>
              <a:t>Lecturer Aliyuda Ali </a:t>
            </a:r>
          </a:p>
          <a:p>
            <a:r>
              <a:rPr lang="en-US" dirty="0"/>
              <a:t>Jose Antonio ID: 2508239</a:t>
            </a:r>
          </a:p>
          <a:p>
            <a:r>
              <a:rPr lang="en-US" dirty="0"/>
              <a:t>UWTSD-BIRM</a:t>
            </a:r>
          </a:p>
        </p:txBody>
      </p:sp>
    </p:spTree>
    <p:extLst>
      <p:ext uri="{BB962C8B-B14F-4D97-AF65-F5344CB8AC3E}">
        <p14:creationId xmlns:p14="http://schemas.microsoft.com/office/powerpoint/2010/main" val="12222731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8BB88-79D9-58DF-FEA9-08A601CFD458}"/>
              </a:ext>
            </a:extLst>
          </p:cNvPr>
          <p:cNvSpPr>
            <a:spLocks noGrp="1"/>
          </p:cNvSpPr>
          <p:nvPr>
            <p:ph type="title"/>
          </p:nvPr>
        </p:nvSpPr>
        <p:spPr/>
        <p:txBody>
          <a:bodyPr/>
          <a:lstStyle/>
          <a:p>
            <a:r>
              <a:rPr lang="en-US" dirty="0"/>
              <a:t>Sunrise residential care </a:t>
            </a:r>
          </a:p>
        </p:txBody>
      </p:sp>
      <p:sp>
        <p:nvSpPr>
          <p:cNvPr id="3" name="Content Placeholder 2">
            <a:extLst>
              <a:ext uri="{FF2B5EF4-FFF2-40B4-BE49-F238E27FC236}">
                <a16:creationId xmlns:a16="http://schemas.microsoft.com/office/drawing/2014/main" id="{8D567EAE-F169-3B20-5CE3-05A7692B6DCE}"/>
              </a:ext>
            </a:extLst>
          </p:cNvPr>
          <p:cNvSpPr>
            <a:spLocks noGrp="1"/>
          </p:cNvSpPr>
          <p:nvPr>
            <p:ph sz="quarter" idx="13"/>
          </p:nvPr>
        </p:nvSpPr>
        <p:spPr/>
        <p:txBody>
          <a:bodyPr/>
          <a:lstStyle/>
          <a:p>
            <a:pPr marL="0" indent="0">
              <a:buNone/>
            </a:pPr>
            <a:r>
              <a:rPr lang="en-US" dirty="0"/>
              <a:t>Sunrise residential care home is a medium sized facility providing long term care for older adults, many of whom live with dementia, mobility issues, or long-term health conditions. The care home has around 35 residents and a team of nurses, care workers, administrators, and visiting health professionals. In recent years sunrise has begun introducing digital tools to improve the quality and efficiency. The home has access to the Microsoft 365 suite, but staff are still developing confidence using its full range of applications.</a:t>
            </a:r>
          </a:p>
        </p:txBody>
      </p:sp>
    </p:spTree>
    <p:extLst>
      <p:ext uri="{BB962C8B-B14F-4D97-AF65-F5344CB8AC3E}">
        <p14:creationId xmlns:p14="http://schemas.microsoft.com/office/powerpoint/2010/main" val="2914350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317C6-A6D8-2AF4-3A91-5E150B1FA182}"/>
              </a:ext>
            </a:extLst>
          </p:cNvPr>
          <p:cNvSpPr>
            <a:spLocks noGrp="1"/>
          </p:cNvSpPr>
          <p:nvPr>
            <p:ph type="title"/>
          </p:nvPr>
        </p:nvSpPr>
        <p:spPr/>
        <p:txBody>
          <a:bodyPr/>
          <a:lstStyle/>
          <a:p>
            <a:r>
              <a:rPr lang="en-US" dirty="0"/>
              <a:t>Microsoft excel</a:t>
            </a:r>
          </a:p>
        </p:txBody>
      </p:sp>
      <p:sp>
        <p:nvSpPr>
          <p:cNvPr id="3" name="Content Placeholder 2">
            <a:extLst>
              <a:ext uri="{FF2B5EF4-FFF2-40B4-BE49-F238E27FC236}">
                <a16:creationId xmlns:a16="http://schemas.microsoft.com/office/drawing/2014/main" id="{925FE885-AB31-E4C0-A95D-060F94E56300}"/>
              </a:ext>
            </a:extLst>
          </p:cNvPr>
          <p:cNvSpPr>
            <a:spLocks noGrp="1"/>
          </p:cNvSpPr>
          <p:nvPr>
            <p:ph sz="quarter" idx="13"/>
          </p:nvPr>
        </p:nvSpPr>
        <p:spPr/>
        <p:txBody>
          <a:bodyPr/>
          <a:lstStyle/>
          <a:p>
            <a:pPr marL="0" indent="0">
              <a:buNone/>
            </a:pPr>
            <a:r>
              <a:rPr lang="en-US" dirty="0"/>
              <a:t>At sunrise residential home the best ms365 application was Microsoft excel, to assist the staff and organizing data and important information. It was very crucial to the residents to monitor their vital signs, health records and medication schedules. By Microsoft excel spreadsheet it can easy for the nurse to log each residence health records. It also easily recognize or some alteration in resident's condition.</a:t>
            </a:r>
          </a:p>
        </p:txBody>
      </p:sp>
    </p:spTree>
    <p:extLst>
      <p:ext uri="{BB962C8B-B14F-4D97-AF65-F5344CB8AC3E}">
        <p14:creationId xmlns:p14="http://schemas.microsoft.com/office/powerpoint/2010/main" val="2686262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3AB63-40A9-16AA-0C06-B44D8DBE0A0F}"/>
              </a:ext>
            </a:extLst>
          </p:cNvPr>
          <p:cNvSpPr>
            <a:spLocks noGrp="1"/>
          </p:cNvSpPr>
          <p:nvPr>
            <p:ph type="title"/>
          </p:nvPr>
        </p:nvSpPr>
        <p:spPr/>
        <p:txBody>
          <a:bodyPr/>
          <a:lstStyle/>
          <a:p>
            <a:r>
              <a:rPr lang="en-US" dirty="0"/>
              <a:t>benefits</a:t>
            </a:r>
          </a:p>
        </p:txBody>
      </p:sp>
      <p:sp>
        <p:nvSpPr>
          <p:cNvPr id="3" name="Content Placeholder 2">
            <a:extLst>
              <a:ext uri="{FF2B5EF4-FFF2-40B4-BE49-F238E27FC236}">
                <a16:creationId xmlns:a16="http://schemas.microsoft.com/office/drawing/2014/main" id="{6BC3DB23-2403-30C7-30FB-5951469E83E9}"/>
              </a:ext>
            </a:extLst>
          </p:cNvPr>
          <p:cNvSpPr>
            <a:spLocks noGrp="1"/>
          </p:cNvSpPr>
          <p:nvPr>
            <p:ph sz="quarter" idx="13"/>
          </p:nvPr>
        </p:nvSpPr>
        <p:spPr/>
        <p:txBody>
          <a:bodyPr/>
          <a:lstStyle/>
          <a:p>
            <a:pPr marL="0" indent="0">
              <a:buNone/>
            </a:pPr>
            <a:r>
              <a:rPr lang="en-US" dirty="0"/>
              <a:t>Excel speeds up tasks especially in healthcare areas it enables all staff in institutions to store data, organize and even easily analyze the data. By this it can be minimized human errors and save time in automatically calculation. It also enhance the communication with the healthcare team by sharing the spreadsheet to them and instantly view the updated data or small information.</a:t>
            </a:r>
          </a:p>
        </p:txBody>
      </p:sp>
    </p:spTree>
    <p:extLst>
      <p:ext uri="{BB962C8B-B14F-4D97-AF65-F5344CB8AC3E}">
        <p14:creationId xmlns:p14="http://schemas.microsoft.com/office/powerpoint/2010/main" val="983372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0B38F-E3B0-8D00-B50D-3A4CAB47BC12}"/>
              </a:ext>
            </a:extLst>
          </p:cNvPr>
          <p:cNvSpPr>
            <a:spLocks noGrp="1"/>
          </p:cNvSpPr>
          <p:nvPr>
            <p:ph type="title"/>
          </p:nvPr>
        </p:nvSpPr>
        <p:spPr/>
        <p:txBody>
          <a:bodyPr/>
          <a:lstStyle/>
          <a:p>
            <a:r>
              <a:rPr lang="en-US" dirty="0"/>
              <a:t>limitations</a:t>
            </a:r>
          </a:p>
        </p:txBody>
      </p:sp>
      <p:sp>
        <p:nvSpPr>
          <p:cNvPr id="3" name="Content Placeholder 2">
            <a:extLst>
              <a:ext uri="{FF2B5EF4-FFF2-40B4-BE49-F238E27FC236}">
                <a16:creationId xmlns:a16="http://schemas.microsoft.com/office/drawing/2014/main" id="{6282464D-106D-306D-FBBD-21A3B556EF4C}"/>
              </a:ext>
            </a:extLst>
          </p:cNvPr>
          <p:cNvSpPr>
            <a:spLocks noGrp="1"/>
          </p:cNvSpPr>
          <p:nvPr>
            <p:ph sz="quarter" idx="13"/>
          </p:nvPr>
        </p:nvSpPr>
        <p:spPr/>
        <p:txBody>
          <a:bodyPr/>
          <a:lstStyle/>
          <a:p>
            <a:pPr marL="0" indent="0">
              <a:buNone/>
            </a:pPr>
            <a:r>
              <a:rPr lang="en-US" dirty="0"/>
              <a:t>Some staffs lack confidence in utilizing excels advanced features, which may lead to errors or hold ups. To ensure data accuracy and security, the system needs regular updates and appropriate training. And it was really hard for them to use it since they didn’t have proper training. Unstable internet connection also was the biggest hindrance in using this application</a:t>
            </a:r>
          </a:p>
        </p:txBody>
      </p:sp>
    </p:spTree>
    <p:extLst>
      <p:ext uri="{BB962C8B-B14F-4D97-AF65-F5344CB8AC3E}">
        <p14:creationId xmlns:p14="http://schemas.microsoft.com/office/powerpoint/2010/main" val="2986616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D78DD-9B60-A6AF-B77C-B9CDA9D15FAF}"/>
              </a:ext>
            </a:extLst>
          </p:cNvPr>
          <p:cNvSpPr>
            <a:spLocks noGrp="1"/>
          </p:cNvSpPr>
          <p:nvPr>
            <p:ph type="title"/>
          </p:nvPr>
        </p:nvSpPr>
        <p:spPr/>
        <p:txBody>
          <a:bodyPr/>
          <a:lstStyle/>
          <a:p>
            <a:r>
              <a:rPr lang="en-US" dirty="0"/>
              <a:t>MS team</a:t>
            </a:r>
          </a:p>
        </p:txBody>
      </p:sp>
      <p:sp>
        <p:nvSpPr>
          <p:cNvPr id="3" name="Content Placeholder 2">
            <a:extLst>
              <a:ext uri="{FF2B5EF4-FFF2-40B4-BE49-F238E27FC236}">
                <a16:creationId xmlns:a16="http://schemas.microsoft.com/office/drawing/2014/main" id="{AB00728C-E8CB-B8A5-A360-5E93C46B8DB5}"/>
              </a:ext>
            </a:extLst>
          </p:cNvPr>
          <p:cNvSpPr>
            <a:spLocks noGrp="1"/>
          </p:cNvSpPr>
          <p:nvPr>
            <p:ph sz="quarter" idx="13"/>
          </p:nvPr>
        </p:nvSpPr>
        <p:spPr/>
        <p:txBody>
          <a:bodyPr/>
          <a:lstStyle/>
          <a:p>
            <a:pPr marL="0" indent="0">
              <a:buNone/>
            </a:pPr>
            <a:r>
              <a:rPr lang="en-US" dirty="0"/>
              <a:t>Microsoft teams is the ultimate messaging app for your organizational workspace for real time collaboration and communication, meetings, file and app sharing, and even the occasional emoji! All in one place, all in the open, accessible to everyone. </a:t>
            </a:r>
          </a:p>
        </p:txBody>
      </p:sp>
    </p:spTree>
    <p:extLst>
      <p:ext uri="{BB962C8B-B14F-4D97-AF65-F5344CB8AC3E}">
        <p14:creationId xmlns:p14="http://schemas.microsoft.com/office/powerpoint/2010/main" val="1668897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929E6-6349-92B5-C25C-A26D9B6E9F7C}"/>
              </a:ext>
            </a:extLst>
          </p:cNvPr>
          <p:cNvSpPr>
            <a:spLocks noGrp="1"/>
          </p:cNvSpPr>
          <p:nvPr>
            <p:ph type="title"/>
          </p:nvPr>
        </p:nvSpPr>
        <p:spPr/>
        <p:txBody>
          <a:bodyPr/>
          <a:lstStyle/>
          <a:p>
            <a:r>
              <a:rPr lang="en-US" dirty="0"/>
              <a:t>benefits</a:t>
            </a:r>
          </a:p>
        </p:txBody>
      </p:sp>
      <p:sp>
        <p:nvSpPr>
          <p:cNvPr id="3" name="Content Placeholder 2">
            <a:extLst>
              <a:ext uri="{FF2B5EF4-FFF2-40B4-BE49-F238E27FC236}">
                <a16:creationId xmlns:a16="http://schemas.microsoft.com/office/drawing/2014/main" id="{2F8F9EC4-D9DC-E8D8-FD19-E0208F1D38F5}"/>
              </a:ext>
            </a:extLst>
          </p:cNvPr>
          <p:cNvSpPr>
            <a:spLocks noGrp="1"/>
          </p:cNvSpPr>
          <p:nvPr>
            <p:ph sz="quarter" idx="13"/>
          </p:nvPr>
        </p:nvSpPr>
        <p:spPr/>
        <p:txBody>
          <a:bodyPr/>
          <a:lstStyle/>
          <a:p>
            <a:pPr marL="0" indent="0">
              <a:buNone/>
            </a:pPr>
            <a:r>
              <a:rPr lang="en-US" dirty="0"/>
              <a:t>The usage of MS teams in sunrise residential care home allows workers to send quick message without walking on the offices. It was easy to conduct virtual meeting in healthcare team. It also needs less needs to use paper notes in every documentation in each patient or residents they also has a shared access in care plan by residents' history, vital signs, medications schedule and the continuity of care. </a:t>
            </a:r>
          </a:p>
        </p:txBody>
      </p:sp>
    </p:spTree>
    <p:extLst>
      <p:ext uri="{BB962C8B-B14F-4D97-AF65-F5344CB8AC3E}">
        <p14:creationId xmlns:p14="http://schemas.microsoft.com/office/powerpoint/2010/main" val="1751553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3D467-7446-ED00-7A84-C4468195F120}"/>
              </a:ext>
            </a:extLst>
          </p:cNvPr>
          <p:cNvSpPr>
            <a:spLocks noGrp="1"/>
          </p:cNvSpPr>
          <p:nvPr>
            <p:ph type="title"/>
          </p:nvPr>
        </p:nvSpPr>
        <p:spPr/>
        <p:txBody>
          <a:bodyPr/>
          <a:lstStyle/>
          <a:p>
            <a:r>
              <a:rPr lang="en-US" dirty="0"/>
              <a:t>limitations</a:t>
            </a:r>
          </a:p>
        </p:txBody>
      </p:sp>
      <p:sp>
        <p:nvSpPr>
          <p:cNvPr id="3" name="Content Placeholder 2">
            <a:extLst>
              <a:ext uri="{FF2B5EF4-FFF2-40B4-BE49-F238E27FC236}">
                <a16:creationId xmlns:a16="http://schemas.microsoft.com/office/drawing/2014/main" id="{D69EB6CC-3169-758A-B63F-6E4A868FFB3B}"/>
              </a:ext>
            </a:extLst>
          </p:cNvPr>
          <p:cNvSpPr>
            <a:spLocks noGrp="1"/>
          </p:cNvSpPr>
          <p:nvPr>
            <p:ph sz="quarter" idx="13"/>
          </p:nvPr>
        </p:nvSpPr>
        <p:spPr/>
        <p:txBody>
          <a:bodyPr/>
          <a:lstStyle/>
          <a:p>
            <a:pPr marL="0" indent="0">
              <a:buNone/>
            </a:pPr>
            <a:r>
              <a:rPr lang="en-US" dirty="0"/>
              <a:t>Some workers especially those unfamiliar on technology. They feel intimidated by these new applications and also by using those tools you need a strong internet connection and consistent devices. Changing established workflows( paper, face to face meetings) takes time.</a:t>
            </a:r>
          </a:p>
        </p:txBody>
      </p:sp>
    </p:spTree>
    <p:extLst>
      <p:ext uri="{BB962C8B-B14F-4D97-AF65-F5344CB8AC3E}">
        <p14:creationId xmlns:p14="http://schemas.microsoft.com/office/powerpoint/2010/main" val="2748432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E591D-BE33-CCB0-9BB3-799AB8CFB172}"/>
              </a:ext>
            </a:extLst>
          </p:cNvPr>
          <p:cNvSpPr>
            <a:spLocks noGrp="1"/>
          </p:cNvSpPr>
          <p:nvPr>
            <p:ph type="title"/>
          </p:nvPr>
        </p:nvSpPr>
        <p:spPr/>
        <p:txBody>
          <a:bodyPr/>
          <a:lstStyle/>
          <a:p>
            <a:r>
              <a:rPr lang="en-US" dirty="0"/>
              <a:t>Digital skills </a:t>
            </a:r>
          </a:p>
        </p:txBody>
      </p:sp>
      <p:sp>
        <p:nvSpPr>
          <p:cNvPr id="3" name="Content Placeholder 2">
            <a:extLst>
              <a:ext uri="{FF2B5EF4-FFF2-40B4-BE49-F238E27FC236}">
                <a16:creationId xmlns:a16="http://schemas.microsoft.com/office/drawing/2014/main" id="{DCED3A06-A251-EDA5-C83E-58F9706648BC}"/>
              </a:ext>
            </a:extLst>
          </p:cNvPr>
          <p:cNvSpPr>
            <a:spLocks noGrp="1"/>
          </p:cNvSpPr>
          <p:nvPr>
            <p:ph sz="quarter" idx="13"/>
          </p:nvPr>
        </p:nvSpPr>
        <p:spPr/>
        <p:txBody>
          <a:bodyPr/>
          <a:lstStyle/>
          <a:p>
            <a:pPr marL="0" indent="0">
              <a:buNone/>
            </a:pPr>
            <a:r>
              <a:rPr lang="en-US" dirty="0"/>
              <a:t>In today's environment, digital technology plays a critical role in promoting  health in everyone to improve quality of care and easy access in healthcare teams in institution. At sunrise residential care home, digital tools such as electronic care records, online communication platforms, and digital medication systems are being introduced to enhance care delivery. However, some staff was limited in digital literacy that has biggest affect to render care. They find it difficult in inputting the data that can be led to delayed communication. To address these issues sunrise residential care home should provide digital literacy training and user-friendly systems.</a:t>
            </a:r>
          </a:p>
        </p:txBody>
      </p:sp>
    </p:spTree>
    <p:extLst>
      <p:ext uri="{BB962C8B-B14F-4D97-AF65-F5344CB8AC3E}">
        <p14:creationId xmlns:p14="http://schemas.microsoft.com/office/powerpoint/2010/main" val="2274479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F9799-525A-2D8D-B59F-7DE1C8E2C402}"/>
              </a:ext>
            </a:extLst>
          </p:cNvPr>
          <p:cNvSpPr>
            <a:spLocks noGrp="1"/>
          </p:cNvSpPr>
          <p:nvPr>
            <p:ph type="title"/>
          </p:nvPr>
        </p:nvSpPr>
        <p:spPr/>
        <p:txBody>
          <a:bodyPr/>
          <a:lstStyle/>
          <a:p>
            <a:r>
              <a:rPr lang="en-US" dirty="0"/>
              <a:t>checklist</a:t>
            </a:r>
          </a:p>
        </p:txBody>
      </p:sp>
      <p:sp>
        <p:nvSpPr>
          <p:cNvPr id="3" name="Content Placeholder 2">
            <a:extLst>
              <a:ext uri="{FF2B5EF4-FFF2-40B4-BE49-F238E27FC236}">
                <a16:creationId xmlns:a16="http://schemas.microsoft.com/office/drawing/2014/main" id="{4B00A8DE-8145-F4F5-103D-916A08036270}"/>
              </a:ext>
            </a:extLst>
          </p:cNvPr>
          <p:cNvSpPr>
            <a:spLocks noGrp="1"/>
          </p:cNvSpPr>
          <p:nvPr>
            <p:ph sz="quarter" idx="13"/>
          </p:nvPr>
        </p:nvSpPr>
        <p:spPr>
          <a:xfrm>
            <a:off x="913774" y="2214694"/>
            <a:ext cx="10363826" cy="3972748"/>
          </a:xfrm>
        </p:spPr>
        <p:txBody>
          <a:bodyPr/>
          <a:lstStyle/>
          <a:p>
            <a:pPr marL="0" indent="0" algn="ctr">
              <a:buNone/>
            </a:pPr>
            <a:r>
              <a:rPr lang="en-US" dirty="0"/>
              <a:t>Security logins</a:t>
            </a:r>
          </a:p>
          <a:p>
            <a:pPr>
              <a:buFont typeface="Wingdings" pitchFamily="2" charset="2"/>
              <a:buChar char="q"/>
            </a:pPr>
            <a:r>
              <a:rPr lang="en-US" dirty="0"/>
              <a:t>Log in with your own credentials every time; do not share your passwords</a:t>
            </a:r>
          </a:p>
          <a:p>
            <a:pPr>
              <a:buFont typeface="Wingdings" pitchFamily="2" charset="2"/>
              <a:buChar char="q"/>
            </a:pPr>
            <a:r>
              <a:rPr lang="en-US" dirty="0"/>
              <a:t>Create strong passwords</a:t>
            </a:r>
          </a:p>
          <a:p>
            <a:pPr>
              <a:buFont typeface="Wingdings" pitchFamily="2" charset="2"/>
              <a:buChar char="q"/>
            </a:pPr>
            <a:r>
              <a:rPr lang="en-US" dirty="0"/>
              <a:t>Update passwords in a routine basis</a:t>
            </a:r>
          </a:p>
          <a:p>
            <a:pPr marL="0" indent="0" algn="ctr">
              <a:buNone/>
            </a:pPr>
            <a:r>
              <a:rPr lang="en-US" dirty="0"/>
              <a:t>Email security</a:t>
            </a:r>
          </a:p>
          <a:p>
            <a:pPr>
              <a:buFont typeface="Wingdings" pitchFamily="2" charset="2"/>
              <a:buChar char="q"/>
            </a:pPr>
            <a:r>
              <a:rPr lang="en-US" dirty="0"/>
              <a:t>Verify the senders address prior to opening any email</a:t>
            </a:r>
          </a:p>
          <a:p>
            <a:pPr>
              <a:buFont typeface="Wingdings" pitchFamily="2" charset="2"/>
              <a:buChar char="q"/>
            </a:pPr>
            <a:r>
              <a:rPr lang="en-US" dirty="0"/>
              <a:t>Avoid clicking on links from sources that are unknown or suspicious </a:t>
            </a:r>
          </a:p>
          <a:p>
            <a:pPr>
              <a:buFont typeface="Wingdings" pitchFamily="2" charset="2"/>
              <a:buChar char="q"/>
            </a:pPr>
            <a:r>
              <a:rPr lang="en-US" dirty="0"/>
              <a:t>Refrain from exchanging patient details or private information via email</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960760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2EE82-B053-D058-2A55-B9B39406B8A5}"/>
              </a:ext>
            </a:extLst>
          </p:cNvPr>
          <p:cNvSpPr>
            <a:spLocks noGrp="1"/>
          </p:cNvSpPr>
          <p:nvPr>
            <p:ph type="title"/>
          </p:nvPr>
        </p:nvSpPr>
        <p:spPr/>
        <p:txBody>
          <a:bodyPr/>
          <a:lstStyle/>
          <a:p>
            <a:r>
              <a:rPr lang="en-US" dirty="0"/>
              <a:t>checklist</a:t>
            </a:r>
          </a:p>
        </p:txBody>
      </p:sp>
      <p:sp>
        <p:nvSpPr>
          <p:cNvPr id="3" name="Content Placeholder 2">
            <a:extLst>
              <a:ext uri="{FF2B5EF4-FFF2-40B4-BE49-F238E27FC236}">
                <a16:creationId xmlns:a16="http://schemas.microsoft.com/office/drawing/2014/main" id="{AB37985D-0CC0-D5A3-9B5E-5F6194CDE76F}"/>
              </a:ext>
            </a:extLst>
          </p:cNvPr>
          <p:cNvSpPr>
            <a:spLocks noGrp="1"/>
          </p:cNvSpPr>
          <p:nvPr>
            <p:ph sz="quarter" idx="13"/>
          </p:nvPr>
        </p:nvSpPr>
        <p:spPr/>
        <p:txBody>
          <a:bodyPr/>
          <a:lstStyle/>
          <a:p>
            <a:pPr marL="0" indent="0" algn="ctr">
              <a:buNone/>
            </a:pPr>
            <a:r>
              <a:rPr lang="en-US" dirty="0"/>
              <a:t>Document storage</a:t>
            </a:r>
          </a:p>
          <a:p>
            <a:pPr>
              <a:buFont typeface="Wingdings" pitchFamily="2" charset="2"/>
              <a:buChar char="q"/>
            </a:pPr>
            <a:r>
              <a:rPr lang="en-US" dirty="0"/>
              <a:t>Save files exclusively in the care home approved </a:t>
            </a:r>
          </a:p>
          <a:p>
            <a:pPr>
              <a:buFont typeface="Wingdings" pitchFamily="2" charset="2"/>
              <a:buChar char="q"/>
            </a:pPr>
            <a:r>
              <a:rPr lang="en-US" dirty="0"/>
              <a:t>Ensure devices are locked when not in use</a:t>
            </a:r>
          </a:p>
          <a:p>
            <a:pPr marL="0" indent="0" algn="ctr">
              <a:buNone/>
            </a:pPr>
            <a:r>
              <a:rPr lang="en-US" dirty="0"/>
              <a:t>Patient confidentiality</a:t>
            </a:r>
          </a:p>
          <a:p>
            <a:pPr algn="ctr">
              <a:buFont typeface="Wingdings" pitchFamily="2" charset="2"/>
              <a:buChar char="q"/>
            </a:pPr>
            <a:r>
              <a:rPr lang="en-US" dirty="0"/>
              <a:t> refrain from discussing details about residents in public</a:t>
            </a:r>
          </a:p>
          <a:p>
            <a:pPr algn="ctr">
              <a:buFont typeface="Wingdings" pitchFamily="2" charset="2"/>
              <a:buChar char="q"/>
            </a:pPr>
            <a:r>
              <a:rPr lang="en-US" dirty="0"/>
              <a:t>Make sure that when you are looking at digital records, screens cannot be seen by other people</a:t>
            </a:r>
          </a:p>
        </p:txBody>
      </p:sp>
    </p:spTree>
    <p:extLst>
      <p:ext uri="{BB962C8B-B14F-4D97-AF65-F5344CB8AC3E}">
        <p14:creationId xmlns:p14="http://schemas.microsoft.com/office/powerpoint/2010/main" val="3059743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463D2-9EA5-346A-13BE-FACA4E54AC9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48F3AB9-B1D7-9A5C-41B8-34E3CBC120AA}"/>
              </a:ext>
            </a:extLst>
          </p:cNvPr>
          <p:cNvSpPr>
            <a:spLocks noGrp="1"/>
          </p:cNvSpPr>
          <p:nvPr>
            <p:ph sz="quarter" idx="13"/>
          </p:nvPr>
        </p:nvSpPr>
        <p:spPr/>
        <p:txBody>
          <a:bodyPr/>
          <a:lstStyle/>
          <a:p>
            <a:pPr marL="0" indent="0">
              <a:buNone/>
            </a:pPr>
            <a:r>
              <a:rPr lang="en-US" dirty="0"/>
              <a:t>Cfi team. ”excel definition.” corporate finance institute, 24 </a:t>
            </a:r>
            <a:r>
              <a:rPr lang="en-US" dirty="0" err="1"/>
              <a:t>nov</a:t>
            </a:r>
            <a:r>
              <a:rPr lang="en-US" dirty="0"/>
              <a:t> 2022, corporate financeinstitute.com/resources/excel/excel-definition-overview/. </a:t>
            </a:r>
          </a:p>
          <a:p>
            <a:pPr marL="0" indent="0">
              <a:buNone/>
            </a:pPr>
            <a:r>
              <a:rPr lang="en-US" dirty="0"/>
              <a:t>Microsoft. “what is Microsoft teams?” support.Microsoft.com, Microsoft, 2022, support.Microsoft.com/en-gb/topic/what- is- Microsoft –teams- 3de4d369-0167-8def-b93b-0eb5286d67a29</a:t>
            </a:r>
          </a:p>
          <a:p>
            <a:pPr marL="0" indent="0">
              <a:buNone/>
            </a:pPr>
            <a:endParaRPr lang="en-US" dirty="0"/>
          </a:p>
        </p:txBody>
      </p:sp>
    </p:spTree>
    <p:extLst>
      <p:ext uri="{BB962C8B-B14F-4D97-AF65-F5344CB8AC3E}">
        <p14:creationId xmlns:p14="http://schemas.microsoft.com/office/powerpoint/2010/main" val="186612065"/>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docProps/app.xml><?xml version="1.0" encoding="utf-8"?>
<Properties xmlns="http://schemas.openxmlformats.org/officeDocument/2006/extended-properties" xmlns:vt="http://schemas.openxmlformats.org/officeDocument/2006/docPropsVTypes">
  <Template/>
  <TotalTime>174</TotalTime>
  <Words>768</Words>
  <Application>Microsoft Macintosh PowerPoint</Application>
  <PresentationFormat>Widescreen</PresentationFormat>
  <Paragraphs>39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Tw Cen MT</vt:lpstr>
      <vt:lpstr>Wingdings</vt:lpstr>
      <vt:lpstr>Droplet</vt:lpstr>
      <vt:lpstr>Moodle Code: LCHS4007 Digital Skills and Research Methods </vt:lpstr>
      <vt:lpstr>Sunrise residential care </vt:lpstr>
      <vt:lpstr>Microsoft excel</vt:lpstr>
      <vt:lpstr>benefits</vt:lpstr>
      <vt:lpstr>limitations</vt:lpstr>
      <vt:lpstr>MS team</vt:lpstr>
      <vt:lpstr>benefits</vt:lpstr>
      <vt:lpstr>limitations</vt:lpstr>
      <vt:lpstr>Digital skills </vt:lpstr>
      <vt:lpstr>checklist</vt:lpstr>
      <vt:lpstr>checklist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Moodle Code: LCHS4007 Digital Skills and Research Methods </dc:title>
  <dc:creator>Israel Malangu</dc:creator>
  <cp:lastModifiedBy>Israel Malangu</cp:lastModifiedBy>
  <cp:revision>2</cp:revision>
  <dcterms:created xsi:type="dcterms:W3CDTF">2025-10-12T15:43:26Z</dcterms:created>
  <dcterms:modified xsi:type="dcterms:W3CDTF">2025-10-12T18:37:43Z</dcterms:modified>
</cp:coreProperties>
</file>