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7105650" cy="10236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37" d="100"/>
          <a:sy n="37" d="100"/>
        </p:scale>
        <p:origin x="84" y="15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287017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70057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1356556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393D51-06E4-47E6-BC55-F13EF50ACB4B}"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845820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393D51-06E4-47E6-BC55-F13EF50ACB4B}" type="datetimeFigureOut">
              <a:rPr lang="en-GB" smtClean="0"/>
              <a:t>20/05/2025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60624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393D51-06E4-47E6-BC55-F13EF50ACB4B}" type="datetimeFigureOut">
              <a:rPr lang="en-GB" smtClean="0"/>
              <a:t>20/05/2025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734149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393D51-06E4-47E6-BC55-F13EF50ACB4B}" type="datetimeFigureOut">
              <a:rPr lang="en-GB" smtClean="0"/>
              <a:t>20/05/2025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1613002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393D51-06E4-47E6-BC55-F13EF50ACB4B}"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618649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393D51-06E4-47E6-BC55-F13EF50ACB4B}"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2195466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393D51-06E4-47E6-BC55-F13EF50ACB4B}" type="datetimeFigureOut">
              <a:rPr lang="en-GB" smtClean="0"/>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4117601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30855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1876446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2310712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321984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577353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156697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393D51-06E4-47E6-BC55-F13EF50ACB4B}" type="datetimeFigureOut">
              <a:rPr lang="en-GB" smtClean="0"/>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84FAD-CA70-43B7-AA1F-46DECAADE3AE}" type="slidenum">
              <a:rPr lang="en-GB" smtClean="0"/>
              <a:t>‹#›</a:t>
            </a:fld>
            <a:endParaRPr lang="en-GB"/>
          </a:p>
        </p:txBody>
      </p:sp>
    </p:spTree>
    <p:extLst>
      <p:ext uri="{BB962C8B-B14F-4D97-AF65-F5344CB8AC3E}">
        <p14:creationId xmlns:p14="http://schemas.microsoft.com/office/powerpoint/2010/main" val="584769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393D51-06E4-47E6-BC55-F13EF50ACB4B}" type="datetimeFigureOut">
              <a:rPr lang="en-GB" smtClean="0"/>
              <a:t>20/05/2025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6984FAD-CA70-43B7-AA1F-46DECAADE3AE}" type="slidenum">
              <a:rPr lang="en-GB" smtClean="0"/>
              <a:t>‹#›</a:t>
            </a:fld>
            <a:endParaRPr lang="en-GB"/>
          </a:p>
        </p:txBody>
      </p:sp>
    </p:spTree>
    <p:extLst>
      <p:ext uri="{BB962C8B-B14F-4D97-AF65-F5344CB8AC3E}">
        <p14:creationId xmlns:p14="http://schemas.microsoft.com/office/powerpoint/2010/main" val="1012125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B826-9442-D9E2-8179-5D2E244A8632}"/>
              </a:ext>
            </a:extLst>
          </p:cNvPr>
          <p:cNvSpPr>
            <a:spLocks noGrp="1"/>
          </p:cNvSpPr>
          <p:nvPr>
            <p:ph type="ctrTitle"/>
          </p:nvPr>
        </p:nvSpPr>
        <p:spPr>
          <a:xfrm>
            <a:off x="946484" y="576931"/>
            <a:ext cx="10299032" cy="2387600"/>
          </a:xfrm>
        </p:spPr>
        <p:txBody>
          <a:bodyPr>
            <a:normAutofit/>
          </a:bodyPr>
          <a:lstStyle/>
          <a:p>
            <a:r>
              <a:rPr lang="en-GB" sz="3200" b="1" dirty="0">
                <a:effectLst/>
                <a:latin typeface="+mn-lt"/>
                <a:ea typeface="Times New Roman" panose="02020603050405020304" pitchFamily="18" charset="0"/>
              </a:rPr>
              <a:t>Synthesize a solution to a potential real-life scenario</a:t>
            </a:r>
            <a:endParaRPr lang="en-GB" sz="8800" dirty="0">
              <a:latin typeface="+mn-lt"/>
            </a:endParaRPr>
          </a:p>
        </p:txBody>
      </p:sp>
      <p:sp>
        <p:nvSpPr>
          <p:cNvPr id="3" name="Subtitle 2">
            <a:extLst>
              <a:ext uri="{FF2B5EF4-FFF2-40B4-BE49-F238E27FC236}">
                <a16:creationId xmlns:a16="http://schemas.microsoft.com/office/drawing/2014/main" id="{B682371F-779F-74BC-7B7D-89EB8496E5C6}"/>
              </a:ext>
            </a:extLst>
          </p:cNvPr>
          <p:cNvSpPr>
            <a:spLocks noGrp="1"/>
          </p:cNvSpPr>
          <p:nvPr>
            <p:ph type="subTitle" idx="1"/>
          </p:nvPr>
        </p:nvSpPr>
        <p:spPr>
          <a:xfrm>
            <a:off x="2101516" y="2964531"/>
            <a:ext cx="9144000" cy="1655762"/>
          </a:xfrm>
        </p:spPr>
        <p:txBody>
          <a:bodyPr/>
          <a:lstStyle/>
          <a:p>
            <a:r>
              <a:rPr lang="en-GB" b="1" dirty="0"/>
              <a:t>Assignment 1</a:t>
            </a:r>
          </a:p>
        </p:txBody>
      </p:sp>
    </p:spTree>
    <p:extLst>
      <p:ext uri="{BB962C8B-B14F-4D97-AF65-F5344CB8AC3E}">
        <p14:creationId xmlns:p14="http://schemas.microsoft.com/office/powerpoint/2010/main" val="384850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bot operating a machine">
            <a:extLst>
              <a:ext uri="{FF2B5EF4-FFF2-40B4-BE49-F238E27FC236}">
                <a16:creationId xmlns:a16="http://schemas.microsoft.com/office/drawing/2014/main" id="{135AFC7A-3C6F-613D-9EFC-3A1189444AD2}"/>
              </a:ext>
            </a:extLst>
          </p:cNvPr>
          <p:cNvPicPr>
            <a:picLocks noChangeAspect="1"/>
          </p:cNvPicPr>
          <p:nvPr/>
        </p:nvPicPr>
        <p:blipFill>
          <a:blip r:embed="rId3"/>
          <a:srcRect l="21309" r="1938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2DBCD08-71D6-AE8D-513B-185BAE6C89C4}"/>
              </a:ext>
            </a:extLst>
          </p:cNvPr>
          <p:cNvSpPr>
            <a:spLocks noGrp="1"/>
          </p:cNvSpPr>
          <p:nvPr>
            <p:ph type="title"/>
          </p:nvPr>
        </p:nvSpPr>
        <p:spPr>
          <a:xfrm>
            <a:off x="972080" y="685800"/>
            <a:ext cx="5260680" cy="1752599"/>
          </a:xfrm>
        </p:spPr>
        <p:txBody>
          <a:bodyPr>
            <a:normAutofit/>
          </a:bodyPr>
          <a:lstStyle/>
          <a:p>
            <a:pPr algn="l"/>
            <a:r>
              <a:rPr lang="en-GB" b="1" u="sng" dirty="0"/>
              <a:t>Introduction</a:t>
            </a:r>
          </a:p>
        </p:txBody>
      </p:sp>
      <p:sp>
        <p:nvSpPr>
          <p:cNvPr id="3" name="Content Placeholder 2">
            <a:extLst>
              <a:ext uri="{FF2B5EF4-FFF2-40B4-BE49-F238E27FC236}">
                <a16:creationId xmlns:a16="http://schemas.microsoft.com/office/drawing/2014/main" id="{A9C98134-4FCC-0808-8425-A17577000141}"/>
              </a:ext>
            </a:extLst>
          </p:cNvPr>
          <p:cNvSpPr>
            <a:spLocks noGrp="1"/>
          </p:cNvSpPr>
          <p:nvPr>
            <p:ph idx="1"/>
          </p:nvPr>
        </p:nvSpPr>
        <p:spPr>
          <a:xfrm>
            <a:off x="643468" y="2666999"/>
            <a:ext cx="5260680" cy="3124201"/>
          </a:xfrm>
        </p:spPr>
        <p:txBody>
          <a:bodyPr>
            <a:normAutofit/>
          </a:bodyPr>
          <a:lstStyle/>
          <a:p>
            <a:pPr marL="0" indent="0">
              <a:lnSpc>
                <a:spcPct val="90000"/>
              </a:lnSpc>
              <a:buNone/>
            </a:pPr>
            <a:r>
              <a:rPr lang="en-GB" sz="2000" dirty="0"/>
              <a:t>Cyber security  has become a challenge over the past few years due to remote work and advanced cyber threats, and one company that facing it is </a:t>
            </a:r>
            <a:r>
              <a:rPr lang="en-GB" sz="2000" dirty="0" err="1"/>
              <a:t>FinSecure</a:t>
            </a:r>
            <a:r>
              <a:rPr lang="en-GB" sz="2000" dirty="0"/>
              <a:t> LTD. So, this presentation outlines a customised security strategy for FSL, based on lecture content, covering  threat analysis, policy development, mitigation techniques, incident response, and staff training in line with industry standards like the CIA Triad and ISO 27001.</a:t>
            </a:r>
          </a:p>
        </p:txBody>
      </p:sp>
    </p:spTree>
    <p:extLst>
      <p:ext uri="{BB962C8B-B14F-4D97-AF65-F5344CB8AC3E}">
        <p14:creationId xmlns:p14="http://schemas.microsoft.com/office/powerpoint/2010/main" val="1863533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89E4324E-1A6A-730C-F9A5-5F57F79FF13F}"/>
              </a:ext>
            </a:extLst>
          </p:cNvPr>
          <p:cNvSpPr>
            <a:spLocks noGrp="1"/>
          </p:cNvSpPr>
          <p:nvPr>
            <p:ph type="title"/>
          </p:nvPr>
        </p:nvSpPr>
        <p:spPr>
          <a:xfrm>
            <a:off x="3962399" y="685800"/>
            <a:ext cx="7345891" cy="1413933"/>
          </a:xfrm>
        </p:spPr>
        <p:txBody>
          <a:bodyPr>
            <a:normAutofit/>
          </a:bodyPr>
          <a:lstStyle/>
          <a:p>
            <a:r>
              <a:rPr lang="en-GB" b="1" u="sng" dirty="0"/>
              <a:t>Identification of  Threats</a:t>
            </a:r>
          </a:p>
        </p:txBody>
      </p:sp>
      <p:pic>
        <p:nvPicPr>
          <p:cNvPr id="5" name="Picture 4" descr="An electronic circuit board in blue color">
            <a:extLst>
              <a:ext uri="{FF2B5EF4-FFF2-40B4-BE49-F238E27FC236}">
                <a16:creationId xmlns:a16="http://schemas.microsoft.com/office/drawing/2014/main" id="{F6C11002-907D-01EF-4DDD-BC157CFCA86C}"/>
              </a:ext>
            </a:extLst>
          </p:cNvPr>
          <p:cNvPicPr>
            <a:picLocks noChangeAspect="1"/>
          </p:cNvPicPr>
          <p:nvPr/>
        </p:nvPicPr>
        <p:blipFill>
          <a:blip r:embed="rId3"/>
          <a:srcRect l="15278" r="51053"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C9D00456-0220-3280-D6BF-3D6851F6C13F}"/>
              </a:ext>
            </a:extLst>
          </p:cNvPr>
          <p:cNvSpPr>
            <a:spLocks noGrp="1"/>
          </p:cNvSpPr>
          <p:nvPr>
            <p:ph idx="1"/>
          </p:nvPr>
        </p:nvSpPr>
        <p:spPr>
          <a:xfrm>
            <a:off x="3843867" y="2048933"/>
            <a:ext cx="7659156" cy="3742267"/>
          </a:xfrm>
        </p:spPr>
        <p:txBody>
          <a:bodyPr>
            <a:normAutofit/>
          </a:bodyPr>
          <a:lstStyle/>
          <a:p>
            <a:pPr marL="0" indent="0">
              <a:buNone/>
            </a:pPr>
            <a:r>
              <a:rPr lang="en-GB" dirty="0" err="1"/>
              <a:t>Finsecure</a:t>
            </a:r>
            <a:r>
              <a:rPr lang="en-GB" dirty="0"/>
              <a:t> LTD faces both internal and external cyber threats. Internally, risks include malicious insiders, careless handling of sensitive data, and violations of security policies. Externally, threats such as phishing, ransomware, man-in-the-middle attacks, DDoS, and exploitation of unpatched software target both systems and users. These evolving threats expose the company to operational disruption and data loss.</a:t>
            </a:r>
          </a:p>
        </p:txBody>
      </p:sp>
    </p:spTree>
    <p:extLst>
      <p:ext uri="{BB962C8B-B14F-4D97-AF65-F5344CB8AC3E}">
        <p14:creationId xmlns:p14="http://schemas.microsoft.com/office/powerpoint/2010/main" val="4250236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25" name="Freeform: Shape 24">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8"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E7516AE-FB42-5C1D-158E-E6D8CE52475D}"/>
              </a:ext>
            </a:extLst>
          </p:cNvPr>
          <p:cNvSpPr>
            <a:spLocks noGrp="1"/>
          </p:cNvSpPr>
          <p:nvPr>
            <p:ph type="title"/>
          </p:nvPr>
        </p:nvSpPr>
        <p:spPr>
          <a:xfrm>
            <a:off x="1836013" y="1072609"/>
            <a:ext cx="3041557" cy="4522647"/>
          </a:xfrm>
          <a:effectLst/>
        </p:spPr>
        <p:txBody>
          <a:bodyPr anchor="ctr">
            <a:normAutofit/>
          </a:bodyPr>
          <a:lstStyle/>
          <a:p>
            <a:pPr algn="l"/>
            <a:r>
              <a:rPr lang="en-GB" sz="3200" b="1" u="sng">
                <a:solidFill>
                  <a:schemeClr val="tx2"/>
                </a:solidFill>
              </a:rPr>
              <a:t>Security Policies </a:t>
            </a:r>
          </a:p>
        </p:txBody>
      </p:sp>
      <p:sp>
        <p:nvSpPr>
          <p:cNvPr id="3" name="Content Placeholder 2">
            <a:extLst>
              <a:ext uri="{FF2B5EF4-FFF2-40B4-BE49-F238E27FC236}">
                <a16:creationId xmlns:a16="http://schemas.microsoft.com/office/drawing/2014/main" id="{66371C54-5C85-FF91-3548-36A75D48BC18}"/>
              </a:ext>
            </a:extLst>
          </p:cNvPr>
          <p:cNvSpPr>
            <a:spLocks noGrp="1"/>
          </p:cNvSpPr>
          <p:nvPr>
            <p:ph idx="1"/>
          </p:nvPr>
        </p:nvSpPr>
        <p:spPr>
          <a:xfrm>
            <a:off x="5149032" y="1072609"/>
            <a:ext cx="6383207" cy="4522647"/>
          </a:xfrm>
        </p:spPr>
        <p:txBody>
          <a:bodyPr anchor="ctr">
            <a:normAutofit/>
          </a:bodyPr>
          <a:lstStyle/>
          <a:p>
            <a:pPr marL="0" indent="0">
              <a:buNone/>
            </a:pPr>
            <a:r>
              <a:rPr lang="en-GB" sz="2000" dirty="0" err="1"/>
              <a:t>FinSecure</a:t>
            </a:r>
            <a:r>
              <a:rPr lang="en-GB" sz="2000" dirty="0"/>
              <a:t> LTD must implement comprehensive cyber security policies grounded in best practices such as the CIA Triad and ISO 27001. These structured rules for access control, data protection, acceptable use, patch management, and incident response. Policies enforce confidentially, integrity, and availability. While ensuring legal compliance through GDPR alignment.</a:t>
            </a:r>
          </a:p>
        </p:txBody>
      </p:sp>
    </p:spTree>
    <p:extLst>
      <p:ext uri="{BB962C8B-B14F-4D97-AF65-F5344CB8AC3E}">
        <p14:creationId xmlns:p14="http://schemas.microsoft.com/office/powerpoint/2010/main" val="106697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6E1C3EC-7888-F982-3F79-AEB22C37F3C2}"/>
              </a:ext>
            </a:extLst>
          </p:cNvPr>
          <p:cNvSpPr>
            <a:spLocks noGrp="1"/>
          </p:cNvSpPr>
          <p:nvPr>
            <p:ph type="title"/>
          </p:nvPr>
        </p:nvSpPr>
        <p:spPr>
          <a:xfrm>
            <a:off x="1651864" y="1010513"/>
            <a:ext cx="3933817" cy="4522647"/>
          </a:xfrm>
          <a:effectLst/>
        </p:spPr>
        <p:txBody>
          <a:bodyPr anchor="ctr">
            <a:normAutofit/>
          </a:bodyPr>
          <a:lstStyle/>
          <a:p>
            <a:pPr algn="l"/>
            <a:r>
              <a:rPr lang="en-GB" sz="3200" b="1" u="sng" dirty="0">
                <a:solidFill>
                  <a:schemeClr val="tx2"/>
                </a:solidFill>
              </a:rPr>
              <a:t>Mitigation Measure </a:t>
            </a:r>
          </a:p>
        </p:txBody>
      </p:sp>
      <p:sp>
        <p:nvSpPr>
          <p:cNvPr id="3" name="Content Placeholder 2">
            <a:extLst>
              <a:ext uri="{FF2B5EF4-FFF2-40B4-BE49-F238E27FC236}">
                <a16:creationId xmlns:a16="http://schemas.microsoft.com/office/drawing/2014/main" id="{01547DC2-A10A-4CCA-BAFF-8CD3AF710CA3}"/>
              </a:ext>
            </a:extLst>
          </p:cNvPr>
          <p:cNvSpPr>
            <a:spLocks noGrp="1"/>
          </p:cNvSpPr>
          <p:nvPr>
            <p:ph idx="1"/>
          </p:nvPr>
        </p:nvSpPr>
        <p:spPr>
          <a:xfrm>
            <a:off x="5396768" y="1324840"/>
            <a:ext cx="6383207" cy="4522647"/>
          </a:xfrm>
        </p:spPr>
        <p:txBody>
          <a:bodyPr anchor="ctr">
            <a:normAutofit/>
          </a:bodyPr>
          <a:lstStyle/>
          <a:p>
            <a:pPr marL="0" indent="0">
              <a:buNone/>
            </a:pPr>
            <a:r>
              <a:rPr lang="en-GB" sz="2000" dirty="0"/>
              <a:t>To reduce risk, </a:t>
            </a:r>
            <a:r>
              <a:rPr lang="en-GB" sz="2000" dirty="0" err="1"/>
              <a:t>Finsecure</a:t>
            </a:r>
            <a:r>
              <a:rPr lang="en-GB" sz="2000" dirty="0"/>
              <a:t> LTD should deploy technical defences such as role-based access control, audit logging, endpoint detection, and encrypted off-site backups. Email filtering, phishing simulations, and timely patch management help prevent common attack vectors, Physical security and intrusion detection systems further strengthen the companies layered approach to preventing, detecting, and responding to threat.</a:t>
            </a:r>
          </a:p>
        </p:txBody>
      </p:sp>
    </p:spTree>
    <p:extLst>
      <p:ext uri="{BB962C8B-B14F-4D97-AF65-F5344CB8AC3E}">
        <p14:creationId xmlns:p14="http://schemas.microsoft.com/office/powerpoint/2010/main" val="4189998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25" name="Freeform: Shape 24">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8"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3"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7CDA445-C0B6-1294-25E7-9F144850EC5D}"/>
              </a:ext>
            </a:extLst>
          </p:cNvPr>
          <p:cNvSpPr>
            <a:spLocks noGrp="1"/>
          </p:cNvSpPr>
          <p:nvPr>
            <p:ph type="title"/>
          </p:nvPr>
        </p:nvSpPr>
        <p:spPr>
          <a:xfrm>
            <a:off x="1860846" y="1028319"/>
            <a:ext cx="2971191" cy="4260437"/>
          </a:xfrm>
          <a:effectLst/>
        </p:spPr>
        <p:txBody>
          <a:bodyPr anchor="ctr">
            <a:normAutofit/>
          </a:bodyPr>
          <a:lstStyle/>
          <a:p>
            <a:pPr algn="l"/>
            <a:r>
              <a:rPr lang="en-GB" sz="3200" b="1" u="sng" dirty="0">
                <a:solidFill>
                  <a:schemeClr val="tx2"/>
                </a:solidFill>
              </a:rPr>
              <a:t>Monitoring and Response</a:t>
            </a:r>
          </a:p>
        </p:txBody>
      </p:sp>
      <p:sp>
        <p:nvSpPr>
          <p:cNvPr id="3" name="Content Placeholder 2">
            <a:extLst>
              <a:ext uri="{FF2B5EF4-FFF2-40B4-BE49-F238E27FC236}">
                <a16:creationId xmlns:a16="http://schemas.microsoft.com/office/drawing/2014/main" id="{6B146BF9-055C-8EC3-09D1-4256AA56CB95}"/>
              </a:ext>
            </a:extLst>
          </p:cNvPr>
          <p:cNvSpPr>
            <a:spLocks noGrp="1"/>
          </p:cNvSpPr>
          <p:nvPr>
            <p:ph idx="1"/>
          </p:nvPr>
        </p:nvSpPr>
        <p:spPr>
          <a:xfrm>
            <a:off x="5149032" y="1072609"/>
            <a:ext cx="6383207" cy="4522647"/>
          </a:xfrm>
        </p:spPr>
        <p:txBody>
          <a:bodyPr anchor="ctr">
            <a:normAutofit/>
          </a:bodyPr>
          <a:lstStyle/>
          <a:p>
            <a:pPr marL="0" indent="0">
              <a:buNone/>
            </a:pPr>
            <a:r>
              <a:rPr lang="en-GB" sz="2000" dirty="0"/>
              <a:t>Effective monitoring enables early detection of cyber threats through systems like SIEM and IDS/IPS. </a:t>
            </a:r>
            <a:r>
              <a:rPr lang="en-GB" sz="2000"/>
              <a:t>FinSecure</a:t>
            </a:r>
            <a:r>
              <a:rPr lang="en-GB" sz="2000" dirty="0"/>
              <a:t> LTD’s Incident Response Plan outlines clear steps for classifying, containing, investigating, and resolving security incidents. Real-time alerts, forensic analysis, and structured recovery ensure minimal disruption and continuous improvement of the company’s security posture.</a:t>
            </a:r>
          </a:p>
        </p:txBody>
      </p:sp>
    </p:spTree>
    <p:extLst>
      <p:ext uri="{BB962C8B-B14F-4D97-AF65-F5344CB8AC3E}">
        <p14:creationId xmlns:p14="http://schemas.microsoft.com/office/powerpoint/2010/main" val="3962705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0FDAB0E-75D3-8BA1-58E2-7D454A46C39B}"/>
              </a:ext>
            </a:extLst>
          </p:cNvPr>
          <p:cNvSpPr>
            <a:spLocks noGrp="1"/>
          </p:cNvSpPr>
          <p:nvPr>
            <p:ph type="title"/>
          </p:nvPr>
        </p:nvSpPr>
        <p:spPr>
          <a:xfrm>
            <a:off x="1836013" y="1072609"/>
            <a:ext cx="3041557" cy="4522647"/>
          </a:xfrm>
          <a:effectLst/>
        </p:spPr>
        <p:txBody>
          <a:bodyPr anchor="ctr">
            <a:normAutofit/>
          </a:bodyPr>
          <a:lstStyle/>
          <a:p>
            <a:pPr algn="l"/>
            <a:r>
              <a:rPr lang="en-GB" sz="3200" b="1" u="sng">
                <a:solidFill>
                  <a:schemeClr val="tx2"/>
                </a:solidFill>
              </a:rPr>
              <a:t>Training and Awareness</a:t>
            </a:r>
          </a:p>
        </p:txBody>
      </p:sp>
      <p:sp>
        <p:nvSpPr>
          <p:cNvPr id="3" name="Content Placeholder 2">
            <a:extLst>
              <a:ext uri="{FF2B5EF4-FFF2-40B4-BE49-F238E27FC236}">
                <a16:creationId xmlns:a16="http://schemas.microsoft.com/office/drawing/2014/main" id="{21B1A25E-EF7E-9155-D8F9-D44757E7B42C}"/>
              </a:ext>
            </a:extLst>
          </p:cNvPr>
          <p:cNvSpPr>
            <a:spLocks noGrp="1"/>
          </p:cNvSpPr>
          <p:nvPr>
            <p:ph idx="1"/>
          </p:nvPr>
        </p:nvSpPr>
        <p:spPr>
          <a:xfrm>
            <a:off x="5149032" y="1072609"/>
            <a:ext cx="6383207" cy="4522647"/>
          </a:xfrm>
        </p:spPr>
        <p:txBody>
          <a:bodyPr anchor="ctr">
            <a:normAutofit/>
          </a:bodyPr>
          <a:lstStyle/>
          <a:p>
            <a:pPr marL="0" indent="0">
              <a:buNone/>
            </a:pPr>
            <a:r>
              <a:rPr lang="en-GB" sz="2000" dirty="0"/>
              <a:t>A strong training program helps reduce human error, which is a leading cause of cyber breaches. </a:t>
            </a:r>
            <a:r>
              <a:rPr lang="en-GB" sz="2000" dirty="0" err="1"/>
              <a:t>FinSecure</a:t>
            </a:r>
            <a:r>
              <a:rPr lang="en-GB" sz="2000" dirty="0"/>
              <a:t> LTD provides induction training for new staff, regular awareness sessions, phishing simulations, and role-specific guidance for managers and executives. Tracking participation ensures knowledge gaps are identified, and a culture of security is reinforced across the organisation.</a:t>
            </a:r>
          </a:p>
        </p:txBody>
      </p:sp>
    </p:spTree>
    <p:extLst>
      <p:ext uri="{BB962C8B-B14F-4D97-AF65-F5344CB8AC3E}">
        <p14:creationId xmlns:p14="http://schemas.microsoft.com/office/powerpoint/2010/main" val="4275864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165</TotalTime>
  <Words>409</Words>
  <Application>Microsoft Office PowerPoint</Application>
  <PresentationFormat>Widescreen</PresentationFormat>
  <Paragraphs>14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Corbel</vt:lpstr>
      <vt:lpstr>Parallax</vt:lpstr>
      <vt:lpstr>Synthesize a solution to a potential real-life scenario</vt:lpstr>
      <vt:lpstr>Introduction</vt:lpstr>
      <vt:lpstr>Identification of  Threats</vt:lpstr>
      <vt:lpstr>Security Policies </vt:lpstr>
      <vt:lpstr>Mitigation Measure </vt:lpstr>
      <vt:lpstr>Monitoring and Response</vt:lpstr>
      <vt:lpstr>Training and Awareness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Buckney</dc:creator>
  <cp:lastModifiedBy>Leon Buckney</cp:lastModifiedBy>
  <cp:revision>1</cp:revision>
  <dcterms:created xsi:type="dcterms:W3CDTF">2025-05-20T10:38:36Z</dcterms:created>
  <dcterms:modified xsi:type="dcterms:W3CDTF">2025-05-20T13:23:47Z</dcterms:modified>
</cp:coreProperties>
</file>