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notesMasterIdLst>
    <p:notesMasterId r:id="rId13"/>
  </p:notesMasterIdLst>
  <p:sldIdLst>
    <p:sldId id="256" r:id="rId2"/>
    <p:sldId id="257" r:id="rId3"/>
    <p:sldId id="258" r:id="rId4"/>
    <p:sldId id="259" r:id="rId5"/>
    <p:sldId id="260" r:id="rId6"/>
    <p:sldId id="262" r:id="rId7"/>
    <p:sldId id="267" r:id="rId8"/>
    <p:sldId id="268"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6283" autoAdjust="0"/>
  </p:normalViewPr>
  <p:slideViewPr>
    <p:cSldViewPr snapToGrid="0">
      <p:cViewPr varScale="1">
        <p:scale>
          <a:sx n="98" d="100"/>
          <a:sy n="98" d="100"/>
        </p:scale>
        <p:origin x="96"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1A13E7-E6BF-4181-9F9D-F98164CE5C15}" type="datetimeFigureOut">
              <a:rPr lang="en-GB" smtClean="0"/>
              <a:t>13/07/2026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AD5EB9-B321-4627-A96C-408748FB7616}" type="slidenum">
              <a:rPr lang="en-GB" smtClean="0"/>
              <a:t>‹#›</a:t>
            </a:fld>
            <a:endParaRPr lang="en-GB"/>
          </a:p>
        </p:txBody>
      </p:sp>
    </p:spTree>
    <p:extLst>
      <p:ext uri="{BB962C8B-B14F-4D97-AF65-F5344CB8AC3E}">
        <p14:creationId xmlns:p14="http://schemas.microsoft.com/office/powerpoint/2010/main" val="3571392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1</a:t>
            </a:fld>
            <a:endParaRPr lang="en-GB"/>
          </a:p>
        </p:txBody>
      </p:sp>
    </p:spTree>
    <p:extLst>
      <p:ext uri="{BB962C8B-B14F-4D97-AF65-F5344CB8AC3E}">
        <p14:creationId xmlns:p14="http://schemas.microsoft.com/office/powerpoint/2010/main" val="21352847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8</a:t>
            </a:fld>
            <a:endParaRPr lang="en-GB"/>
          </a:p>
        </p:txBody>
      </p:sp>
    </p:spTree>
    <p:extLst>
      <p:ext uri="{BB962C8B-B14F-4D97-AF65-F5344CB8AC3E}">
        <p14:creationId xmlns:p14="http://schemas.microsoft.com/office/powerpoint/2010/main" val="32892921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4529540"/>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9058440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761126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4070201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8C18859-9320-47B1-B84A-5AD18E8F8F05}"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821054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C18859-9320-47B1-B84A-5AD18E8F8F05}" type="datetimeFigureOut">
              <a:rPr lang="en-GB" smtClean="0"/>
              <a:t>13/07/2026</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710996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8C18859-9320-47B1-B84A-5AD18E8F8F05}" type="datetimeFigureOut">
              <a:rPr lang="en-GB" smtClean="0"/>
              <a:t>13/07/2026</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080808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C18859-9320-47B1-B84A-5AD18E8F8F05}" type="datetimeFigureOut">
              <a:rPr lang="en-GB" smtClean="0"/>
              <a:t>13/07/2026</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095323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8538026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834489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63684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27001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40617896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884260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7339912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8931558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337939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8C18859-9320-47B1-B84A-5AD18E8F8F05}" type="datetimeFigureOut">
              <a:rPr lang="en-GB" smtClean="0"/>
              <a:t>13/07/2026</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67DA55A-CD99-4D6D-9F9B-30A0F32F27EB}" type="slidenum">
              <a:rPr lang="en-GB" smtClean="0"/>
              <a:t>‹#›</a:t>
            </a:fld>
            <a:endParaRPr lang="en-GB"/>
          </a:p>
        </p:txBody>
      </p:sp>
    </p:spTree>
    <p:extLst>
      <p:ext uri="{BB962C8B-B14F-4D97-AF65-F5344CB8AC3E}">
        <p14:creationId xmlns:p14="http://schemas.microsoft.com/office/powerpoint/2010/main" val="2936958270"/>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77589-7B87-1810-7D1A-B5A2048E3490}"/>
              </a:ext>
            </a:extLst>
          </p:cNvPr>
          <p:cNvSpPr>
            <a:spLocks noGrp="1"/>
          </p:cNvSpPr>
          <p:nvPr>
            <p:ph type="ctrTitle"/>
          </p:nvPr>
        </p:nvSpPr>
        <p:spPr>
          <a:xfrm>
            <a:off x="2240280" y="1122363"/>
            <a:ext cx="8427720" cy="3586798"/>
          </a:xfrm>
        </p:spPr>
        <p:txBody>
          <a:bodyPr>
            <a:normAutofit/>
          </a:bodyPr>
          <a:lstStyle/>
          <a:p>
            <a:r>
              <a:rPr lang="en-GB" sz="3200" dirty="0">
                <a:latin typeface="A"/>
              </a:rPr>
              <a:t>MODULE NAME PROBLEM SOLVING AND DECISION MAKING</a:t>
            </a:r>
            <a:br>
              <a:rPr lang="en-GB" sz="3200" dirty="0">
                <a:latin typeface="A"/>
              </a:rPr>
            </a:br>
            <a:r>
              <a:rPr lang="en-GB" sz="3200" dirty="0">
                <a:latin typeface="A"/>
              </a:rPr>
              <a:t>MODULE CODE LCL4004</a:t>
            </a:r>
            <a:br>
              <a:rPr lang="en-GB" sz="3200" dirty="0">
                <a:latin typeface="A"/>
              </a:rPr>
            </a:br>
            <a:r>
              <a:rPr lang="en-GB" sz="3200" dirty="0">
                <a:latin typeface="A"/>
              </a:rPr>
              <a:t>STUDENT NAME DUARTE DOMINGOS </a:t>
            </a:r>
            <a:br>
              <a:rPr lang="en-GB" sz="3200" dirty="0">
                <a:latin typeface="A"/>
              </a:rPr>
            </a:br>
            <a:r>
              <a:rPr lang="en-GB" sz="3200" dirty="0">
                <a:latin typeface="A"/>
              </a:rPr>
              <a:t>STUDENT ID 2530649</a:t>
            </a:r>
            <a:br>
              <a:rPr lang="en-GB" sz="3200" dirty="0">
                <a:latin typeface="A"/>
              </a:rPr>
            </a:br>
            <a:r>
              <a:rPr lang="en-GB" sz="3200" dirty="0">
                <a:latin typeface="A"/>
              </a:rPr>
              <a:t>LECTURER NERYS DOSSEH</a:t>
            </a:r>
            <a:br>
              <a:rPr lang="en-GB" sz="3200" dirty="0">
                <a:latin typeface="A"/>
              </a:rPr>
            </a:br>
            <a:r>
              <a:rPr lang="en-GB" sz="3200" dirty="0">
                <a:latin typeface="A"/>
              </a:rPr>
              <a:t>Assignment 1: Presentation</a:t>
            </a:r>
          </a:p>
        </p:txBody>
      </p:sp>
    </p:spTree>
    <p:extLst>
      <p:ext uri="{BB962C8B-B14F-4D97-AF65-F5344CB8AC3E}">
        <p14:creationId xmlns:p14="http://schemas.microsoft.com/office/powerpoint/2010/main" val="25636277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62C7-2C0D-83A7-4B68-88CCFBE724BB}"/>
              </a:ext>
            </a:extLst>
          </p:cNvPr>
          <p:cNvSpPr>
            <a:spLocks noGrp="1"/>
          </p:cNvSpPr>
          <p:nvPr>
            <p:ph type="title"/>
          </p:nvPr>
        </p:nvSpPr>
        <p:spPr>
          <a:xfrm>
            <a:off x="684213" y="650530"/>
            <a:ext cx="8534401" cy="868680"/>
          </a:xfrm>
        </p:spPr>
        <p:txBody>
          <a:bodyPr/>
          <a:lstStyle/>
          <a:p>
            <a:pPr algn="ctr"/>
            <a:r>
              <a:rPr lang="en-GB" b="1" dirty="0"/>
              <a:t>OVERVIEW</a:t>
            </a:r>
          </a:p>
        </p:txBody>
      </p:sp>
      <p:sp>
        <p:nvSpPr>
          <p:cNvPr id="3" name="Text Placeholder 2">
            <a:extLst>
              <a:ext uri="{FF2B5EF4-FFF2-40B4-BE49-F238E27FC236}">
                <a16:creationId xmlns:a16="http://schemas.microsoft.com/office/drawing/2014/main" id="{3986ECFC-4802-880F-CAC4-59F9E04E17F0}"/>
              </a:ext>
            </a:extLst>
          </p:cNvPr>
          <p:cNvSpPr>
            <a:spLocks noGrp="1"/>
          </p:cNvSpPr>
          <p:nvPr>
            <p:ph type="body" idx="1"/>
          </p:nvPr>
        </p:nvSpPr>
        <p:spPr>
          <a:xfrm>
            <a:off x="1838305" y="1687944"/>
            <a:ext cx="7604044" cy="4092448"/>
          </a:xfrm>
        </p:spPr>
        <p:txBody>
          <a:bodyPr>
            <a:normAutofit/>
          </a:bodyPr>
          <a:lstStyle/>
          <a:p>
            <a:r>
              <a:rPr lang="en-GB" sz="2400" b="1" dirty="0">
                <a:solidFill>
                  <a:schemeClr val="tx1">
                    <a:lumMod val="85000"/>
                    <a:lumOff val="15000"/>
                  </a:schemeClr>
                </a:solidFill>
              </a:rPr>
              <a:t>Introduction </a:t>
            </a:r>
          </a:p>
          <a:p>
            <a:r>
              <a:rPr lang="en-GB" sz="2400" b="1" dirty="0">
                <a:solidFill>
                  <a:schemeClr val="tx1">
                    <a:lumMod val="85000"/>
                    <a:lumOff val="15000"/>
                  </a:schemeClr>
                </a:solidFill>
              </a:rPr>
              <a:t>Company background</a:t>
            </a:r>
          </a:p>
          <a:p>
            <a:r>
              <a:rPr lang="en-GB" sz="2400" b="1" dirty="0">
                <a:solidFill>
                  <a:schemeClr val="tx1">
                    <a:lumMod val="85000"/>
                    <a:lumOff val="15000"/>
                  </a:schemeClr>
                </a:solidFill>
              </a:rPr>
              <a:t>Problem: nature and scope</a:t>
            </a:r>
          </a:p>
          <a:p>
            <a:r>
              <a:rPr lang="en-GB" sz="2400" b="1" dirty="0">
                <a:solidFill>
                  <a:schemeClr val="tx1">
                    <a:lumMod val="85000"/>
                    <a:lumOff val="15000"/>
                  </a:schemeClr>
                </a:solidFill>
              </a:rPr>
              <a:t>PESTLE ANALYSIS: Basil’s Bakery</a:t>
            </a:r>
          </a:p>
          <a:p>
            <a:r>
              <a:rPr lang="en-GB" sz="2400" b="1" dirty="0">
                <a:solidFill>
                  <a:schemeClr val="tx1">
                    <a:lumMod val="85000"/>
                    <a:lumOff val="15000"/>
                  </a:schemeClr>
                </a:solidFill>
              </a:rPr>
              <a:t>Cause and effect analysis: Fishbone diagram</a:t>
            </a:r>
          </a:p>
          <a:p>
            <a:r>
              <a:rPr lang="en-GB" sz="2400" b="1" dirty="0">
                <a:solidFill>
                  <a:schemeClr val="tx1">
                    <a:lumMod val="85000"/>
                    <a:lumOff val="15000"/>
                  </a:schemeClr>
                </a:solidFill>
              </a:rPr>
              <a:t>Conclusion</a:t>
            </a:r>
          </a:p>
          <a:p>
            <a:r>
              <a:rPr lang="en-GB" sz="2400" b="1" dirty="0">
                <a:solidFill>
                  <a:schemeClr val="tx1">
                    <a:lumMod val="85000"/>
                    <a:lumOff val="15000"/>
                  </a:schemeClr>
                </a:solidFill>
              </a:rPr>
              <a:t>References</a:t>
            </a:r>
          </a:p>
          <a:p>
            <a:endParaRPr lang="en-GB" sz="2400" dirty="0"/>
          </a:p>
        </p:txBody>
      </p:sp>
    </p:spTree>
    <p:extLst>
      <p:ext uri="{BB962C8B-B14F-4D97-AF65-F5344CB8AC3E}">
        <p14:creationId xmlns:p14="http://schemas.microsoft.com/office/powerpoint/2010/main" val="2715806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C092-CB50-5179-72FB-94CBECED5425}"/>
              </a:ext>
            </a:extLst>
          </p:cNvPr>
          <p:cNvSpPr>
            <a:spLocks noGrp="1"/>
          </p:cNvSpPr>
          <p:nvPr>
            <p:ph type="title"/>
          </p:nvPr>
        </p:nvSpPr>
        <p:spPr>
          <a:xfrm>
            <a:off x="2589212" y="484632"/>
            <a:ext cx="8915399" cy="557784"/>
          </a:xfrm>
        </p:spPr>
        <p:txBody>
          <a:bodyPr>
            <a:noAutofit/>
          </a:bodyPr>
          <a:lstStyle/>
          <a:p>
            <a:r>
              <a:rPr lang="en-GB" b="1" dirty="0"/>
              <a:t>Introduction</a:t>
            </a:r>
          </a:p>
        </p:txBody>
      </p:sp>
      <p:sp>
        <p:nvSpPr>
          <p:cNvPr id="3" name="Text Placeholder 2">
            <a:extLst>
              <a:ext uri="{FF2B5EF4-FFF2-40B4-BE49-F238E27FC236}">
                <a16:creationId xmlns:a16="http://schemas.microsoft.com/office/drawing/2014/main" id="{028A8359-438A-7EDF-F235-AE5BAE7FB208}"/>
              </a:ext>
            </a:extLst>
          </p:cNvPr>
          <p:cNvSpPr>
            <a:spLocks noGrp="1"/>
          </p:cNvSpPr>
          <p:nvPr>
            <p:ph type="body" idx="1"/>
          </p:nvPr>
        </p:nvSpPr>
        <p:spPr>
          <a:xfrm>
            <a:off x="1752599" y="1589314"/>
            <a:ext cx="10232571" cy="4491446"/>
          </a:xfrm>
        </p:spPr>
        <p:txBody>
          <a:bodyPr>
            <a:normAutofit/>
          </a:bodyPr>
          <a:lstStyle/>
          <a:p>
            <a:r>
              <a:rPr lang="en-GB" b="1" dirty="0">
                <a:solidFill>
                  <a:srgbClr val="FF0000"/>
                </a:solidFill>
                <a:latin typeface="Arial" panose="020B0604020202020204" pitchFamily="34" charset="0"/>
                <a:ea typeface="Roboto"/>
                <a:cs typeface="Arial" panose="020B0604020202020204" pitchFamily="34" charset="0"/>
              </a:rPr>
              <a:t>What the presentation is about?</a:t>
            </a:r>
          </a:p>
          <a:p>
            <a:r>
              <a:rPr lang="en-GB" b="1" dirty="0">
                <a:solidFill>
                  <a:schemeClr val="tx1">
                    <a:lumMod val="85000"/>
                    <a:lumOff val="15000"/>
                  </a:schemeClr>
                </a:solidFill>
                <a:latin typeface="Arial" panose="020B0604020202020204" pitchFamily="34" charset="0"/>
                <a:ea typeface="Roboto"/>
                <a:cs typeface="Arial" panose="020B0604020202020204" pitchFamily="34" charset="0"/>
              </a:rPr>
              <a:t>THE PRESENTATION IS ABOUT THE WIRKERS AND THE NEW SHOPPING ABOUT THE BAKERS</a:t>
            </a:r>
          </a:p>
          <a:p>
            <a:r>
              <a:rPr lang="en-GB" b="1" dirty="0">
                <a:solidFill>
                  <a:srgbClr val="FF0000"/>
                </a:solidFill>
                <a:latin typeface="Arial" panose="020B0604020202020204" pitchFamily="34" charset="0"/>
                <a:ea typeface="Roboto"/>
                <a:cs typeface="Arial" panose="020B0604020202020204" pitchFamily="34" charset="0"/>
              </a:rPr>
              <a:t>Definitions of the  concepts you are going to use</a:t>
            </a:r>
          </a:p>
          <a:p>
            <a:r>
              <a:rPr lang="en-GB" b="1" dirty="0">
                <a:solidFill>
                  <a:schemeClr val="tx1"/>
                </a:solidFill>
                <a:latin typeface="Arial" panose="020B0604020202020204" pitchFamily="34" charset="0"/>
                <a:ea typeface="Roboto"/>
                <a:cs typeface="Arial" panose="020B0604020202020204" pitchFamily="34" charset="0"/>
              </a:rPr>
              <a:t>THIS WAS UNDERSTANBLE GIVEN THE RESTRICTIONS DURING THE LOCK DOWN BASED WAS NOT UNDERSTABLE CONCERNES AS HE EXPECTED</a:t>
            </a:r>
          </a:p>
        </p:txBody>
      </p:sp>
    </p:spTree>
    <p:extLst>
      <p:ext uri="{BB962C8B-B14F-4D97-AF65-F5344CB8AC3E}">
        <p14:creationId xmlns:p14="http://schemas.microsoft.com/office/powerpoint/2010/main" val="2897957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7DAA2-C26F-4546-8B0F-C81CFB47F842}"/>
              </a:ext>
            </a:extLst>
          </p:cNvPr>
          <p:cNvSpPr>
            <a:spLocks noGrp="1"/>
          </p:cNvSpPr>
          <p:nvPr>
            <p:ph type="title"/>
          </p:nvPr>
        </p:nvSpPr>
        <p:spPr>
          <a:xfrm>
            <a:off x="2589212" y="320040"/>
            <a:ext cx="8915399" cy="756339"/>
          </a:xfrm>
        </p:spPr>
        <p:txBody>
          <a:bodyPr/>
          <a:lstStyle/>
          <a:p>
            <a:r>
              <a:rPr lang="en-GB" b="1" dirty="0"/>
              <a:t>Company background</a:t>
            </a:r>
          </a:p>
        </p:txBody>
      </p:sp>
      <p:sp>
        <p:nvSpPr>
          <p:cNvPr id="3" name="Text Placeholder 2">
            <a:extLst>
              <a:ext uri="{FF2B5EF4-FFF2-40B4-BE49-F238E27FC236}">
                <a16:creationId xmlns:a16="http://schemas.microsoft.com/office/drawing/2014/main" id="{F9C1CCB3-874D-5E4A-629C-E7AA4A8AB46C}"/>
              </a:ext>
            </a:extLst>
          </p:cNvPr>
          <p:cNvSpPr>
            <a:spLocks noGrp="1"/>
          </p:cNvSpPr>
          <p:nvPr>
            <p:ph type="body" idx="1"/>
          </p:nvPr>
        </p:nvSpPr>
        <p:spPr>
          <a:xfrm>
            <a:off x="2414016" y="1892808"/>
            <a:ext cx="9090595" cy="4078224"/>
          </a:xfrm>
        </p:spPr>
        <p:txBody>
          <a:bodyPr/>
          <a:lstStyle/>
          <a:p>
            <a:r>
              <a:rPr lang="en-GB" sz="2400" b="1" dirty="0"/>
              <a:t>Basil’s Bakery</a:t>
            </a:r>
            <a:endParaRPr lang="en-GB" sz="2400" dirty="0">
              <a:solidFill>
                <a:srgbClr val="000000"/>
              </a:solidFill>
            </a:endParaRPr>
          </a:p>
          <a:p>
            <a:pPr marL="342900" indent="-342900">
              <a:buFont typeface="Arial" charset="2"/>
              <a:buChar char="•"/>
            </a:pPr>
            <a:r>
              <a:rPr lang="en-GB" b="1" dirty="0"/>
              <a:t>Founded in....2015</a:t>
            </a:r>
          </a:p>
          <a:p>
            <a:pPr marL="342900" indent="-342900">
              <a:buFont typeface="Arial" charset="2"/>
              <a:buChar char="•"/>
            </a:pPr>
            <a:r>
              <a:rPr lang="en-GB" b="1" dirty="0"/>
              <a:t>Owners: BASIL BAKERS</a:t>
            </a:r>
          </a:p>
          <a:p>
            <a:pPr marL="342900" indent="-342900">
              <a:buFont typeface="Arial" charset="2"/>
              <a:buChar char="•"/>
            </a:pPr>
            <a:r>
              <a:rPr lang="en-GB" b="1" dirty="0"/>
              <a:t>Sells …CAKES PASTRES AND BREADS</a:t>
            </a:r>
          </a:p>
          <a:p>
            <a:pPr marL="342900" indent="-342900">
              <a:buFont typeface="Arial" charset="2"/>
              <a:buChar char="•"/>
            </a:pPr>
            <a:r>
              <a:rPr lang="en-GB" b="1" dirty="0">
                <a:solidFill>
                  <a:srgbClr val="FF0000"/>
                </a:solidFill>
                <a:ea typeface="+mn-lt"/>
                <a:cs typeface="+mn-lt"/>
              </a:rPr>
              <a:t>Add more information from the case study</a:t>
            </a:r>
          </a:p>
          <a:p>
            <a:pPr marL="342900" indent="-342900">
              <a:buFont typeface="Arial" charset="2"/>
              <a:buChar char="•"/>
            </a:pPr>
            <a:r>
              <a:rPr lang="en-GB" b="1" dirty="0">
                <a:solidFill>
                  <a:schemeClr val="tx1"/>
                </a:solidFill>
                <a:ea typeface="+mn-lt"/>
                <a:cs typeface="+mn-lt"/>
              </a:rPr>
              <a:t>INDEPENDENT BUSINESS LOCATED IN SHOPPING RETAIL PARK IN CONVENTRY UK BASIL IS AN ACCOMPLISHED ARTSAN BAKER AND PRIDES HIMSELF ON SOURCING HIGH QUALITY ORGANIC INGREDIENTS FOR HIS TEMPORARY SYTED CAKES</a:t>
            </a:r>
            <a:endParaRPr lang="en-GB" b="1" dirty="0">
              <a:solidFill>
                <a:schemeClr val="tx1"/>
              </a:solidFill>
            </a:endParaRPr>
          </a:p>
        </p:txBody>
      </p:sp>
    </p:spTree>
    <p:extLst>
      <p:ext uri="{BB962C8B-B14F-4D97-AF65-F5344CB8AC3E}">
        <p14:creationId xmlns:p14="http://schemas.microsoft.com/office/powerpoint/2010/main" val="1748499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839E5-539A-6BA2-F020-0AEF28846AB2}"/>
              </a:ext>
            </a:extLst>
          </p:cNvPr>
          <p:cNvSpPr>
            <a:spLocks noGrp="1"/>
          </p:cNvSpPr>
          <p:nvPr>
            <p:ph type="title"/>
          </p:nvPr>
        </p:nvSpPr>
        <p:spPr>
          <a:xfrm>
            <a:off x="2589213" y="389273"/>
            <a:ext cx="8915399" cy="713232"/>
          </a:xfrm>
        </p:spPr>
        <p:txBody>
          <a:bodyPr/>
          <a:lstStyle/>
          <a:p>
            <a:r>
              <a:rPr lang="en-GB" b="1" dirty="0"/>
              <a:t>Problem: nature and scope</a:t>
            </a:r>
          </a:p>
        </p:txBody>
      </p:sp>
      <p:sp>
        <p:nvSpPr>
          <p:cNvPr id="3" name="Text Placeholder 2">
            <a:extLst>
              <a:ext uri="{FF2B5EF4-FFF2-40B4-BE49-F238E27FC236}">
                <a16:creationId xmlns:a16="http://schemas.microsoft.com/office/drawing/2014/main" id="{E73EC453-8E6E-AAA5-639A-7F2EB8FCDBC5}"/>
              </a:ext>
            </a:extLst>
          </p:cNvPr>
          <p:cNvSpPr>
            <a:spLocks noGrp="1"/>
          </p:cNvSpPr>
          <p:nvPr>
            <p:ph type="body" idx="1"/>
          </p:nvPr>
        </p:nvSpPr>
        <p:spPr>
          <a:xfrm>
            <a:off x="1694329" y="1488141"/>
            <a:ext cx="10065503" cy="4509247"/>
          </a:xfrm>
        </p:spPr>
        <p:txBody>
          <a:bodyPr>
            <a:normAutofit/>
          </a:bodyPr>
          <a:lstStyle/>
          <a:p>
            <a:r>
              <a:rPr lang="en-GB" sz="2800" b="1" dirty="0">
                <a:solidFill>
                  <a:srgbClr val="FF0000"/>
                </a:solidFill>
              </a:rPr>
              <a:t>5W2H</a:t>
            </a:r>
          </a:p>
          <a:p>
            <a:r>
              <a:rPr lang="en-GB" sz="2800" dirty="0" err="1">
                <a:solidFill>
                  <a:schemeClr val="tx1"/>
                </a:solidFill>
              </a:rPr>
              <a:t>What:CONFLICT</a:t>
            </a:r>
            <a:endParaRPr lang="en-GB" sz="2800" dirty="0">
              <a:solidFill>
                <a:schemeClr val="tx1"/>
              </a:solidFill>
            </a:endParaRPr>
          </a:p>
          <a:p>
            <a:r>
              <a:rPr lang="en-GB" sz="2800" dirty="0" err="1">
                <a:solidFill>
                  <a:schemeClr val="tx1"/>
                </a:solidFill>
              </a:rPr>
              <a:t>Who:STUDENT</a:t>
            </a:r>
            <a:endParaRPr lang="en-GB" sz="2800" dirty="0">
              <a:solidFill>
                <a:schemeClr val="tx1"/>
              </a:solidFill>
            </a:endParaRPr>
          </a:p>
          <a:p>
            <a:r>
              <a:rPr lang="en-GB" sz="2800" dirty="0" err="1">
                <a:solidFill>
                  <a:schemeClr val="tx1"/>
                </a:solidFill>
              </a:rPr>
              <a:t>Where:AT</a:t>
            </a:r>
            <a:r>
              <a:rPr lang="en-GB" sz="2800" dirty="0">
                <a:solidFill>
                  <a:schemeClr val="tx1"/>
                </a:solidFill>
              </a:rPr>
              <a:t> SCHOOL</a:t>
            </a:r>
          </a:p>
        </p:txBody>
      </p:sp>
    </p:spTree>
    <p:extLst>
      <p:ext uri="{BB962C8B-B14F-4D97-AF65-F5344CB8AC3E}">
        <p14:creationId xmlns:p14="http://schemas.microsoft.com/office/powerpoint/2010/main" val="1424087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300BE-D96C-22F6-553D-690EEFFC5D51}"/>
              </a:ext>
            </a:extLst>
          </p:cNvPr>
          <p:cNvSpPr>
            <a:spLocks noGrp="1"/>
          </p:cNvSpPr>
          <p:nvPr>
            <p:ph type="title"/>
          </p:nvPr>
        </p:nvSpPr>
        <p:spPr>
          <a:xfrm>
            <a:off x="1589314" y="870857"/>
            <a:ext cx="9988449" cy="479400"/>
          </a:xfrm>
        </p:spPr>
        <p:txBody>
          <a:bodyPr>
            <a:normAutofit fontScale="90000"/>
          </a:bodyPr>
          <a:lstStyle/>
          <a:p>
            <a:r>
              <a:rPr lang="en-GB" b="1" dirty="0"/>
              <a:t>PESTLE ANALYSIS: Basil’s Bakery</a:t>
            </a:r>
            <a:br>
              <a:rPr lang="en-GB" dirty="0">
                <a:solidFill>
                  <a:srgbClr val="000000"/>
                </a:solidFill>
              </a:rPr>
            </a:br>
            <a:endParaRPr lang="en-GB" b="1" dirty="0"/>
          </a:p>
        </p:txBody>
      </p:sp>
      <p:sp>
        <p:nvSpPr>
          <p:cNvPr id="3" name="Text Placeholder 2">
            <a:extLst>
              <a:ext uri="{FF2B5EF4-FFF2-40B4-BE49-F238E27FC236}">
                <a16:creationId xmlns:a16="http://schemas.microsoft.com/office/drawing/2014/main" id="{87B96C4E-C633-AD44-2B5D-616D8D99EE4D}"/>
              </a:ext>
            </a:extLst>
          </p:cNvPr>
          <p:cNvSpPr>
            <a:spLocks noGrp="1"/>
          </p:cNvSpPr>
          <p:nvPr>
            <p:ph type="body" idx="1"/>
          </p:nvPr>
        </p:nvSpPr>
        <p:spPr>
          <a:xfrm>
            <a:off x="1589314" y="870857"/>
            <a:ext cx="9409329" cy="4623816"/>
          </a:xfrm>
        </p:spPr>
        <p:txBody>
          <a:bodyPr/>
          <a:lstStyle/>
          <a:p>
            <a:r>
              <a:rPr lang="en-GB" b="1" dirty="0"/>
              <a:t>POLITICAL</a:t>
            </a:r>
          </a:p>
          <a:p>
            <a:r>
              <a:rPr lang="en-GB" b="1" dirty="0">
                <a:solidFill>
                  <a:srgbClr val="FF0000"/>
                </a:solidFill>
              </a:rPr>
              <a:t>2 ideas for each factor</a:t>
            </a:r>
          </a:p>
          <a:p>
            <a:endParaRPr lang="en-GB" b="1" dirty="0"/>
          </a:p>
          <a:p>
            <a:r>
              <a:rPr lang="en-GB" b="1" dirty="0"/>
              <a:t>ECONOMIC ONE OF THE SHOPS IN THE RETAIL CLOSES LEAVING THE UNIT EMPTY DURING FEW YEARS THE ANNUAL SALES FIGURE INCREASED YEAR ON YEAR</a:t>
            </a:r>
          </a:p>
          <a:p>
            <a:endParaRPr lang="en-GB" b="1" dirty="0"/>
          </a:p>
          <a:p>
            <a:endParaRPr lang="en-GB" b="1" dirty="0"/>
          </a:p>
          <a:p>
            <a:r>
              <a:rPr lang="en-GB" b="1" dirty="0"/>
              <a:t>SOCIAL THERE ARE LESS PEOPLE VISITING THE RETAIL PARK ITS HAS ALSO NOTICIED THAT EVERY COUPLE MONTS</a:t>
            </a:r>
          </a:p>
        </p:txBody>
      </p:sp>
    </p:spTree>
    <p:extLst>
      <p:ext uri="{BB962C8B-B14F-4D97-AF65-F5344CB8AC3E}">
        <p14:creationId xmlns:p14="http://schemas.microsoft.com/office/powerpoint/2010/main" val="1382716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727AA-2A4B-7459-64F6-8CB68974F0E3}"/>
              </a:ext>
            </a:extLst>
          </p:cNvPr>
          <p:cNvSpPr>
            <a:spLocks noGrp="1"/>
          </p:cNvSpPr>
          <p:nvPr>
            <p:ph type="title"/>
          </p:nvPr>
        </p:nvSpPr>
        <p:spPr>
          <a:xfrm>
            <a:off x="1583219" y="624110"/>
            <a:ext cx="9921394" cy="1280890"/>
          </a:xfrm>
        </p:spPr>
        <p:txBody>
          <a:bodyPr/>
          <a:lstStyle/>
          <a:p>
            <a:r>
              <a:rPr lang="en-GB" b="1" dirty="0"/>
              <a:t>PESTLE ANALYSIS: Basil’s Bakery</a:t>
            </a:r>
            <a:br>
              <a:rPr lang="en-GB" dirty="0">
                <a:solidFill>
                  <a:srgbClr val="000000"/>
                </a:solidFill>
              </a:rPr>
            </a:br>
            <a:endParaRPr lang="en-GB" dirty="0"/>
          </a:p>
        </p:txBody>
      </p:sp>
      <p:sp>
        <p:nvSpPr>
          <p:cNvPr id="3" name="Content Placeholder 2">
            <a:extLst>
              <a:ext uri="{FF2B5EF4-FFF2-40B4-BE49-F238E27FC236}">
                <a16:creationId xmlns:a16="http://schemas.microsoft.com/office/drawing/2014/main" id="{C71705AF-A114-46D3-808C-4A69D3AE5A69}"/>
              </a:ext>
            </a:extLst>
          </p:cNvPr>
          <p:cNvSpPr>
            <a:spLocks noGrp="1"/>
          </p:cNvSpPr>
          <p:nvPr>
            <p:ph idx="1"/>
          </p:nvPr>
        </p:nvSpPr>
        <p:spPr>
          <a:xfrm>
            <a:off x="1786998" y="1705138"/>
            <a:ext cx="9634011" cy="3777622"/>
          </a:xfrm>
        </p:spPr>
        <p:txBody>
          <a:bodyPr>
            <a:normAutofit lnSpcReduction="10000"/>
          </a:bodyPr>
          <a:lstStyle/>
          <a:p>
            <a:r>
              <a:rPr lang="en-GB" b="1" dirty="0"/>
              <a:t>TECHNOLOGICAL  AN INDEPENDENT  BUSINES LOCATED IS A CHOPPING  RETAIL IN PARK FOR HIS ONLY OPTION WORKERS FOR AJSTMENT INDUSTRY SIDE OFTEN.</a:t>
            </a:r>
          </a:p>
          <a:p>
            <a:endParaRPr lang="en-GB" b="1" dirty="0"/>
          </a:p>
          <a:p>
            <a:endParaRPr lang="en-GB" b="1" dirty="0"/>
          </a:p>
          <a:p>
            <a:r>
              <a:rPr lang="en-GB" b="1" dirty="0"/>
              <a:t>LEGALPRISED HIMSELF OF FOCUSED HIGH QUALITY ORGANIC INGREDIENTS FOR OPTIONAVAIABLE ALONG THE CROWED MODE</a:t>
            </a:r>
          </a:p>
          <a:p>
            <a:endParaRPr lang="en-GB" b="1" dirty="0"/>
          </a:p>
          <a:p>
            <a:endParaRPr lang="en-GB" b="1" dirty="0"/>
          </a:p>
          <a:p>
            <a:endParaRPr lang="en-GB" b="1" dirty="0"/>
          </a:p>
          <a:p>
            <a:r>
              <a:rPr lang="en-GB" b="1" dirty="0"/>
              <a:t>ENVIRONMENTAL AT THE SOME TIME AS THE NUMBER OF HIS CUSTOMRES DESCEASED THE COUNTED WITH HIS OVERHEADS INCREASED</a:t>
            </a:r>
          </a:p>
        </p:txBody>
      </p:sp>
    </p:spTree>
    <p:extLst>
      <p:ext uri="{BB962C8B-B14F-4D97-AF65-F5344CB8AC3E}">
        <p14:creationId xmlns:p14="http://schemas.microsoft.com/office/powerpoint/2010/main" val="1917974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915AA-9AD6-9DEC-20C0-9E11999F2E2F}"/>
              </a:ext>
            </a:extLst>
          </p:cNvPr>
          <p:cNvSpPr>
            <a:spLocks noGrp="1"/>
          </p:cNvSpPr>
          <p:nvPr>
            <p:ph type="title"/>
          </p:nvPr>
        </p:nvSpPr>
        <p:spPr>
          <a:xfrm>
            <a:off x="1416904" y="651981"/>
            <a:ext cx="10087707" cy="741969"/>
          </a:xfrm>
        </p:spPr>
        <p:txBody>
          <a:bodyPr/>
          <a:lstStyle/>
          <a:p>
            <a:r>
              <a:rPr lang="en-GB" sz="3200" b="1" dirty="0"/>
              <a:t>Cause and effect analysis (Fishbone diagram)</a:t>
            </a:r>
            <a:endParaRPr lang="en-US" sz="3200" dirty="0">
              <a:solidFill>
                <a:srgbClr val="000000"/>
              </a:solidFill>
            </a:endParaRPr>
          </a:p>
          <a:p>
            <a:endParaRPr lang="en-US" dirty="0"/>
          </a:p>
        </p:txBody>
      </p:sp>
      <p:sp>
        <p:nvSpPr>
          <p:cNvPr id="3" name="Text Placeholder 2">
            <a:extLst>
              <a:ext uri="{FF2B5EF4-FFF2-40B4-BE49-F238E27FC236}">
                <a16:creationId xmlns:a16="http://schemas.microsoft.com/office/drawing/2014/main" id="{6ED3E622-CB09-1362-15C9-BF616871B4C4}"/>
              </a:ext>
            </a:extLst>
          </p:cNvPr>
          <p:cNvSpPr>
            <a:spLocks noGrp="1"/>
          </p:cNvSpPr>
          <p:nvPr>
            <p:ph type="body" idx="1"/>
          </p:nvPr>
        </p:nvSpPr>
        <p:spPr>
          <a:xfrm>
            <a:off x="500744" y="1173792"/>
            <a:ext cx="11003868" cy="4717290"/>
          </a:xfrm>
        </p:spPr>
        <p:txBody>
          <a:bodyPr/>
          <a:lstStyle/>
          <a:p>
            <a:pPr algn="ctr"/>
            <a:r>
              <a:rPr lang="en-US" dirty="0"/>
              <a:t>ENVIROMENT                            METHODS                                WAITING TIME</a:t>
            </a:r>
          </a:p>
          <a:p>
            <a:pPr algn="ctr"/>
            <a:endParaRPr lang="en-US" dirty="0"/>
          </a:p>
          <a:p>
            <a:pPr algn="ctr"/>
            <a:endParaRPr lang="en-US" dirty="0"/>
          </a:p>
          <a:p>
            <a:pPr algn="ctr"/>
            <a:endParaRPr lang="en-US" dirty="0"/>
          </a:p>
          <a:p>
            <a:pPr algn="ctr"/>
            <a:endParaRPr lang="en-US" dirty="0"/>
          </a:p>
          <a:p>
            <a:pPr algn="ctr"/>
            <a:endParaRPr lang="en-US" dirty="0"/>
          </a:p>
          <a:p>
            <a:r>
              <a:rPr lang="en-US" dirty="0"/>
              <a:t>                         </a:t>
            </a:r>
          </a:p>
          <a:p>
            <a:r>
              <a:rPr lang="en-US" dirty="0"/>
              <a:t>               EQUIPMENT                          PEOPLE                                            </a:t>
            </a:r>
          </a:p>
        </p:txBody>
      </p:sp>
    </p:spTree>
    <p:extLst>
      <p:ext uri="{BB962C8B-B14F-4D97-AF65-F5344CB8AC3E}">
        <p14:creationId xmlns:p14="http://schemas.microsoft.com/office/powerpoint/2010/main" val="3645478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99987-98D1-706D-2E63-5B8DDBF317C6}"/>
              </a:ext>
            </a:extLst>
          </p:cNvPr>
          <p:cNvSpPr>
            <a:spLocks noGrp="1"/>
          </p:cNvSpPr>
          <p:nvPr>
            <p:ph type="title"/>
          </p:nvPr>
        </p:nvSpPr>
        <p:spPr>
          <a:xfrm>
            <a:off x="2589212" y="338328"/>
            <a:ext cx="8915399" cy="932688"/>
          </a:xfrm>
        </p:spPr>
        <p:txBody>
          <a:bodyPr/>
          <a:lstStyle/>
          <a:p>
            <a:r>
              <a:rPr lang="en-GB" b="1" dirty="0"/>
              <a:t>Conclusion</a:t>
            </a:r>
          </a:p>
        </p:txBody>
      </p:sp>
      <p:sp>
        <p:nvSpPr>
          <p:cNvPr id="3" name="Text Placeholder 2">
            <a:extLst>
              <a:ext uri="{FF2B5EF4-FFF2-40B4-BE49-F238E27FC236}">
                <a16:creationId xmlns:a16="http://schemas.microsoft.com/office/drawing/2014/main" id="{4A53051C-8483-F6FD-7AB5-FC885653EC99}"/>
              </a:ext>
            </a:extLst>
          </p:cNvPr>
          <p:cNvSpPr>
            <a:spLocks noGrp="1"/>
          </p:cNvSpPr>
          <p:nvPr>
            <p:ph type="body" idx="1"/>
          </p:nvPr>
        </p:nvSpPr>
        <p:spPr>
          <a:xfrm>
            <a:off x="1849910" y="1348740"/>
            <a:ext cx="8915399" cy="4160520"/>
          </a:xfrm>
        </p:spPr>
        <p:txBody>
          <a:bodyPr/>
          <a:lstStyle/>
          <a:p>
            <a:r>
              <a:rPr lang="en-GB" dirty="0"/>
              <a:t>Basil’s Bakery has experienced lower sales mainly because fewer people now visit the retail park, more office staff work from home, and nearby shops have closed. Although the bakery is well known for its high-quality organic products, it has struggled to adapt to changing customer expectations, such as online pre-ordering and delivery. At the same time, rising costs have made the business less profitable.</a:t>
            </a:r>
          </a:p>
          <a:p>
            <a:r>
              <a:rPr lang="en-GB" dirty="0"/>
              <a:t>Overall, the bakery still has a strong reputation and loyal customers, but its current way of operating is becoming less sustainable. Introducing services such as online ordering, pre-orders, and delivery, while improving efficiency and promoting the business more effectively, could help increase sales and secure the bakery's future.</a:t>
            </a:r>
          </a:p>
          <a:p>
            <a:endParaRPr lang="en-GB" dirty="0"/>
          </a:p>
        </p:txBody>
      </p:sp>
    </p:spTree>
    <p:extLst>
      <p:ext uri="{BB962C8B-B14F-4D97-AF65-F5344CB8AC3E}">
        <p14:creationId xmlns:p14="http://schemas.microsoft.com/office/powerpoint/2010/main" val="3970473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B30E9-9073-E60E-A7A9-048C6F3D6925}"/>
              </a:ext>
            </a:extLst>
          </p:cNvPr>
          <p:cNvSpPr>
            <a:spLocks noGrp="1"/>
          </p:cNvSpPr>
          <p:nvPr>
            <p:ph type="title"/>
          </p:nvPr>
        </p:nvSpPr>
        <p:spPr>
          <a:xfrm>
            <a:off x="2589212" y="521208"/>
            <a:ext cx="8915399" cy="860400"/>
          </a:xfrm>
        </p:spPr>
        <p:txBody>
          <a:bodyPr/>
          <a:lstStyle/>
          <a:p>
            <a:r>
              <a:rPr lang="en-GB" b="1" dirty="0"/>
              <a:t>References </a:t>
            </a:r>
          </a:p>
        </p:txBody>
      </p:sp>
      <p:sp>
        <p:nvSpPr>
          <p:cNvPr id="3" name="Text Placeholder 2">
            <a:extLst>
              <a:ext uri="{FF2B5EF4-FFF2-40B4-BE49-F238E27FC236}">
                <a16:creationId xmlns:a16="http://schemas.microsoft.com/office/drawing/2014/main" id="{5F8D0C3B-0DFC-3E5A-28D7-AC7CD95B6A10}"/>
              </a:ext>
            </a:extLst>
          </p:cNvPr>
          <p:cNvSpPr>
            <a:spLocks noGrp="1"/>
          </p:cNvSpPr>
          <p:nvPr>
            <p:ph type="body" idx="1"/>
          </p:nvPr>
        </p:nvSpPr>
        <p:spPr>
          <a:xfrm>
            <a:off x="1589706" y="1600200"/>
            <a:ext cx="9914905" cy="4517136"/>
          </a:xfrm>
        </p:spPr>
        <p:txBody>
          <a:bodyPr/>
          <a:lstStyle/>
          <a:p>
            <a:r>
              <a:rPr lang="en-GB" b="1">
                <a:solidFill>
                  <a:srgbClr val="FF0000"/>
                </a:solidFill>
                <a:latin typeface="Arial"/>
                <a:ea typeface="Roboto"/>
                <a:cs typeface="Roboto"/>
              </a:rPr>
              <a:t>5 </a:t>
            </a:r>
            <a:r>
              <a:rPr lang="en-GB" b="1" dirty="0">
                <a:solidFill>
                  <a:srgbClr val="FF0000"/>
                </a:solidFill>
                <a:latin typeface="Arial"/>
                <a:ea typeface="Roboto"/>
                <a:cs typeface="Roboto"/>
              </a:rPr>
              <a:t>sources</a:t>
            </a:r>
            <a:br>
              <a:rPr lang="en-GB" b="1" dirty="0">
                <a:latin typeface="Arial"/>
                <a:ea typeface="Roboto"/>
                <a:cs typeface="Roboto"/>
              </a:rPr>
            </a:br>
            <a:endParaRPr lang="en-GB" sz="1800" b="1" dirty="0">
              <a:solidFill>
                <a:srgbClr val="1D4ED8"/>
              </a:solidFill>
              <a:latin typeface="Roboto"/>
              <a:ea typeface="Roboto"/>
              <a:cs typeface="Roboto"/>
            </a:endParaRPr>
          </a:p>
        </p:txBody>
      </p:sp>
    </p:spTree>
    <p:extLst>
      <p:ext uri="{BB962C8B-B14F-4D97-AF65-F5344CB8AC3E}">
        <p14:creationId xmlns:p14="http://schemas.microsoft.com/office/powerpoint/2010/main" val="359125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107DF-28D1-AECE-299A-375E6A01AF85}"/>
              </a:ext>
            </a:extLst>
          </p:cNvPr>
          <p:cNvSpPr>
            <a:spLocks noGrp="1"/>
          </p:cNvSpPr>
          <p:nvPr>
            <p:ph type="title"/>
          </p:nvPr>
        </p:nvSpPr>
        <p:spPr>
          <a:xfrm>
            <a:off x="7722761" y="935647"/>
            <a:ext cx="4340631" cy="2420202"/>
          </a:xfrm>
        </p:spPr>
        <p:txBody>
          <a:bodyPr vert="horz" lIns="91440" tIns="45720" rIns="91440" bIns="45720" rtlCol="0" anchor="b">
            <a:normAutofit/>
          </a:bodyPr>
          <a:lstStyle/>
          <a:p>
            <a:r>
              <a:rPr lang="en-US" sz="4100" dirty="0"/>
              <a:t>				</a:t>
            </a:r>
            <a:r>
              <a:rPr lang="en-US" sz="5400" b="1" dirty="0"/>
              <a:t>Questions</a:t>
            </a:r>
            <a:r>
              <a:rPr lang="en-US" sz="5400" dirty="0"/>
              <a:t> </a:t>
            </a:r>
          </a:p>
        </p:txBody>
      </p:sp>
      <p:pic>
        <p:nvPicPr>
          <p:cNvPr id="1030" name="Picture 6" descr="Thank You Images - Free Download on Freepik">
            <a:extLst>
              <a:ext uri="{FF2B5EF4-FFF2-40B4-BE49-F238E27FC236}">
                <a16:creationId xmlns:a16="http://schemas.microsoft.com/office/drawing/2014/main" id="{4E528340-6F23-E58F-AD00-71C55AF8F1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43" r="174" b="3"/>
          <a:stretch/>
        </p:blipFill>
        <p:spPr bwMode="auto">
          <a:xfrm>
            <a:off x="929675" y="1250067"/>
            <a:ext cx="4213521" cy="4326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78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Wisp</Template>
  <TotalTime>404</TotalTime>
  <Words>439</Words>
  <Application>Microsoft Office PowerPoint</Application>
  <PresentationFormat>Widescreen</PresentationFormat>
  <Paragraphs>60</Paragraphs>
  <Slides>11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vt:lpstr>
      <vt:lpstr>Aptos</vt:lpstr>
      <vt:lpstr>Arial</vt:lpstr>
      <vt:lpstr>Century Gothic</vt:lpstr>
      <vt:lpstr>Roboto</vt:lpstr>
      <vt:lpstr>Wingdings 3</vt:lpstr>
      <vt:lpstr>Wisp</vt:lpstr>
      <vt:lpstr>MODULE NAME PROBLEM SOLVING AND DECISION MAKING MODULE CODE LCL4004 STUDENT NAME DUARTE DOMINGOS  STUDENT ID 2530649 LECTURER NERYS DOSSEH Assignment 1: Presentation</vt:lpstr>
      <vt:lpstr>OVERVIEW</vt:lpstr>
      <vt:lpstr>Introduction</vt:lpstr>
      <vt:lpstr>Company background</vt:lpstr>
      <vt:lpstr>Problem: nature and scope</vt:lpstr>
      <vt:lpstr>PESTLE ANALYSIS: Basil’s Bakery </vt:lpstr>
      <vt:lpstr>PESTLE ANALYSIS: Basil’s Bakery </vt:lpstr>
      <vt:lpstr>Cause and effect analysis (Fishbone diagram) </vt:lpstr>
      <vt:lpstr>Conclusion</vt:lpstr>
      <vt:lpstr>References </vt:lpstr>
      <vt:lpstr>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Anita Nan</dc:creator>
  <cp:lastModifiedBy>UWTSD</cp:lastModifiedBy>
  <cp:revision>93</cp:revision>
  <dcterms:created xsi:type="dcterms:W3CDTF">2024-10-08T15:58:04Z</dcterms:created>
  <dcterms:modified xsi:type="dcterms:W3CDTF">2026-07-13T16:07:21Z</dcterms:modified>
</cp:coreProperties>
</file>