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3.jpg" ContentType="image/jpeg"/>
  <Override PartName="/ppt/media/image4.jpg" ContentType="image/jpeg"/>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notesMasterIdLst>
    <p:notesMasterId r:id="rId66"/>
  </p:notesMasterIdLst>
  <p:sldIdLst>
    <p:sldId id="256" r:id="rId3"/>
    <p:sldId id="257" r:id="rId4"/>
    <p:sldId id="258" r:id="rId5"/>
    <p:sldId id="259" r:id="rId6"/>
    <p:sldId id="260" r:id="rId7"/>
    <p:sldId id="261" r:id="rId8"/>
    <p:sldId id="262" r:id="rId9"/>
    <p:sldId id="263" r:id="rId10"/>
    <p:sldId id="264" r:id="rId11"/>
    <p:sldId id="265" r:id="rId12"/>
    <p:sldId id="668"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1" r:id="rId28"/>
    <p:sldId id="282" r:id="rId29"/>
    <p:sldId id="283" r:id="rId30"/>
    <p:sldId id="284" r:id="rId31"/>
    <p:sldId id="285" r:id="rId32"/>
    <p:sldId id="286" r:id="rId33"/>
    <p:sldId id="287" r:id="rId34"/>
    <p:sldId id="288" r:id="rId35"/>
    <p:sldId id="289" r:id="rId36"/>
    <p:sldId id="293" r:id="rId37"/>
    <p:sldId id="295" r:id="rId38"/>
    <p:sldId id="296" r:id="rId39"/>
    <p:sldId id="297" r:id="rId40"/>
    <p:sldId id="298" r:id="rId41"/>
    <p:sldId id="299" r:id="rId42"/>
    <p:sldId id="300" r:id="rId43"/>
    <p:sldId id="301" r:id="rId44"/>
    <p:sldId id="302" r:id="rId45"/>
    <p:sldId id="303" r:id="rId46"/>
    <p:sldId id="304" r:id="rId47"/>
    <p:sldId id="588" r:id="rId48"/>
    <p:sldId id="589" r:id="rId49"/>
    <p:sldId id="652" r:id="rId50"/>
    <p:sldId id="640" r:id="rId51"/>
    <p:sldId id="597" r:id="rId52"/>
    <p:sldId id="637" r:id="rId53"/>
    <p:sldId id="638" r:id="rId54"/>
    <p:sldId id="639" r:id="rId55"/>
    <p:sldId id="641" r:id="rId56"/>
    <p:sldId id="643" r:id="rId57"/>
    <p:sldId id="635" r:id="rId58"/>
    <p:sldId id="612" r:id="rId59"/>
    <p:sldId id="617" r:id="rId60"/>
    <p:sldId id="626" r:id="rId61"/>
    <p:sldId id="618" r:id="rId62"/>
    <p:sldId id="625" r:id="rId63"/>
    <p:sldId id="669" r:id="rId64"/>
    <p:sldId id="305" r:id="rId65"/>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97" d="100"/>
          <a:sy n="97" d="100"/>
        </p:scale>
        <p:origin x="244" y="7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FD37E3CC-05B3-9748-84DE-7D41807B7809}" type="datetimeFigureOut">
              <a:rPr lang="en-GB" smtClean="0"/>
              <a:t>31/01/2026</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29D1821-4309-B54F-8CAE-39306E590B69}" type="slidenum">
              <a:rPr lang="en-GB" smtClean="0"/>
              <a:t>‹#›</a:t>
            </a:fld>
            <a:endParaRPr lang="en-GB"/>
          </a:p>
        </p:txBody>
      </p:sp>
    </p:spTree>
    <p:extLst>
      <p:ext uri="{BB962C8B-B14F-4D97-AF65-F5344CB8AC3E}">
        <p14:creationId xmlns:p14="http://schemas.microsoft.com/office/powerpoint/2010/main" val="85419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kingsfund.org.uk/publications/co-ordinated-care-people-complex-chronic-conditions"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lang="en-GB" dirty="0"/>
              <a:t>A</a:t>
            </a:r>
            <a:r>
              <a:rPr lang="en-GB" spc="-60" dirty="0"/>
              <a:t> </a:t>
            </a:r>
            <a:r>
              <a:rPr lang="en-GB" dirty="0"/>
              <a:t>standard</a:t>
            </a:r>
            <a:r>
              <a:rPr lang="en-GB" spc="-60" dirty="0"/>
              <a:t> </a:t>
            </a:r>
            <a:r>
              <a:rPr lang="en-GB" dirty="0"/>
              <a:t>model</a:t>
            </a:r>
            <a:r>
              <a:rPr lang="en-GB" spc="-60" dirty="0"/>
              <a:t> </a:t>
            </a:r>
            <a:r>
              <a:rPr lang="en-GB" dirty="0"/>
              <a:t>of</a:t>
            </a:r>
            <a:r>
              <a:rPr lang="en-GB" spc="-55" dirty="0"/>
              <a:t> </a:t>
            </a:r>
            <a:r>
              <a:rPr lang="en-GB" dirty="0"/>
              <a:t>social</a:t>
            </a:r>
            <a:r>
              <a:rPr lang="en-GB" spc="-75" dirty="0"/>
              <a:t> </a:t>
            </a:r>
            <a:r>
              <a:rPr lang="en-GB" dirty="0"/>
              <a:t>prescribing</a:t>
            </a:r>
            <a:r>
              <a:rPr lang="en-GB" spc="-65" dirty="0"/>
              <a:t> </a:t>
            </a:r>
            <a:r>
              <a:rPr lang="en-GB" spc="-25" dirty="0"/>
              <a:t>was “developed</a:t>
            </a:r>
            <a:r>
              <a:rPr lang="en-GB" spc="-55" dirty="0"/>
              <a:t> </a:t>
            </a:r>
            <a:r>
              <a:rPr lang="en-GB" dirty="0"/>
              <a:t>in</a:t>
            </a:r>
            <a:r>
              <a:rPr lang="en-GB" spc="-45" dirty="0"/>
              <a:t> </a:t>
            </a:r>
            <a:r>
              <a:rPr lang="en-GB" dirty="0"/>
              <a:t>partnership</a:t>
            </a:r>
            <a:r>
              <a:rPr lang="en-GB" spc="-70" dirty="0"/>
              <a:t> </a:t>
            </a:r>
            <a:r>
              <a:rPr lang="en-GB" spc="-20" dirty="0"/>
              <a:t>with </a:t>
            </a:r>
            <a:r>
              <a:rPr lang="en-GB" dirty="0"/>
              <a:t>stakeholders,</a:t>
            </a:r>
            <a:r>
              <a:rPr lang="en-GB" spc="-55" dirty="0"/>
              <a:t> </a:t>
            </a:r>
            <a:r>
              <a:rPr lang="en-GB" dirty="0"/>
              <a:t>which</a:t>
            </a:r>
            <a:r>
              <a:rPr lang="en-GB" spc="-55" dirty="0"/>
              <a:t> </a:t>
            </a:r>
            <a:r>
              <a:rPr lang="en-GB" dirty="0"/>
              <a:t>shows</a:t>
            </a:r>
            <a:r>
              <a:rPr lang="en-GB" spc="-30" dirty="0"/>
              <a:t> </a:t>
            </a:r>
            <a:r>
              <a:rPr lang="en-GB" dirty="0"/>
              <a:t>the</a:t>
            </a:r>
            <a:r>
              <a:rPr lang="en-GB" spc="-35" dirty="0"/>
              <a:t> </a:t>
            </a:r>
            <a:r>
              <a:rPr lang="en-GB" spc="-25" dirty="0"/>
              <a:t>key </a:t>
            </a:r>
            <a:r>
              <a:rPr lang="en-GB" dirty="0"/>
              <a:t>elements</a:t>
            </a:r>
            <a:r>
              <a:rPr lang="en-GB" spc="-35" dirty="0"/>
              <a:t> </a:t>
            </a:r>
            <a:r>
              <a:rPr lang="en-GB" dirty="0"/>
              <a:t>that</a:t>
            </a:r>
            <a:r>
              <a:rPr lang="en-GB" spc="-30" dirty="0"/>
              <a:t> </a:t>
            </a:r>
            <a:r>
              <a:rPr lang="en-GB" dirty="0"/>
              <a:t>need</a:t>
            </a:r>
            <a:r>
              <a:rPr lang="en-GB" spc="-30" dirty="0"/>
              <a:t> </a:t>
            </a:r>
            <a:r>
              <a:rPr lang="en-GB" dirty="0"/>
              <a:t>to</a:t>
            </a:r>
            <a:r>
              <a:rPr lang="en-GB" spc="-30" dirty="0"/>
              <a:t> </a:t>
            </a:r>
            <a:r>
              <a:rPr lang="en-GB" dirty="0"/>
              <a:t>be</a:t>
            </a:r>
            <a:r>
              <a:rPr lang="en-GB" spc="-30" dirty="0"/>
              <a:t> </a:t>
            </a:r>
            <a:r>
              <a:rPr lang="en-GB" dirty="0"/>
              <a:t>in</a:t>
            </a:r>
            <a:r>
              <a:rPr lang="en-GB" spc="-30" dirty="0"/>
              <a:t> </a:t>
            </a:r>
            <a:r>
              <a:rPr lang="en-GB" dirty="0"/>
              <a:t>place</a:t>
            </a:r>
            <a:r>
              <a:rPr lang="en-GB" spc="-55" dirty="0"/>
              <a:t> </a:t>
            </a:r>
            <a:r>
              <a:rPr lang="en-GB" spc="-25" dirty="0"/>
              <a:t>for </a:t>
            </a:r>
            <a:r>
              <a:rPr lang="en-GB" dirty="0"/>
              <a:t>effective</a:t>
            </a:r>
            <a:r>
              <a:rPr lang="en-GB" spc="-50" dirty="0"/>
              <a:t> </a:t>
            </a:r>
            <a:r>
              <a:rPr lang="en-GB" dirty="0"/>
              <a:t>social</a:t>
            </a:r>
            <a:r>
              <a:rPr lang="en-GB" spc="-40" dirty="0"/>
              <a:t> </a:t>
            </a:r>
            <a:r>
              <a:rPr lang="en-GB" spc="-10" dirty="0"/>
              <a:t>prescribing”;</a:t>
            </a:r>
          </a:p>
          <a:p>
            <a:pPr marL="12700" marR="5080">
              <a:lnSpc>
                <a:spcPct val="100000"/>
              </a:lnSpc>
              <a:spcBef>
                <a:spcPts val="100"/>
              </a:spcBef>
            </a:pPr>
            <a:endParaRPr lang="en-GB" sz="1200" dirty="0">
              <a:latin typeface="Segoe UI"/>
              <a:cs typeface="Segoe UI"/>
            </a:endParaRPr>
          </a:p>
          <a:p>
            <a:pPr marL="12700" marR="5080">
              <a:lnSpc>
                <a:spcPct val="100000"/>
              </a:lnSpc>
              <a:spcBef>
                <a:spcPts val="100"/>
              </a:spcBef>
            </a:pPr>
            <a:endParaRPr lang="en-GB" sz="1200" dirty="0">
              <a:latin typeface="Segoe UI"/>
              <a:cs typeface="Segoe UI"/>
            </a:endParaRPr>
          </a:p>
          <a:p>
            <a:pPr marL="12700" marR="5080">
              <a:lnSpc>
                <a:spcPct val="100000"/>
              </a:lnSpc>
              <a:spcBef>
                <a:spcPts val="100"/>
              </a:spcBef>
            </a:pPr>
            <a:r>
              <a:rPr lang="en-GB" sz="1200" dirty="0">
                <a:latin typeface="Segoe UI"/>
                <a:cs typeface="Segoe UI"/>
              </a:rPr>
              <a:t>If</a:t>
            </a:r>
            <a:r>
              <a:rPr lang="en-GB" sz="1200" spc="-50" dirty="0">
                <a:latin typeface="Segoe UI"/>
                <a:cs typeface="Segoe UI"/>
              </a:rPr>
              <a:t> </a:t>
            </a:r>
            <a:r>
              <a:rPr lang="en-GB" sz="1200" dirty="0">
                <a:latin typeface="Segoe UI"/>
                <a:cs typeface="Segoe UI"/>
              </a:rPr>
              <a:t>social</a:t>
            </a:r>
            <a:r>
              <a:rPr lang="en-GB" sz="1200" spc="-20" dirty="0">
                <a:latin typeface="Segoe UI"/>
                <a:cs typeface="Segoe UI"/>
              </a:rPr>
              <a:t> </a:t>
            </a:r>
            <a:r>
              <a:rPr lang="en-GB" sz="1200" dirty="0">
                <a:latin typeface="Segoe UI"/>
                <a:cs typeface="Segoe UI"/>
              </a:rPr>
              <a:t>prescribing</a:t>
            </a:r>
            <a:r>
              <a:rPr lang="en-GB" sz="1200" spc="-35" dirty="0">
                <a:latin typeface="Segoe UI"/>
                <a:cs typeface="Segoe UI"/>
              </a:rPr>
              <a:t> </a:t>
            </a:r>
            <a:r>
              <a:rPr lang="en-GB" sz="1200" dirty="0">
                <a:latin typeface="Segoe UI"/>
                <a:cs typeface="Segoe UI"/>
              </a:rPr>
              <a:t>works</a:t>
            </a:r>
            <a:r>
              <a:rPr lang="en-GB" sz="1200" spc="-50" dirty="0">
                <a:latin typeface="Segoe UI"/>
                <a:cs typeface="Segoe UI"/>
              </a:rPr>
              <a:t> </a:t>
            </a:r>
            <a:r>
              <a:rPr lang="en-GB" sz="1200" dirty="0">
                <a:latin typeface="Segoe UI"/>
                <a:cs typeface="Segoe UI"/>
              </a:rPr>
              <a:t>well,</a:t>
            </a:r>
            <a:r>
              <a:rPr lang="en-GB" sz="1200" spc="-30" dirty="0">
                <a:latin typeface="Segoe UI"/>
                <a:cs typeface="Segoe UI"/>
              </a:rPr>
              <a:t> </a:t>
            </a:r>
            <a:r>
              <a:rPr lang="en-GB" sz="1200" dirty="0">
                <a:latin typeface="Segoe UI"/>
                <a:cs typeface="Segoe UI"/>
              </a:rPr>
              <a:t>people</a:t>
            </a:r>
            <a:r>
              <a:rPr lang="en-GB" sz="1200" spc="-45" dirty="0">
                <a:latin typeface="Segoe UI"/>
                <a:cs typeface="Segoe UI"/>
              </a:rPr>
              <a:t> </a:t>
            </a:r>
            <a:r>
              <a:rPr lang="en-GB" sz="1200" dirty="0">
                <a:latin typeface="Segoe UI"/>
                <a:cs typeface="Segoe UI"/>
              </a:rPr>
              <a:t>can</a:t>
            </a:r>
            <a:r>
              <a:rPr lang="en-GB" sz="1200" spc="-35" dirty="0">
                <a:latin typeface="Segoe UI"/>
                <a:cs typeface="Segoe UI"/>
              </a:rPr>
              <a:t> </a:t>
            </a:r>
            <a:r>
              <a:rPr lang="en-GB" sz="1200" dirty="0">
                <a:latin typeface="Segoe UI"/>
                <a:cs typeface="Segoe UI"/>
              </a:rPr>
              <a:t>be</a:t>
            </a:r>
            <a:r>
              <a:rPr lang="en-GB" sz="1200" spc="-50" dirty="0">
                <a:latin typeface="Segoe UI"/>
                <a:cs typeface="Segoe UI"/>
              </a:rPr>
              <a:t> </a:t>
            </a:r>
            <a:r>
              <a:rPr lang="en-GB" sz="1200" spc="-10" dirty="0">
                <a:latin typeface="Segoe UI"/>
                <a:cs typeface="Segoe UI"/>
              </a:rPr>
              <a:t>easily </a:t>
            </a:r>
            <a:r>
              <a:rPr lang="en-GB" sz="1200" dirty="0">
                <a:latin typeface="Segoe UI"/>
                <a:cs typeface="Segoe UI"/>
              </a:rPr>
              <a:t>referred</a:t>
            </a:r>
            <a:r>
              <a:rPr lang="en-GB" sz="1200" spc="-75" dirty="0">
                <a:latin typeface="Segoe UI"/>
                <a:cs typeface="Segoe UI"/>
              </a:rPr>
              <a:t> </a:t>
            </a:r>
            <a:r>
              <a:rPr lang="en-GB" sz="1200" dirty="0">
                <a:latin typeface="Segoe UI"/>
                <a:cs typeface="Segoe UI"/>
              </a:rPr>
              <a:t>to</a:t>
            </a:r>
            <a:r>
              <a:rPr lang="en-GB" sz="1200" spc="-45" dirty="0">
                <a:latin typeface="Segoe UI"/>
                <a:cs typeface="Segoe UI"/>
              </a:rPr>
              <a:t> </a:t>
            </a:r>
            <a:r>
              <a:rPr lang="en-GB" sz="1200" dirty="0">
                <a:latin typeface="Segoe UI"/>
                <a:cs typeface="Segoe UI"/>
              </a:rPr>
              <a:t>link</a:t>
            </a:r>
            <a:r>
              <a:rPr lang="en-GB" sz="1200" spc="-25" dirty="0">
                <a:latin typeface="Segoe UI"/>
                <a:cs typeface="Segoe UI"/>
              </a:rPr>
              <a:t> </a:t>
            </a:r>
            <a:r>
              <a:rPr lang="en-GB" sz="1200" dirty="0">
                <a:latin typeface="Segoe UI"/>
                <a:cs typeface="Segoe UI"/>
              </a:rPr>
              <a:t>workers</a:t>
            </a:r>
            <a:r>
              <a:rPr lang="en-GB" sz="1200" spc="-55" dirty="0">
                <a:latin typeface="Segoe UI"/>
                <a:cs typeface="Segoe UI"/>
              </a:rPr>
              <a:t> </a:t>
            </a:r>
            <a:r>
              <a:rPr lang="en-GB" sz="1200" dirty="0">
                <a:latin typeface="Segoe UI"/>
                <a:cs typeface="Segoe UI"/>
              </a:rPr>
              <a:t>from</a:t>
            </a:r>
            <a:r>
              <a:rPr lang="en-GB" sz="1200" spc="-45" dirty="0">
                <a:latin typeface="Segoe UI"/>
                <a:cs typeface="Segoe UI"/>
              </a:rPr>
              <a:t> </a:t>
            </a:r>
            <a:r>
              <a:rPr lang="en-GB" sz="1200" dirty="0">
                <a:latin typeface="Segoe UI"/>
                <a:cs typeface="Segoe UI"/>
              </a:rPr>
              <a:t>a</a:t>
            </a:r>
            <a:r>
              <a:rPr lang="en-GB" sz="1200" spc="-45" dirty="0">
                <a:latin typeface="Segoe UI"/>
                <a:cs typeface="Segoe UI"/>
              </a:rPr>
              <a:t> </a:t>
            </a:r>
            <a:r>
              <a:rPr lang="en-GB" sz="1200" dirty="0">
                <a:latin typeface="Segoe UI"/>
                <a:cs typeface="Segoe UI"/>
              </a:rPr>
              <a:t>wide</a:t>
            </a:r>
            <a:r>
              <a:rPr lang="en-GB" sz="1200" spc="-50" dirty="0">
                <a:latin typeface="Segoe UI"/>
                <a:cs typeface="Segoe UI"/>
              </a:rPr>
              <a:t> </a:t>
            </a:r>
            <a:r>
              <a:rPr lang="en-GB" sz="1200" dirty="0">
                <a:latin typeface="Segoe UI"/>
                <a:cs typeface="Segoe UI"/>
              </a:rPr>
              <a:t>range</a:t>
            </a:r>
            <a:r>
              <a:rPr lang="en-GB" sz="1200" spc="-55" dirty="0">
                <a:latin typeface="Segoe UI"/>
                <a:cs typeface="Segoe UI"/>
              </a:rPr>
              <a:t> </a:t>
            </a:r>
            <a:r>
              <a:rPr lang="en-GB" sz="1200" dirty="0">
                <a:latin typeface="Segoe UI"/>
                <a:cs typeface="Segoe UI"/>
              </a:rPr>
              <a:t>of</a:t>
            </a:r>
            <a:r>
              <a:rPr lang="en-GB" sz="1200" spc="-35" dirty="0">
                <a:latin typeface="Segoe UI"/>
                <a:cs typeface="Segoe UI"/>
              </a:rPr>
              <a:t> </a:t>
            </a:r>
            <a:r>
              <a:rPr lang="en-GB" sz="1200" dirty="0">
                <a:latin typeface="Segoe UI"/>
                <a:cs typeface="Segoe UI"/>
              </a:rPr>
              <a:t>local</a:t>
            </a:r>
            <a:r>
              <a:rPr lang="en-GB" sz="1200" spc="-10" dirty="0">
                <a:latin typeface="Segoe UI"/>
                <a:cs typeface="Segoe UI"/>
              </a:rPr>
              <a:t> agencies, including</a:t>
            </a:r>
            <a:endParaRPr lang="en-GB" sz="1200" dirty="0">
              <a:latin typeface="Segoe UI"/>
              <a:cs typeface="Segoe UI"/>
            </a:endParaRPr>
          </a:p>
          <a:p>
            <a:pPr marL="354965" indent="-342265">
              <a:lnSpc>
                <a:spcPct val="100000"/>
              </a:lnSpc>
              <a:spcBef>
                <a:spcPts val="575"/>
              </a:spcBef>
              <a:buFont typeface="Arial"/>
              <a:buChar char="•"/>
              <a:tabLst>
                <a:tab pos="354965" algn="l"/>
              </a:tabLst>
            </a:pPr>
            <a:r>
              <a:rPr lang="en-GB" sz="1200" dirty="0">
                <a:latin typeface="Segoe UI"/>
                <a:cs typeface="Segoe UI"/>
              </a:rPr>
              <a:t>general</a:t>
            </a:r>
            <a:r>
              <a:rPr lang="en-GB" sz="1200" spc="-60" dirty="0">
                <a:latin typeface="Segoe UI"/>
                <a:cs typeface="Segoe UI"/>
              </a:rPr>
              <a:t> </a:t>
            </a:r>
            <a:r>
              <a:rPr lang="en-GB" sz="1200" spc="-10" dirty="0">
                <a:latin typeface="Segoe UI"/>
                <a:cs typeface="Segoe UI"/>
              </a:rPr>
              <a:t>practice,</a:t>
            </a:r>
            <a:endParaRPr lang="en-GB" sz="1200" dirty="0">
              <a:latin typeface="Segoe UI"/>
              <a:cs typeface="Segoe UI"/>
            </a:endParaRPr>
          </a:p>
          <a:p>
            <a:pPr marL="354965" indent="-342265">
              <a:lnSpc>
                <a:spcPct val="100000"/>
              </a:lnSpc>
              <a:spcBef>
                <a:spcPts val="575"/>
              </a:spcBef>
              <a:buFont typeface="Arial"/>
              <a:buChar char="•"/>
              <a:tabLst>
                <a:tab pos="354965" algn="l"/>
              </a:tabLst>
            </a:pPr>
            <a:r>
              <a:rPr lang="en-GB" sz="1200" spc="-10" dirty="0">
                <a:latin typeface="Segoe UI"/>
                <a:cs typeface="Segoe UI"/>
              </a:rPr>
              <a:t>pharmacies,</a:t>
            </a:r>
            <a:endParaRPr lang="en-GB" sz="1200" dirty="0">
              <a:latin typeface="Segoe UI"/>
              <a:cs typeface="Segoe UI"/>
            </a:endParaRPr>
          </a:p>
          <a:p>
            <a:pPr marL="354965" indent="-342265">
              <a:lnSpc>
                <a:spcPct val="100000"/>
              </a:lnSpc>
              <a:spcBef>
                <a:spcPts val="580"/>
              </a:spcBef>
              <a:buFont typeface="Arial"/>
              <a:buChar char="•"/>
              <a:tabLst>
                <a:tab pos="354965" algn="l"/>
              </a:tabLst>
            </a:pPr>
            <a:r>
              <a:rPr lang="en-GB" sz="1200" spc="-25" dirty="0">
                <a:latin typeface="Segoe UI"/>
                <a:cs typeface="Segoe UI"/>
              </a:rPr>
              <a:t>multi-</a:t>
            </a:r>
            <a:r>
              <a:rPr lang="en-GB" sz="1200" dirty="0">
                <a:latin typeface="Segoe UI"/>
                <a:cs typeface="Segoe UI"/>
              </a:rPr>
              <a:t>disciplinary</a:t>
            </a:r>
            <a:r>
              <a:rPr lang="en-GB" sz="1200" spc="45" dirty="0">
                <a:latin typeface="Segoe UI"/>
                <a:cs typeface="Segoe UI"/>
              </a:rPr>
              <a:t> </a:t>
            </a:r>
            <a:r>
              <a:rPr lang="en-GB" sz="1200" spc="-10" dirty="0">
                <a:latin typeface="Segoe UI"/>
                <a:cs typeface="Segoe UI"/>
              </a:rPr>
              <a:t>teams,</a:t>
            </a:r>
            <a:endParaRPr lang="en-GB" sz="1200" dirty="0">
              <a:latin typeface="Segoe UI"/>
              <a:cs typeface="Segoe UI"/>
            </a:endParaRPr>
          </a:p>
          <a:p>
            <a:pPr marL="354965" marR="151130" indent="-342900">
              <a:lnSpc>
                <a:spcPct val="100000"/>
              </a:lnSpc>
              <a:spcBef>
                <a:spcPts val="575"/>
              </a:spcBef>
              <a:buFont typeface="Arial"/>
              <a:buChar char="•"/>
              <a:tabLst>
                <a:tab pos="354965" algn="l"/>
              </a:tabLst>
            </a:pPr>
            <a:r>
              <a:rPr lang="en-GB" sz="1200" dirty="0">
                <a:latin typeface="Segoe UI"/>
                <a:cs typeface="Segoe UI"/>
              </a:rPr>
              <a:t>hospital</a:t>
            </a:r>
            <a:r>
              <a:rPr lang="en-GB" sz="1200" spc="-60" dirty="0">
                <a:latin typeface="Segoe UI"/>
                <a:cs typeface="Segoe UI"/>
              </a:rPr>
              <a:t> </a:t>
            </a:r>
            <a:r>
              <a:rPr lang="en-GB" sz="1200" dirty="0">
                <a:latin typeface="Segoe UI"/>
                <a:cs typeface="Segoe UI"/>
              </a:rPr>
              <a:t>discharge</a:t>
            </a:r>
            <a:r>
              <a:rPr lang="en-GB" sz="1200" spc="-65" dirty="0">
                <a:latin typeface="Segoe UI"/>
                <a:cs typeface="Segoe UI"/>
              </a:rPr>
              <a:t> </a:t>
            </a:r>
            <a:r>
              <a:rPr lang="en-GB" sz="1200" dirty="0">
                <a:latin typeface="Segoe UI"/>
                <a:cs typeface="Segoe UI"/>
              </a:rPr>
              <a:t>teams,</a:t>
            </a:r>
            <a:r>
              <a:rPr lang="en-GB" sz="1200" spc="-85" dirty="0">
                <a:latin typeface="Segoe UI"/>
                <a:cs typeface="Segoe UI"/>
              </a:rPr>
              <a:t> </a:t>
            </a:r>
            <a:r>
              <a:rPr lang="en-GB" sz="1200" dirty="0">
                <a:latin typeface="Segoe UI"/>
                <a:cs typeface="Segoe UI"/>
              </a:rPr>
              <a:t>allied</a:t>
            </a:r>
            <a:r>
              <a:rPr lang="en-GB" sz="1200" spc="-45" dirty="0">
                <a:latin typeface="Segoe UI"/>
                <a:cs typeface="Segoe UI"/>
              </a:rPr>
              <a:t> </a:t>
            </a:r>
            <a:r>
              <a:rPr lang="en-GB" sz="1200" dirty="0">
                <a:latin typeface="Segoe UI"/>
                <a:cs typeface="Segoe UI"/>
              </a:rPr>
              <a:t>health</a:t>
            </a:r>
            <a:r>
              <a:rPr lang="en-GB" sz="1200" spc="-65" dirty="0">
                <a:latin typeface="Segoe UI"/>
                <a:cs typeface="Segoe UI"/>
              </a:rPr>
              <a:t> </a:t>
            </a:r>
            <a:r>
              <a:rPr lang="en-GB" sz="1200" spc="-10" dirty="0">
                <a:latin typeface="Segoe UI"/>
                <a:cs typeface="Segoe UI"/>
              </a:rPr>
              <a:t>professionals,</a:t>
            </a:r>
            <a:r>
              <a:rPr lang="en-GB" sz="1200" spc="-60" dirty="0">
                <a:latin typeface="Segoe UI"/>
                <a:cs typeface="Segoe UI"/>
              </a:rPr>
              <a:t> </a:t>
            </a:r>
            <a:r>
              <a:rPr lang="en-GB" sz="1200" spc="-20" dirty="0">
                <a:latin typeface="Segoe UI"/>
                <a:cs typeface="Segoe UI"/>
              </a:rPr>
              <a:t>fire </a:t>
            </a:r>
            <a:r>
              <a:rPr lang="en-GB" sz="1200" dirty="0">
                <a:latin typeface="Segoe UI"/>
                <a:cs typeface="Segoe UI"/>
              </a:rPr>
              <a:t>service,</a:t>
            </a:r>
            <a:r>
              <a:rPr lang="en-GB" sz="1200" spc="-35" dirty="0">
                <a:latin typeface="Segoe UI"/>
                <a:cs typeface="Segoe UI"/>
              </a:rPr>
              <a:t> </a:t>
            </a:r>
            <a:r>
              <a:rPr lang="en-GB" sz="1200" dirty="0">
                <a:latin typeface="Segoe UI"/>
                <a:cs typeface="Segoe UI"/>
              </a:rPr>
              <a:t>police,</a:t>
            </a:r>
            <a:r>
              <a:rPr lang="en-GB" sz="1200" spc="-5" dirty="0">
                <a:latin typeface="Segoe UI"/>
                <a:cs typeface="Segoe UI"/>
              </a:rPr>
              <a:t> </a:t>
            </a:r>
            <a:r>
              <a:rPr lang="en-GB" sz="1200" dirty="0">
                <a:latin typeface="Segoe UI"/>
                <a:cs typeface="Segoe UI"/>
              </a:rPr>
              <a:t>job</a:t>
            </a:r>
            <a:r>
              <a:rPr lang="en-GB" sz="1200" spc="-10" dirty="0">
                <a:latin typeface="Segoe UI"/>
                <a:cs typeface="Segoe UI"/>
              </a:rPr>
              <a:t> </a:t>
            </a:r>
            <a:r>
              <a:rPr lang="en-GB" sz="1200" dirty="0">
                <a:latin typeface="Segoe UI"/>
                <a:cs typeface="Segoe UI"/>
              </a:rPr>
              <a:t>centres,</a:t>
            </a:r>
            <a:r>
              <a:rPr lang="en-GB" sz="1200" spc="-30" dirty="0">
                <a:latin typeface="Segoe UI"/>
                <a:cs typeface="Segoe UI"/>
              </a:rPr>
              <a:t> </a:t>
            </a:r>
            <a:r>
              <a:rPr lang="en-GB" sz="1200" dirty="0">
                <a:latin typeface="Segoe UI"/>
                <a:cs typeface="Segoe UI"/>
              </a:rPr>
              <a:t>social</a:t>
            </a:r>
            <a:r>
              <a:rPr lang="en-GB" sz="1200" spc="-5" dirty="0">
                <a:latin typeface="Segoe UI"/>
                <a:cs typeface="Segoe UI"/>
              </a:rPr>
              <a:t> </a:t>
            </a:r>
            <a:r>
              <a:rPr lang="en-GB" sz="1200" dirty="0">
                <a:latin typeface="Segoe UI"/>
                <a:cs typeface="Segoe UI"/>
              </a:rPr>
              <a:t>care</a:t>
            </a:r>
            <a:r>
              <a:rPr lang="en-GB" sz="1200" spc="-35" dirty="0">
                <a:latin typeface="Segoe UI"/>
                <a:cs typeface="Segoe UI"/>
              </a:rPr>
              <a:t> </a:t>
            </a:r>
            <a:r>
              <a:rPr lang="en-GB" sz="1200" dirty="0">
                <a:latin typeface="Segoe UI"/>
                <a:cs typeface="Segoe UI"/>
              </a:rPr>
              <a:t>services,</a:t>
            </a:r>
            <a:r>
              <a:rPr lang="en-GB" sz="1200" spc="-40" dirty="0">
                <a:latin typeface="Segoe UI"/>
                <a:cs typeface="Segoe UI"/>
              </a:rPr>
              <a:t> </a:t>
            </a:r>
            <a:r>
              <a:rPr lang="en-GB" sz="1200" spc="-10" dirty="0">
                <a:latin typeface="Segoe UI"/>
                <a:cs typeface="Segoe UI"/>
              </a:rPr>
              <a:t>housing </a:t>
            </a:r>
            <a:r>
              <a:rPr lang="en-GB" sz="1200" dirty="0">
                <a:latin typeface="Segoe UI"/>
                <a:cs typeface="Segoe UI"/>
              </a:rPr>
              <a:t>associations</a:t>
            </a:r>
            <a:r>
              <a:rPr lang="en-GB" sz="1200" spc="-55" dirty="0">
                <a:latin typeface="Segoe UI"/>
                <a:cs typeface="Segoe UI"/>
              </a:rPr>
              <a:t> </a:t>
            </a:r>
            <a:r>
              <a:rPr lang="en-GB" sz="1200" dirty="0">
                <a:latin typeface="Segoe UI"/>
                <a:cs typeface="Segoe UI"/>
              </a:rPr>
              <a:t>and</a:t>
            </a:r>
            <a:r>
              <a:rPr lang="en-GB" sz="1200" spc="-85" dirty="0">
                <a:latin typeface="Segoe UI"/>
                <a:cs typeface="Segoe UI"/>
              </a:rPr>
              <a:t> </a:t>
            </a:r>
            <a:r>
              <a:rPr lang="en-GB" sz="1200" dirty="0">
                <a:latin typeface="Segoe UI"/>
                <a:cs typeface="Segoe UI"/>
              </a:rPr>
              <a:t>voluntary,</a:t>
            </a:r>
            <a:r>
              <a:rPr lang="en-GB" sz="1200" spc="-55" dirty="0">
                <a:latin typeface="Segoe UI"/>
                <a:cs typeface="Segoe UI"/>
              </a:rPr>
              <a:t> </a:t>
            </a:r>
            <a:r>
              <a:rPr lang="en-GB" sz="1200" dirty="0">
                <a:latin typeface="Segoe UI"/>
                <a:cs typeface="Segoe UI"/>
              </a:rPr>
              <a:t>community</a:t>
            </a:r>
            <a:r>
              <a:rPr lang="en-GB" sz="1200" spc="-55" dirty="0">
                <a:latin typeface="Segoe UI"/>
                <a:cs typeface="Segoe UI"/>
              </a:rPr>
              <a:t> </a:t>
            </a:r>
            <a:r>
              <a:rPr lang="en-GB" sz="1200" dirty="0">
                <a:latin typeface="Segoe UI"/>
                <a:cs typeface="Segoe UI"/>
              </a:rPr>
              <a:t>and</a:t>
            </a:r>
            <a:r>
              <a:rPr lang="en-GB" sz="1200" spc="-75" dirty="0">
                <a:latin typeface="Segoe UI"/>
                <a:cs typeface="Segoe UI"/>
              </a:rPr>
              <a:t> </a:t>
            </a:r>
            <a:r>
              <a:rPr lang="en-GB" sz="1200" spc="-10" dirty="0">
                <a:latin typeface="Segoe UI"/>
                <a:cs typeface="Segoe UI"/>
              </a:rPr>
              <a:t>social </a:t>
            </a:r>
            <a:r>
              <a:rPr lang="en-GB" sz="1200" dirty="0">
                <a:latin typeface="Segoe UI"/>
                <a:cs typeface="Segoe UI"/>
              </a:rPr>
              <a:t>enterprise</a:t>
            </a:r>
            <a:r>
              <a:rPr lang="en-GB" sz="1200" spc="-95" dirty="0">
                <a:latin typeface="Segoe UI"/>
                <a:cs typeface="Segoe UI"/>
              </a:rPr>
              <a:t> </a:t>
            </a:r>
            <a:r>
              <a:rPr lang="en-GB" sz="1200" dirty="0">
                <a:latin typeface="Segoe UI"/>
                <a:cs typeface="Segoe UI"/>
              </a:rPr>
              <a:t>(VCSE)</a:t>
            </a:r>
            <a:r>
              <a:rPr lang="en-GB" sz="1200" spc="-65" dirty="0">
                <a:latin typeface="Segoe UI"/>
                <a:cs typeface="Segoe UI"/>
              </a:rPr>
              <a:t> </a:t>
            </a:r>
            <a:r>
              <a:rPr lang="en-GB" sz="1200" spc="-10" dirty="0">
                <a:latin typeface="Segoe UI"/>
                <a:cs typeface="Segoe UI"/>
              </a:rPr>
              <a:t>organisations.</a:t>
            </a:r>
            <a:endParaRPr lang="en-GB" sz="1200" dirty="0">
              <a:latin typeface="Segoe UI"/>
              <a:cs typeface="Segoe UI"/>
            </a:endParaRPr>
          </a:p>
          <a:p>
            <a:pPr marL="354965" indent="-342265">
              <a:lnSpc>
                <a:spcPct val="100000"/>
              </a:lnSpc>
              <a:spcBef>
                <a:spcPts val="580"/>
              </a:spcBef>
              <a:buFont typeface="Arial"/>
              <a:buChar char="•"/>
              <a:tabLst>
                <a:tab pos="354965" algn="l"/>
              </a:tabLst>
            </a:pPr>
            <a:r>
              <a:rPr lang="en-GB" sz="1200" spc="-10" dirty="0">
                <a:latin typeface="Segoe UI"/>
                <a:cs typeface="Segoe UI"/>
              </a:rPr>
              <a:t>Self-</a:t>
            </a:r>
            <a:r>
              <a:rPr lang="en-GB" sz="1200" dirty="0">
                <a:latin typeface="Segoe UI"/>
                <a:cs typeface="Segoe UI"/>
              </a:rPr>
              <a:t>referral</a:t>
            </a:r>
            <a:r>
              <a:rPr lang="en-GB" sz="1200" spc="-45" dirty="0">
                <a:latin typeface="Segoe UI"/>
                <a:cs typeface="Segoe UI"/>
              </a:rPr>
              <a:t> </a:t>
            </a:r>
            <a:r>
              <a:rPr lang="en-GB" sz="1200" dirty="0">
                <a:latin typeface="Segoe UI"/>
                <a:cs typeface="Segoe UI"/>
              </a:rPr>
              <a:t>is</a:t>
            </a:r>
            <a:r>
              <a:rPr lang="en-GB" sz="1200" spc="-30" dirty="0">
                <a:latin typeface="Segoe UI"/>
                <a:cs typeface="Segoe UI"/>
              </a:rPr>
              <a:t> </a:t>
            </a:r>
            <a:r>
              <a:rPr lang="en-GB" sz="1200" dirty="0">
                <a:latin typeface="Segoe UI"/>
                <a:cs typeface="Segoe UI"/>
              </a:rPr>
              <a:t>also</a:t>
            </a:r>
            <a:r>
              <a:rPr lang="en-GB" sz="1200" spc="-10" dirty="0">
                <a:latin typeface="Segoe UI"/>
                <a:cs typeface="Segoe UI"/>
              </a:rPr>
              <a:t> encouraged.</a:t>
            </a:r>
            <a:endParaRPr lang="en-GB" sz="1200" dirty="0">
              <a:latin typeface="Segoe UI"/>
              <a:cs typeface="Segoe UI"/>
            </a:endParaRPr>
          </a:p>
          <a:p>
            <a:endParaRPr lang="en-GB" dirty="0"/>
          </a:p>
        </p:txBody>
      </p:sp>
      <p:sp>
        <p:nvSpPr>
          <p:cNvPr id="4" name="Slide Number Placeholder 3"/>
          <p:cNvSpPr>
            <a:spLocks noGrp="1"/>
          </p:cNvSpPr>
          <p:nvPr>
            <p:ph type="sldNum" sz="quarter" idx="5"/>
          </p:nvPr>
        </p:nvSpPr>
        <p:spPr/>
        <p:txBody>
          <a:bodyPr/>
          <a:lstStyle/>
          <a:p>
            <a:fld id="{229D1821-4309-B54F-8CAE-39306E590B69}" type="slidenum">
              <a:rPr lang="en-GB" smtClean="0"/>
              <a:t>34</a:t>
            </a:fld>
            <a:endParaRPr lang="en-GB"/>
          </a:p>
        </p:txBody>
      </p:sp>
    </p:spTree>
    <p:extLst>
      <p:ext uri="{BB962C8B-B14F-4D97-AF65-F5344CB8AC3E}">
        <p14:creationId xmlns:p14="http://schemas.microsoft.com/office/powerpoint/2010/main" val="3635965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700" marR="59690">
              <a:lnSpc>
                <a:spcPts val="2590"/>
              </a:lnSpc>
              <a:spcBef>
                <a:spcPts val="725"/>
              </a:spcBef>
            </a:pPr>
            <a:r>
              <a:rPr lang="en-GB" sz="1200" dirty="0">
                <a:latin typeface="Segoe UI"/>
                <a:cs typeface="Segoe UI"/>
              </a:rPr>
              <a:t>Social</a:t>
            </a:r>
            <a:r>
              <a:rPr lang="en-GB" sz="1200" spc="-55" dirty="0">
                <a:latin typeface="Segoe UI"/>
                <a:cs typeface="Segoe UI"/>
              </a:rPr>
              <a:t> </a:t>
            </a:r>
            <a:r>
              <a:rPr lang="en-GB" sz="1200" dirty="0">
                <a:latin typeface="Segoe UI"/>
                <a:cs typeface="Segoe UI"/>
              </a:rPr>
              <a:t>prescribing</a:t>
            </a:r>
            <a:r>
              <a:rPr lang="en-GB" sz="1200" spc="-55" dirty="0">
                <a:latin typeface="Segoe UI"/>
                <a:cs typeface="Segoe UI"/>
              </a:rPr>
              <a:t> </a:t>
            </a:r>
            <a:r>
              <a:rPr lang="en-GB" sz="1200" dirty="0">
                <a:latin typeface="Segoe UI"/>
                <a:cs typeface="Segoe UI"/>
              </a:rPr>
              <a:t>works</a:t>
            </a:r>
            <a:r>
              <a:rPr lang="en-GB" sz="1200" spc="-60" dirty="0">
                <a:latin typeface="Segoe UI"/>
                <a:cs typeface="Segoe UI"/>
              </a:rPr>
              <a:t> </a:t>
            </a:r>
            <a:r>
              <a:rPr lang="en-GB" sz="1200" dirty="0">
                <a:latin typeface="Segoe UI"/>
                <a:cs typeface="Segoe UI"/>
              </a:rPr>
              <a:t>for</a:t>
            </a:r>
            <a:r>
              <a:rPr lang="en-GB" sz="1200" spc="-55" dirty="0">
                <a:latin typeface="Segoe UI"/>
                <a:cs typeface="Segoe UI"/>
              </a:rPr>
              <a:t> </a:t>
            </a:r>
            <a:r>
              <a:rPr lang="en-GB" sz="1200" dirty="0">
                <a:latin typeface="Segoe UI"/>
                <a:cs typeface="Segoe UI"/>
              </a:rPr>
              <a:t>a</a:t>
            </a:r>
            <a:r>
              <a:rPr lang="en-GB" sz="1200" spc="-55" dirty="0">
                <a:latin typeface="Segoe UI"/>
                <a:cs typeface="Segoe UI"/>
              </a:rPr>
              <a:t> </a:t>
            </a:r>
            <a:r>
              <a:rPr lang="en-GB" sz="1200" dirty="0">
                <a:latin typeface="Segoe UI"/>
                <a:cs typeface="Segoe UI"/>
              </a:rPr>
              <a:t>wide</a:t>
            </a:r>
            <a:r>
              <a:rPr lang="en-GB" sz="1200" spc="-55" dirty="0">
                <a:latin typeface="Segoe UI"/>
                <a:cs typeface="Segoe UI"/>
              </a:rPr>
              <a:t> </a:t>
            </a:r>
            <a:r>
              <a:rPr lang="en-GB" sz="1200" dirty="0">
                <a:latin typeface="Segoe UI"/>
                <a:cs typeface="Segoe UI"/>
              </a:rPr>
              <a:t>range</a:t>
            </a:r>
            <a:r>
              <a:rPr lang="en-GB" sz="1200" spc="-45" dirty="0">
                <a:latin typeface="Segoe UI"/>
                <a:cs typeface="Segoe UI"/>
              </a:rPr>
              <a:t> </a:t>
            </a:r>
            <a:r>
              <a:rPr lang="en-GB" sz="1200" dirty="0">
                <a:latin typeface="Segoe UI"/>
                <a:cs typeface="Segoe UI"/>
              </a:rPr>
              <a:t>of</a:t>
            </a:r>
            <a:r>
              <a:rPr lang="en-GB" sz="1200" spc="-55" dirty="0">
                <a:latin typeface="Segoe UI"/>
                <a:cs typeface="Segoe UI"/>
              </a:rPr>
              <a:t> </a:t>
            </a:r>
            <a:r>
              <a:rPr lang="en-GB" sz="1200" spc="-10" dirty="0">
                <a:latin typeface="Segoe UI"/>
                <a:cs typeface="Segoe UI"/>
              </a:rPr>
              <a:t>people, </a:t>
            </a:r>
            <a:r>
              <a:rPr lang="en-GB" sz="1200" dirty="0">
                <a:latin typeface="Segoe UI"/>
                <a:cs typeface="Segoe UI"/>
              </a:rPr>
              <a:t>including</a:t>
            </a:r>
            <a:r>
              <a:rPr lang="en-GB" sz="1200" spc="-50" dirty="0">
                <a:latin typeface="Segoe UI"/>
                <a:cs typeface="Segoe UI"/>
              </a:rPr>
              <a:t> </a:t>
            </a:r>
            <a:r>
              <a:rPr lang="en-GB" sz="1200" spc="-10" dirty="0">
                <a:latin typeface="Segoe UI"/>
                <a:cs typeface="Segoe UI"/>
              </a:rPr>
              <a:t>people:</a:t>
            </a:r>
            <a:endParaRPr lang="en-GB" sz="1200" dirty="0">
              <a:latin typeface="Segoe UI"/>
              <a:cs typeface="Segoe UI"/>
            </a:endParaRPr>
          </a:p>
          <a:p>
            <a:pPr marL="355600" indent="-342900">
              <a:lnSpc>
                <a:spcPct val="100000"/>
              </a:lnSpc>
              <a:spcBef>
                <a:spcPts val="3265"/>
              </a:spcBef>
              <a:buFont typeface="Arial"/>
              <a:buChar char="•"/>
              <a:tabLst>
                <a:tab pos="355600" algn="l"/>
              </a:tabLst>
            </a:pPr>
            <a:r>
              <a:rPr lang="en-GB" sz="1200" dirty="0">
                <a:latin typeface="Segoe UI"/>
                <a:cs typeface="Segoe UI"/>
              </a:rPr>
              <a:t>With</a:t>
            </a:r>
            <a:r>
              <a:rPr lang="en-GB" sz="1200" spc="-40" dirty="0">
                <a:latin typeface="Segoe UI"/>
                <a:cs typeface="Segoe UI"/>
              </a:rPr>
              <a:t> </a:t>
            </a:r>
            <a:r>
              <a:rPr lang="en-GB" sz="1200" dirty="0">
                <a:latin typeface="Segoe UI"/>
                <a:cs typeface="Segoe UI"/>
              </a:rPr>
              <a:t>one</a:t>
            </a:r>
            <a:r>
              <a:rPr lang="en-GB" sz="1200" spc="-40" dirty="0">
                <a:latin typeface="Segoe UI"/>
                <a:cs typeface="Segoe UI"/>
              </a:rPr>
              <a:t> </a:t>
            </a:r>
            <a:r>
              <a:rPr lang="en-GB" sz="1200" dirty="0">
                <a:latin typeface="Segoe UI"/>
                <a:cs typeface="Segoe UI"/>
              </a:rPr>
              <a:t>or</a:t>
            </a:r>
            <a:r>
              <a:rPr lang="en-GB" sz="1200" spc="-30" dirty="0">
                <a:latin typeface="Segoe UI"/>
                <a:cs typeface="Segoe UI"/>
              </a:rPr>
              <a:t> </a:t>
            </a:r>
            <a:r>
              <a:rPr lang="en-GB" sz="1200" dirty="0">
                <a:latin typeface="Segoe UI"/>
                <a:cs typeface="Segoe UI"/>
              </a:rPr>
              <a:t>more</a:t>
            </a:r>
            <a:r>
              <a:rPr lang="en-GB" sz="1200" spc="-40" dirty="0">
                <a:latin typeface="Segoe UI"/>
                <a:cs typeface="Segoe UI"/>
              </a:rPr>
              <a:t> </a:t>
            </a:r>
            <a:r>
              <a:rPr lang="en-GB" sz="1200" spc="-20" dirty="0">
                <a:latin typeface="Segoe UI"/>
                <a:cs typeface="Segoe UI"/>
              </a:rPr>
              <a:t>long-</a:t>
            </a:r>
            <a:r>
              <a:rPr lang="en-GB" sz="1200" dirty="0">
                <a:latin typeface="Segoe UI"/>
                <a:cs typeface="Segoe UI"/>
              </a:rPr>
              <a:t>term</a:t>
            </a:r>
            <a:r>
              <a:rPr lang="en-GB" sz="1200" spc="-45" dirty="0">
                <a:latin typeface="Segoe UI"/>
                <a:cs typeface="Segoe UI"/>
              </a:rPr>
              <a:t> </a:t>
            </a:r>
            <a:r>
              <a:rPr lang="en-GB" sz="1200" spc="-10" dirty="0">
                <a:latin typeface="Segoe UI"/>
                <a:cs typeface="Segoe UI"/>
              </a:rPr>
              <a:t>conditions</a:t>
            </a:r>
            <a:endParaRPr lang="en-GB" sz="1200" dirty="0">
              <a:latin typeface="Segoe UI"/>
              <a:cs typeface="Segoe UI"/>
            </a:endParaRPr>
          </a:p>
          <a:p>
            <a:pPr marL="355600" indent="-342900">
              <a:lnSpc>
                <a:spcPct val="100000"/>
              </a:lnSpc>
              <a:spcBef>
                <a:spcPts val="5"/>
              </a:spcBef>
              <a:buFont typeface="Arial"/>
              <a:buChar char="•"/>
              <a:tabLst>
                <a:tab pos="355600" algn="l"/>
              </a:tabLst>
            </a:pPr>
            <a:r>
              <a:rPr lang="en-GB" sz="1200" dirty="0">
                <a:latin typeface="Segoe UI"/>
                <a:cs typeface="Segoe UI"/>
              </a:rPr>
              <a:t>Who</a:t>
            </a:r>
            <a:r>
              <a:rPr lang="en-GB" sz="1200" spc="-15" dirty="0">
                <a:latin typeface="Segoe UI"/>
                <a:cs typeface="Segoe UI"/>
              </a:rPr>
              <a:t> </a:t>
            </a:r>
            <a:r>
              <a:rPr lang="en-GB" sz="1200" dirty="0">
                <a:latin typeface="Segoe UI"/>
                <a:cs typeface="Segoe UI"/>
              </a:rPr>
              <a:t>need</a:t>
            </a:r>
            <a:r>
              <a:rPr lang="en-GB" sz="1200" spc="-10" dirty="0">
                <a:latin typeface="Segoe UI"/>
                <a:cs typeface="Segoe UI"/>
              </a:rPr>
              <a:t> </a:t>
            </a:r>
            <a:r>
              <a:rPr lang="en-GB" sz="1200" dirty="0">
                <a:latin typeface="Segoe UI"/>
                <a:cs typeface="Segoe UI"/>
              </a:rPr>
              <a:t>support</a:t>
            </a:r>
            <a:r>
              <a:rPr lang="en-GB" sz="1200" spc="-5" dirty="0">
                <a:latin typeface="Segoe UI"/>
                <a:cs typeface="Segoe UI"/>
              </a:rPr>
              <a:t> </a:t>
            </a:r>
            <a:r>
              <a:rPr lang="en-GB" sz="1200" dirty="0">
                <a:latin typeface="Segoe UI"/>
                <a:cs typeface="Segoe UI"/>
              </a:rPr>
              <a:t>with</a:t>
            </a:r>
            <a:r>
              <a:rPr lang="en-GB" sz="1200" spc="-25" dirty="0">
                <a:latin typeface="Segoe UI"/>
                <a:cs typeface="Segoe UI"/>
              </a:rPr>
              <a:t> </a:t>
            </a:r>
            <a:r>
              <a:rPr lang="en-GB" sz="1200" dirty="0">
                <a:latin typeface="Segoe UI"/>
                <a:cs typeface="Segoe UI"/>
              </a:rPr>
              <a:t>their</a:t>
            </a:r>
            <a:r>
              <a:rPr lang="en-GB" sz="1200" spc="-25" dirty="0">
                <a:latin typeface="Segoe UI"/>
                <a:cs typeface="Segoe UI"/>
              </a:rPr>
              <a:t> </a:t>
            </a:r>
            <a:r>
              <a:rPr lang="en-GB" sz="1200" dirty="0">
                <a:latin typeface="Segoe UI"/>
                <a:cs typeface="Segoe UI"/>
              </a:rPr>
              <a:t>mental</a:t>
            </a:r>
            <a:r>
              <a:rPr lang="en-GB" sz="1200" spc="-15" dirty="0">
                <a:latin typeface="Segoe UI"/>
                <a:cs typeface="Segoe UI"/>
              </a:rPr>
              <a:t> </a:t>
            </a:r>
            <a:r>
              <a:rPr lang="en-GB" sz="1200" spc="-10" dirty="0">
                <a:latin typeface="Segoe UI"/>
                <a:cs typeface="Segoe UI"/>
              </a:rPr>
              <a:t>health</a:t>
            </a:r>
            <a:endParaRPr lang="en-GB" sz="1200" dirty="0">
              <a:latin typeface="Segoe UI"/>
              <a:cs typeface="Segoe UI"/>
            </a:endParaRPr>
          </a:p>
          <a:p>
            <a:pPr marL="355600" indent="-342900">
              <a:lnSpc>
                <a:spcPct val="100000"/>
              </a:lnSpc>
              <a:buFont typeface="Arial"/>
              <a:buChar char="•"/>
              <a:tabLst>
                <a:tab pos="355600" algn="l"/>
              </a:tabLst>
            </a:pPr>
            <a:r>
              <a:rPr lang="en-GB" sz="1200" dirty="0">
                <a:latin typeface="Segoe UI"/>
                <a:cs typeface="Segoe UI"/>
              </a:rPr>
              <a:t>Who</a:t>
            </a:r>
            <a:r>
              <a:rPr lang="en-GB" sz="1200" spc="-50" dirty="0">
                <a:latin typeface="Segoe UI"/>
                <a:cs typeface="Segoe UI"/>
              </a:rPr>
              <a:t> </a:t>
            </a:r>
            <a:r>
              <a:rPr lang="en-GB" sz="1200" dirty="0">
                <a:latin typeface="Segoe UI"/>
                <a:cs typeface="Segoe UI"/>
              </a:rPr>
              <a:t>are</a:t>
            </a:r>
            <a:r>
              <a:rPr lang="en-GB" sz="1200" spc="-40" dirty="0">
                <a:latin typeface="Segoe UI"/>
                <a:cs typeface="Segoe UI"/>
              </a:rPr>
              <a:t> </a:t>
            </a:r>
            <a:r>
              <a:rPr lang="en-GB" sz="1200" dirty="0">
                <a:latin typeface="Segoe UI"/>
                <a:cs typeface="Segoe UI"/>
              </a:rPr>
              <a:t>lonely</a:t>
            </a:r>
            <a:r>
              <a:rPr lang="en-GB" sz="1200" spc="-45" dirty="0">
                <a:latin typeface="Segoe UI"/>
                <a:cs typeface="Segoe UI"/>
              </a:rPr>
              <a:t> </a:t>
            </a:r>
            <a:r>
              <a:rPr lang="en-GB" sz="1200" dirty="0">
                <a:latin typeface="Segoe UI"/>
                <a:cs typeface="Segoe UI"/>
              </a:rPr>
              <a:t>or</a:t>
            </a:r>
            <a:r>
              <a:rPr lang="en-GB" sz="1200" spc="-45" dirty="0">
                <a:latin typeface="Segoe UI"/>
                <a:cs typeface="Segoe UI"/>
              </a:rPr>
              <a:t> </a:t>
            </a:r>
            <a:r>
              <a:rPr lang="en-GB" sz="1200" spc="-10" dirty="0">
                <a:latin typeface="Segoe UI"/>
                <a:cs typeface="Segoe UI"/>
              </a:rPr>
              <a:t>isolated</a:t>
            </a:r>
            <a:endParaRPr lang="en-GB" sz="1200" dirty="0">
              <a:latin typeface="Segoe UI"/>
              <a:cs typeface="Segoe UI"/>
            </a:endParaRPr>
          </a:p>
          <a:p>
            <a:pPr marL="355600" marR="5080" indent="-343535">
              <a:lnSpc>
                <a:spcPct val="80000"/>
              </a:lnSpc>
              <a:spcBef>
                <a:spcPts val="650"/>
              </a:spcBef>
              <a:buFont typeface="Arial"/>
              <a:buChar char="•"/>
              <a:tabLst>
                <a:tab pos="355600" algn="l"/>
              </a:tabLst>
            </a:pPr>
            <a:r>
              <a:rPr lang="en-GB" sz="1200" dirty="0">
                <a:latin typeface="Segoe UI"/>
                <a:cs typeface="Segoe UI"/>
              </a:rPr>
              <a:t>Who</a:t>
            </a:r>
            <a:r>
              <a:rPr lang="en-GB" sz="1200" spc="-60" dirty="0">
                <a:latin typeface="Segoe UI"/>
                <a:cs typeface="Segoe UI"/>
              </a:rPr>
              <a:t> </a:t>
            </a:r>
            <a:r>
              <a:rPr lang="en-GB" sz="1200" dirty="0">
                <a:latin typeface="Segoe UI"/>
                <a:cs typeface="Segoe UI"/>
              </a:rPr>
              <a:t>have</a:t>
            </a:r>
            <a:r>
              <a:rPr lang="en-GB" sz="1200" spc="-55" dirty="0">
                <a:latin typeface="Segoe UI"/>
                <a:cs typeface="Segoe UI"/>
              </a:rPr>
              <a:t> </a:t>
            </a:r>
            <a:r>
              <a:rPr lang="en-GB" sz="1200" dirty="0">
                <a:latin typeface="Segoe UI"/>
                <a:cs typeface="Segoe UI"/>
              </a:rPr>
              <a:t>complex</a:t>
            </a:r>
            <a:r>
              <a:rPr lang="en-GB" sz="1200" spc="-60" dirty="0">
                <a:latin typeface="Segoe UI"/>
                <a:cs typeface="Segoe UI"/>
              </a:rPr>
              <a:t> </a:t>
            </a:r>
            <a:r>
              <a:rPr lang="en-GB" sz="1200" dirty="0">
                <a:latin typeface="Segoe UI"/>
                <a:cs typeface="Segoe UI"/>
              </a:rPr>
              <a:t>social</a:t>
            </a:r>
            <a:r>
              <a:rPr lang="en-GB" sz="1200" spc="-45" dirty="0">
                <a:latin typeface="Segoe UI"/>
                <a:cs typeface="Segoe UI"/>
              </a:rPr>
              <a:t> </a:t>
            </a:r>
            <a:r>
              <a:rPr lang="en-GB" sz="1200" dirty="0">
                <a:latin typeface="Segoe UI"/>
                <a:cs typeface="Segoe UI"/>
              </a:rPr>
              <a:t>needs</a:t>
            </a:r>
            <a:r>
              <a:rPr lang="en-GB" sz="1200" spc="-60" dirty="0">
                <a:latin typeface="Segoe UI"/>
                <a:cs typeface="Segoe UI"/>
              </a:rPr>
              <a:t> </a:t>
            </a:r>
            <a:r>
              <a:rPr lang="en-GB" sz="1200" dirty="0">
                <a:latin typeface="Segoe UI"/>
                <a:cs typeface="Segoe UI"/>
              </a:rPr>
              <a:t>which</a:t>
            </a:r>
            <a:r>
              <a:rPr lang="en-GB" sz="1200" spc="-75" dirty="0">
                <a:latin typeface="Segoe UI"/>
                <a:cs typeface="Segoe UI"/>
              </a:rPr>
              <a:t> </a:t>
            </a:r>
            <a:r>
              <a:rPr lang="en-GB" sz="1200" dirty="0">
                <a:latin typeface="Segoe UI"/>
                <a:cs typeface="Segoe UI"/>
              </a:rPr>
              <a:t>affect</a:t>
            </a:r>
            <a:r>
              <a:rPr lang="en-GB" sz="1200" spc="-35" dirty="0">
                <a:latin typeface="Segoe UI"/>
                <a:cs typeface="Segoe UI"/>
              </a:rPr>
              <a:t> </a:t>
            </a:r>
            <a:r>
              <a:rPr lang="en-GB" sz="1200" spc="-10" dirty="0">
                <a:latin typeface="Segoe UI"/>
                <a:cs typeface="Segoe UI"/>
              </a:rPr>
              <a:t>their wellbeing.</a:t>
            </a:r>
            <a:endParaRPr lang="en-GB" sz="1200" dirty="0">
              <a:latin typeface="Segoe UI"/>
              <a:cs typeface="Segoe UI"/>
            </a:endParaRPr>
          </a:p>
          <a:p>
            <a:pPr marL="5633720">
              <a:lnSpc>
                <a:spcPct val="100000"/>
              </a:lnSpc>
            </a:pPr>
            <a:r>
              <a:rPr lang="en-GB" sz="1200" dirty="0">
                <a:latin typeface="Segoe UI"/>
                <a:cs typeface="Segoe UI"/>
              </a:rPr>
              <a:t>(NHS,</a:t>
            </a:r>
            <a:r>
              <a:rPr lang="en-GB" sz="1200" spc="-75" dirty="0">
                <a:latin typeface="Segoe UI"/>
                <a:cs typeface="Segoe UI"/>
              </a:rPr>
              <a:t> </a:t>
            </a:r>
            <a:r>
              <a:rPr lang="en-GB" sz="1200" spc="-10" dirty="0">
                <a:latin typeface="Segoe UI"/>
                <a:cs typeface="Segoe UI"/>
              </a:rPr>
              <a:t>2022)</a:t>
            </a:r>
            <a:endParaRPr lang="en-GB" sz="1200" dirty="0">
              <a:latin typeface="Segoe UI"/>
              <a:cs typeface="Segoe UI"/>
            </a:endParaRPr>
          </a:p>
          <a:p>
            <a:endParaRPr lang="en-GB" dirty="0"/>
          </a:p>
        </p:txBody>
      </p:sp>
      <p:sp>
        <p:nvSpPr>
          <p:cNvPr id="4" name="Slide Number Placeholder 3"/>
          <p:cNvSpPr>
            <a:spLocks noGrp="1"/>
          </p:cNvSpPr>
          <p:nvPr>
            <p:ph type="sldNum" sz="quarter" idx="5"/>
          </p:nvPr>
        </p:nvSpPr>
        <p:spPr/>
        <p:txBody>
          <a:bodyPr/>
          <a:lstStyle/>
          <a:p>
            <a:fld id="{229D1821-4309-B54F-8CAE-39306E590B69}" type="slidenum">
              <a:rPr lang="en-GB" smtClean="0"/>
              <a:t>35</a:t>
            </a:fld>
            <a:endParaRPr lang="en-GB"/>
          </a:p>
        </p:txBody>
      </p:sp>
    </p:spTree>
    <p:extLst>
      <p:ext uri="{BB962C8B-B14F-4D97-AF65-F5344CB8AC3E}">
        <p14:creationId xmlns:p14="http://schemas.microsoft.com/office/powerpoint/2010/main" val="3645527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Person-centred care is where patients actively participate in their own medical treatment in close cooperation with their health professionals. </a:t>
            </a:r>
          </a:p>
          <a:p>
            <a:pPr>
              <a:buFont typeface="Wingdings" panose="05000000000000000000" pitchFamily="2" charset="2"/>
              <a:buChar char="§"/>
            </a:pPr>
            <a:r>
              <a:rPr lang="en-GB" dirty="0"/>
              <a:t>Working in partnership with the individual to plan for their care and support. </a:t>
            </a:r>
          </a:p>
          <a:p>
            <a:pPr>
              <a:buFont typeface="Wingdings" panose="05000000000000000000" pitchFamily="2" charset="2"/>
              <a:buChar char="§"/>
            </a:pPr>
            <a:r>
              <a:rPr lang="en-GB" dirty="0"/>
              <a:t>The individual is at the centre of the care planning process and is in control of all choices and decisions made about their lives.</a:t>
            </a:r>
          </a:p>
          <a:p>
            <a:pPr marL="0" indent="0">
              <a:buNone/>
            </a:pPr>
            <a:r>
              <a:rPr lang="en-GB" dirty="0"/>
              <a:t>                                                    (</a:t>
            </a:r>
            <a:r>
              <a:rPr lang="en-GB" dirty="0" err="1"/>
              <a:t>Skillsforcare</a:t>
            </a:r>
            <a:r>
              <a:rPr lang="en-GB" dirty="0"/>
              <a:t>, 2020)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755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6438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2763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9231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615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605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605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8406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3035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333333"/>
                </a:solidFill>
                <a:effectLst/>
                <a:latin typeface="inherit"/>
              </a:rPr>
              <a:t>Eaton et, al.(2015)</a:t>
            </a:r>
            <a:r>
              <a:rPr lang="en-GB" b="0" i="0">
                <a:solidFill>
                  <a:srgbClr val="333333"/>
                </a:solidFill>
                <a:effectLst/>
                <a:latin typeface="inherit"/>
              </a:rPr>
              <a:t> explored the barriers to change, arguing that the success of new approaches will depend on whole system change and strong leadership</a:t>
            </a:r>
          </a:p>
          <a:p>
            <a:pPr marL="0" indent="0">
              <a:buNone/>
            </a:pPr>
            <a:r>
              <a:rPr lang="en-GB" b="0" i="0">
                <a:solidFill>
                  <a:srgbClr val="333333"/>
                </a:solidFill>
                <a:effectLst/>
                <a:latin typeface="interfaceregular"/>
              </a:rPr>
              <a:t> </a:t>
            </a:r>
          </a:p>
          <a:p>
            <a:r>
              <a:rPr lang="en-GB" b="0" i="0">
                <a:solidFill>
                  <a:srgbClr val="333333"/>
                </a:solidFill>
                <a:effectLst/>
                <a:latin typeface="interfaceregular"/>
              </a:rPr>
              <a:t>Personal, social, and economic burden on the individual, their families, and wider community. </a:t>
            </a:r>
            <a:endParaRPr lang="en-GB"/>
          </a:p>
          <a:p>
            <a:endParaRPr lang="en-GB"/>
          </a:p>
        </p:txBody>
      </p:sp>
      <p:sp>
        <p:nvSpPr>
          <p:cNvPr id="4" name="Slide Number Placeholder 3"/>
          <p:cNvSpPr>
            <a:spLocks noGrp="1"/>
          </p:cNvSpPr>
          <p:nvPr>
            <p:ph type="sldNum" sz="quarter" idx="5"/>
          </p:nvPr>
        </p:nvSpPr>
        <p:spPr/>
        <p:txBody>
          <a:bodyPr/>
          <a:lstStyle/>
          <a:p>
            <a:fld id="{229D1821-4309-B54F-8CAE-39306E590B69}" type="slidenum">
              <a:rPr lang="en-GB" smtClean="0"/>
              <a:t>56</a:t>
            </a:fld>
            <a:endParaRPr lang="en-GB"/>
          </a:p>
        </p:txBody>
      </p:sp>
    </p:spTree>
    <p:extLst>
      <p:ext uri="{BB962C8B-B14F-4D97-AF65-F5344CB8AC3E}">
        <p14:creationId xmlns:p14="http://schemas.microsoft.com/office/powerpoint/2010/main" val="12834288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58</a:t>
            </a:fld>
            <a:endParaRPr lang="en-GB"/>
          </a:p>
        </p:txBody>
      </p:sp>
    </p:spTree>
    <p:extLst>
      <p:ext uri="{BB962C8B-B14F-4D97-AF65-F5344CB8AC3E}">
        <p14:creationId xmlns:p14="http://schemas.microsoft.com/office/powerpoint/2010/main" val="3657298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a:t>According to Van Houdt et al. (2013), “</a:t>
            </a:r>
            <a:r>
              <a:rPr lang="en-GB" dirty="0"/>
              <a:t>care co-ordination may be achieved in many different ways to deliver the common objective of facilitating a more proactive approach to bringing care services together around the needs of service users”.</a:t>
            </a:r>
          </a:p>
          <a:p>
            <a:r>
              <a:rPr lang="en-GB" dirty="0" err="1"/>
              <a:t>Hofmarcher</a:t>
            </a:r>
            <a:r>
              <a:rPr lang="en-GB" dirty="0"/>
              <a:t> et al. (2007), care co-ordination consists of a range of strategies that seek to create more integrated and person-centred care across various settings.</a:t>
            </a:r>
          </a:p>
          <a:p>
            <a:endParaRPr lang="en-GB" dirty="0"/>
          </a:p>
        </p:txBody>
      </p:sp>
      <p:sp>
        <p:nvSpPr>
          <p:cNvPr id="4" name="Slide Number Placeholder 3"/>
          <p:cNvSpPr>
            <a:spLocks noGrp="1"/>
          </p:cNvSpPr>
          <p:nvPr>
            <p:ph type="sldNum" sz="quarter" idx="5"/>
          </p:nvPr>
        </p:nvSpPr>
        <p:spPr/>
        <p:txBody>
          <a:bodyPr/>
          <a:lstStyle/>
          <a:p>
            <a:fld id="{229D1821-4309-B54F-8CAE-39306E590B69}" type="slidenum">
              <a:rPr lang="en-GB" smtClean="0"/>
              <a:t>60</a:t>
            </a:fld>
            <a:endParaRPr lang="en-GB"/>
          </a:p>
        </p:txBody>
      </p:sp>
    </p:spTree>
    <p:extLst>
      <p:ext uri="{BB962C8B-B14F-4D97-AF65-F5344CB8AC3E}">
        <p14:creationId xmlns:p14="http://schemas.microsoft.com/office/powerpoint/2010/main" val="1909038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Co-ordinated care for people with complex chronic conditions | The King's Fund (kingsfund.org.uk)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61</a:t>
            </a:fld>
            <a:endParaRPr lang="en-GB"/>
          </a:p>
        </p:txBody>
      </p:sp>
    </p:spTree>
    <p:extLst>
      <p:ext uri="{BB962C8B-B14F-4D97-AF65-F5344CB8AC3E}">
        <p14:creationId xmlns:p14="http://schemas.microsoft.com/office/powerpoint/2010/main" val="2674936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2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9143999" cy="6857998"/>
          </a:xfrm>
          <a:prstGeom prst="rect">
            <a:avLst/>
          </a:prstGeom>
        </p:spPr>
      </p:pic>
      <p:sp>
        <p:nvSpPr>
          <p:cNvPr id="2" name="Holder 2"/>
          <p:cNvSpPr>
            <a:spLocks noGrp="1"/>
          </p:cNvSpPr>
          <p:nvPr>
            <p:ph type="title"/>
          </p:nvPr>
        </p:nvSpPr>
        <p:spPr/>
        <p:txBody>
          <a:bodyPr lIns="0" tIns="0" rIns="0" bIns="0"/>
          <a:lstStyle>
            <a:lvl1pPr>
              <a:defRPr sz="44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6166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1935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8637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66247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0095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7490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0179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186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323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7688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57585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jp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549046" y="211962"/>
            <a:ext cx="8043545" cy="1244600"/>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3" name="Holder 3"/>
          <p:cNvSpPr>
            <a:spLocks noGrp="1"/>
          </p:cNvSpPr>
          <p:nvPr>
            <p:ph type="body" idx="1"/>
          </p:nvPr>
        </p:nvSpPr>
        <p:spPr>
          <a:xfrm>
            <a:off x="535940" y="1564589"/>
            <a:ext cx="8030845" cy="3930650"/>
          </a:xfrm>
          <a:prstGeom prst="rect">
            <a:avLst/>
          </a:prstGeom>
        </p:spPr>
        <p:txBody>
          <a:bodyPr wrap="square" lIns="0" tIns="0" rIns="0" bIns="0">
            <a:spAutoFit/>
          </a:bodyPr>
          <a:lstStyle>
            <a:lvl1pPr>
              <a:defRPr sz="3200" b="0" i="0">
                <a:solidFill>
                  <a:schemeClr val="tx1"/>
                </a:solidFill>
                <a:latin typeface="Segoe UI"/>
                <a:cs typeface="Segoe U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5452899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oSZ0Izlm7bI"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personalised-care/pcsp/" TargetMode="External"/><Relationship Id="rId7" Type="http://schemas.openxmlformats.org/officeDocument/2006/relationships/hyperlink" Target="https://www.england.nhs.uk/personal-health-budgets/" TargetMode="External"/><Relationship Id="rId2" Type="http://schemas.openxmlformats.org/officeDocument/2006/relationships/hyperlink" Target="https://www.england.nhs.uk/shared-decision-making/" TargetMode="External"/><Relationship Id="rId1" Type="http://schemas.openxmlformats.org/officeDocument/2006/relationships/slideLayout" Target="../slideLayouts/slideLayout2.xml"/><Relationship Id="rId6" Type="http://schemas.openxmlformats.org/officeDocument/2006/relationships/hyperlink" Target="https://www.england.nhs.uk/ourwork/patient-participation/self-care/patient-activation/" TargetMode="External"/><Relationship Id="rId5" Type="http://schemas.openxmlformats.org/officeDocument/2006/relationships/hyperlink" Target="https://www.england.nhs.uk/personalised-health-and-care/social-prescribing/" TargetMode="External"/><Relationship Id="rId4" Type="http://schemas.openxmlformats.org/officeDocument/2006/relationships/hyperlink" Target="https://www.england.nhs.uk/patient-choice/"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england.nhs.uk/personalisedcare/up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O9azfXNcqD8"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england.nhs.uk/personal-health-budgets/what-are-personal-health-budgets-phbs/" TargetMode="External"/><Relationship Id="rId2" Type="http://schemas.openxmlformats.org/officeDocument/2006/relationships/hyperlink" Target="http://www.england.nhs.uk/personal-health-"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jkzLP1_Y6Mw" TargetMode="External"/><Relationship Id="rId2" Type="http://schemas.openxmlformats.org/officeDocument/2006/relationships/hyperlink" Target="https://www.youtube.com/watch?v=RXOd-7rn6so"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jkzLP1_Y6Mw" TargetMode="External"/><Relationship Id="rId2" Type="http://schemas.openxmlformats.org/officeDocument/2006/relationships/hyperlink" Target="https://www.youtube.com/watch?v=OLJGOjWv9s4"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s://www.england.nhs.uk/personalisedcare/social-prescribing/" TargetMode="External"/><Relationship Id="rId7" Type="http://schemas.openxmlformats.org/officeDocument/2006/relationships/hyperlink" Target="https://www.england.nhs.uk/personalisedcare/supported-self-management/care-co-ordination/" TargetMode="External"/><Relationship Id="rId2" Type="http://schemas.openxmlformats.org/officeDocument/2006/relationships/hyperlink" Target="https://www.england.nhs.uk/eolc/personalised-care/" TargetMode="External"/><Relationship Id="rId1" Type="http://schemas.openxmlformats.org/officeDocument/2006/relationships/slideLayout" Target="../slideLayouts/slideLayout2.xml"/><Relationship Id="rId6" Type="http://schemas.openxmlformats.org/officeDocument/2006/relationships/hyperlink" Target="https://www.england.nhs.uk/personalisedcare/supported-self-management/" TargetMode="External"/><Relationship Id="rId5" Type="http://schemas.openxmlformats.org/officeDocument/2006/relationships/hyperlink" Target="https://www.longtermplan.nhs.uk/wp-content/uploads/2019/01/the-nhs-long-term-plan-summary.pdf" TargetMode="External"/><Relationship Id="rId4" Type="http://schemas.openxmlformats.org/officeDocument/2006/relationships/hyperlink" Target="http://www.longtermplan.nhs.uk/wp-content/uploads/2019/01/the-nhs-long-term-"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3999" cy="6857998"/>
          </a:xfrm>
          <a:prstGeom prst="rect">
            <a:avLst/>
          </a:prstGeom>
        </p:spPr>
      </p:pic>
      <p:sp>
        <p:nvSpPr>
          <p:cNvPr id="3" name="object 3"/>
          <p:cNvSpPr txBox="1">
            <a:spLocks noGrp="1"/>
          </p:cNvSpPr>
          <p:nvPr>
            <p:ph type="title"/>
          </p:nvPr>
        </p:nvSpPr>
        <p:spPr>
          <a:xfrm>
            <a:off x="1195832" y="1271396"/>
            <a:ext cx="7544434" cy="1123315"/>
          </a:xfrm>
          <a:prstGeom prst="rect">
            <a:avLst/>
          </a:prstGeom>
        </p:spPr>
        <p:txBody>
          <a:bodyPr vert="horz" wrap="square" lIns="0" tIns="12700" rIns="0" bIns="0" rtlCol="0">
            <a:spAutoFit/>
          </a:bodyPr>
          <a:lstStyle/>
          <a:p>
            <a:pPr marL="890269" marR="5080" indent="-878205">
              <a:lnSpc>
                <a:spcPct val="100000"/>
              </a:lnSpc>
              <a:spcBef>
                <a:spcPts val="100"/>
              </a:spcBef>
            </a:pPr>
            <a:r>
              <a:rPr sz="3600" dirty="0">
                <a:solidFill>
                  <a:srgbClr val="FFFFFF"/>
                </a:solidFill>
                <a:latin typeface="Arial"/>
                <a:cs typeface="Arial"/>
              </a:rPr>
              <a:t>Community</a:t>
            </a:r>
            <a:r>
              <a:rPr sz="3600" spc="-35" dirty="0">
                <a:solidFill>
                  <a:srgbClr val="FFFFFF"/>
                </a:solidFill>
                <a:latin typeface="Arial"/>
                <a:cs typeface="Arial"/>
              </a:rPr>
              <a:t> </a:t>
            </a:r>
            <a:r>
              <a:rPr sz="3600" dirty="0">
                <a:solidFill>
                  <a:srgbClr val="FFFFFF"/>
                </a:solidFill>
                <a:latin typeface="Arial"/>
                <a:cs typeface="Arial"/>
              </a:rPr>
              <a:t>Care</a:t>
            </a:r>
            <a:r>
              <a:rPr sz="3600" spc="-45" dirty="0">
                <a:solidFill>
                  <a:srgbClr val="FFFFFF"/>
                </a:solidFill>
                <a:latin typeface="Arial"/>
                <a:cs typeface="Arial"/>
              </a:rPr>
              <a:t> </a:t>
            </a:r>
            <a:r>
              <a:rPr sz="3600" dirty="0">
                <a:solidFill>
                  <a:srgbClr val="FFFFFF"/>
                </a:solidFill>
                <a:latin typeface="Arial"/>
                <a:cs typeface="Arial"/>
              </a:rPr>
              <a:t>and</a:t>
            </a:r>
            <a:r>
              <a:rPr sz="3600" spc="-30" dirty="0">
                <a:solidFill>
                  <a:srgbClr val="FFFFFF"/>
                </a:solidFill>
                <a:latin typeface="Arial"/>
                <a:cs typeface="Arial"/>
              </a:rPr>
              <a:t> </a:t>
            </a:r>
            <a:r>
              <a:rPr sz="3600" spc="-10" dirty="0">
                <a:solidFill>
                  <a:srgbClr val="FFFFFF"/>
                </a:solidFill>
                <a:latin typeface="Arial"/>
                <a:cs typeface="Arial"/>
              </a:rPr>
              <a:t>Management </a:t>
            </a:r>
            <a:r>
              <a:rPr sz="3600" dirty="0">
                <a:solidFill>
                  <a:srgbClr val="FFFFFF"/>
                </a:solidFill>
                <a:latin typeface="Arial"/>
                <a:cs typeface="Arial"/>
              </a:rPr>
              <a:t>of</a:t>
            </a:r>
            <a:r>
              <a:rPr sz="3600" spc="5" dirty="0">
                <a:solidFill>
                  <a:srgbClr val="FFFFFF"/>
                </a:solidFill>
                <a:latin typeface="Arial"/>
                <a:cs typeface="Arial"/>
              </a:rPr>
              <a:t> </a:t>
            </a:r>
            <a:r>
              <a:rPr sz="3600" spc="-10" dirty="0">
                <a:solidFill>
                  <a:srgbClr val="FFFFFF"/>
                </a:solidFill>
                <a:latin typeface="Arial"/>
                <a:cs typeface="Arial"/>
              </a:rPr>
              <a:t>Longer-</a:t>
            </a:r>
            <a:r>
              <a:rPr sz="3600" dirty="0">
                <a:solidFill>
                  <a:srgbClr val="FFFFFF"/>
                </a:solidFill>
                <a:latin typeface="Arial"/>
                <a:cs typeface="Arial"/>
              </a:rPr>
              <a:t>term</a:t>
            </a:r>
            <a:r>
              <a:rPr sz="3600" spc="10" dirty="0">
                <a:solidFill>
                  <a:srgbClr val="FFFFFF"/>
                </a:solidFill>
                <a:latin typeface="Arial"/>
                <a:cs typeface="Arial"/>
              </a:rPr>
              <a:t> </a:t>
            </a:r>
            <a:r>
              <a:rPr sz="3600" spc="-10" dirty="0">
                <a:solidFill>
                  <a:srgbClr val="FFFFFF"/>
                </a:solidFill>
                <a:latin typeface="Arial"/>
                <a:cs typeface="Arial"/>
              </a:rPr>
              <a:t>Conditions</a:t>
            </a:r>
            <a:endParaRPr sz="3600">
              <a:latin typeface="Arial"/>
              <a:cs typeface="Arial"/>
            </a:endParaRPr>
          </a:p>
        </p:txBody>
      </p:sp>
      <p:sp>
        <p:nvSpPr>
          <p:cNvPr id="4" name="object 4"/>
          <p:cNvSpPr txBox="1"/>
          <p:nvPr/>
        </p:nvSpPr>
        <p:spPr>
          <a:xfrm>
            <a:off x="3810000" y="4572000"/>
            <a:ext cx="2194560" cy="505908"/>
          </a:xfrm>
          <a:prstGeom prst="rect">
            <a:avLst/>
          </a:prstGeom>
        </p:spPr>
        <p:txBody>
          <a:bodyPr vert="horz" wrap="square" lIns="0" tIns="13335" rIns="0" bIns="0" rtlCol="0">
            <a:spAutoFit/>
          </a:bodyPr>
          <a:lstStyle/>
          <a:p>
            <a:pPr marL="12700">
              <a:lnSpc>
                <a:spcPct val="100000"/>
              </a:lnSpc>
              <a:spcBef>
                <a:spcPts val="105"/>
              </a:spcBef>
            </a:pPr>
            <a:r>
              <a:rPr lang="en-GB" sz="3200" b="1" dirty="0">
                <a:solidFill>
                  <a:srgbClr val="FFFFFF"/>
                </a:solidFill>
                <a:latin typeface="Arial"/>
                <a:cs typeface="Arial"/>
              </a:rPr>
              <a:t>Week 5</a:t>
            </a:r>
            <a:endParaRPr sz="3200" dirty="0">
              <a:latin typeface="Arial"/>
              <a:cs typeface="Arial"/>
            </a:endParaRPr>
          </a:p>
        </p:txBody>
      </p:sp>
      <p:sp>
        <p:nvSpPr>
          <p:cNvPr id="6" name="object 6"/>
          <p:cNvSpPr txBox="1"/>
          <p:nvPr/>
        </p:nvSpPr>
        <p:spPr>
          <a:xfrm>
            <a:off x="3038348" y="3085922"/>
            <a:ext cx="3499485" cy="514350"/>
          </a:xfrm>
          <a:prstGeom prst="rect">
            <a:avLst/>
          </a:prstGeom>
        </p:spPr>
        <p:txBody>
          <a:bodyPr vert="horz" wrap="square" lIns="0" tIns="13335" rIns="0" bIns="0" rtlCol="0">
            <a:spAutoFit/>
          </a:bodyPr>
          <a:lstStyle/>
          <a:p>
            <a:pPr marL="12700">
              <a:lnSpc>
                <a:spcPct val="100000"/>
              </a:lnSpc>
              <a:spcBef>
                <a:spcPts val="105"/>
              </a:spcBef>
            </a:pPr>
            <a:r>
              <a:rPr sz="3200" b="1" i="1" dirty="0">
                <a:solidFill>
                  <a:srgbClr val="FFFFFF"/>
                </a:solidFill>
                <a:latin typeface="Arial"/>
                <a:cs typeface="Arial"/>
              </a:rPr>
              <a:t>Personalised</a:t>
            </a:r>
            <a:r>
              <a:rPr sz="3200" b="1" i="1" spc="-125" dirty="0">
                <a:solidFill>
                  <a:srgbClr val="FFFFFF"/>
                </a:solidFill>
                <a:latin typeface="Arial"/>
                <a:cs typeface="Arial"/>
              </a:rPr>
              <a:t> </a:t>
            </a:r>
            <a:r>
              <a:rPr sz="3200" b="1" i="1" spc="-20" dirty="0">
                <a:solidFill>
                  <a:srgbClr val="FFFFFF"/>
                </a:solidFill>
                <a:latin typeface="Arial"/>
                <a:cs typeface="Arial"/>
              </a:rPr>
              <a:t>care</a:t>
            </a:r>
            <a:endParaRPr sz="3200">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1580" y="483234"/>
            <a:ext cx="5183505" cy="696595"/>
          </a:xfrm>
          <a:prstGeom prst="rect">
            <a:avLst/>
          </a:prstGeom>
        </p:spPr>
        <p:txBody>
          <a:bodyPr vert="horz" wrap="square" lIns="0" tIns="13335" rIns="0" bIns="0" rtlCol="0">
            <a:spAutoFit/>
          </a:bodyPr>
          <a:lstStyle/>
          <a:p>
            <a:pPr marL="12700">
              <a:lnSpc>
                <a:spcPct val="100000"/>
              </a:lnSpc>
              <a:spcBef>
                <a:spcPts val="105"/>
              </a:spcBef>
            </a:pPr>
            <a:r>
              <a:rPr dirty="0">
                <a:latin typeface="Arial"/>
                <a:cs typeface="Arial"/>
              </a:rPr>
              <a:t>Learning </a:t>
            </a:r>
            <a:r>
              <a:rPr spc="-10" dirty="0">
                <a:latin typeface="Arial"/>
                <a:cs typeface="Arial"/>
              </a:rPr>
              <a:t>outcomes</a:t>
            </a:r>
          </a:p>
        </p:txBody>
      </p:sp>
      <p:sp>
        <p:nvSpPr>
          <p:cNvPr id="3" name="object 3"/>
          <p:cNvSpPr txBox="1"/>
          <p:nvPr/>
        </p:nvSpPr>
        <p:spPr>
          <a:xfrm>
            <a:off x="555142" y="1351279"/>
            <a:ext cx="8072120" cy="366141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Upon</a:t>
            </a:r>
            <a:r>
              <a:rPr sz="1800" spc="-35" dirty="0">
                <a:latin typeface="Arial"/>
                <a:cs typeface="Arial"/>
              </a:rPr>
              <a:t> </a:t>
            </a:r>
            <a:r>
              <a:rPr sz="1800" dirty="0">
                <a:latin typeface="Arial"/>
                <a:cs typeface="Arial"/>
              </a:rPr>
              <a:t>successful</a:t>
            </a:r>
            <a:r>
              <a:rPr sz="1800" spc="-25" dirty="0">
                <a:latin typeface="Arial"/>
                <a:cs typeface="Arial"/>
              </a:rPr>
              <a:t> </a:t>
            </a:r>
            <a:r>
              <a:rPr sz="1800" dirty="0">
                <a:latin typeface="Arial"/>
                <a:cs typeface="Arial"/>
              </a:rPr>
              <a:t>completion</a:t>
            </a:r>
            <a:r>
              <a:rPr sz="1800" spc="-20" dirty="0">
                <a:latin typeface="Arial"/>
                <a:cs typeface="Arial"/>
              </a:rPr>
              <a:t> </a:t>
            </a:r>
            <a:r>
              <a:rPr sz="1800" dirty="0">
                <a:latin typeface="Arial"/>
                <a:cs typeface="Arial"/>
              </a:rPr>
              <a:t>of</a:t>
            </a:r>
            <a:r>
              <a:rPr sz="1800" spc="-25" dirty="0">
                <a:latin typeface="Arial"/>
                <a:cs typeface="Arial"/>
              </a:rPr>
              <a:t> </a:t>
            </a:r>
            <a:r>
              <a:rPr sz="1800" dirty="0">
                <a:latin typeface="Arial"/>
                <a:cs typeface="Arial"/>
              </a:rPr>
              <a:t>this</a:t>
            </a:r>
            <a:r>
              <a:rPr sz="1800" spc="-30" dirty="0">
                <a:latin typeface="Arial"/>
                <a:cs typeface="Arial"/>
              </a:rPr>
              <a:t> </a:t>
            </a:r>
            <a:r>
              <a:rPr sz="1800" dirty="0">
                <a:latin typeface="Arial"/>
                <a:cs typeface="Arial"/>
              </a:rPr>
              <a:t>module,</a:t>
            </a:r>
            <a:r>
              <a:rPr sz="1800" spc="-15" dirty="0">
                <a:latin typeface="Arial"/>
                <a:cs typeface="Arial"/>
              </a:rPr>
              <a:t> </a:t>
            </a:r>
            <a:r>
              <a:rPr sz="1800" dirty="0">
                <a:latin typeface="Arial"/>
                <a:cs typeface="Arial"/>
              </a:rPr>
              <a:t>student</a:t>
            </a:r>
            <a:r>
              <a:rPr sz="1800" spc="-25" dirty="0">
                <a:latin typeface="Arial"/>
                <a:cs typeface="Arial"/>
              </a:rPr>
              <a:t> </a:t>
            </a:r>
            <a:r>
              <a:rPr sz="1800" dirty="0">
                <a:latin typeface="Arial"/>
                <a:cs typeface="Arial"/>
              </a:rPr>
              <a:t>should</a:t>
            </a:r>
            <a:r>
              <a:rPr sz="1800" spc="-10" dirty="0">
                <a:latin typeface="Arial"/>
                <a:cs typeface="Arial"/>
              </a:rPr>
              <a:t> </a:t>
            </a:r>
            <a:r>
              <a:rPr sz="1800" dirty="0">
                <a:latin typeface="Arial"/>
                <a:cs typeface="Arial"/>
              </a:rPr>
              <a:t>be</a:t>
            </a:r>
            <a:r>
              <a:rPr sz="1800" spc="-35" dirty="0">
                <a:latin typeface="Arial"/>
                <a:cs typeface="Arial"/>
              </a:rPr>
              <a:t> </a:t>
            </a:r>
            <a:r>
              <a:rPr sz="1800" dirty="0">
                <a:latin typeface="Arial"/>
                <a:cs typeface="Arial"/>
              </a:rPr>
              <a:t>able</a:t>
            </a:r>
            <a:r>
              <a:rPr sz="1800" spc="-20" dirty="0">
                <a:latin typeface="Arial"/>
                <a:cs typeface="Arial"/>
              </a:rPr>
              <a:t> </a:t>
            </a:r>
            <a:r>
              <a:rPr sz="1800" spc="-25" dirty="0">
                <a:latin typeface="Arial"/>
                <a:cs typeface="Arial"/>
              </a:rPr>
              <a:t>to:</a:t>
            </a:r>
            <a:endParaRPr sz="1800">
              <a:latin typeface="Arial"/>
              <a:cs typeface="Arial"/>
            </a:endParaRPr>
          </a:p>
          <a:p>
            <a:pPr>
              <a:lnSpc>
                <a:spcPct val="100000"/>
              </a:lnSpc>
              <a:spcBef>
                <a:spcPts val="740"/>
              </a:spcBef>
            </a:pPr>
            <a:endParaRPr sz="1800">
              <a:latin typeface="Arial"/>
              <a:cs typeface="Arial"/>
            </a:endParaRPr>
          </a:p>
          <a:p>
            <a:pPr marL="355600" marR="6350" indent="-342900" algn="just">
              <a:lnSpc>
                <a:spcPct val="114999"/>
              </a:lnSpc>
              <a:buFont typeface="Wingdings"/>
              <a:buChar char=""/>
              <a:tabLst>
                <a:tab pos="355600" algn="l"/>
              </a:tabLst>
            </a:pPr>
            <a:r>
              <a:rPr sz="1800" dirty="0">
                <a:latin typeface="Arial"/>
                <a:cs typeface="Arial"/>
              </a:rPr>
              <a:t>Critically</a:t>
            </a:r>
            <a:r>
              <a:rPr sz="1800" spc="190" dirty="0">
                <a:latin typeface="Arial"/>
                <a:cs typeface="Arial"/>
              </a:rPr>
              <a:t>  </a:t>
            </a:r>
            <a:r>
              <a:rPr sz="1800" dirty="0">
                <a:latin typeface="Arial"/>
                <a:cs typeface="Arial"/>
              </a:rPr>
              <a:t>evaluate</a:t>
            </a:r>
            <a:r>
              <a:rPr sz="1800" spc="200" dirty="0">
                <a:latin typeface="Arial"/>
                <a:cs typeface="Arial"/>
              </a:rPr>
              <a:t>  </a:t>
            </a:r>
            <a:r>
              <a:rPr sz="1800" dirty="0">
                <a:latin typeface="Arial"/>
                <a:cs typeface="Arial"/>
              </a:rPr>
              <a:t>the</a:t>
            </a:r>
            <a:r>
              <a:rPr sz="1800" spc="195" dirty="0">
                <a:latin typeface="Arial"/>
                <a:cs typeface="Arial"/>
              </a:rPr>
              <a:t>  </a:t>
            </a:r>
            <a:r>
              <a:rPr sz="1800" dirty="0">
                <a:latin typeface="Arial"/>
                <a:cs typeface="Arial"/>
              </a:rPr>
              <a:t>physical,</a:t>
            </a:r>
            <a:r>
              <a:rPr sz="1800" spc="195" dirty="0">
                <a:latin typeface="Arial"/>
                <a:cs typeface="Arial"/>
              </a:rPr>
              <a:t>  </a:t>
            </a:r>
            <a:r>
              <a:rPr sz="1800" dirty="0">
                <a:latin typeface="Arial"/>
                <a:cs typeface="Arial"/>
              </a:rPr>
              <a:t>psychological,</a:t>
            </a:r>
            <a:r>
              <a:rPr sz="1800" spc="204" dirty="0">
                <a:latin typeface="Arial"/>
                <a:cs typeface="Arial"/>
              </a:rPr>
              <a:t>  </a:t>
            </a:r>
            <a:r>
              <a:rPr sz="1800" dirty="0">
                <a:latin typeface="Arial"/>
                <a:cs typeface="Arial"/>
              </a:rPr>
              <a:t>and</a:t>
            </a:r>
            <a:r>
              <a:rPr sz="1800" spc="195" dirty="0">
                <a:latin typeface="Arial"/>
                <a:cs typeface="Arial"/>
              </a:rPr>
              <a:t>  </a:t>
            </a:r>
            <a:r>
              <a:rPr sz="1800" dirty="0">
                <a:latin typeface="Arial"/>
                <a:cs typeface="Arial"/>
              </a:rPr>
              <a:t>social</a:t>
            </a:r>
            <a:r>
              <a:rPr sz="1800" spc="200" dirty="0">
                <a:latin typeface="Arial"/>
                <a:cs typeface="Arial"/>
              </a:rPr>
              <a:t>  </a:t>
            </a:r>
            <a:r>
              <a:rPr sz="1800" dirty="0">
                <a:latin typeface="Arial"/>
                <a:cs typeface="Arial"/>
              </a:rPr>
              <a:t>impact</a:t>
            </a:r>
            <a:r>
              <a:rPr sz="1800" spc="195" dirty="0">
                <a:latin typeface="Arial"/>
                <a:cs typeface="Arial"/>
              </a:rPr>
              <a:t>  </a:t>
            </a:r>
            <a:r>
              <a:rPr sz="1800" spc="-25" dirty="0">
                <a:latin typeface="Arial"/>
                <a:cs typeface="Arial"/>
              </a:rPr>
              <a:t>on </a:t>
            </a:r>
            <a:r>
              <a:rPr sz="1800" dirty="0">
                <a:latin typeface="Arial"/>
                <a:cs typeface="Arial"/>
              </a:rPr>
              <a:t>individuals and</a:t>
            </a:r>
            <a:r>
              <a:rPr sz="1800" spc="-35" dirty="0">
                <a:latin typeface="Arial"/>
                <a:cs typeface="Arial"/>
              </a:rPr>
              <a:t> </a:t>
            </a:r>
            <a:r>
              <a:rPr sz="1800" dirty="0">
                <a:latin typeface="Arial"/>
                <a:cs typeface="Arial"/>
              </a:rPr>
              <a:t>families</a:t>
            </a:r>
            <a:r>
              <a:rPr sz="1800" spc="-20" dirty="0">
                <a:latin typeface="Arial"/>
                <a:cs typeface="Arial"/>
              </a:rPr>
              <a:t> </a:t>
            </a:r>
            <a:r>
              <a:rPr sz="1800" dirty="0">
                <a:latin typeface="Arial"/>
                <a:cs typeface="Arial"/>
              </a:rPr>
              <a:t>living</a:t>
            </a:r>
            <a:r>
              <a:rPr sz="1800" spc="-10" dirty="0">
                <a:latin typeface="Arial"/>
                <a:cs typeface="Arial"/>
              </a:rPr>
              <a:t> </a:t>
            </a:r>
            <a:r>
              <a:rPr sz="1800" dirty="0">
                <a:latin typeface="Arial"/>
                <a:cs typeface="Arial"/>
              </a:rPr>
              <a:t>with</a:t>
            </a:r>
            <a:r>
              <a:rPr sz="1800" spc="5" dirty="0">
                <a:latin typeface="Arial"/>
                <a:cs typeface="Arial"/>
              </a:rPr>
              <a:t> </a:t>
            </a:r>
            <a:r>
              <a:rPr sz="1800" dirty="0">
                <a:latin typeface="Arial"/>
                <a:cs typeface="Arial"/>
              </a:rPr>
              <a:t>a</a:t>
            </a:r>
            <a:r>
              <a:rPr sz="1800" spc="-35" dirty="0">
                <a:latin typeface="Arial"/>
                <a:cs typeface="Arial"/>
              </a:rPr>
              <a:t> </a:t>
            </a:r>
            <a:r>
              <a:rPr sz="1800" spc="-10" dirty="0">
                <a:latin typeface="Arial"/>
                <a:cs typeface="Arial"/>
              </a:rPr>
              <a:t>long-</a:t>
            </a:r>
            <a:r>
              <a:rPr sz="1800" dirty="0">
                <a:latin typeface="Arial"/>
                <a:cs typeface="Arial"/>
              </a:rPr>
              <a:t>term</a:t>
            </a:r>
            <a:r>
              <a:rPr sz="1800" spc="-20" dirty="0">
                <a:latin typeface="Arial"/>
                <a:cs typeface="Arial"/>
              </a:rPr>
              <a:t> </a:t>
            </a:r>
            <a:r>
              <a:rPr sz="1800" dirty="0">
                <a:latin typeface="Arial"/>
                <a:cs typeface="Arial"/>
              </a:rPr>
              <a:t>condition(s)</a:t>
            </a:r>
            <a:r>
              <a:rPr sz="1800" spc="-10" dirty="0">
                <a:latin typeface="Arial"/>
                <a:cs typeface="Arial"/>
              </a:rPr>
              <a:t> </a:t>
            </a:r>
            <a:r>
              <a:rPr sz="1800" dirty="0">
                <a:latin typeface="Arial"/>
                <a:cs typeface="Arial"/>
              </a:rPr>
              <a:t>and</a:t>
            </a:r>
            <a:r>
              <a:rPr sz="1800" spc="-30" dirty="0">
                <a:latin typeface="Arial"/>
                <a:cs typeface="Arial"/>
              </a:rPr>
              <a:t> </a:t>
            </a:r>
            <a:r>
              <a:rPr sz="1800" dirty="0">
                <a:latin typeface="Arial"/>
                <a:cs typeface="Arial"/>
              </a:rPr>
              <a:t>its</a:t>
            </a:r>
            <a:r>
              <a:rPr sz="1800" spc="-30" dirty="0">
                <a:latin typeface="Arial"/>
                <a:cs typeface="Arial"/>
              </a:rPr>
              <a:t> </a:t>
            </a:r>
            <a:r>
              <a:rPr sz="1800" spc="-10" dirty="0">
                <a:latin typeface="Arial"/>
                <a:cs typeface="Arial"/>
              </a:rPr>
              <a:t>treatment.</a:t>
            </a:r>
            <a:endParaRPr sz="1800">
              <a:latin typeface="Arial"/>
              <a:cs typeface="Arial"/>
            </a:endParaRPr>
          </a:p>
          <a:p>
            <a:pPr marL="354965" indent="-342265" algn="just">
              <a:lnSpc>
                <a:spcPct val="100000"/>
              </a:lnSpc>
              <a:spcBef>
                <a:spcPts val="755"/>
              </a:spcBef>
              <a:buFont typeface="Wingdings"/>
              <a:buChar char=""/>
              <a:tabLst>
                <a:tab pos="354965" algn="l"/>
              </a:tabLst>
            </a:pPr>
            <a:r>
              <a:rPr sz="1800" dirty="0">
                <a:latin typeface="Arial"/>
                <a:cs typeface="Arial"/>
              </a:rPr>
              <a:t>Critically</a:t>
            </a:r>
            <a:r>
              <a:rPr sz="1800" spc="335" dirty="0">
                <a:latin typeface="Arial"/>
                <a:cs typeface="Arial"/>
              </a:rPr>
              <a:t> </a:t>
            </a:r>
            <a:r>
              <a:rPr sz="1800" dirty="0">
                <a:latin typeface="Arial"/>
                <a:cs typeface="Arial"/>
              </a:rPr>
              <a:t>assess</a:t>
            </a:r>
            <a:r>
              <a:rPr sz="1800" spc="350" dirty="0">
                <a:latin typeface="Arial"/>
                <a:cs typeface="Arial"/>
              </a:rPr>
              <a:t> </a:t>
            </a:r>
            <a:r>
              <a:rPr sz="1800" dirty="0">
                <a:latin typeface="Arial"/>
                <a:cs typeface="Arial"/>
              </a:rPr>
              <a:t>the</a:t>
            </a:r>
            <a:r>
              <a:rPr sz="1800" spc="350" dirty="0">
                <a:latin typeface="Arial"/>
                <a:cs typeface="Arial"/>
              </a:rPr>
              <a:t> </a:t>
            </a:r>
            <a:r>
              <a:rPr sz="1800" dirty="0">
                <a:latin typeface="Arial"/>
                <a:cs typeface="Arial"/>
              </a:rPr>
              <a:t>key</a:t>
            </a:r>
            <a:r>
              <a:rPr sz="1800" spc="325" dirty="0">
                <a:latin typeface="Arial"/>
                <a:cs typeface="Arial"/>
              </a:rPr>
              <a:t> </a:t>
            </a:r>
            <a:r>
              <a:rPr sz="1800" dirty="0">
                <a:latin typeface="Arial"/>
                <a:cs typeface="Arial"/>
              </a:rPr>
              <a:t>areas</a:t>
            </a:r>
            <a:r>
              <a:rPr sz="1800" spc="355" dirty="0">
                <a:latin typeface="Arial"/>
                <a:cs typeface="Arial"/>
              </a:rPr>
              <a:t> </a:t>
            </a:r>
            <a:r>
              <a:rPr sz="1800" dirty="0">
                <a:latin typeface="Arial"/>
                <a:cs typeface="Arial"/>
              </a:rPr>
              <a:t>of</a:t>
            </a:r>
            <a:r>
              <a:rPr sz="1800" spc="355" dirty="0">
                <a:latin typeface="Arial"/>
                <a:cs typeface="Arial"/>
              </a:rPr>
              <a:t> </a:t>
            </a:r>
            <a:r>
              <a:rPr sz="1800" dirty="0">
                <a:latin typeface="Arial"/>
                <a:cs typeface="Arial"/>
              </a:rPr>
              <a:t>local</a:t>
            </a:r>
            <a:r>
              <a:rPr sz="1800" spc="345" dirty="0">
                <a:latin typeface="Arial"/>
                <a:cs typeface="Arial"/>
              </a:rPr>
              <a:t> </a:t>
            </a:r>
            <a:r>
              <a:rPr sz="1800" dirty="0">
                <a:latin typeface="Arial"/>
                <a:cs typeface="Arial"/>
              </a:rPr>
              <a:t>and</a:t>
            </a:r>
            <a:r>
              <a:rPr sz="1800" spc="350" dirty="0">
                <a:latin typeface="Arial"/>
                <a:cs typeface="Arial"/>
              </a:rPr>
              <a:t> </a:t>
            </a:r>
            <a:r>
              <a:rPr sz="1800" dirty="0">
                <a:latin typeface="Arial"/>
                <a:cs typeface="Arial"/>
              </a:rPr>
              <a:t>national</a:t>
            </a:r>
            <a:r>
              <a:rPr sz="1800" spc="345" dirty="0">
                <a:latin typeface="Arial"/>
                <a:cs typeface="Arial"/>
              </a:rPr>
              <a:t> </a:t>
            </a:r>
            <a:r>
              <a:rPr sz="1800" dirty="0">
                <a:latin typeface="Arial"/>
                <a:cs typeface="Arial"/>
              </a:rPr>
              <a:t>political,</a:t>
            </a:r>
            <a:r>
              <a:rPr sz="1800" spc="355" dirty="0">
                <a:latin typeface="Arial"/>
                <a:cs typeface="Arial"/>
              </a:rPr>
              <a:t> </a:t>
            </a:r>
            <a:r>
              <a:rPr sz="1800" dirty="0">
                <a:latin typeface="Arial"/>
                <a:cs typeface="Arial"/>
              </a:rPr>
              <a:t>health</a:t>
            </a:r>
            <a:r>
              <a:rPr sz="1800" spc="350" dirty="0">
                <a:latin typeface="Arial"/>
                <a:cs typeface="Arial"/>
              </a:rPr>
              <a:t> </a:t>
            </a:r>
            <a:r>
              <a:rPr sz="1800" spc="-25" dirty="0">
                <a:latin typeface="Arial"/>
                <a:cs typeface="Arial"/>
              </a:rPr>
              <a:t>and</a:t>
            </a:r>
            <a:endParaRPr sz="1800">
              <a:latin typeface="Arial"/>
              <a:cs typeface="Arial"/>
            </a:endParaRPr>
          </a:p>
          <a:p>
            <a:pPr marL="355600" algn="just">
              <a:lnSpc>
                <a:spcPct val="100000"/>
              </a:lnSpc>
              <a:spcBef>
                <a:spcPts val="325"/>
              </a:spcBef>
            </a:pPr>
            <a:r>
              <a:rPr sz="1800" dirty="0">
                <a:latin typeface="Arial"/>
                <a:cs typeface="Arial"/>
              </a:rPr>
              <a:t>social</a:t>
            </a:r>
            <a:r>
              <a:rPr sz="1800" spc="-30" dirty="0">
                <a:latin typeface="Arial"/>
                <a:cs typeface="Arial"/>
              </a:rPr>
              <a:t> </a:t>
            </a:r>
            <a:r>
              <a:rPr sz="1800" dirty="0">
                <a:latin typeface="Arial"/>
                <a:cs typeface="Arial"/>
              </a:rPr>
              <a:t>care</a:t>
            </a:r>
            <a:r>
              <a:rPr sz="1800" spc="-30" dirty="0">
                <a:latin typeface="Arial"/>
                <a:cs typeface="Arial"/>
              </a:rPr>
              <a:t> </a:t>
            </a:r>
            <a:r>
              <a:rPr sz="1800" dirty="0">
                <a:latin typeface="Arial"/>
                <a:cs typeface="Arial"/>
              </a:rPr>
              <a:t>agendas</a:t>
            </a:r>
            <a:r>
              <a:rPr sz="1800" spc="-5" dirty="0">
                <a:latin typeface="Arial"/>
                <a:cs typeface="Arial"/>
              </a:rPr>
              <a:t> </a:t>
            </a:r>
            <a:r>
              <a:rPr sz="1800" dirty="0">
                <a:latin typeface="Arial"/>
                <a:cs typeface="Arial"/>
              </a:rPr>
              <a:t>and</a:t>
            </a:r>
            <a:r>
              <a:rPr sz="1800" spc="-25" dirty="0">
                <a:latin typeface="Arial"/>
                <a:cs typeface="Arial"/>
              </a:rPr>
              <a:t> </a:t>
            </a:r>
            <a:r>
              <a:rPr sz="1800" dirty="0">
                <a:latin typeface="Arial"/>
                <a:cs typeface="Arial"/>
              </a:rPr>
              <a:t>initiatives</a:t>
            </a:r>
            <a:r>
              <a:rPr sz="1800" spc="-30" dirty="0">
                <a:latin typeface="Arial"/>
                <a:cs typeface="Arial"/>
              </a:rPr>
              <a:t> </a:t>
            </a:r>
            <a:r>
              <a:rPr sz="1800" dirty="0">
                <a:latin typeface="Arial"/>
                <a:cs typeface="Arial"/>
              </a:rPr>
              <a:t>relating</a:t>
            </a:r>
            <a:r>
              <a:rPr sz="1800" spc="-15" dirty="0">
                <a:latin typeface="Arial"/>
                <a:cs typeface="Arial"/>
              </a:rPr>
              <a:t> </a:t>
            </a:r>
            <a:r>
              <a:rPr sz="1800" dirty="0">
                <a:latin typeface="Arial"/>
                <a:cs typeface="Arial"/>
              </a:rPr>
              <a:t>to</a:t>
            </a:r>
            <a:r>
              <a:rPr sz="1800" spc="-35" dirty="0">
                <a:latin typeface="Arial"/>
                <a:cs typeface="Arial"/>
              </a:rPr>
              <a:t> </a:t>
            </a:r>
            <a:r>
              <a:rPr sz="1800" dirty="0">
                <a:latin typeface="Arial"/>
                <a:cs typeface="Arial"/>
              </a:rPr>
              <a:t>long</a:t>
            </a:r>
            <a:r>
              <a:rPr sz="1800" spc="-25" dirty="0">
                <a:latin typeface="Arial"/>
                <a:cs typeface="Arial"/>
              </a:rPr>
              <a:t> </a:t>
            </a:r>
            <a:r>
              <a:rPr sz="1800" dirty="0">
                <a:latin typeface="Arial"/>
                <a:cs typeface="Arial"/>
              </a:rPr>
              <a:t>term</a:t>
            </a:r>
            <a:r>
              <a:rPr sz="1800" spc="-30" dirty="0">
                <a:latin typeface="Arial"/>
                <a:cs typeface="Arial"/>
              </a:rPr>
              <a:t> </a:t>
            </a:r>
            <a:r>
              <a:rPr sz="1800" spc="-10" dirty="0">
                <a:latin typeface="Arial"/>
                <a:cs typeface="Arial"/>
              </a:rPr>
              <a:t>conditions.</a:t>
            </a:r>
            <a:endParaRPr sz="1800">
              <a:latin typeface="Arial"/>
              <a:cs typeface="Arial"/>
            </a:endParaRPr>
          </a:p>
          <a:p>
            <a:pPr marL="355600" marR="5080" indent="-342900" algn="just">
              <a:lnSpc>
                <a:spcPct val="114999"/>
              </a:lnSpc>
              <a:spcBef>
                <a:spcPts val="434"/>
              </a:spcBef>
              <a:buFont typeface="Wingdings"/>
              <a:buChar char=""/>
              <a:tabLst>
                <a:tab pos="355600" algn="l"/>
              </a:tabLst>
            </a:pPr>
            <a:r>
              <a:rPr sz="1800" dirty="0">
                <a:latin typeface="Arial"/>
                <a:cs typeface="Arial"/>
              </a:rPr>
              <a:t>Critically</a:t>
            </a:r>
            <a:r>
              <a:rPr sz="1800" spc="125" dirty="0">
                <a:latin typeface="Arial"/>
                <a:cs typeface="Arial"/>
              </a:rPr>
              <a:t> </a:t>
            </a:r>
            <a:r>
              <a:rPr sz="1800" dirty="0">
                <a:latin typeface="Arial"/>
                <a:cs typeface="Arial"/>
              </a:rPr>
              <a:t>evaluate</a:t>
            </a:r>
            <a:r>
              <a:rPr sz="1800" spc="140" dirty="0">
                <a:latin typeface="Arial"/>
                <a:cs typeface="Arial"/>
              </a:rPr>
              <a:t> </a:t>
            </a:r>
            <a:r>
              <a:rPr sz="1800" dirty="0">
                <a:latin typeface="Arial"/>
                <a:cs typeface="Arial"/>
              </a:rPr>
              <a:t>the</a:t>
            </a:r>
            <a:r>
              <a:rPr sz="1800" spc="140" dirty="0">
                <a:latin typeface="Arial"/>
                <a:cs typeface="Arial"/>
              </a:rPr>
              <a:t> </a:t>
            </a:r>
            <a:r>
              <a:rPr sz="1800" dirty="0">
                <a:latin typeface="Arial"/>
                <a:cs typeface="Arial"/>
              </a:rPr>
              <a:t>skills,</a:t>
            </a:r>
            <a:r>
              <a:rPr sz="1800" spc="145" dirty="0">
                <a:latin typeface="Arial"/>
                <a:cs typeface="Arial"/>
              </a:rPr>
              <a:t> </a:t>
            </a:r>
            <a:r>
              <a:rPr sz="1800" dirty="0">
                <a:latin typeface="Arial"/>
                <a:cs typeface="Arial"/>
              </a:rPr>
              <a:t>values</a:t>
            </a:r>
            <a:r>
              <a:rPr sz="1800" spc="145" dirty="0">
                <a:latin typeface="Arial"/>
                <a:cs typeface="Arial"/>
              </a:rPr>
              <a:t> </a:t>
            </a:r>
            <a:r>
              <a:rPr sz="1800" dirty="0">
                <a:latin typeface="Arial"/>
                <a:cs typeface="Arial"/>
              </a:rPr>
              <a:t>and</a:t>
            </a:r>
            <a:r>
              <a:rPr sz="1800" spc="140" dirty="0">
                <a:latin typeface="Arial"/>
                <a:cs typeface="Arial"/>
              </a:rPr>
              <a:t> </a:t>
            </a:r>
            <a:r>
              <a:rPr sz="1800" dirty="0">
                <a:latin typeface="Arial"/>
                <a:cs typeface="Arial"/>
              </a:rPr>
              <a:t>behaviours</a:t>
            </a:r>
            <a:r>
              <a:rPr sz="1800" spc="145" dirty="0">
                <a:latin typeface="Arial"/>
                <a:cs typeface="Arial"/>
              </a:rPr>
              <a:t> </a:t>
            </a:r>
            <a:r>
              <a:rPr sz="1800" dirty="0">
                <a:latin typeface="Arial"/>
                <a:cs typeface="Arial"/>
              </a:rPr>
              <a:t>required</a:t>
            </a:r>
            <a:r>
              <a:rPr sz="1800" spc="140" dirty="0">
                <a:latin typeface="Arial"/>
                <a:cs typeface="Arial"/>
              </a:rPr>
              <a:t> </a:t>
            </a:r>
            <a:r>
              <a:rPr sz="1800" dirty="0">
                <a:latin typeface="Arial"/>
                <a:cs typeface="Arial"/>
              </a:rPr>
              <a:t>to</a:t>
            </a:r>
            <a:r>
              <a:rPr sz="1800" spc="140" dirty="0">
                <a:latin typeface="Arial"/>
                <a:cs typeface="Arial"/>
              </a:rPr>
              <a:t> </a:t>
            </a:r>
            <a:r>
              <a:rPr sz="1800" dirty="0">
                <a:latin typeface="Arial"/>
                <a:cs typeface="Arial"/>
              </a:rPr>
              <a:t>provide</a:t>
            </a:r>
            <a:r>
              <a:rPr sz="1800" spc="150" dirty="0">
                <a:latin typeface="Arial"/>
                <a:cs typeface="Arial"/>
              </a:rPr>
              <a:t> </a:t>
            </a:r>
            <a:r>
              <a:rPr sz="1800" spc="-25" dirty="0">
                <a:latin typeface="Arial"/>
                <a:cs typeface="Arial"/>
              </a:rPr>
              <a:t>co- </a:t>
            </a:r>
            <a:r>
              <a:rPr sz="1800" dirty="0">
                <a:latin typeface="Arial"/>
                <a:cs typeface="Arial"/>
              </a:rPr>
              <a:t>productive</a:t>
            </a:r>
            <a:r>
              <a:rPr sz="1800" spc="-20" dirty="0">
                <a:latin typeface="Arial"/>
                <a:cs typeface="Arial"/>
              </a:rPr>
              <a:t> </a:t>
            </a:r>
            <a:r>
              <a:rPr sz="1800" dirty="0">
                <a:latin typeface="Arial"/>
                <a:cs typeface="Arial"/>
              </a:rPr>
              <a:t>and</a:t>
            </a:r>
            <a:r>
              <a:rPr sz="1800" spc="-20" dirty="0">
                <a:latin typeface="Arial"/>
                <a:cs typeface="Arial"/>
              </a:rPr>
              <a:t> </a:t>
            </a:r>
            <a:r>
              <a:rPr sz="1800" dirty="0">
                <a:latin typeface="Arial"/>
                <a:cs typeface="Arial"/>
              </a:rPr>
              <a:t>traditional</a:t>
            </a:r>
            <a:r>
              <a:rPr sz="1800" spc="-5" dirty="0">
                <a:latin typeface="Arial"/>
                <a:cs typeface="Arial"/>
              </a:rPr>
              <a:t> </a:t>
            </a:r>
            <a:r>
              <a:rPr sz="1800" dirty="0">
                <a:latin typeface="Arial"/>
                <a:cs typeface="Arial"/>
              </a:rPr>
              <a:t>models</a:t>
            </a:r>
            <a:r>
              <a:rPr sz="1800" spc="-15" dirty="0">
                <a:latin typeface="Arial"/>
                <a:cs typeface="Arial"/>
              </a:rPr>
              <a:t> </a:t>
            </a:r>
            <a:r>
              <a:rPr sz="1800" dirty="0">
                <a:latin typeface="Arial"/>
                <a:cs typeface="Arial"/>
              </a:rPr>
              <a:t>of</a:t>
            </a:r>
            <a:r>
              <a:rPr sz="1800" spc="-35" dirty="0">
                <a:latin typeface="Arial"/>
                <a:cs typeface="Arial"/>
              </a:rPr>
              <a:t> </a:t>
            </a:r>
            <a:r>
              <a:rPr sz="1800" dirty="0">
                <a:latin typeface="Arial"/>
                <a:cs typeface="Arial"/>
              </a:rPr>
              <a:t>care</a:t>
            </a:r>
            <a:r>
              <a:rPr sz="1800" spc="-25" dirty="0">
                <a:latin typeface="Arial"/>
                <a:cs typeface="Arial"/>
              </a:rPr>
              <a:t> </a:t>
            </a:r>
            <a:r>
              <a:rPr sz="1800" dirty="0">
                <a:latin typeface="Arial"/>
                <a:cs typeface="Arial"/>
              </a:rPr>
              <a:t>as</a:t>
            </a:r>
            <a:r>
              <a:rPr sz="1800" spc="-20" dirty="0">
                <a:latin typeface="Arial"/>
                <a:cs typeface="Arial"/>
              </a:rPr>
              <a:t> </a:t>
            </a:r>
            <a:r>
              <a:rPr sz="1800" spc="-10" dirty="0">
                <a:latin typeface="Arial"/>
                <a:cs typeface="Arial"/>
              </a:rPr>
              <a:t>appropriate.</a:t>
            </a:r>
            <a:endParaRPr sz="1800">
              <a:latin typeface="Arial"/>
              <a:cs typeface="Arial"/>
            </a:endParaRPr>
          </a:p>
          <a:p>
            <a:pPr marL="355600" marR="5715" indent="-342900" algn="just">
              <a:lnSpc>
                <a:spcPct val="114999"/>
              </a:lnSpc>
              <a:spcBef>
                <a:spcPts val="430"/>
              </a:spcBef>
              <a:buFont typeface="Wingdings"/>
              <a:buChar char=""/>
              <a:tabLst>
                <a:tab pos="355600" algn="l"/>
              </a:tabLst>
            </a:pPr>
            <a:r>
              <a:rPr sz="1800" dirty="0">
                <a:latin typeface="Arial"/>
                <a:cs typeface="Arial"/>
              </a:rPr>
              <a:t>Critically</a:t>
            </a:r>
            <a:r>
              <a:rPr sz="1800" spc="125" dirty="0">
                <a:latin typeface="Arial"/>
                <a:cs typeface="Arial"/>
              </a:rPr>
              <a:t> </a:t>
            </a:r>
            <a:r>
              <a:rPr sz="1800" dirty="0">
                <a:latin typeface="Arial"/>
                <a:cs typeface="Arial"/>
              </a:rPr>
              <a:t>analyse</a:t>
            </a:r>
            <a:r>
              <a:rPr sz="1800" spc="135" dirty="0">
                <a:latin typeface="Arial"/>
                <a:cs typeface="Arial"/>
              </a:rPr>
              <a:t> </a:t>
            </a:r>
            <a:r>
              <a:rPr sz="1800" dirty="0">
                <a:latin typeface="Arial"/>
                <a:cs typeface="Arial"/>
              </a:rPr>
              <a:t>the</a:t>
            </a:r>
            <a:r>
              <a:rPr sz="1800" spc="125" dirty="0">
                <a:latin typeface="Arial"/>
                <a:cs typeface="Arial"/>
              </a:rPr>
              <a:t> </a:t>
            </a:r>
            <a:r>
              <a:rPr sz="1800" dirty="0">
                <a:latin typeface="Arial"/>
                <a:cs typeface="Arial"/>
              </a:rPr>
              <a:t>contribution</a:t>
            </a:r>
            <a:r>
              <a:rPr sz="1800" spc="140" dirty="0">
                <a:latin typeface="Arial"/>
                <a:cs typeface="Arial"/>
              </a:rPr>
              <a:t> </a:t>
            </a:r>
            <a:r>
              <a:rPr sz="1800" dirty="0">
                <a:latin typeface="Arial"/>
                <a:cs typeface="Arial"/>
              </a:rPr>
              <a:t>of</a:t>
            </a:r>
            <a:r>
              <a:rPr sz="1800" spc="140" dirty="0">
                <a:latin typeface="Arial"/>
                <a:cs typeface="Arial"/>
              </a:rPr>
              <a:t> </a:t>
            </a:r>
            <a:r>
              <a:rPr sz="1800" dirty="0">
                <a:latin typeface="Arial"/>
                <a:cs typeface="Arial"/>
              </a:rPr>
              <a:t>empirical</a:t>
            </a:r>
            <a:r>
              <a:rPr sz="1800" spc="125" dirty="0">
                <a:latin typeface="Arial"/>
                <a:cs typeface="Arial"/>
              </a:rPr>
              <a:t> </a:t>
            </a:r>
            <a:r>
              <a:rPr sz="1800" dirty="0">
                <a:latin typeface="Arial"/>
                <a:cs typeface="Arial"/>
              </a:rPr>
              <a:t>evidence</a:t>
            </a:r>
            <a:r>
              <a:rPr sz="1800" spc="135" dirty="0">
                <a:latin typeface="Arial"/>
                <a:cs typeface="Arial"/>
              </a:rPr>
              <a:t> </a:t>
            </a:r>
            <a:r>
              <a:rPr sz="1800" dirty="0">
                <a:latin typeface="Arial"/>
                <a:cs typeface="Arial"/>
              </a:rPr>
              <a:t>and</a:t>
            </a:r>
            <a:r>
              <a:rPr sz="1800" spc="135" dirty="0">
                <a:latin typeface="Arial"/>
                <a:cs typeface="Arial"/>
              </a:rPr>
              <a:t> </a:t>
            </a:r>
            <a:r>
              <a:rPr sz="1800" dirty="0">
                <a:latin typeface="Arial"/>
                <a:cs typeface="Arial"/>
              </a:rPr>
              <a:t>local,</a:t>
            </a:r>
            <a:r>
              <a:rPr sz="1800" spc="140" dirty="0">
                <a:latin typeface="Arial"/>
                <a:cs typeface="Arial"/>
              </a:rPr>
              <a:t> </a:t>
            </a:r>
            <a:r>
              <a:rPr sz="1800" spc="-10" dirty="0">
                <a:latin typeface="Arial"/>
                <a:cs typeface="Arial"/>
              </a:rPr>
              <a:t>national, </a:t>
            </a:r>
            <a:r>
              <a:rPr sz="1800" dirty="0">
                <a:latin typeface="Arial"/>
                <a:cs typeface="Arial"/>
              </a:rPr>
              <a:t>and</a:t>
            </a:r>
            <a:r>
              <a:rPr sz="1800" spc="75" dirty="0">
                <a:latin typeface="Arial"/>
                <a:cs typeface="Arial"/>
              </a:rPr>
              <a:t> </a:t>
            </a:r>
            <a:r>
              <a:rPr sz="1800" dirty="0">
                <a:latin typeface="Arial"/>
                <a:cs typeface="Arial"/>
              </a:rPr>
              <a:t>international</a:t>
            </a:r>
            <a:r>
              <a:rPr sz="1800" spc="90" dirty="0">
                <a:latin typeface="Arial"/>
                <a:cs typeface="Arial"/>
              </a:rPr>
              <a:t> </a:t>
            </a:r>
            <a:r>
              <a:rPr sz="1800" dirty="0">
                <a:latin typeface="Arial"/>
                <a:cs typeface="Arial"/>
              </a:rPr>
              <a:t>guidelines</a:t>
            </a:r>
            <a:r>
              <a:rPr sz="1800" spc="95" dirty="0">
                <a:latin typeface="Arial"/>
                <a:cs typeface="Arial"/>
              </a:rPr>
              <a:t> </a:t>
            </a:r>
            <a:r>
              <a:rPr sz="1800" dirty="0">
                <a:latin typeface="Arial"/>
                <a:cs typeface="Arial"/>
              </a:rPr>
              <a:t>to</a:t>
            </a:r>
            <a:r>
              <a:rPr sz="1800" spc="100" dirty="0">
                <a:latin typeface="Arial"/>
                <a:cs typeface="Arial"/>
              </a:rPr>
              <a:t> </a:t>
            </a:r>
            <a:r>
              <a:rPr sz="1800" dirty="0">
                <a:latin typeface="Arial"/>
                <a:cs typeface="Arial"/>
              </a:rPr>
              <a:t>informing</a:t>
            </a:r>
            <a:r>
              <a:rPr sz="1800" spc="85" dirty="0">
                <a:latin typeface="Arial"/>
                <a:cs typeface="Arial"/>
              </a:rPr>
              <a:t> </a:t>
            </a:r>
            <a:r>
              <a:rPr sz="1800" dirty="0">
                <a:latin typeface="Arial"/>
                <a:cs typeface="Arial"/>
              </a:rPr>
              <a:t>the</a:t>
            </a:r>
            <a:r>
              <a:rPr sz="1800" spc="90" dirty="0">
                <a:latin typeface="Arial"/>
                <a:cs typeface="Arial"/>
              </a:rPr>
              <a:t> </a:t>
            </a:r>
            <a:r>
              <a:rPr sz="1800" dirty="0">
                <a:latin typeface="Arial"/>
                <a:cs typeface="Arial"/>
              </a:rPr>
              <a:t>delivery</a:t>
            </a:r>
            <a:r>
              <a:rPr sz="1800" spc="80" dirty="0">
                <a:latin typeface="Arial"/>
                <a:cs typeface="Arial"/>
              </a:rPr>
              <a:t> </a:t>
            </a:r>
            <a:r>
              <a:rPr sz="1800" dirty="0">
                <a:latin typeface="Arial"/>
                <a:cs typeface="Arial"/>
              </a:rPr>
              <a:t>of</a:t>
            </a:r>
            <a:r>
              <a:rPr sz="1800" spc="100" dirty="0">
                <a:latin typeface="Arial"/>
                <a:cs typeface="Arial"/>
              </a:rPr>
              <a:t> </a:t>
            </a:r>
            <a:r>
              <a:rPr sz="1800" dirty="0">
                <a:latin typeface="Arial"/>
                <a:cs typeface="Arial"/>
              </a:rPr>
              <a:t>‘whole</a:t>
            </a:r>
            <a:r>
              <a:rPr sz="1800" spc="85" dirty="0">
                <a:latin typeface="Arial"/>
                <a:cs typeface="Arial"/>
              </a:rPr>
              <a:t> </a:t>
            </a:r>
            <a:r>
              <a:rPr sz="1800" dirty="0">
                <a:latin typeface="Arial"/>
                <a:cs typeface="Arial"/>
              </a:rPr>
              <a:t>person’</a:t>
            </a:r>
            <a:r>
              <a:rPr sz="1800" spc="20" dirty="0">
                <a:latin typeface="Arial"/>
                <a:cs typeface="Arial"/>
              </a:rPr>
              <a:t> </a:t>
            </a:r>
            <a:r>
              <a:rPr sz="1800" spc="-20" dirty="0">
                <a:latin typeface="Arial"/>
                <a:cs typeface="Arial"/>
              </a:rPr>
              <a:t>care </a:t>
            </a:r>
            <a:r>
              <a:rPr sz="1800" dirty="0">
                <a:latin typeface="Arial"/>
                <a:cs typeface="Arial"/>
              </a:rPr>
              <a:t>and</a:t>
            </a:r>
            <a:r>
              <a:rPr sz="1800" spc="-25" dirty="0">
                <a:latin typeface="Arial"/>
                <a:cs typeface="Arial"/>
              </a:rPr>
              <a:t> </a:t>
            </a:r>
            <a:r>
              <a:rPr sz="1800" spc="-10" dirty="0">
                <a:latin typeface="Arial"/>
                <a:cs typeface="Arial"/>
              </a:rPr>
              <a:t>self-</a:t>
            </a:r>
            <a:r>
              <a:rPr sz="1800" dirty="0">
                <a:latin typeface="Arial"/>
                <a:cs typeface="Arial"/>
              </a:rPr>
              <a:t>management</a:t>
            </a:r>
            <a:r>
              <a:rPr sz="1800" spc="-5" dirty="0">
                <a:latin typeface="Arial"/>
                <a:cs typeface="Arial"/>
              </a:rPr>
              <a:t> </a:t>
            </a:r>
            <a:r>
              <a:rPr sz="1800" dirty="0">
                <a:latin typeface="Arial"/>
                <a:cs typeface="Arial"/>
              </a:rPr>
              <a:t>support</a:t>
            </a:r>
            <a:r>
              <a:rPr sz="1800" spc="-30" dirty="0">
                <a:latin typeface="Arial"/>
                <a:cs typeface="Arial"/>
              </a:rPr>
              <a:t> </a:t>
            </a:r>
            <a:r>
              <a:rPr sz="1800" dirty="0">
                <a:latin typeface="Arial"/>
                <a:cs typeface="Arial"/>
              </a:rPr>
              <a:t>for</a:t>
            </a:r>
            <a:r>
              <a:rPr sz="1800" spc="-30" dirty="0">
                <a:latin typeface="Arial"/>
                <a:cs typeface="Arial"/>
              </a:rPr>
              <a:t> </a:t>
            </a:r>
            <a:r>
              <a:rPr sz="1800" dirty="0">
                <a:latin typeface="Arial"/>
                <a:cs typeface="Arial"/>
              </a:rPr>
              <a:t>individuals</a:t>
            </a:r>
            <a:r>
              <a:rPr sz="1800" spc="-5" dirty="0">
                <a:latin typeface="Arial"/>
                <a:cs typeface="Arial"/>
              </a:rPr>
              <a:t> </a:t>
            </a:r>
            <a:r>
              <a:rPr sz="1800" dirty="0">
                <a:latin typeface="Arial"/>
                <a:cs typeface="Arial"/>
              </a:rPr>
              <a:t>with</a:t>
            </a:r>
            <a:r>
              <a:rPr sz="1800" spc="5" dirty="0">
                <a:latin typeface="Arial"/>
                <a:cs typeface="Arial"/>
              </a:rPr>
              <a:t> </a:t>
            </a:r>
            <a:r>
              <a:rPr sz="1800" dirty="0">
                <a:latin typeface="Arial"/>
                <a:cs typeface="Arial"/>
              </a:rPr>
              <a:t>long</a:t>
            </a:r>
            <a:r>
              <a:rPr sz="1800" spc="-30" dirty="0">
                <a:latin typeface="Arial"/>
                <a:cs typeface="Arial"/>
              </a:rPr>
              <a:t> </a:t>
            </a:r>
            <a:r>
              <a:rPr sz="1800" dirty="0">
                <a:latin typeface="Arial"/>
                <a:cs typeface="Arial"/>
              </a:rPr>
              <a:t>term</a:t>
            </a:r>
            <a:r>
              <a:rPr sz="1800" spc="-30" dirty="0">
                <a:latin typeface="Arial"/>
                <a:cs typeface="Arial"/>
              </a:rPr>
              <a:t> </a:t>
            </a:r>
            <a:r>
              <a:rPr sz="1800" spc="-10" dirty="0">
                <a:latin typeface="Arial"/>
                <a:cs typeface="Arial"/>
              </a:rPr>
              <a:t>conditions.</a:t>
            </a:r>
            <a:endParaRPr sz="1800">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693545">
              <a:lnSpc>
                <a:spcPct val="100000"/>
              </a:lnSpc>
              <a:spcBef>
                <a:spcPts val="105"/>
              </a:spcBef>
            </a:pPr>
            <a:r>
              <a:rPr dirty="0">
                <a:latin typeface="Arial"/>
                <a:cs typeface="Arial"/>
              </a:rPr>
              <a:t>Module</a:t>
            </a:r>
            <a:r>
              <a:rPr spc="-25" dirty="0">
                <a:latin typeface="Arial"/>
                <a:cs typeface="Arial"/>
              </a:rPr>
              <a:t> </a:t>
            </a:r>
            <a:r>
              <a:rPr spc="-10" dirty="0">
                <a:latin typeface="Arial"/>
                <a:cs typeface="Arial"/>
              </a:rPr>
              <a:t>Summary</a:t>
            </a:r>
          </a:p>
        </p:txBody>
      </p:sp>
      <p:sp>
        <p:nvSpPr>
          <p:cNvPr id="3" name="object 3"/>
          <p:cNvSpPr txBox="1"/>
          <p:nvPr/>
        </p:nvSpPr>
        <p:spPr>
          <a:xfrm>
            <a:off x="535940" y="1589659"/>
            <a:ext cx="8015605" cy="3757295"/>
          </a:xfrm>
          <a:prstGeom prst="rect">
            <a:avLst/>
          </a:prstGeom>
        </p:spPr>
        <p:txBody>
          <a:bodyPr vert="horz" wrap="square" lIns="0" tIns="53975" rIns="0" bIns="0" rtlCol="0">
            <a:spAutoFit/>
          </a:bodyPr>
          <a:lstStyle/>
          <a:p>
            <a:pPr marL="355600" marR="631190" indent="-343535">
              <a:lnSpc>
                <a:spcPts val="2590"/>
              </a:lnSpc>
              <a:spcBef>
                <a:spcPts val="425"/>
              </a:spcBef>
              <a:buFont typeface="Wingdings"/>
              <a:buChar char=""/>
              <a:tabLst>
                <a:tab pos="355600" algn="l"/>
              </a:tabLst>
            </a:pPr>
            <a:r>
              <a:rPr sz="2400" dirty="0">
                <a:latin typeface="Arial"/>
                <a:cs typeface="Arial"/>
              </a:rPr>
              <a:t>The</a:t>
            </a:r>
            <a:r>
              <a:rPr sz="2400" spc="-85" dirty="0">
                <a:latin typeface="Arial"/>
                <a:cs typeface="Arial"/>
              </a:rPr>
              <a:t> </a:t>
            </a:r>
            <a:r>
              <a:rPr sz="2400" dirty="0">
                <a:latin typeface="Arial"/>
                <a:cs typeface="Arial"/>
              </a:rPr>
              <a:t>module</a:t>
            </a:r>
            <a:r>
              <a:rPr sz="2400" spc="-60" dirty="0">
                <a:latin typeface="Arial"/>
                <a:cs typeface="Arial"/>
              </a:rPr>
              <a:t> </a:t>
            </a:r>
            <a:r>
              <a:rPr sz="2400" dirty="0">
                <a:latin typeface="Arial"/>
                <a:cs typeface="Arial"/>
              </a:rPr>
              <a:t>aims</a:t>
            </a:r>
            <a:r>
              <a:rPr sz="2400" spc="-70" dirty="0">
                <a:latin typeface="Arial"/>
                <a:cs typeface="Arial"/>
              </a:rPr>
              <a:t> </a:t>
            </a:r>
            <a:r>
              <a:rPr sz="2400" dirty="0">
                <a:latin typeface="Arial"/>
                <a:cs typeface="Arial"/>
              </a:rPr>
              <a:t>overall</a:t>
            </a:r>
            <a:r>
              <a:rPr sz="2400" spc="-75" dirty="0">
                <a:latin typeface="Arial"/>
                <a:cs typeface="Arial"/>
              </a:rPr>
              <a:t> </a:t>
            </a:r>
            <a:r>
              <a:rPr sz="2400" dirty="0">
                <a:latin typeface="Arial"/>
                <a:cs typeface="Arial"/>
              </a:rPr>
              <a:t>to</a:t>
            </a:r>
            <a:r>
              <a:rPr sz="2400" spc="-70" dirty="0">
                <a:latin typeface="Arial"/>
                <a:cs typeface="Arial"/>
              </a:rPr>
              <a:t> </a:t>
            </a:r>
            <a:r>
              <a:rPr sz="2400" dirty="0">
                <a:latin typeface="Arial"/>
                <a:cs typeface="Arial"/>
              </a:rPr>
              <a:t>develop</a:t>
            </a:r>
            <a:r>
              <a:rPr sz="2400" spc="-50" dirty="0">
                <a:latin typeface="Arial"/>
                <a:cs typeface="Arial"/>
              </a:rPr>
              <a:t> </a:t>
            </a:r>
            <a:r>
              <a:rPr sz="2400" spc="-10" dirty="0">
                <a:latin typeface="Arial"/>
                <a:cs typeface="Arial"/>
              </a:rPr>
              <a:t>student </a:t>
            </a:r>
            <a:r>
              <a:rPr sz="2400" dirty="0">
                <a:latin typeface="Arial"/>
                <a:cs typeface="Arial"/>
              </a:rPr>
              <a:t>understanding</a:t>
            </a:r>
            <a:r>
              <a:rPr sz="2400" spc="-45" dirty="0">
                <a:latin typeface="Arial"/>
                <a:cs typeface="Arial"/>
              </a:rPr>
              <a:t> </a:t>
            </a:r>
            <a:r>
              <a:rPr sz="2400" dirty="0">
                <a:latin typeface="Arial"/>
                <a:cs typeface="Arial"/>
              </a:rPr>
              <a:t>of</a:t>
            </a:r>
            <a:r>
              <a:rPr sz="2400" spc="-75" dirty="0">
                <a:latin typeface="Arial"/>
                <a:cs typeface="Arial"/>
              </a:rPr>
              <a:t> </a:t>
            </a:r>
            <a:r>
              <a:rPr sz="2400" dirty="0">
                <a:latin typeface="Arial"/>
                <a:cs typeface="Arial"/>
              </a:rPr>
              <a:t>the</a:t>
            </a:r>
            <a:r>
              <a:rPr sz="2400" spc="-90" dirty="0">
                <a:latin typeface="Arial"/>
                <a:cs typeface="Arial"/>
              </a:rPr>
              <a:t> </a:t>
            </a:r>
            <a:r>
              <a:rPr sz="2400" dirty="0">
                <a:latin typeface="Arial"/>
                <a:cs typeface="Arial"/>
              </a:rPr>
              <a:t>theories,</a:t>
            </a:r>
            <a:r>
              <a:rPr sz="2400" spc="-75" dirty="0">
                <a:latin typeface="Arial"/>
                <a:cs typeface="Arial"/>
              </a:rPr>
              <a:t> </a:t>
            </a:r>
            <a:r>
              <a:rPr sz="2400" dirty="0">
                <a:latin typeface="Arial"/>
                <a:cs typeface="Arial"/>
              </a:rPr>
              <a:t>values</a:t>
            </a:r>
            <a:r>
              <a:rPr sz="2400" spc="-60" dirty="0">
                <a:latin typeface="Arial"/>
                <a:cs typeface="Arial"/>
              </a:rPr>
              <a:t> </a:t>
            </a:r>
            <a:r>
              <a:rPr sz="2400" dirty="0">
                <a:latin typeface="Arial"/>
                <a:cs typeface="Arial"/>
              </a:rPr>
              <a:t>and</a:t>
            </a:r>
            <a:r>
              <a:rPr sz="2400" spc="-85" dirty="0">
                <a:latin typeface="Arial"/>
                <a:cs typeface="Arial"/>
              </a:rPr>
              <a:t> </a:t>
            </a:r>
            <a:r>
              <a:rPr sz="2400" dirty="0">
                <a:latin typeface="Arial"/>
                <a:cs typeface="Arial"/>
              </a:rPr>
              <a:t>policies</a:t>
            </a:r>
            <a:r>
              <a:rPr sz="2400" spc="-45" dirty="0">
                <a:latin typeface="Arial"/>
                <a:cs typeface="Arial"/>
              </a:rPr>
              <a:t> </a:t>
            </a:r>
            <a:r>
              <a:rPr sz="2400" spc="-25" dirty="0">
                <a:latin typeface="Arial"/>
                <a:cs typeface="Arial"/>
              </a:rPr>
              <a:t>in </a:t>
            </a:r>
            <a:r>
              <a:rPr sz="2400" dirty="0">
                <a:latin typeface="Arial"/>
                <a:cs typeface="Arial"/>
              </a:rPr>
              <a:t>managing</a:t>
            </a:r>
            <a:r>
              <a:rPr sz="2400" spc="-75" dirty="0">
                <a:latin typeface="Arial"/>
                <a:cs typeface="Arial"/>
              </a:rPr>
              <a:t> </a:t>
            </a:r>
            <a:r>
              <a:rPr sz="2400" dirty="0">
                <a:latin typeface="Arial"/>
                <a:cs typeface="Arial"/>
              </a:rPr>
              <a:t>patients</a:t>
            </a:r>
            <a:r>
              <a:rPr sz="2400" spc="-75" dirty="0">
                <a:latin typeface="Arial"/>
                <a:cs typeface="Arial"/>
              </a:rPr>
              <a:t> </a:t>
            </a:r>
            <a:r>
              <a:rPr sz="2400" dirty="0">
                <a:latin typeface="Arial"/>
                <a:cs typeface="Arial"/>
              </a:rPr>
              <a:t>with</a:t>
            </a:r>
            <a:r>
              <a:rPr sz="2400" spc="-85" dirty="0">
                <a:latin typeface="Arial"/>
                <a:cs typeface="Arial"/>
              </a:rPr>
              <a:t> </a:t>
            </a:r>
            <a:r>
              <a:rPr sz="2400" dirty="0">
                <a:latin typeface="Arial"/>
                <a:cs typeface="Arial"/>
              </a:rPr>
              <a:t>longer</a:t>
            </a:r>
            <a:r>
              <a:rPr sz="2400" spc="-60" dirty="0">
                <a:latin typeface="Arial"/>
                <a:cs typeface="Arial"/>
              </a:rPr>
              <a:t> </a:t>
            </a:r>
            <a:r>
              <a:rPr sz="2400" dirty="0">
                <a:latin typeface="Arial"/>
                <a:cs typeface="Arial"/>
              </a:rPr>
              <a:t>term</a:t>
            </a:r>
            <a:r>
              <a:rPr sz="2400" spc="-105" dirty="0">
                <a:latin typeface="Arial"/>
                <a:cs typeface="Arial"/>
              </a:rPr>
              <a:t> </a:t>
            </a:r>
            <a:r>
              <a:rPr sz="2400" dirty="0">
                <a:latin typeface="Arial"/>
                <a:cs typeface="Arial"/>
              </a:rPr>
              <a:t>conditions</a:t>
            </a:r>
            <a:r>
              <a:rPr sz="2400" spc="-70" dirty="0">
                <a:latin typeface="Arial"/>
                <a:cs typeface="Arial"/>
              </a:rPr>
              <a:t> </a:t>
            </a:r>
            <a:r>
              <a:rPr sz="2400" spc="-25" dirty="0">
                <a:latin typeface="Arial"/>
                <a:cs typeface="Arial"/>
              </a:rPr>
              <a:t>in </a:t>
            </a:r>
            <a:r>
              <a:rPr sz="2400" dirty="0">
                <a:latin typeface="Arial"/>
                <a:cs typeface="Arial"/>
              </a:rPr>
              <a:t>different</a:t>
            </a:r>
            <a:r>
              <a:rPr sz="2400" spc="-125" dirty="0">
                <a:latin typeface="Arial"/>
                <a:cs typeface="Arial"/>
              </a:rPr>
              <a:t> </a:t>
            </a:r>
            <a:r>
              <a:rPr sz="2400" dirty="0">
                <a:latin typeface="Arial"/>
                <a:cs typeface="Arial"/>
              </a:rPr>
              <a:t>healthcare</a:t>
            </a:r>
            <a:r>
              <a:rPr sz="2400" spc="-105" dirty="0">
                <a:latin typeface="Arial"/>
                <a:cs typeface="Arial"/>
              </a:rPr>
              <a:t> </a:t>
            </a:r>
            <a:r>
              <a:rPr sz="2400" spc="-10" dirty="0">
                <a:latin typeface="Arial"/>
                <a:cs typeface="Arial"/>
              </a:rPr>
              <a:t>settings.</a:t>
            </a:r>
            <a:endParaRPr sz="2400">
              <a:latin typeface="Arial"/>
              <a:cs typeface="Arial"/>
            </a:endParaRPr>
          </a:p>
          <a:p>
            <a:pPr marL="355600" marR="5080" indent="-343535">
              <a:lnSpc>
                <a:spcPct val="90000"/>
              </a:lnSpc>
              <a:spcBef>
                <a:spcPts val="545"/>
              </a:spcBef>
              <a:buFont typeface="Wingdings"/>
              <a:buChar char=""/>
              <a:tabLst>
                <a:tab pos="355600" algn="l"/>
              </a:tabLst>
            </a:pPr>
            <a:r>
              <a:rPr sz="2400" spc="-135" dirty="0">
                <a:latin typeface="Arial"/>
                <a:cs typeface="Arial"/>
              </a:rPr>
              <a:t>To</a:t>
            </a:r>
            <a:r>
              <a:rPr sz="2400" spc="-35" dirty="0">
                <a:latin typeface="Arial"/>
                <a:cs typeface="Arial"/>
              </a:rPr>
              <a:t> </a:t>
            </a:r>
            <a:r>
              <a:rPr sz="2400" dirty="0">
                <a:latin typeface="Arial"/>
                <a:cs typeface="Arial"/>
              </a:rPr>
              <a:t>gain</a:t>
            </a:r>
            <a:r>
              <a:rPr sz="2400" spc="-105" dirty="0">
                <a:latin typeface="Arial"/>
                <a:cs typeface="Arial"/>
              </a:rPr>
              <a:t> </a:t>
            </a:r>
            <a:r>
              <a:rPr sz="2400" dirty="0">
                <a:latin typeface="Arial"/>
                <a:cs typeface="Arial"/>
              </a:rPr>
              <a:t>an</a:t>
            </a:r>
            <a:r>
              <a:rPr sz="2400" spc="-75" dirty="0">
                <a:latin typeface="Arial"/>
                <a:cs typeface="Arial"/>
              </a:rPr>
              <a:t> </a:t>
            </a:r>
            <a:r>
              <a:rPr sz="2400" dirty="0">
                <a:latin typeface="Arial"/>
                <a:cs typeface="Arial"/>
              </a:rPr>
              <a:t>understanding</a:t>
            </a:r>
            <a:r>
              <a:rPr sz="2400" spc="-40" dirty="0">
                <a:latin typeface="Arial"/>
                <a:cs typeface="Arial"/>
              </a:rPr>
              <a:t> </a:t>
            </a:r>
            <a:r>
              <a:rPr sz="2400" dirty="0">
                <a:latin typeface="Arial"/>
                <a:cs typeface="Arial"/>
              </a:rPr>
              <a:t>of</a:t>
            </a:r>
            <a:r>
              <a:rPr sz="2400" spc="-75" dirty="0">
                <a:latin typeface="Arial"/>
                <a:cs typeface="Arial"/>
              </a:rPr>
              <a:t> </a:t>
            </a:r>
            <a:r>
              <a:rPr sz="2400" dirty="0">
                <a:latin typeface="Arial"/>
                <a:cs typeface="Arial"/>
              </a:rPr>
              <a:t>healthcare</a:t>
            </a:r>
            <a:r>
              <a:rPr sz="2400" spc="-60" dirty="0">
                <a:latin typeface="Arial"/>
                <a:cs typeface="Arial"/>
              </a:rPr>
              <a:t> </a:t>
            </a:r>
            <a:r>
              <a:rPr sz="2400" dirty="0">
                <a:latin typeface="Arial"/>
                <a:cs typeface="Arial"/>
              </a:rPr>
              <a:t>work</a:t>
            </a:r>
            <a:r>
              <a:rPr sz="2400" spc="-60" dirty="0">
                <a:latin typeface="Arial"/>
                <a:cs typeface="Arial"/>
              </a:rPr>
              <a:t> </a:t>
            </a:r>
            <a:r>
              <a:rPr sz="2400" spc="-10" dirty="0">
                <a:latin typeface="Arial"/>
                <a:cs typeface="Arial"/>
              </a:rPr>
              <a:t>across </a:t>
            </a:r>
            <a:r>
              <a:rPr sz="2400" dirty="0">
                <a:latin typeface="Arial"/>
                <a:cs typeface="Arial"/>
              </a:rPr>
              <a:t>traditional</a:t>
            </a:r>
            <a:r>
              <a:rPr sz="2400" spc="-90" dirty="0">
                <a:latin typeface="Arial"/>
                <a:cs typeface="Arial"/>
              </a:rPr>
              <a:t> </a:t>
            </a:r>
            <a:r>
              <a:rPr sz="2400" spc="-10" dirty="0">
                <a:latin typeface="Arial"/>
                <a:cs typeface="Arial"/>
              </a:rPr>
              <a:t>primary/secondary/social</a:t>
            </a:r>
            <a:r>
              <a:rPr sz="2400" spc="-65" dirty="0">
                <a:latin typeface="Arial"/>
                <a:cs typeface="Arial"/>
              </a:rPr>
              <a:t> </a:t>
            </a:r>
            <a:r>
              <a:rPr sz="2400" dirty="0">
                <a:latin typeface="Arial"/>
                <a:cs typeface="Arial"/>
              </a:rPr>
              <a:t>care</a:t>
            </a:r>
            <a:r>
              <a:rPr sz="2400" spc="-95" dirty="0">
                <a:latin typeface="Arial"/>
                <a:cs typeface="Arial"/>
              </a:rPr>
              <a:t> </a:t>
            </a:r>
            <a:r>
              <a:rPr sz="2400" dirty="0">
                <a:latin typeface="Arial"/>
                <a:cs typeface="Arial"/>
              </a:rPr>
              <a:t>boundaries</a:t>
            </a:r>
            <a:r>
              <a:rPr sz="2400" spc="-80" dirty="0">
                <a:latin typeface="Arial"/>
                <a:cs typeface="Arial"/>
              </a:rPr>
              <a:t> </a:t>
            </a:r>
            <a:r>
              <a:rPr sz="2400" spc="-25" dirty="0">
                <a:latin typeface="Arial"/>
                <a:cs typeface="Arial"/>
              </a:rPr>
              <a:t>and </a:t>
            </a:r>
            <a:r>
              <a:rPr sz="2400" dirty="0">
                <a:latin typeface="Arial"/>
                <a:cs typeface="Arial"/>
              </a:rPr>
              <a:t>collaborate</a:t>
            </a:r>
            <a:r>
              <a:rPr sz="2400" spc="-65" dirty="0">
                <a:latin typeface="Arial"/>
                <a:cs typeface="Arial"/>
              </a:rPr>
              <a:t> </a:t>
            </a:r>
            <a:r>
              <a:rPr sz="2400" dirty="0">
                <a:latin typeface="Arial"/>
                <a:cs typeface="Arial"/>
              </a:rPr>
              <a:t>with</a:t>
            </a:r>
            <a:r>
              <a:rPr sz="2400" spc="-80" dirty="0">
                <a:latin typeface="Arial"/>
                <a:cs typeface="Arial"/>
              </a:rPr>
              <a:t> </a:t>
            </a:r>
            <a:r>
              <a:rPr sz="2400" dirty="0">
                <a:latin typeface="Arial"/>
                <a:cs typeface="Arial"/>
              </a:rPr>
              <a:t>patients/carers</a:t>
            </a:r>
            <a:r>
              <a:rPr sz="2400" spc="-85" dirty="0">
                <a:latin typeface="Arial"/>
                <a:cs typeface="Arial"/>
              </a:rPr>
              <a:t> </a:t>
            </a:r>
            <a:r>
              <a:rPr sz="2400" dirty="0">
                <a:latin typeface="Arial"/>
                <a:cs typeface="Arial"/>
              </a:rPr>
              <a:t>and</a:t>
            </a:r>
            <a:r>
              <a:rPr sz="2400" spc="-95" dirty="0">
                <a:latin typeface="Arial"/>
                <a:cs typeface="Arial"/>
              </a:rPr>
              <a:t> </a:t>
            </a:r>
            <a:r>
              <a:rPr sz="2400" dirty="0">
                <a:latin typeface="Arial"/>
                <a:cs typeface="Arial"/>
              </a:rPr>
              <a:t>other</a:t>
            </a:r>
            <a:r>
              <a:rPr sz="2400" spc="-90" dirty="0">
                <a:latin typeface="Arial"/>
                <a:cs typeface="Arial"/>
              </a:rPr>
              <a:t> </a:t>
            </a:r>
            <a:r>
              <a:rPr sz="2400" spc="-10" dirty="0">
                <a:latin typeface="Arial"/>
                <a:cs typeface="Arial"/>
              </a:rPr>
              <a:t>professionals </a:t>
            </a:r>
            <a:r>
              <a:rPr sz="2400" dirty="0">
                <a:latin typeface="Arial"/>
                <a:cs typeface="Arial"/>
              </a:rPr>
              <a:t>within</a:t>
            </a:r>
            <a:r>
              <a:rPr sz="2400" spc="-60" dirty="0">
                <a:latin typeface="Arial"/>
                <a:cs typeface="Arial"/>
              </a:rPr>
              <a:t> </a:t>
            </a:r>
            <a:r>
              <a:rPr sz="2400" dirty="0">
                <a:latin typeface="Arial"/>
                <a:cs typeface="Arial"/>
              </a:rPr>
              <a:t>the</a:t>
            </a:r>
            <a:r>
              <a:rPr sz="2400" spc="-75" dirty="0">
                <a:latin typeface="Arial"/>
                <a:cs typeface="Arial"/>
              </a:rPr>
              <a:t> </a:t>
            </a:r>
            <a:r>
              <a:rPr sz="2400" dirty="0">
                <a:latin typeface="Arial"/>
                <a:cs typeface="Arial"/>
              </a:rPr>
              <a:t>NHS,</a:t>
            </a:r>
            <a:r>
              <a:rPr sz="2400" spc="-60" dirty="0">
                <a:latin typeface="Arial"/>
                <a:cs typeface="Arial"/>
              </a:rPr>
              <a:t> </a:t>
            </a:r>
            <a:r>
              <a:rPr sz="2400" dirty="0">
                <a:latin typeface="Arial"/>
                <a:cs typeface="Arial"/>
              </a:rPr>
              <a:t>social</a:t>
            </a:r>
            <a:r>
              <a:rPr sz="2400" spc="-45" dirty="0">
                <a:latin typeface="Arial"/>
                <a:cs typeface="Arial"/>
              </a:rPr>
              <a:t> </a:t>
            </a:r>
            <a:r>
              <a:rPr sz="2400" dirty="0">
                <a:latin typeface="Arial"/>
                <a:cs typeface="Arial"/>
              </a:rPr>
              <a:t>and</a:t>
            </a:r>
            <a:r>
              <a:rPr sz="2400" spc="-50" dirty="0">
                <a:latin typeface="Arial"/>
                <a:cs typeface="Arial"/>
              </a:rPr>
              <a:t> </a:t>
            </a:r>
            <a:r>
              <a:rPr sz="2400" dirty="0">
                <a:latin typeface="Arial"/>
                <a:cs typeface="Arial"/>
              </a:rPr>
              <a:t>private/voluntary</a:t>
            </a:r>
            <a:r>
              <a:rPr sz="2400" spc="-55" dirty="0">
                <a:latin typeface="Arial"/>
                <a:cs typeface="Arial"/>
              </a:rPr>
              <a:t> </a:t>
            </a:r>
            <a:r>
              <a:rPr sz="2400" dirty="0">
                <a:latin typeface="Arial"/>
                <a:cs typeface="Arial"/>
              </a:rPr>
              <a:t>sector</a:t>
            </a:r>
            <a:r>
              <a:rPr sz="2400" spc="-65" dirty="0">
                <a:latin typeface="Arial"/>
                <a:cs typeface="Arial"/>
              </a:rPr>
              <a:t> </a:t>
            </a:r>
            <a:r>
              <a:rPr sz="2400" spc="-25" dirty="0">
                <a:latin typeface="Arial"/>
                <a:cs typeface="Arial"/>
              </a:rPr>
              <a:t>to </a:t>
            </a:r>
            <a:r>
              <a:rPr sz="2400" dirty="0">
                <a:latin typeface="Arial"/>
                <a:cs typeface="Arial"/>
              </a:rPr>
              <a:t>continuously</a:t>
            </a:r>
            <a:r>
              <a:rPr sz="2400" spc="-60" dirty="0">
                <a:latin typeface="Arial"/>
                <a:cs typeface="Arial"/>
              </a:rPr>
              <a:t> </a:t>
            </a:r>
            <a:r>
              <a:rPr sz="2400" dirty="0">
                <a:latin typeface="Arial"/>
                <a:cs typeface="Arial"/>
              </a:rPr>
              <a:t>improve</a:t>
            </a:r>
            <a:r>
              <a:rPr sz="2400" spc="-90" dirty="0">
                <a:latin typeface="Arial"/>
                <a:cs typeface="Arial"/>
              </a:rPr>
              <a:t> </a:t>
            </a:r>
            <a:r>
              <a:rPr sz="2400" dirty="0">
                <a:latin typeface="Arial"/>
                <a:cs typeface="Arial"/>
              </a:rPr>
              <a:t>the</a:t>
            </a:r>
            <a:r>
              <a:rPr sz="2400" spc="-85" dirty="0">
                <a:latin typeface="Arial"/>
                <a:cs typeface="Arial"/>
              </a:rPr>
              <a:t> </a:t>
            </a:r>
            <a:r>
              <a:rPr sz="2400" dirty="0">
                <a:latin typeface="Arial"/>
                <a:cs typeface="Arial"/>
              </a:rPr>
              <a:t>information,</a:t>
            </a:r>
            <a:r>
              <a:rPr sz="2400" spc="-85" dirty="0">
                <a:latin typeface="Arial"/>
                <a:cs typeface="Arial"/>
              </a:rPr>
              <a:t> </a:t>
            </a:r>
            <a:r>
              <a:rPr sz="2400" dirty="0">
                <a:latin typeface="Arial"/>
                <a:cs typeface="Arial"/>
              </a:rPr>
              <a:t>support,</a:t>
            </a:r>
            <a:r>
              <a:rPr sz="2400" spc="-90" dirty="0">
                <a:latin typeface="Arial"/>
                <a:cs typeface="Arial"/>
              </a:rPr>
              <a:t> </a:t>
            </a:r>
            <a:r>
              <a:rPr sz="2400" dirty="0">
                <a:latin typeface="Arial"/>
                <a:cs typeface="Arial"/>
              </a:rPr>
              <a:t>care,</a:t>
            </a:r>
            <a:r>
              <a:rPr sz="2400" spc="-90" dirty="0">
                <a:latin typeface="Arial"/>
                <a:cs typeface="Arial"/>
              </a:rPr>
              <a:t> </a:t>
            </a:r>
            <a:r>
              <a:rPr sz="2400" spc="-25" dirty="0">
                <a:latin typeface="Arial"/>
                <a:cs typeface="Arial"/>
              </a:rPr>
              <a:t>and person-</a:t>
            </a:r>
            <a:r>
              <a:rPr sz="2400" dirty="0">
                <a:latin typeface="Arial"/>
                <a:cs typeface="Arial"/>
              </a:rPr>
              <a:t>centred</a:t>
            </a:r>
            <a:r>
              <a:rPr sz="2400" spc="-50" dirty="0">
                <a:latin typeface="Arial"/>
                <a:cs typeface="Arial"/>
              </a:rPr>
              <a:t> </a:t>
            </a:r>
            <a:r>
              <a:rPr sz="2400" dirty="0">
                <a:latin typeface="Arial"/>
                <a:cs typeface="Arial"/>
              </a:rPr>
              <a:t>approaches</a:t>
            </a:r>
            <a:r>
              <a:rPr sz="2400" spc="-35" dirty="0">
                <a:latin typeface="Arial"/>
                <a:cs typeface="Arial"/>
              </a:rPr>
              <a:t> </a:t>
            </a:r>
            <a:r>
              <a:rPr sz="2400" dirty="0">
                <a:latin typeface="Arial"/>
                <a:cs typeface="Arial"/>
              </a:rPr>
              <a:t>to</a:t>
            </a:r>
            <a:r>
              <a:rPr sz="2400" spc="-55" dirty="0">
                <a:latin typeface="Arial"/>
                <a:cs typeface="Arial"/>
              </a:rPr>
              <a:t> </a:t>
            </a:r>
            <a:r>
              <a:rPr sz="2400" dirty="0">
                <a:latin typeface="Arial"/>
                <a:cs typeface="Arial"/>
              </a:rPr>
              <a:t>treatment</a:t>
            </a:r>
            <a:r>
              <a:rPr sz="2400" spc="-75" dirty="0">
                <a:latin typeface="Arial"/>
                <a:cs typeface="Arial"/>
              </a:rPr>
              <a:t> </a:t>
            </a:r>
            <a:r>
              <a:rPr sz="2400" dirty="0">
                <a:latin typeface="Arial"/>
                <a:cs typeface="Arial"/>
              </a:rPr>
              <a:t>of</a:t>
            </a:r>
            <a:r>
              <a:rPr sz="2400" spc="-55" dirty="0">
                <a:latin typeface="Arial"/>
                <a:cs typeface="Arial"/>
              </a:rPr>
              <a:t> </a:t>
            </a:r>
            <a:r>
              <a:rPr sz="2400" dirty="0">
                <a:latin typeface="Arial"/>
                <a:cs typeface="Arial"/>
              </a:rPr>
              <a:t>people</a:t>
            </a:r>
            <a:r>
              <a:rPr sz="2400" spc="-40" dirty="0">
                <a:latin typeface="Arial"/>
                <a:cs typeface="Arial"/>
              </a:rPr>
              <a:t> </a:t>
            </a:r>
            <a:r>
              <a:rPr sz="2400" spc="-10" dirty="0">
                <a:latin typeface="Arial"/>
                <a:cs typeface="Arial"/>
              </a:rPr>
              <a:t>living </a:t>
            </a:r>
            <a:r>
              <a:rPr sz="2400" dirty="0">
                <a:latin typeface="Arial"/>
                <a:cs typeface="Arial"/>
              </a:rPr>
              <a:t>with</a:t>
            </a:r>
            <a:r>
              <a:rPr sz="2400" spc="-45" dirty="0">
                <a:latin typeface="Arial"/>
                <a:cs typeface="Arial"/>
              </a:rPr>
              <a:t> </a:t>
            </a:r>
            <a:r>
              <a:rPr sz="2400" dirty="0">
                <a:latin typeface="Arial"/>
                <a:cs typeface="Arial"/>
              </a:rPr>
              <a:t>long</a:t>
            </a:r>
            <a:r>
              <a:rPr sz="2400" spc="-25" dirty="0">
                <a:latin typeface="Arial"/>
                <a:cs typeface="Arial"/>
              </a:rPr>
              <a:t> </a:t>
            </a:r>
            <a:r>
              <a:rPr sz="2400" dirty="0">
                <a:latin typeface="Arial"/>
                <a:cs typeface="Arial"/>
              </a:rPr>
              <a:t>term</a:t>
            </a:r>
            <a:r>
              <a:rPr sz="2400" spc="-55" dirty="0">
                <a:latin typeface="Arial"/>
                <a:cs typeface="Arial"/>
              </a:rPr>
              <a:t> </a:t>
            </a:r>
            <a:r>
              <a:rPr sz="2400" spc="-10" dirty="0">
                <a:latin typeface="Arial"/>
                <a:cs typeface="Arial"/>
              </a:rPr>
              <a:t>conditions.</a:t>
            </a:r>
            <a:endParaRPr sz="24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350645">
              <a:lnSpc>
                <a:spcPct val="100000"/>
              </a:lnSpc>
              <a:spcBef>
                <a:spcPts val="105"/>
              </a:spcBef>
            </a:pPr>
            <a:r>
              <a:rPr dirty="0">
                <a:latin typeface="Arial"/>
                <a:cs typeface="Arial"/>
              </a:rPr>
              <a:t>Aims</a:t>
            </a:r>
            <a:r>
              <a:rPr spc="-20" dirty="0">
                <a:latin typeface="Arial"/>
                <a:cs typeface="Arial"/>
              </a:rPr>
              <a:t> </a:t>
            </a:r>
            <a:r>
              <a:rPr dirty="0">
                <a:latin typeface="Arial"/>
                <a:cs typeface="Arial"/>
              </a:rPr>
              <a:t>of</a:t>
            </a:r>
            <a:r>
              <a:rPr spc="-20" dirty="0">
                <a:latin typeface="Arial"/>
                <a:cs typeface="Arial"/>
              </a:rPr>
              <a:t> </a:t>
            </a:r>
            <a:r>
              <a:rPr dirty="0">
                <a:latin typeface="Arial"/>
                <a:cs typeface="Arial"/>
              </a:rPr>
              <a:t>the</a:t>
            </a:r>
            <a:r>
              <a:rPr spc="-15" dirty="0">
                <a:latin typeface="Arial"/>
                <a:cs typeface="Arial"/>
              </a:rPr>
              <a:t> </a:t>
            </a:r>
            <a:r>
              <a:rPr spc="-10" dirty="0">
                <a:latin typeface="Arial"/>
                <a:cs typeface="Arial"/>
              </a:rPr>
              <a:t>Session</a:t>
            </a:r>
          </a:p>
        </p:txBody>
      </p:sp>
      <p:sp>
        <p:nvSpPr>
          <p:cNvPr id="3" name="object 3"/>
          <p:cNvSpPr txBox="1"/>
          <p:nvPr/>
        </p:nvSpPr>
        <p:spPr>
          <a:xfrm>
            <a:off x="535940" y="1553082"/>
            <a:ext cx="6314440" cy="1781810"/>
          </a:xfrm>
          <a:prstGeom prst="rect">
            <a:avLst/>
          </a:prstGeom>
        </p:spPr>
        <p:txBody>
          <a:bodyPr vert="horz" wrap="square" lIns="0" tIns="85725" rIns="0" bIns="0" rtlCol="0">
            <a:spAutoFit/>
          </a:bodyPr>
          <a:lstStyle/>
          <a:p>
            <a:pPr marL="12700">
              <a:lnSpc>
                <a:spcPct val="100000"/>
              </a:lnSpc>
              <a:spcBef>
                <a:spcPts val="675"/>
              </a:spcBef>
            </a:pPr>
            <a:r>
              <a:rPr sz="2400" spc="-135" dirty="0">
                <a:latin typeface="Arial"/>
                <a:cs typeface="Arial"/>
              </a:rPr>
              <a:t>To</a:t>
            </a:r>
            <a:r>
              <a:rPr sz="2400" spc="-25" dirty="0">
                <a:latin typeface="Arial"/>
                <a:cs typeface="Arial"/>
              </a:rPr>
              <a:t> </a:t>
            </a:r>
            <a:r>
              <a:rPr sz="2400" spc="-10" dirty="0">
                <a:latin typeface="Arial"/>
                <a:cs typeface="Arial"/>
              </a:rPr>
              <a:t>understand</a:t>
            </a:r>
            <a:endParaRPr sz="2400">
              <a:latin typeface="Arial"/>
              <a:cs typeface="Arial"/>
            </a:endParaRPr>
          </a:p>
          <a:p>
            <a:pPr marL="756285" indent="-286385">
              <a:lnSpc>
                <a:spcPct val="100000"/>
              </a:lnSpc>
              <a:spcBef>
                <a:spcPts val="575"/>
              </a:spcBef>
              <a:buFont typeface="Wingdings"/>
              <a:buChar char=""/>
              <a:tabLst>
                <a:tab pos="756285" algn="l"/>
              </a:tabLst>
            </a:pPr>
            <a:r>
              <a:rPr sz="2400" dirty="0">
                <a:latin typeface="Arial"/>
                <a:cs typeface="Arial"/>
              </a:rPr>
              <a:t>The</a:t>
            </a:r>
            <a:r>
              <a:rPr sz="2400" spc="-110" dirty="0">
                <a:latin typeface="Arial"/>
                <a:cs typeface="Arial"/>
              </a:rPr>
              <a:t> </a:t>
            </a:r>
            <a:r>
              <a:rPr sz="2400" dirty="0">
                <a:latin typeface="Arial"/>
                <a:cs typeface="Arial"/>
              </a:rPr>
              <a:t>term</a:t>
            </a:r>
            <a:r>
              <a:rPr sz="2400" spc="-110" dirty="0">
                <a:latin typeface="Arial"/>
                <a:cs typeface="Arial"/>
              </a:rPr>
              <a:t> </a:t>
            </a:r>
            <a:r>
              <a:rPr sz="2400" dirty="0">
                <a:latin typeface="Arial"/>
                <a:cs typeface="Arial"/>
              </a:rPr>
              <a:t>Personalised</a:t>
            </a:r>
            <a:r>
              <a:rPr sz="2400" spc="-60" dirty="0">
                <a:latin typeface="Arial"/>
                <a:cs typeface="Arial"/>
              </a:rPr>
              <a:t> </a:t>
            </a:r>
            <a:r>
              <a:rPr sz="2400" spc="-20" dirty="0">
                <a:latin typeface="Arial"/>
                <a:cs typeface="Arial"/>
              </a:rPr>
              <a:t>care</a:t>
            </a:r>
            <a:endParaRPr sz="2400">
              <a:latin typeface="Arial"/>
              <a:cs typeface="Arial"/>
            </a:endParaRPr>
          </a:p>
          <a:p>
            <a:pPr marL="756285" indent="-286385">
              <a:lnSpc>
                <a:spcPct val="100000"/>
              </a:lnSpc>
              <a:spcBef>
                <a:spcPts val="575"/>
              </a:spcBef>
              <a:buFont typeface="Wingdings"/>
              <a:buChar char=""/>
              <a:tabLst>
                <a:tab pos="756285" algn="l"/>
              </a:tabLst>
            </a:pPr>
            <a:r>
              <a:rPr sz="2400" dirty="0">
                <a:latin typeface="Arial"/>
                <a:cs typeface="Arial"/>
              </a:rPr>
              <a:t>Importance</a:t>
            </a:r>
            <a:r>
              <a:rPr sz="2400" spc="-75" dirty="0">
                <a:latin typeface="Arial"/>
                <a:cs typeface="Arial"/>
              </a:rPr>
              <a:t> </a:t>
            </a:r>
            <a:r>
              <a:rPr sz="2400" dirty="0">
                <a:latin typeface="Arial"/>
                <a:cs typeface="Arial"/>
              </a:rPr>
              <a:t>of</a:t>
            </a:r>
            <a:r>
              <a:rPr sz="2400" spc="-60" dirty="0">
                <a:latin typeface="Arial"/>
                <a:cs typeface="Arial"/>
              </a:rPr>
              <a:t> </a:t>
            </a:r>
            <a:r>
              <a:rPr sz="2400" spc="-10" dirty="0">
                <a:latin typeface="Arial"/>
                <a:cs typeface="Arial"/>
              </a:rPr>
              <a:t>personalised</a:t>
            </a:r>
            <a:r>
              <a:rPr sz="2400" spc="-15" dirty="0">
                <a:latin typeface="Arial"/>
                <a:cs typeface="Arial"/>
              </a:rPr>
              <a:t> </a:t>
            </a:r>
            <a:r>
              <a:rPr sz="2400" spc="-20" dirty="0">
                <a:latin typeface="Arial"/>
                <a:cs typeface="Arial"/>
              </a:rPr>
              <a:t>care</a:t>
            </a:r>
            <a:endParaRPr sz="2400">
              <a:latin typeface="Arial"/>
              <a:cs typeface="Arial"/>
            </a:endParaRPr>
          </a:p>
          <a:p>
            <a:pPr marL="756285" indent="-286385">
              <a:lnSpc>
                <a:spcPct val="100000"/>
              </a:lnSpc>
              <a:spcBef>
                <a:spcPts val="580"/>
              </a:spcBef>
              <a:buFont typeface="Wingdings"/>
              <a:buChar char=""/>
              <a:tabLst>
                <a:tab pos="756285" algn="l"/>
              </a:tabLst>
            </a:pPr>
            <a:r>
              <a:rPr sz="2400" spc="-10" dirty="0">
                <a:latin typeface="Arial"/>
                <a:cs typeface="Arial"/>
              </a:rPr>
              <a:t>Comprehensive</a:t>
            </a:r>
            <a:r>
              <a:rPr sz="2400" spc="-100" dirty="0">
                <a:latin typeface="Arial"/>
                <a:cs typeface="Arial"/>
              </a:rPr>
              <a:t> </a:t>
            </a:r>
            <a:r>
              <a:rPr sz="2400" dirty="0">
                <a:latin typeface="Arial"/>
                <a:cs typeface="Arial"/>
              </a:rPr>
              <a:t>personalised</a:t>
            </a:r>
            <a:r>
              <a:rPr sz="2400" spc="-80" dirty="0">
                <a:latin typeface="Arial"/>
                <a:cs typeface="Arial"/>
              </a:rPr>
              <a:t> </a:t>
            </a:r>
            <a:r>
              <a:rPr sz="2400" dirty="0">
                <a:latin typeface="Arial"/>
                <a:cs typeface="Arial"/>
              </a:rPr>
              <a:t>care</a:t>
            </a:r>
            <a:r>
              <a:rPr sz="2400" spc="-114" dirty="0">
                <a:latin typeface="Arial"/>
                <a:cs typeface="Arial"/>
              </a:rPr>
              <a:t> </a:t>
            </a:r>
            <a:r>
              <a:rPr sz="2400" spc="-10" dirty="0">
                <a:latin typeface="Arial"/>
                <a:cs typeface="Arial"/>
              </a:rPr>
              <a:t>model</a:t>
            </a:r>
            <a:endParaRPr sz="240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74826" y="2865501"/>
            <a:ext cx="6990715" cy="696595"/>
          </a:xfrm>
          <a:prstGeom prst="rect">
            <a:avLst/>
          </a:prstGeom>
        </p:spPr>
        <p:txBody>
          <a:bodyPr vert="horz" wrap="square" lIns="0" tIns="13335" rIns="0" bIns="0" rtlCol="0">
            <a:spAutoFit/>
          </a:bodyPr>
          <a:lstStyle/>
          <a:p>
            <a:pPr marL="12700">
              <a:lnSpc>
                <a:spcPct val="100000"/>
              </a:lnSpc>
              <a:spcBef>
                <a:spcPts val="105"/>
              </a:spcBef>
            </a:pPr>
            <a:r>
              <a:rPr i="1" dirty="0">
                <a:solidFill>
                  <a:srgbClr val="FFFFFF"/>
                </a:solidFill>
                <a:latin typeface="Segoe UI"/>
                <a:cs typeface="Segoe UI"/>
              </a:rPr>
              <a:t>What</a:t>
            </a:r>
            <a:r>
              <a:rPr i="1" spc="-135" dirty="0">
                <a:solidFill>
                  <a:srgbClr val="FFFFFF"/>
                </a:solidFill>
                <a:latin typeface="Segoe UI"/>
                <a:cs typeface="Segoe UI"/>
              </a:rPr>
              <a:t> </a:t>
            </a:r>
            <a:r>
              <a:rPr i="1" dirty="0">
                <a:solidFill>
                  <a:srgbClr val="FFFFFF"/>
                </a:solidFill>
                <a:latin typeface="Segoe UI"/>
                <a:cs typeface="Segoe UI"/>
              </a:rPr>
              <a:t>is</a:t>
            </a:r>
            <a:r>
              <a:rPr i="1" spc="-140" dirty="0">
                <a:solidFill>
                  <a:srgbClr val="FFFFFF"/>
                </a:solidFill>
                <a:latin typeface="Segoe UI"/>
                <a:cs typeface="Segoe UI"/>
              </a:rPr>
              <a:t> </a:t>
            </a:r>
            <a:r>
              <a:rPr i="1" dirty="0">
                <a:solidFill>
                  <a:srgbClr val="FFFFFF"/>
                </a:solidFill>
                <a:latin typeface="Segoe UI"/>
                <a:cs typeface="Segoe UI"/>
              </a:rPr>
              <a:t>personalised</a:t>
            </a:r>
            <a:r>
              <a:rPr i="1" spc="-130" dirty="0">
                <a:solidFill>
                  <a:srgbClr val="FFFFFF"/>
                </a:solidFill>
                <a:latin typeface="Segoe UI"/>
                <a:cs typeface="Segoe UI"/>
              </a:rPr>
              <a:t> </a:t>
            </a:r>
            <a:r>
              <a:rPr i="1" spc="-10" dirty="0">
                <a:solidFill>
                  <a:srgbClr val="FFFFFF"/>
                </a:solidFill>
                <a:latin typeface="Segoe UI"/>
                <a:cs typeface="Segoe UI"/>
              </a:rPr>
              <a:t>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754505">
              <a:lnSpc>
                <a:spcPct val="100000"/>
              </a:lnSpc>
              <a:spcBef>
                <a:spcPts val="105"/>
              </a:spcBef>
            </a:pPr>
            <a:r>
              <a:rPr dirty="0">
                <a:solidFill>
                  <a:srgbClr val="1F2A2F"/>
                </a:solidFill>
              </a:rPr>
              <a:t>Personalised</a:t>
            </a:r>
            <a:r>
              <a:rPr spc="-125" dirty="0">
                <a:solidFill>
                  <a:srgbClr val="1F2A2F"/>
                </a:solidFill>
              </a:rPr>
              <a:t> </a:t>
            </a:r>
            <a:r>
              <a:rPr spc="-20" dirty="0">
                <a:solidFill>
                  <a:srgbClr val="1F2A2F"/>
                </a:solidFill>
              </a:rPr>
              <a:t>care</a:t>
            </a:r>
          </a:p>
        </p:txBody>
      </p:sp>
      <p:sp>
        <p:nvSpPr>
          <p:cNvPr id="3" name="object 3"/>
          <p:cNvSpPr txBox="1"/>
          <p:nvPr/>
        </p:nvSpPr>
        <p:spPr>
          <a:xfrm>
            <a:off x="535940" y="1560703"/>
            <a:ext cx="8014334" cy="3579495"/>
          </a:xfrm>
          <a:prstGeom prst="rect">
            <a:avLst/>
          </a:prstGeom>
        </p:spPr>
        <p:txBody>
          <a:bodyPr vert="horz" wrap="square" lIns="0" tIns="78740" rIns="0" bIns="0" rtlCol="0">
            <a:spAutoFit/>
          </a:bodyPr>
          <a:lstStyle/>
          <a:p>
            <a:pPr marL="355600" marR="17145" indent="-343535">
              <a:lnSpc>
                <a:spcPct val="80000"/>
              </a:lnSpc>
              <a:spcBef>
                <a:spcPts val="620"/>
              </a:spcBef>
              <a:buFont typeface="Arial"/>
              <a:buChar char="•"/>
              <a:tabLst>
                <a:tab pos="355600" algn="l"/>
              </a:tabLst>
            </a:pPr>
            <a:r>
              <a:rPr sz="2200" spc="-10" dirty="0">
                <a:latin typeface="Segoe UI"/>
                <a:cs typeface="Segoe UI"/>
              </a:rPr>
              <a:t>Personalised</a:t>
            </a:r>
            <a:r>
              <a:rPr sz="2200" spc="-20" dirty="0">
                <a:latin typeface="Segoe UI"/>
                <a:cs typeface="Segoe UI"/>
              </a:rPr>
              <a:t> </a:t>
            </a:r>
            <a:r>
              <a:rPr sz="2200" dirty="0">
                <a:latin typeface="Segoe UI"/>
                <a:cs typeface="Segoe UI"/>
              </a:rPr>
              <a:t>care</a:t>
            </a:r>
            <a:r>
              <a:rPr sz="2200" spc="-70" dirty="0">
                <a:latin typeface="Segoe UI"/>
                <a:cs typeface="Segoe UI"/>
              </a:rPr>
              <a:t> </a:t>
            </a:r>
            <a:r>
              <a:rPr sz="2200" dirty="0">
                <a:latin typeface="Segoe UI"/>
                <a:cs typeface="Segoe UI"/>
              </a:rPr>
              <a:t>(PC)</a:t>
            </a:r>
            <a:r>
              <a:rPr sz="2200" spc="-45" dirty="0">
                <a:latin typeface="Segoe UI"/>
                <a:cs typeface="Segoe UI"/>
              </a:rPr>
              <a:t> </a:t>
            </a:r>
            <a:r>
              <a:rPr sz="2200" dirty="0">
                <a:latin typeface="Segoe UI"/>
                <a:cs typeface="Segoe UI"/>
              </a:rPr>
              <a:t>means</a:t>
            </a:r>
            <a:r>
              <a:rPr sz="2200" spc="-40" dirty="0">
                <a:latin typeface="Segoe UI"/>
                <a:cs typeface="Segoe UI"/>
              </a:rPr>
              <a:t> </a:t>
            </a:r>
            <a:r>
              <a:rPr sz="2200" dirty="0">
                <a:latin typeface="Segoe UI"/>
                <a:cs typeface="Segoe UI"/>
              </a:rPr>
              <a:t>“people</a:t>
            </a:r>
            <a:r>
              <a:rPr sz="2200" spc="-70" dirty="0">
                <a:latin typeface="Segoe UI"/>
                <a:cs typeface="Segoe UI"/>
              </a:rPr>
              <a:t> </a:t>
            </a:r>
            <a:r>
              <a:rPr sz="2200" dirty="0">
                <a:latin typeface="Segoe UI"/>
                <a:cs typeface="Segoe UI"/>
              </a:rPr>
              <a:t>have</a:t>
            </a:r>
            <a:r>
              <a:rPr sz="2200" spc="-60" dirty="0">
                <a:latin typeface="Segoe UI"/>
                <a:cs typeface="Segoe UI"/>
              </a:rPr>
              <a:t> </a:t>
            </a:r>
            <a:r>
              <a:rPr sz="2200" dirty="0">
                <a:latin typeface="Segoe UI"/>
                <a:cs typeface="Segoe UI"/>
              </a:rPr>
              <a:t>choice</a:t>
            </a:r>
            <a:r>
              <a:rPr sz="2200" spc="-65" dirty="0">
                <a:latin typeface="Segoe UI"/>
                <a:cs typeface="Segoe UI"/>
              </a:rPr>
              <a:t> </a:t>
            </a:r>
            <a:r>
              <a:rPr sz="2200" dirty="0">
                <a:latin typeface="Segoe UI"/>
                <a:cs typeface="Segoe UI"/>
              </a:rPr>
              <a:t>and</a:t>
            </a:r>
            <a:r>
              <a:rPr sz="2200" spc="-45" dirty="0">
                <a:latin typeface="Segoe UI"/>
                <a:cs typeface="Segoe UI"/>
              </a:rPr>
              <a:t> </a:t>
            </a:r>
            <a:r>
              <a:rPr sz="2200" spc="-10" dirty="0">
                <a:latin typeface="Segoe UI"/>
                <a:cs typeface="Segoe UI"/>
              </a:rPr>
              <a:t>control </a:t>
            </a:r>
            <a:r>
              <a:rPr sz="2200" dirty="0">
                <a:latin typeface="Segoe UI"/>
                <a:cs typeface="Segoe UI"/>
              </a:rPr>
              <a:t>over</a:t>
            </a:r>
            <a:r>
              <a:rPr sz="2200" spc="-65" dirty="0">
                <a:latin typeface="Segoe UI"/>
                <a:cs typeface="Segoe UI"/>
              </a:rPr>
              <a:t> </a:t>
            </a:r>
            <a:r>
              <a:rPr sz="2200" dirty="0">
                <a:latin typeface="Segoe UI"/>
                <a:cs typeface="Segoe UI"/>
              </a:rPr>
              <a:t>the</a:t>
            </a:r>
            <a:r>
              <a:rPr sz="2200" spc="-45" dirty="0">
                <a:latin typeface="Segoe UI"/>
                <a:cs typeface="Segoe UI"/>
              </a:rPr>
              <a:t> </a:t>
            </a:r>
            <a:r>
              <a:rPr sz="2200" dirty="0">
                <a:latin typeface="Segoe UI"/>
                <a:cs typeface="Segoe UI"/>
              </a:rPr>
              <a:t>way</a:t>
            </a:r>
            <a:r>
              <a:rPr sz="2200" spc="-55" dirty="0">
                <a:latin typeface="Segoe UI"/>
                <a:cs typeface="Segoe UI"/>
              </a:rPr>
              <a:t> </a:t>
            </a:r>
            <a:r>
              <a:rPr sz="2200" dirty="0">
                <a:latin typeface="Segoe UI"/>
                <a:cs typeface="Segoe UI"/>
              </a:rPr>
              <a:t>their</a:t>
            </a:r>
            <a:r>
              <a:rPr sz="2200" spc="-40" dirty="0">
                <a:latin typeface="Segoe UI"/>
                <a:cs typeface="Segoe UI"/>
              </a:rPr>
              <a:t> </a:t>
            </a:r>
            <a:r>
              <a:rPr sz="2200" dirty="0">
                <a:latin typeface="Segoe UI"/>
                <a:cs typeface="Segoe UI"/>
              </a:rPr>
              <a:t>care</a:t>
            </a:r>
            <a:r>
              <a:rPr sz="2200" spc="-65" dirty="0">
                <a:latin typeface="Segoe UI"/>
                <a:cs typeface="Segoe UI"/>
              </a:rPr>
              <a:t> </a:t>
            </a:r>
            <a:r>
              <a:rPr sz="2200" dirty="0">
                <a:latin typeface="Segoe UI"/>
                <a:cs typeface="Segoe UI"/>
              </a:rPr>
              <a:t>is</a:t>
            </a:r>
            <a:r>
              <a:rPr sz="2200" spc="-50" dirty="0">
                <a:latin typeface="Segoe UI"/>
                <a:cs typeface="Segoe UI"/>
              </a:rPr>
              <a:t> </a:t>
            </a:r>
            <a:r>
              <a:rPr sz="2200" dirty="0">
                <a:latin typeface="Segoe UI"/>
                <a:cs typeface="Segoe UI"/>
              </a:rPr>
              <a:t>planned</a:t>
            </a:r>
            <a:r>
              <a:rPr sz="2200" spc="-40" dirty="0">
                <a:latin typeface="Segoe UI"/>
                <a:cs typeface="Segoe UI"/>
              </a:rPr>
              <a:t> </a:t>
            </a:r>
            <a:r>
              <a:rPr sz="2200" dirty="0">
                <a:latin typeface="Segoe UI"/>
                <a:cs typeface="Segoe UI"/>
              </a:rPr>
              <a:t>and</a:t>
            </a:r>
            <a:r>
              <a:rPr sz="2200" spc="-30" dirty="0">
                <a:latin typeface="Segoe UI"/>
                <a:cs typeface="Segoe UI"/>
              </a:rPr>
              <a:t> </a:t>
            </a:r>
            <a:r>
              <a:rPr sz="2200" dirty="0">
                <a:latin typeface="Segoe UI"/>
                <a:cs typeface="Segoe UI"/>
              </a:rPr>
              <a:t>delivered,</a:t>
            </a:r>
            <a:r>
              <a:rPr sz="2200" spc="-65" dirty="0">
                <a:latin typeface="Segoe UI"/>
                <a:cs typeface="Segoe UI"/>
              </a:rPr>
              <a:t> </a:t>
            </a:r>
            <a:r>
              <a:rPr sz="2200" dirty="0">
                <a:latin typeface="Segoe UI"/>
                <a:cs typeface="Segoe UI"/>
              </a:rPr>
              <a:t>based</a:t>
            </a:r>
            <a:r>
              <a:rPr sz="2200" spc="-55" dirty="0">
                <a:latin typeface="Segoe UI"/>
                <a:cs typeface="Segoe UI"/>
              </a:rPr>
              <a:t> </a:t>
            </a:r>
            <a:r>
              <a:rPr sz="2200" spc="-25" dirty="0">
                <a:latin typeface="Segoe UI"/>
                <a:cs typeface="Segoe UI"/>
              </a:rPr>
              <a:t>on </a:t>
            </a:r>
            <a:r>
              <a:rPr sz="2200" dirty="0">
                <a:latin typeface="Segoe UI"/>
                <a:cs typeface="Segoe UI"/>
              </a:rPr>
              <a:t>‘what</a:t>
            </a:r>
            <a:r>
              <a:rPr sz="2200" spc="-55" dirty="0">
                <a:latin typeface="Segoe UI"/>
                <a:cs typeface="Segoe UI"/>
              </a:rPr>
              <a:t> </a:t>
            </a:r>
            <a:r>
              <a:rPr sz="2200" dirty="0">
                <a:latin typeface="Segoe UI"/>
                <a:cs typeface="Segoe UI"/>
              </a:rPr>
              <a:t>matters’</a:t>
            </a:r>
            <a:r>
              <a:rPr sz="2200" spc="-50" dirty="0">
                <a:latin typeface="Segoe UI"/>
                <a:cs typeface="Segoe UI"/>
              </a:rPr>
              <a:t> </a:t>
            </a:r>
            <a:r>
              <a:rPr sz="2200" dirty="0">
                <a:latin typeface="Segoe UI"/>
                <a:cs typeface="Segoe UI"/>
              </a:rPr>
              <a:t>to</a:t>
            </a:r>
            <a:r>
              <a:rPr sz="2200" spc="-60" dirty="0">
                <a:latin typeface="Segoe UI"/>
                <a:cs typeface="Segoe UI"/>
              </a:rPr>
              <a:t> </a:t>
            </a:r>
            <a:r>
              <a:rPr sz="2200" dirty="0">
                <a:latin typeface="Segoe UI"/>
                <a:cs typeface="Segoe UI"/>
              </a:rPr>
              <a:t>them</a:t>
            </a:r>
            <a:r>
              <a:rPr sz="2200" spc="-50" dirty="0">
                <a:latin typeface="Segoe UI"/>
                <a:cs typeface="Segoe UI"/>
              </a:rPr>
              <a:t> </a:t>
            </a:r>
            <a:r>
              <a:rPr sz="2200" dirty="0">
                <a:latin typeface="Segoe UI"/>
                <a:cs typeface="Segoe UI"/>
              </a:rPr>
              <a:t>and</a:t>
            </a:r>
            <a:r>
              <a:rPr sz="2200" spc="-50" dirty="0">
                <a:latin typeface="Segoe UI"/>
                <a:cs typeface="Segoe UI"/>
              </a:rPr>
              <a:t> </a:t>
            </a:r>
            <a:r>
              <a:rPr sz="2200" dirty="0">
                <a:latin typeface="Segoe UI"/>
                <a:cs typeface="Segoe UI"/>
              </a:rPr>
              <a:t>their</a:t>
            </a:r>
            <a:r>
              <a:rPr sz="2200" spc="-55" dirty="0">
                <a:latin typeface="Segoe UI"/>
                <a:cs typeface="Segoe UI"/>
              </a:rPr>
              <a:t> </a:t>
            </a:r>
            <a:r>
              <a:rPr sz="2200" dirty="0">
                <a:latin typeface="Segoe UI"/>
                <a:cs typeface="Segoe UI"/>
              </a:rPr>
              <a:t>individual</a:t>
            </a:r>
            <a:r>
              <a:rPr sz="2200" spc="-25" dirty="0">
                <a:latin typeface="Segoe UI"/>
                <a:cs typeface="Segoe UI"/>
              </a:rPr>
              <a:t> </a:t>
            </a:r>
            <a:r>
              <a:rPr sz="2200" dirty="0">
                <a:latin typeface="Segoe UI"/>
                <a:cs typeface="Segoe UI"/>
              </a:rPr>
              <a:t>strengths</a:t>
            </a:r>
            <a:r>
              <a:rPr sz="2200" spc="-50" dirty="0">
                <a:latin typeface="Segoe UI"/>
                <a:cs typeface="Segoe UI"/>
              </a:rPr>
              <a:t> </a:t>
            </a:r>
            <a:r>
              <a:rPr sz="2200" spc="-25" dirty="0">
                <a:latin typeface="Segoe UI"/>
                <a:cs typeface="Segoe UI"/>
              </a:rPr>
              <a:t>and </a:t>
            </a:r>
            <a:r>
              <a:rPr sz="2200" spc="-10" dirty="0">
                <a:latin typeface="Segoe UI"/>
                <a:cs typeface="Segoe UI"/>
              </a:rPr>
              <a:t>needs”.</a:t>
            </a:r>
            <a:endParaRPr sz="2200">
              <a:latin typeface="Segoe UI"/>
              <a:cs typeface="Segoe UI"/>
            </a:endParaRPr>
          </a:p>
          <a:p>
            <a:pPr marL="355600" indent="-342900">
              <a:lnSpc>
                <a:spcPts val="2375"/>
              </a:lnSpc>
              <a:buFont typeface="Arial"/>
              <a:buChar char="•"/>
              <a:tabLst>
                <a:tab pos="355600" algn="l"/>
              </a:tabLst>
            </a:pPr>
            <a:r>
              <a:rPr sz="2200" dirty="0">
                <a:latin typeface="Segoe UI"/>
                <a:cs typeface="Segoe UI"/>
              </a:rPr>
              <a:t>It</a:t>
            </a:r>
            <a:r>
              <a:rPr sz="2200" spc="-45" dirty="0">
                <a:latin typeface="Segoe UI"/>
                <a:cs typeface="Segoe UI"/>
              </a:rPr>
              <a:t> </a:t>
            </a:r>
            <a:r>
              <a:rPr sz="2200" dirty="0">
                <a:latin typeface="Segoe UI"/>
                <a:cs typeface="Segoe UI"/>
              </a:rPr>
              <a:t>happens</a:t>
            </a:r>
            <a:r>
              <a:rPr sz="2200" spc="-40" dirty="0">
                <a:latin typeface="Segoe UI"/>
                <a:cs typeface="Segoe UI"/>
              </a:rPr>
              <a:t> </a:t>
            </a:r>
            <a:r>
              <a:rPr sz="2200" dirty="0">
                <a:latin typeface="Segoe UI"/>
                <a:cs typeface="Segoe UI"/>
              </a:rPr>
              <a:t>when</a:t>
            </a:r>
            <a:r>
              <a:rPr sz="2200" spc="-35" dirty="0">
                <a:latin typeface="Segoe UI"/>
                <a:cs typeface="Segoe UI"/>
              </a:rPr>
              <a:t> </a:t>
            </a:r>
            <a:r>
              <a:rPr sz="2200" dirty="0">
                <a:latin typeface="Segoe UI"/>
                <a:cs typeface="Segoe UI"/>
              </a:rPr>
              <a:t>“we</a:t>
            </a:r>
            <a:r>
              <a:rPr sz="2200" spc="-45" dirty="0">
                <a:latin typeface="Segoe UI"/>
                <a:cs typeface="Segoe UI"/>
              </a:rPr>
              <a:t> </a:t>
            </a:r>
            <a:r>
              <a:rPr sz="2200" dirty="0">
                <a:latin typeface="Segoe UI"/>
                <a:cs typeface="Segoe UI"/>
              </a:rPr>
              <a:t>make</a:t>
            </a:r>
            <a:r>
              <a:rPr sz="2200" spc="-50" dirty="0">
                <a:latin typeface="Segoe UI"/>
                <a:cs typeface="Segoe UI"/>
              </a:rPr>
              <a:t> </a:t>
            </a:r>
            <a:r>
              <a:rPr sz="2200" dirty="0">
                <a:latin typeface="Segoe UI"/>
                <a:cs typeface="Segoe UI"/>
              </a:rPr>
              <a:t>the</a:t>
            </a:r>
            <a:r>
              <a:rPr sz="2200" spc="-35" dirty="0">
                <a:latin typeface="Segoe UI"/>
                <a:cs typeface="Segoe UI"/>
              </a:rPr>
              <a:t> </a:t>
            </a:r>
            <a:r>
              <a:rPr sz="2200" dirty="0">
                <a:latin typeface="Segoe UI"/>
                <a:cs typeface="Segoe UI"/>
              </a:rPr>
              <a:t>most</a:t>
            </a:r>
            <a:r>
              <a:rPr sz="2200" spc="-40" dirty="0">
                <a:latin typeface="Segoe UI"/>
                <a:cs typeface="Segoe UI"/>
              </a:rPr>
              <a:t> </a:t>
            </a:r>
            <a:r>
              <a:rPr sz="2200" dirty="0">
                <a:latin typeface="Segoe UI"/>
                <a:cs typeface="Segoe UI"/>
              </a:rPr>
              <a:t>of</a:t>
            </a:r>
            <a:r>
              <a:rPr sz="2200" spc="-45" dirty="0">
                <a:latin typeface="Segoe UI"/>
                <a:cs typeface="Segoe UI"/>
              </a:rPr>
              <a:t> </a:t>
            </a:r>
            <a:r>
              <a:rPr sz="2200" dirty="0">
                <a:latin typeface="Segoe UI"/>
                <a:cs typeface="Segoe UI"/>
              </a:rPr>
              <a:t>the</a:t>
            </a:r>
            <a:r>
              <a:rPr sz="2200" spc="-35" dirty="0">
                <a:latin typeface="Segoe UI"/>
                <a:cs typeface="Segoe UI"/>
              </a:rPr>
              <a:t> </a:t>
            </a:r>
            <a:r>
              <a:rPr sz="2200" dirty="0">
                <a:latin typeface="Segoe UI"/>
                <a:cs typeface="Segoe UI"/>
              </a:rPr>
              <a:t>expertise,</a:t>
            </a:r>
            <a:r>
              <a:rPr sz="2200" spc="-45" dirty="0">
                <a:latin typeface="Segoe UI"/>
                <a:cs typeface="Segoe UI"/>
              </a:rPr>
              <a:t> </a:t>
            </a:r>
            <a:r>
              <a:rPr sz="2200" spc="-10" dirty="0">
                <a:latin typeface="Segoe UI"/>
                <a:cs typeface="Segoe UI"/>
              </a:rPr>
              <a:t>capacity</a:t>
            </a:r>
            <a:endParaRPr sz="2200">
              <a:latin typeface="Segoe UI"/>
              <a:cs typeface="Segoe UI"/>
            </a:endParaRPr>
          </a:p>
          <a:p>
            <a:pPr marL="355600">
              <a:lnSpc>
                <a:spcPts val="2375"/>
              </a:lnSpc>
            </a:pPr>
            <a:r>
              <a:rPr sz="2200" dirty="0">
                <a:latin typeface="Segoe UI"/>
                <a:cs typeface="Segoe UI"/>
              </a:rPr>
              <a:t>and</a:t>
            </a:r>
            <a:r>
              <a:rPr sz="2200" spc="-65" dirty="0">
                <a:latin typeface="Segoe UI"/>
                <a:cs typeface="Segoe UI"/>
              </a:rPr>
              <a:t> </a:t>
            </a:r>
            <a:r>
              <a:rPr sz="2200" dirty="0">
                <a:latin typeface="Segoe UI"/>
                <a:cs typeface="Segoe UI"/>
              </a:rPr>
              <a:t>potential</a:t>
            </a:r>
            <a:r>
              <a:rPr sz="2200" spc="-50" dirty="0">
                <a:latin typeface="Segoe UI"/>
                <a:cs typeface="Segoe UI"/>
              </a:rPr>
              <a:t> </a:t>
            </a:r>
            <a:r>
              <a:rPr sz="2200" dirty="0">
                <a:latin typeface="Segoe UI"/>
                <a:cs typeface="Segoe UI"/>
              </a:rPr>
              <a:t>of</a:t>
            </a:r>
            <a:r>
              <a:rPr sz="2200" spc="-75" dirty="0">
                <a:latin typeface="Segoe UI"/>
                <a:cs typeface="Segoe UI"/>
              </a:rPr>
              <a:t> </a:t>
            </a:r>
            <a:r>
              <a:rPr sz="2200" dirty="0">
                <a:latin typeface="Segoe UI"/>
                <a:cs typeface="Segoe UI"/>
              </a:rPr>
              <a:t>people,</a:t>
            </a:r>
            <a:r>
              <a:rPr sz="2200" spc="-80" dirty="0">
                <a:latin typeface="Segoe UI"/>
                <a:cs typeface="Segoe UI"/>
              </a:rPr>
              <a:t> </a:t>
            </a:r>
            <a:r>
              <a:rPr sz="2200" dirty="0">
                <a:latin typeface="Segoe UI"/>
                <a:cs typeface="Segoe UI"/>
              </a:rPr>
              <a:t>families</a:t>
            </a:r>
            <a:r>
              <a:rPr sz="2200" spc="-30" dirty="0">
                <a:latin typeface="Segoe UI"/>
                <a:cs typeface="Segoe UI"/>
              </a:rPr>
              <a:t> </a:t>
            </a:r>
            <a:r>
              <a:rPr sz="2200" dirty="0">
                <a:latin typeface="Segoe UI"/>
                <a:cs typeface="Segoe UI"/>
              </a:rPr>
              <a:t>and</a:t>
            </a:r>
            <a:r>
              <a:rPr sz="2200" spc="-65" dirty="0">
                <a:latin typeface="Segoe UI"/>
                <a:cs typeface="Segoe UI"/>
              </a:rPr>
              <a:t> </a:t>
            </a:r>
            <a:r>
              <a:rPr sz="2200" spc="-10" dirty="0">
                <a:latin typeface="Segoe UI"/>
                <a:cs typeface="Segoe UI"/>
              </a:rPr>
              <a:t>communities”.</a:t>
            </a:r>
            <a:endParaRPr sz="2200">
              <a:latin typeface="Segoe UI"/>
              <a:cs typeface="Segoe UI"/>
            </a:endParaRPr>
          </a:p>
          <a:p>
            <a:pPr marL="355600" marR="711835" indent="-343535">
              <a:lnSpc>
                <a:spcPts val="2110"/>
              </a:lnSpc>
              <a:spcBef>
                <a:spcPts val="515"/>
              </a:spcBef>
              <a:buFont typeface="Arial"/>
              <a:buChar char="•"/>
              <a:tabLst>
                <a:tab pos="355600" algn="l"/>
              </a:tabLst>
            </a:pPr>
            <a:r>
              <a:rPr sz="2200" spc="-10" dirty="0">
                <a:latin typeface="Segoe UI"/>
                <a:cs typeface="Segoe UI"/>
              </a:rPr>
              <a:t>Personalised</a:t>
            </a:r>
            <a:r>
              <a:rPr sz="2200" spc="-35" dirty="0">
                <a:latin typeface="Segoe UI"/>
                <a:cs typeface="Segoe UI"/>
              </a:rPr>
              <a:t> </a:t>
            </a:r>
            <a:r>
              <a:rPr sz="2200" dirty="0">
                <a:latin typeface="Segoe UI"/>
                <a:cs typeface="Segoe UI"/>
              </a:rPr>
              <a:t>care</a:t>
            </a:r>
            <a:r>
              <a:rPr sz="2200" spc="-90" dirty="0">
                <a:latin typeface="Segoe UI"/>
                <a:cs typeface="Segoe UI"/>
              </a:rPr>
              <a:t> </a:t>
            </a:r>
            <a:r>
              <a:rPr sz="2200" dirty="0">
                <a:latin typeface="Segoe UI"/>
                <a:cs typeface="Segoe UI"/>
              </a:rPr>
              <a:t>represents</a:t>
            </a:r>
            <a:r>
              <a:rPr sz="2200" spc="-95" dirty="0">
                <a:latin typeface="Segoe UI"/>
                <a:cs typeface="Segoe UI"/>
              </a:rPr>
              <a:t> </a:t>
            </a:r>
            <a:r>
              <a:rPr sz="2200" dirty="0">
                <a:latin typeface="Segoe UI"/>
                <a:cs typeface="Segoe UI"/>
              </a:rPr>
              <a:t>a</a:t>
            </a:r>
            <a:r>
              <a:rPr sz="2200" spc="-70" dirty="0">
                <a:latin typeface="Segoe UI"/>
                <a:cs typeface="Segoe UI"/>
              </a:rPr>
              <a:t> </a:t>
            </a:r>
            <a:r>
              <a:rPr sz="2200" dirty="0">
                <a:latin typeface="Segoe UI"/>
                <a:cs typeface="Segoe UI"/>
              </a:rPr>
              <a:t>new</a:t>
            </a:r>
            <a:r>
              <a:rPr sz="2200" spc="-75" dirty="0">
                <a:latin typeface="Segoe UI"/>
                <a:cs typeface="Segoe UI"/>
              </a:rPr>
              <a:t> </a:t>
            </a:r>
            <a:r>
              <a:rPr sz="2200" dirty="0">
                <a:latin typeface="Segoe UI"/>
                <a:cs typeface="Segoe UI"/>
              </a:rPr>
              <a:t>relationship</a:t>
            </a:r>
            <a:r>
              <a:rPr sz="2200" spc="-45" dirty="0">
                <a:latin typeface="Segoe UI"/>
                <a:cs typeface="Segoe UI"/>
              </a:rPr>
              <a:t> </a:t>
            </a:r>
            <a:r>
              <a:rPr sz="2200" spc="-10" dirty="0">
                <a:latin typeface="Segoe UI"/>
                <a:cs typeface="Segoe UI"/>
              </a:rPr>
              <a:t>between </a:t>
            </a:r>
            <a:r>
              <a:rPr sz="2200" dirty="0">
                <a:latin typeface="Segoe UI"/>
                <a:cs typeface="Segoe UI"/>
              </a:rPr>
              <a:t>people,</a:t>
            </a:r>
            <a:r>
              <a:rPr sz="2200" spc="-55" dirty="0">
                <a:latin typeface="Segoe UI"/>
                <a:cs typeface="Segoe UI"/>
              </a:rPr>
              <a:t> </a:t>
            </a:r>
            <a:r>
              <a:rPr sz="2200" spc="-10" dirty="0">
                <a:latin typeface="Segoe UI"/>
                <a:cs typeface="Segoe UI"/>
              </a:rPr>
              <a:t>professionals</a:t>
            </a:r>
            <a:r>
              <a:rPr sz="2200" spc="-30" dirty="0">
                <a:latin typeface="Segoe UI"/>
                <a:cs typeface="Segoe UI"/>
              </a:rPr>
              <a:t> </a:t>
            </a:r>
            <a:r>
              <a:rPr sz="2200" dirty="0">
                <a:latin typeface="Segoe UI"/>
                <a:cs typeface="Segoe UI"/>
              </a:rPr>
              <a:t>and</a:t>
            </a:r>
            <a:r>
              <a:rPr sz="2200" spc="-35" dirty="0">
                <a:latin typeface="Segoe UI"/>
                <a:cs typeface="Segoe UI"/>
              </a:rPr>
              <a:t> </a:t>
            </a:r>
            <a:r>
              <a:rPr sz="2200" dirty="0">
                <a:latin typeface="Segoe UI"/>
                <a:cs typeface="Segoe UI"/>
              </a:rPr>
              <a:t>the</a:t>
            </a:r>
            <a:r>
              <a:rPr sz="2200" spc="-40" dirty="0">
                <a:latin typeface="Segoe UI"/>
                <a:cs typeface="Segoe UI"/>
              </a:rPr>
              <a:t> </a:t>
            </a:r>
            <a:r>
              <a:rPr sz="2200" spc="-10" dirty="0">
                <a:latin typeface="Segoe UI"/>
                <a:cs typeface="Segoe UI"/>
              </a:rPr>
              <a:t>system.</a:t>
            </a:r>
            <a:endParaRPr sz="2200">
              <a:latin typeface="Segoe UI"/>
              <a:cs typeface="Segoe UI"/>
            </a:endParaRPr>
          </a:p>
          <a:p>
            <a:pPr marL="355600" marR="5080" indent="-343535" algn="just">
              <a:lnSpc>
                <a:spcPct val="80100"/>
              </a:lnSpc>
              <a:spcBef>
                <a:spcPts val="545"/>
              </a:spcBef>
              <a:buFont typeface="Arial"/>
              <a:buChar char="•"/>
              <a:tabLst>
                <a:tab pos="355600" algn="l"/>
              </a:tabLst>
            </a:pPr>
            <a:r>
              <a:rPr sz="2200" dirty="0">
                <a:latin typeface="Segoe UI"/>
                <a:cs typeface="Segoe UI"/>
              </a:rPr>
              <a:t>It</a:t>
            </a:r>
            <a:r>
              <a:rPr sz="2200" spc="-50" dirty="0">
                <a:latin typeface="Segoe UI"/>
                <a:cs typeface="Segoe UI"/>
              </a:rPr>
              <a:t> </a:t>
            </a:r>
            <a:r>
              <a:rPr sz="2200" dirty="0">
                <a:latin typeface="Segoe UI"/>
                <a:cs typeface="Segoe UI"/>
              </a:rPr>
              <a:t>“provides</a:t>
            </a:r>
            <a:r>
              <a:rPr sz="2200" spc="-60" dirty="0">
                <a:latin typeface="Segoe UI"/>
                <a:cs typeface="Segoe UI"/>
              </a:rPr>
              <a:t> </a:t>
            </a:r>
            <a:r>
              <a:rPr sz="2200" dirty="0">
                <a:latin typeface="Segoe UI"/>
                <a:cs typeface="Segoe UI"/>
              </a:rPr>
              <a:t>a</a:t>
            </a:r>
            <a:r>
              <a:rPr sz="2200" spc="-50" dirty="0">
                <a:latin typeface="Segoe UI"/>
                <a:cs typeface="Segoe UI"/>
              </a:rPr>
              <a:t> </a:t>
            </a:r>
            <a:r>
              <a:rPr sz="2200" dirty="0">
                <a:latin typeface="Segoe UI"/>
                <a:cs typeface="Segoe UI"/>
              </a:rPr>
              <a:t>positive</a:t>
            </a:r>
            <a:r>
              <a:rPr sz="2200" spc="-40" dirty="0">
                <a:latin typeface="Segoe UI"/>
                <a:cs typeface="Segoe UI"/>
              </a:rPr>
              <a:t> </a:t>
            </a:r>
            <a:r>
              <a:rPr sz="2200" dirty="0">
                <a:latin typeface="Segoe UI"/>
                <a:cs typeface="Segoe UI"/>
              </a:rPr>
              <a:t>shift</a:t>
            </a:r>
            <a:r>
              <a:rPr sz="2200" spc="-35" dirty="0">
                <a:latin typeface="Segoe UI"/>
                <a:cs typeface="Segoe UI"/>
              </a:rPr>
              <a:t> </a:t>
            </a:r>
            <a:r>
              <a:rPr sz="2200" dirty="0">
                <a:latin typeface="Segoe UI"/>
                <a:cs typeface="Segoe UI"/>
              </a:rPr>
              <a:t>in</a:t>
            </a:r>
            <a:r>
              <a:rPr sz="2200" spc="-40" dirty="0">
                <a:latin typeface="Segoe UI"/>
                <a:cs typeface="Segoe UI"/>
              </a:rPr>
              <a:t> </a:t>
            </a:r>
            <a:r>
              <a:rPr sz="2200" dirty="0">
                <a:latin typeface="Segoe UI"/>
                <a:cs typeface="Segoe UI"/>
              </a:rPr>
              <a:t>power</a:t>
            </a:r>
            <a:r>
              <a:rPr sz="2200" spc="-50" dirty="0">
                <a:latin typeface="Segoe UI"/>
                <a:cs typeface="Segoe UI"/>
              </a:rPr>
              <a:t> </a:t>
            </a:r>
            <a:r>
              <a:rPr sz="2200" dirty="0">
                <a:latin typeface="Segoe UI"/>
                <a:cs typeface="Segoe UI"/>
              </a:rPr>
              <a:t>and</a:t>
            </a:r>
            <a:r>
              <a:rPr sz="2200" spc="-35" dirty="0">
                <a:latin typeface="Segoe UI"/>
                <a:cs typeface="Segoe UI"/>
              </a:rPr>
              <a:t> </a:t>
            </a:r>
            <a:r>
              <a:rPr sz="2200" dirty="0">
                <a:latin typeface="Segoe UI"/>
                <a:cs typeface="Segoe UI"/>
              </a:rPr>
              <a:t>decision</a:t>
            </a:r>
            <a:r>
              <a:rPr sz="2200" spc="-30" dirty="0">
                <a:latin typeface="Segoe UI"/>
                <a:cs typeface="Segoe UI"/>
              </a:rPr>
              <a:t> </a:t>
            </a:r>
            <a:r>
              <a:rPr sz="2200" dirty="0">
                <a:latin typeface="Segoe UI"/>
                <a:cs typeface="Segoe UI"/>
              </a:rPr>
              <a:t>making</a:t>
            </a:r>
            <a:r>
              <a:rPr sz="2200" spc="-35" dirty="0">
                <a:latin typeface="Segoe UI"/>
                <a:cs typeface="Segoe UI"/>
              </a:rPr>
              <a:t> </a:t>
            </a:r>
            <a:r>
              <a:rPr sz="2200" spc="-20" dirty="0">
                <a:latin typeface="Segoe UI"/>
                <a:cs typeface="Segoe UI"/>
              </a:rPr>
              <a:t>that </a:t>
            </a:r>
            <a:r>
              <a:rPr sz="2200" dirty="0">
                <a:latin typeface="Segoe UI"/>
                <a:cs typeface="Segoe UI"/>
              </a:rPr>
              <a:t>enables</a:t>
            </a:r>
            <a:r>
              <a:rPr sz="2200" spc="-30" dirty="0">
                <a:latin typeface="Segoe UI"/>
                <a:cs typeface="Segoe UI"/>
              </a:rPr>
              <a:t> </a:t>
            </a:r>
            <a:r>
              <a:rPr sz="2200" dirty="0">
                <a:latin typeface="Segoe UI"/>
                <a:cs typeface="Segoe UI"/>
              </a:rPr>
              <a:t>people</a:t>
            </a:r>
            <a:r>
              <a:rPr sz="2200" spc="-55" dirty="0">
                <a:latin typeface="Segoe UI"/>
                <a:cs typeface="Segoe UI"/>
              </a:rPr>
              <a:t> </a:t>
            </a:r>
            <a:r>
              <a:rPr sz="2200" dirty="0">
                <a:latin typeface="Segoe UI"/>
                <a:cs typeface="Segoe UI"/>
              </a:rPr>
              <a:t>to</a:t>
            </a:r>
            <a:r>
              <a:rPr sz="2200" spc="-40" dirty="0">
                <a:latin typeface="Segoe UI"/>
                <a:cs typeface="Segoe UI"/>
              </a:rPr>
              <a:t> </a:t>
            </a:r>
            <a:r>
              <a:rPr sz="2200" dirty="0">
                <a:latin typeface="Segoe UI"/>
                <a:cs typeface="Segoe UI"/>
              </a:rPr>
              <a:t>have</a:t>
            </a:r>
            <a:r>
              <a:rPr sz="2200" spc="-40" dirty="0">
                <a:latin typeface="Segoe UI"/>
                <a:cs typeface="Segoe UI"/>
              </a:rPr>
              <a:t> </a:t>
            </a:r>
            <a:r>
              <a:rPr sz="2200" dirty="0">
                <a:latin typeface="Segoe UI"/>
                <a:cs typeface="Segoe UI"/>
              </a:rPr>
              <a:t>a</a:t>
            </a:r>
            <a:r>
              <a:rPr sz="2200" spc="-45" dirty="0">
                <a:latin typeface="Segoe UI"/>
                <a:cs typeface="Segoe UI"/>
              </a:rPr>
              <a:t> </a:t>
            </a:r>
            <a:r>
              <a:rPr sz="2200" dirty="0">
                <a:latin typeface="Segoe UI"/>
                <a:cs typeface="Segoe UI"/>
              </a:rPr>
              <a:t>voice,</a:t>
            </a:r>
            <a:r>
              <a:rPr sz="2200" spc="-45" dirty="0">
                <a:latin typeface="Segoe UI"/>
                <a:cs typeface="Segoe UI"/>
              </a:rPr>
              <a:t> </a:t>
            </a:r>
            <a:r>
              <a:rPr sz="2200" dirty="0">
                <a:latin typeface="Segoe UI"/>
                <a:cs typeface="Segoe UI"/>
              </a:rPr>
              <a:t>to</a:t>
            </a:r>
            <a:r>
              <a:rPr sz="2200" spc="-40" dirty="0">
                <a:latin typeface="Segoe UI"/>
                <a:cs typeface="Segoe UI"/>
              </a:rPr>
              <a:t> </a:t>
            </a:r>
            <a:r>
              <a:rPr sz="2200" dirty="0">
                <a:latin typeface="Segoe UI"/>
                <a:cs typeface="Segoe UI"/>
              </a:rPr>
              <a:t>be</a:t>
            </a:r>
            <a:r>
              <a:rPr sz="2200" spc="-55" dirty="0">
                <a:latin typeface="Segoe UI"/>
                <a:cs typeface="Segoe UI"/>
              </a:rPr>
              <a:t> </a:t>
            </a:r>
            <a:r>
              <a:rPr sz="2200" dirty="0">
                <a:latin typeface="Segoe UI"/>
                <a:cs typeface="Segoe UI"/>
              </a:rPr>
              <a:t>heard</a:t>
            </a:r>
            <a:r>
              <a:rPr sz="2200" spc="-40" dirty="0">
                <a:latin typeface="Segoe UI"/>
                <a:cs typeface="Segoe UI"/>
              </a:rPr>
              <a:t> </a:t>
            </a:r>
            <a:r>
              <a:rPr sz="2200" dirty="0">
                <a:latin typeface="Segoe UI"/>
                <a:cs typeface="Segoe UI"/>
              </a:rPr>
              <a:t>and</a:t>
            </a:r>
            <a:r>
              <a:rPr sz="2200" spc="-20" dirty="0">
                <a:latin typeface="Segoe UI"/>
                <a:cs typeface="Segoe UI"/>
              </a:rPr>
              <a:t> </a:t>
            </a:r>
            <a:r>
              <a:rPr sz="2200" dirty="0">
                <a:latin typeface="Segoe UI"/>
                <a:cs typeface="Segoe UI"/>
              </a:rPr>
              <a:t>be</a:t>
            </a:r>
            <a:r>
              <a:rPr sz="2200" spc="-50" dirty="0">
                <a:latin typeface="Segoe UI"/>
                <a:cs typeface="Segoe UI"/>
              </a:rPr>
              <a:t> </a:t>
            </a:r>
            <a:r>
              <a:rPr sz="2200" spc="-10" dirty="0">
                <a:latin typeface="Segoe UI"/>
                <a:cs typeface="Segoe UI"/>
              </a:rPr>
              <a:t>connected </a:t>
            </a:r>
            <a:r>
              <a:rPr sz="2200" dirty="0">
                <a:latin typeface="Segoe UI"/>
                <a:cs typeface="Segoe UI"/>
              </a:rPr>
              <a:t>to</a:t>
            </a:r>
            <a:r>
              <a:rPr sz="2200" spc="-50" dirty="0">
                <a:latin typeface="Segoe UI"/>
                <a:cs typeface="Segoe UI"/>
              </a:rPr>
              <a:t> </a:t>
            </a:r>
            <a:r>
              <a:rPr sz="2200" dirty="0">
                <a:latin typeface="Segoe UI"/>
                <a:cs typeface="Segoe UI"/>
              </a:rPr>
              <a:t>each</a:t>
            </a:r>
            <a:r>
              <a:rPr sz="2200" spc="-40" dirty="0">
                <a:latin typeface="Segoe UI"/>
                <a:cs typeface="Segoe UI"/>
              </a:rPr>
              <a:t> </a:t>
            </a:r>
            <a:r>
              <a:rPr sz="2200" dirty="0">
                <a:latin typeface="Segoe UI"/>
                <a:cs typeface="Segoe UI"/>
              </a:rPr>
              <a:t>other</a:t>
            </a:r>
            <a:r>
              <a:rPr sz="2200" spc="-30" dirty="0">
                <a:latin typeface="Segoe UI"/>
                <a:cs typeface="Segoe UI"/>
              </a:rPr>
              <a:t> </a:t>
            </a:r>
            <a:r>
              <a:rPr sz="2200" dirty="0">
                <a:latin typeface="Segoe UI"/>
                <a:cs typeface="Segoe UI"/>
              </a:rPr>
              <a:t>and</a:t>
            </a:r>
            <a:r>
              <a:rPr sz="2200" spc="-35" dirty="0">
                <a:latin typeface="Segoe UI"/>
                <a:cs typeface="Segoe UI"/>
              </a:rPr>
              <a:t> </a:t>
            </a:r>
            <a:r>
              <a:rPr sz="2200" dirty="0">
                <a:latin typeface="Segoe UI"/>
                <a:cs typeface="Segoe UI"/>
              </a:rPr>
              <a:t>their</a:t>
            </a:r>
            <a:r>
              <a:rPr sz="2200" spc="-35" dirty="0">
                <a:latin typeface="Segoe UI"/>
                <a:cs typeface="Segoe UI"/>
              </a:rPr>
              <a:t> </a:t>
            </a:r>
            <a:r>
              <a:rPr sz="2200" spc="-10" dirty="0">
                <a:latin typeface="Segoe UI"/>
                <a:cs typeface="Segoe UI"/>
              </a:rPr>
              <a:t>communities”.</a:t>
            </a:r>
            <a:endParaRPr sz="2200">
              <a:latin typeface="Segoe UI"/>
              <a:cs typeface="Segoe UI"/>
            </a:endParaRPr>
          </a:p>
          <a:p>
            <a:pPr marL="6337935" algn="just">
              <a:lnSpc>
                <a:spcPct val="100000"/>
              </a:lnSpc>
            </a:pPr>
            <a:r>
              <a:rPr sz="2200" dirty="0">
                <a:latin typeface="Segoe UI"/>
                <a:cs typeface="Segoe UI"/>
              </a:rPr>
              <a:t>(NHS,</a:t>
            </a:r>
            <a:r>
              <a:rPr sz="2200" spc="-55" dirty="0">
                <a:latin typeface="Segoe UI"/>
                <a:cs typeface="Segoe UI"/>
              </a:rPr>
              <a:t> </a:t>
            </a:r>
            <a:r>
              <a:rPr sz="2200" spc="-20" dirty="0">
                <a:latin typeface="Segoe UI"/>
                <a:cs typeface="Segoe UI"/>
              </a:rPr>
              <a:t>2022)</a:t>
            </a:r>
            <a:endParaRPr sz="2200">
              <a:latin typeface="Segoe UI"/>
              <a:cs typeface="Segoe U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754505">
              <a:lnSpc>
                <a:spcPct val="100000"/>
              </a:lnSpc>
              <a:spcBef>
                <a:spcPts val="105"/>
              </a:spcBef>
            </a:pPr>
            <a:r>
              <a:rPr dirty="0"/>
              <a:t>Personalised</a:t>
            </a:r>
            <a:r>
              <a:rPr spc="-125" dirty="0"/>
              <a:t> </a:t>
            </a:r>
            <a:r>
              <a:rPr spc="-20" dirty="0"/>
              <a:t>care</a:t>
            </a:r>
          </a:p>
        </p:txBody>
      </p:sp>
      <p:sp>
        <p:nvSpPr>
          <p:cNvPr id="3" name="object 3"/>
          <p:cNvSpPr txBox="1"/>
          <p:nvPr/>
        </p:nvSpPr>
        <p:spPr>
          <a:xfrm>
            <a:off x="535940" y="1550035"/>
            <a:ext cx="7891145" cy="3683635"/>
          </a:xfrm>
          <a:prstGeom prst="rect">
            <a:avLst/>
          </a:prstGeom>
        </p:spPr>
        <p:txBody>
          <a:bodyPr vert="horz" wrap="square" lIns="0" tIns="85725" rIns="0" bIns="0" rtlCol="0">
            <a:spAutoFit/>
          </a:bodyPr>
          <a:lstStyle/>
          <a:p>
            <a:pPr marL="355600" marR="356235" indent="-343535">
              <a:lnSpc>
                <a:spcPts val="2400"/>
              </a:lnSpc>
              <a:spcBef>
                <a:spcPts val="675"/>
              </a:spcBef>
              <a:buFont typeface="Arial"/>
              <a:buChar char="•"/>
              <a:tabLst>
                <a:tab pos="355600" algn="l"/>
              </a:tabLst>
            </a:pPr>
            <a:r>
              <a:rPr sz="2500" spc="-10" dirty="0">
                <a:latin typeface="Segoe UI"/>
                <a:cs typeface="Segoe UI"/>
              </a:rPr>
              <a:t>Personalised</a:t>
            </a:r>
            <a:r>
              <a:rPr sz="2500" spc="-40" dirty="0">
                <a:latin typeface="Segoe UI"/>
                <a:cs typeface="Segoe UI"/>
              </a:rPr>
              <a:t> </a:t>
            </a:r>
            <a:r>
              <a:rPr sz="2500" dirty="0">
                <a:latin typeface="Segoe UI"/>
                <a:cs typeface="Segoe UI"/>
              </a:rPr>
              <a:t>care</a:t>
            </a:r>
            <a:r>
              <a:rPr sz="2500" spc="-60" dirty="0">
                <a:latin typeface="Segoe UI"/>
                <a:cs typeface="Segoe UI"/>
              </a:rPr>
              <a:t> </a:t>
            </a:r>
            <a:r>
              <a:rPr sz="2500" dirty="0">
                <a:latin typeface="Segoe UI"/>
                <a:cs typeface="Segoe UI"/>
              </a:rPr>
              <a:t>takes</a:t>
            </a:r>
            <a:r>
              <a:rPr sz="2500" spc="-60" dirty="0">
                <a:latin typeface="Segoe UI"/>
                <a:cs typeface="Segoe UI"/>
              </a:rPr>
              <a:t> </a:t>
            </a:r>
            <a:r>
              <a:rPr sz="2500" dirty="0">
                <a:latin typeface="Segoe UI"/>
                <a:cs typeface="Segoe UI"/>
              </a:rPr>
              <a:t>a</a:t>
            </a:r>
            <a:r>
              <a:rPr sz="2500" spc="-75" dirty="0">
                <a:latin typeface="Segoe UI"/>
                <a:cs typeface="Segoe UI"/>
              </a:rPr>
              <a:t> </a:t>
            </a:r>
            <a:r>
              <a:rPr sz="2500" spc="-20" dirty="0">
                <a:latin typeface="Segoe UI"/>
                <a:cs typeface="Segoe UI"/>
              </a:rPr>
              <a:t>“whole-</a:t>
            </a:r>
            <a:r>
              <a:rPr sz="2500" dirty="0">
                <a:latin typeface="Segoe UI"/>
                <a:cs typeface="Segoe UI"/>
              </a:rPr>
              <a:t>system</a:t>
            </a:r>
            <a:r>
              <a:rPr sz="2500" spc="-40" dirty="0">
                <a:latin typeface="Segoe UI"/>
                <a:cs typeface="Segoe UI"/>
              </a:rPr>
              <a:t> </a:t>
            </a:r>
            <a:r>
              <a:rPr sz="2500" spc="-10" dirty="0">
                <a:latin typeface="Segoe UI"/>
                <a:cs typeface="Segoe UI"/>
              </a:rPr>
              <a:t>approach, </a:t>
            </a:r>
            <a:r>
              <a:rPr sz="2500" dirty="0">
                <a:latin typeface="Segoe UI"/>
                <a:cs typeface="Segoe UI"/>
              </a:rPr>
              <a:t>integrating</a:t>
            </a:r>
            <a:r>
              <a:rPr sz="2500" spc="-25" dirty="0">
                <a:latin typeface="Segoe UI"/>
                <a:cs typeface="Segoe UI"/>
              </a:rPr>
              <a:t> </a:t>
            </a:r>
            <a:r>
              <a:rPr sz="2500" dirty="0">
                <a:latin typeface="Segoe UI"/>
                <a:cs typeface="Segoe UI"/>
              </a:rPr>
              <a:t>services</a:t>
            </a:r>
            <a:r>
              <a:rPr sz="2500" spc="-40" dirty="0">
                <a:latin typeface="Segoe UI"/>
                <a:cs typeface="Segoe UI"/>
              </a:rPr>
              <a:t> </a:t>
            </a:r>
            <a:r>
              <a:rPr sz="2500" dirty="0">
                <a:latin typeface="Segoe UI"/>
                <a:cs typeface="Segoe UI"/>
              </a:rPr>
              <a:t>around</a:t>
            </a:r>
            <a:r>
              <a:rPr sz="2500" spc="-60" dirty="0">
                <a:latin typeface="Segoe UI"/>
                <a:cs typeface="Segoe UI"/>
              </a:rPr>
              <a:t> </a:t>
            </a:r>
            <a:r>
              <a:rPr sz="2500" dirty="0">
                <a:latin typeface="Segoe UI"/>
                <a:cs typeface="Segoe UI"/>
              </a:rPr>
              <a:t>the</a:t>
            </a:r>
            <a:r>
              <a:rPr sz="2500" spc="-60" dirty="0">
                <a:latin typeface="Segoe UI"/>
                <a:cs typeface="Segoe UI"/>
              </a:rPr>
              <a:t> </a:t>
            </a:r>
            <a:r>
              <a:rPr sz="2500" dirty="0">
                <a:latin typeface="Segoe UI"/>
                <a:cs typeface="Segoe UI"/>
              </a:rPr>
              <a:t>person</a:t>
            </a:r>
            <a:r>
              <a:rPr sz="2500" spc="-30" dirty="0">
                <a:latin typeface="Segoe UI"/>
                <a:cs typeface="Segoe UI"/>
              </a:rPr>
              <a:t> </a:t>
            </a:r>
            <a:r>
              <a:rPr sz="2500" spc="-10" dirty="0">
                <a:latin typeface="Segoe UI"/>
                <a:cs typeface="Segoe UI"/>
              </a:rPr>
              <a:t>including </a:t>
            </a:r>
            <a:r>
              <a:rPr sz="2500" dirty="0">
                <a:latin typeface="Segoe UI"/>
                <a:cs typeface="Segoe UI"/>
              </a:rPr>
              <a:t>health,</a:t>
            </a:r>
            <a:r>
              <a:rPr sz="2500" spc="-60" dirty="0">
                <a:latin typeface="Segoe UI"/>
                <a:cs typeface="Segoe UI"/>
              </a:rPr>
              <a:t> </a:t>
            </a:r>
            <a:r>
              <a:rPr sz="2500" dirty="0">
                <a:latin typeface="Segoe UI"/>
                <a:cs typeface="Segoe UI"/>
              </a:rPr>
              <a:t>social</a:t>
            </a:r>
            <a:r>
              <a:rPr sz="2500" spc="-65" dirty="0">
                <a:latin typeface="Segoe UI"/>
                <a:cs typeface="Segoe UI"/>
              </a:rPr>
              <a:t> </a:t>
            </a:r>
            <a:r>
              <a:rPr sz="2500" dirty="0">
                <a:latin typeface="Segoe UI"/>
                <a:cs typeface="Segoe UI"/>
              </a:rPr>
              <a:t>care,</a:t>
            </a:r>
            <a:r>
              <a:rPr sz="2500" spc="-60" dirty="0">
                <a:latin typeface="Segoe UI"/>
                <a:cs typeface="Segoe UI"/>
              </a:rPr>
              <a:t> </a:t>
            </a:r>
            <a:r>
              <a:rPr sz="2500" dirty="0">
                <a:latin typeface="Segoe UI"/>
                <a:cs typeface="Segoe UI"/>
              </a:rPr>
              <a:t>public</a:t>
            </a:r>
            <a:r>
              <a:rPr sz="2500" spc="-50" dirty="0">
                <a:latin typeface="Segoe UI"/>
                <a:cs typeface="Segoe UI"/>
              </a:rPr>
              <a:t> </a:t>
            </a:r>
            <a:r>
              <a:rPr sz="2500" dirty="0">
                <a:latin typeface="Segoe UI"/>
                <a:cs typeface="Segoe UI"/>
              </a:rPr>
              <a:t>health</a:t>
            </a:r>
            <a:r>
              <a:rPr sz="2500" spc="-60" dirty="0">
                <a:latin typeface="Segoe UI"/>
                <a:cs typeface="Segoe UI"/>
              </a:rPr>
              <a:t> </a:t>
            </a:r>
            <a:r>
              <a:rPr sz="2500" dirty="0">
                <a:latin typeface="Segoe UI"/>
                <a:cs typeface="Segoe UI"/>
              </a:rPr>
              <a:t>and</a:t>
            </a:r>
            <a:r>
              <a:rPr sz="2500" spc="-55" dirty="0">
                <a:latin typeface="Segoe UI"/>
                <a:cs typeface="Segoe UI"/>
              </a:rPr>
              <a:t> </a:t>
            </a:r>
            <a:r>
              <a:rPr sz="2500" dirty="0">
                <a:latin typeface="Segoe UI"/>
                <a:cs typeface="Segoe UI"/>
              </a:rPr>
              <a:t>wider</a:t>
            </a:r>
            <a:r>
              <a:rPr sz="2500" spc="-35" dirty="0">
                <a:latin typeface="Segoe UI"/>
                <a:cs typeface="Segoe UI"/>
              </a:rPr>
              <a:t> </a:t>
            </a:r>
            <a:r>
              <a:rPr sz="2500" spc="-10" dirty="0">
                <a:latin typeface="Segoe UI"/>
                <a:cs typeface="Segoe UI"/>
              </a:rPr>
              <a:t>services.</a:t>
            </a:r>
            <a:endParaRPr sz="2500">
              <a:latin typeface="Segoe UI"/>
              <a:cs typeface="Segoe UI"/>
            </a:endParaRPr>
          </a:p>
          <a:p>
            <a:pPr marL="355600" marR="128270" indent="-343535">
              <a:lnSpc>
                <a:spcPct val="80000"/>
              </a:lnSpc>
              <a:spcBef>
                <a:spcPts val="620"/>
              </a:spcBef>
              <a:buFont typeface="Arial"/>
              <a:buChar char="•"/>
              <a:tabLst>
                <a:tab pos="355600" algn="l"/>
              </a:tabLst>
            </a:pPr>
            <a:r>
              <a:rPr sz="2500" dirty="0">
                <a:latin typeface="Segoe UI"/>
                <a:cs typeface="Segoe UI"/>
              </a:rPr>
              <a:t>It</a:t>
            </a:r>
            <a:r>
              <a:rPr sz="2500" spc="-90" dirty="0">
                <a:latin typeface="Segoe UI"/>
                <a:cs typeface="Segoe UI"/>
              </a:rPr>
              <a:t> </a:t>
            </a:r>
            <a:r>
              <a:rPr sz="2500" dirty="0">
                <a:latin typeface="Segoe UI"/>
                <a:cs typeface="Segoe UI"/>
              </a:rPr>
              <a:t>provides</a:t>
            </a:r>
            <a:r>
              <a:rPr sz="2500" spc="-45" dirty="0">
                <a:latin typeface="Segoe UI"/>
                <a:cs typeface="Segoe UI"/>
              </a:rPr>
              <a:t> </a:t>
            </a:r>
            <a:r>
              <a:rPr sz="2500" dirty="0">
                <a:latin typeface="Segoe UI"/>
                <a:cs typeface="Segoe UI"/>
              </a:rPr>
              <a:t>an</a:t>
            </a:r>
            <a:r>
              <a:rPr sz="2500" spc="-80" dirty="0">
                <a:latin typeface="Segoe UI"/>
                <a:cs typeface="Segoe UI"/>
              </a:rPr>
              <a:t> </a:t>
            </a:r>
            <a:r>
              <a:rPr sz="2500" spc="-10" dirty="0">
                <a:latin typeface="Segoe UI"/>
                <a:cs typeface="Segoe UI"/>
              </a:rPr>
              <a:t>all-</a:t>
            </a:r>
            <a:r>
              <a:rPr sz="2500" dirty="0">
                <a:latin typeface="Segoe UI"/>
                <a:cs typeface="Segoe UI"/>
              </a:rPr>
              <a:t>age</a:t>
            </a:r>
            <a:r>
              <a:rPr sz="2500" spc="-70" dirty="0">
                <a:latin typeface="Segoe UI"/>
                <a:cs typeface="Segoe UI"/>
              </a:rPr>
              <a:t> </a:t>
            </a:r>
            <a:r>
              <a:rPr sz="2500" dirty="0">
                <a:latin typeface="Segoe UI"/>
                <a:cs typeface="Segoe UI"/>
              </a:rPr>
              <a:t>approach</a:t>
            </a:r>
            <a:r>
              <a:rPr sz="2500" spc="-50" dirty="0">
                <a:latin typeface="Segoe UI"/>
                <a:cs typeface="Segoe UI"/>
              </a:rPr>
              <a:t> </a:t>
            </a:r>
            <a:r>
              <a:rPr sz="2500" dirty="0">
                <a:latin typeface="Segoe UI"/>
                <a:cs typeface="Segoe UI"/>
              </a:rPr>
              <a:t>from</a:t>
            </a:r>
            <a:r>
              <a:rPr sz="2500" spc="-65" dirty="0">
                <a:latin typeface="Segoe UI"/>
                <a:cs typeface="Segoe UI"/>
              </a:rPr>
              <a:t> </a:t>
            </a:r>
            <a:r>
              <a:rPr sz="2500" dirty="0">
                <a:latin typeface="Segoe UI"/>
                <a:cs typeface="Segoe UI"/>
              </a:rPr>
              <a:t>maternity</a:t>
            </a:r>
            <a:r>
              <a:rPr sz="2500" spc="-55" dirty="0">
                <a:latin typeface="Segoe UI"/>
                <a:cs typeface="Segoe UI"/>
              </a:rPr>
              <a:t> </a:t>
            </a:r>
            <a:r>
              <a:rPr sz="2500" spc="-25" dirty="0">
                <a:latin typeface="Segoe UI"/>
                <a:cs typeface="Segoe UI"/>
              </a:rPr>
              <a:t>and </a:t>
            </a:r>
            <a:r>
              <a:rPr sz="2500" dirty="0">
                <a:latin typeface="Segoe UI"/>
                <a:cs typeface="Segoe UI"/>
              </a:rPr>
              <a:t>childhood</a:t>
            </a:r>
            <a:r>
              <a:rPr sz="2500" spc="-60" dirty="0">
                <a:latin typeface="Segoe UI"/>
                <a:cs typeface="Segoe UI"/>
              </a:rPr>
              <a:t> </a:t>
            </a:r>
            <a:r>
              <a:rPr sz="2500" dirty="0">
                <a:latin typeface="Segoe UI"/>
                <a:cs typeface="Segoe UI"/>
              </a:rPr>
              <a:t>right</a:t>
            </a:r>
            <a:r>
              <a:rPr sz="2500" spc="-45" dirty="0">
                <a:latin typeface="Segoe UI"/>
                <a:cs typeface="Segoe UI"/>
              </a:rPr>
              <a:t> </a:t>
            </a:r>
            <a:r>
              <a:rPr sz="2500" dirty="0">
                <a:latin typeface="Segoe UI"/>
                <a:cs typeface="Segoe UI"/>
              </a:rPr>
              <a:t>through</a:t>
            </a:r>
            <a:r>
              <a:rPr sz="2500" spc="-50" dirty="0">
                <a:latin typeface="Segoe UI"/>
                <a:cs typeface="Segoe UI"/>
              </a:rPr>
              <a:t> </a:t>
            </a:r>
            <a:r>
              <a:rPr sz="2500" dirty="0">
                <a:latin typeface="Segoe UI"/>
                <a:cs typeface="Segoe UI"/>
              </a:rPr>
              <a:t>to</a:t>
            </a:r>
            <a:r>
              <a:rPr sz="2500" spc="-55" dirty="0">
                <a:latin typeface="Segoe UI"/>
                <a:cs typeface="Segoe UI"/>
              </a:rPr>
              <a:t> </a:t>
            </a:r>
            <a:r>
              <a:rPr sz="2500" dirty="0">
                <a:latin typeface="Segoe UI"/>
                <a:cs typeface="Segoe UI"/>
              </a:rPr>
              <a:t>end</a:t>
            </a:r>
            <a:r>
              <a:rPr sz="2500" spc="-50" dirty="0">
                <a:latin typeface="Segoe UI"/>
                <a:cs typeface="Segoe UI"/>
              </a:rPr>
              <a:t> </a:t>
            </a:r>
            <a:r>
              <a:rPr sz="2500" dirty="0">
                <a:latin typeface="Segoe UI"/>
                <a:cs typeface="Segoe UI"/>
              </a:rPr>
              <a:t>of</a:t>
            </a:r>
            <a:r>
              <a:rPr sz="2500" spc="-55" dirty="0">
                <a:latin typeface="Segoe UI"/>
                <a:cs typeface="Segoe UI"/>
              </a:rPr>
              <a:t> </a:t>
            </a:r>
            <a:r>
              <a:rPr sz="2500" dirty="0">
                <a:latin typeface="Segoe UI"/>
                <a:cs typeface="Segoe UI"/>
              </a:rPr>
              <a:t>life,</a:t>
            </a:r>
            <a:r>
              <a:rPr sz="2500" spc="-60" dirty="0">
                <a:latin typeface="Segoe UI"/>
                <a:cs typeface="Segoe UI"/>
              </a:rPr>
              <a:t> </a:t>
            </a:r>
            <a:r>
              <a:rPr sz="2500" spc="-10" dirty="0">
                <a:latin typeface="Segoe UI"/>
                <a:cs typeface="Segoe UI"/>
              </a:rPr>
              <a:t>encompassing </a:t>
            </a:r>
            <a:r>
              <a:rPr sz="2500" dirty="0">
                <a:latin typeface="Segoe UI"/>
                <a:cs typeface="Segoe UI"/>
              </a:rPr>
              <a:t>both</a:t>
            </a:r>
            <a:r>
              <a:rPr sz="2500" spc="-70" dirty="0">
                <a:latin typeface="Segoe UI"/>
                <a:cs typeface="Segoe UI"/>
              </a:rPr>
              <a:t> </a:t>
            </a:r>
            <a:r>
              <a:rPr sz="2500" dirty="0">
                <a:latin typeface="Segoe UI"/>
                <a:cs typeface="Segoe UI"/>
              </a:rPr>
              <a:t>mental</a:t>
            </a:r>
            <a:r>
              <a:rPr sz="2500" spc="-90" dirty="0">
                <a:latin typeface="Segoe UI"/>
                <a:cs typeface="Segoe UI"/>
              </a:rPr>
              <a:t> </a:t>
            </a:r>
            <a:r>
              <a:rPr sz="2500" dirty="0">
                <a:latin typeface="Segoe UI"/>
                <a:cs typeface="Segoe UI"/>
              </a:rPr>
              <a:t>and</a:t>
            </a:r>
            <a:r>
              <a:rPr sz="2500" spc="-80" dirty="0">
                <a:latin typeface="Segoe UI"/>
                <a:cs typeface="Segoe UI"/>
              </a:rPr>
              <a:t> </a:t>
            </a:r>
            <a:r>
              <a:rPr sz="2500" dirty="0">
                <a:latin typeface="Segoe UI"/>
                <a:cs typeface="Segoe UI"/>
              </a:rPr>
              <a:t>physical</a:t>
            </a:r>
            <a:r>
              <a:rPr sz="2500" spc="-80" dirty="0">
                <a:latin typeface="Segoe UI"/>
                <a:cs typeface="Segoe UI"/>
              </a:rPr>
              <a:t> </a:t>
            </a:r>
            <a:r>
              <a:rPr sz="2500" dirty="0">
                <a:latin typeface="Segoe UI"/>
                <a:cs typeface="Segoe UI"/>
              </a:rPr>
              <a:t>health</a:t>
            </a:r>
            <a:r>
              <a:rPr sz="2500" spc="-85" dirty="0">
                <a:latin typeface="Segoe UI"/>
                <a:cs typeface="Segoe UI"/>
              </a:rPr>
              <a:t> </a:t>
            </a:r>
            <a:r>
              <a:rPr sz="2500" dirty="0">
                <a:latin typeface="Segoe UI"/>
                <a:cs typeface="Segoe UI"/>
              </a:rPr>
              <a:t>and</a:t>
            </a:r>
            <a:r>
              <a:rPr sz="2500" spc="-80" dirty="0">
                <a:latin typeface="Segoe UI"/>
                <a:cs typeface="Segoe UI"/>
              </a:rPr>
              <a:t> </a:t>
            </a:r>
            <a:r>
              <a:rPr sz="2500" dirty="0">
                <a:latin typeface="Segoe UI"/>
                <a:cs typeface="Segoe UI"/>
              </a:rPr>
              <a:t>recognises</a:t>
            </a:r>
            <a:r>
              <a:rPr sz="2500" spc="-60" dirty="0">
                <a:latin typeface="Segoe UI"/>
                <a:cs typeface="Segoe UI"/>
              </a:rPr>
              <a:t> </a:t>
            </a:r>
            <a:r>
              <a:rPr sz="2500" spc="-25" dirty="0">
                <a:latin typeface="Segoe UI"/>
                <a:cs typeface="Segoe UI"/>
              </a:rPr>
              <a:t>the </a:t>
            </a:r>
            <a:r>
              <a:rPr sz="2500" dirty="0">
                <a:latin typeface="Segoe UI"/>
                <a:cs typeface="Segoe UI"/>
              </a:rPr>
              <a:t>role</a:t>
            </a:r>
            <a:r>
              <a:rPr sz="2500" spc="-35" dirty="0">
                <a:latin typeface="Segoe UI"/>
                <a:cs typeface="Segoe UI"/>
              </a:rPr>
              <a:t> </a:t>
            </a:r>
            <a:r>
              <a:rPr sz="2500" dirty="0">
                <a:latin typeface="Segoe UI"/>
                <a:cs typeface="Segoe UI"/>
              </a:rPr>
              <a:t>and</a:t>
            </a:r>
            <a:r>
              <a:rPr sz="2500" spc="-45" dirty="0">
                <a:latin typeface="Segoe UI"/>
                <a:cs typeface="Segoe UI"/>
              </a:rPr>
              <a:t> </a:t>
            </a:r>
            <a:r>
              <a:rPr sz="2500" dirty="0">
                <a:latin typeface="Segoe UI"/>
                <a:cs typeface="Segoe UI"/>
              </a:rPr>
              <a:t>voice</a:t>
            </a:r>
            <a:r>
              <a:rPr sz="2500" spc="-55" dirty="0">
                <a:latin typeface="Segoe UI"/>
                <a:cs typeface="Segoe UI"/>
              </a:rPr>
              <a:t> </a:t>
            </a:r>
            <a:r>
              <a:rPr sz="2500" dirty="0">
                <a:latin typeface="Segoe UI"/>
                <a:cs typeface="Segoe UI"/>
              </a:rPr>
              <a:t>of</a:t>
            </a:r>
            <a:r>
              <a:rPr sz="2500" spc="-45" dirty="0">
                <a:latin typeface="Segoe UI"/>
                <a:cs typeface="Segoe UI"/>
              </a:rPr>
              <a:t> </a:t>
            </a:r>
            <a:r>
              <a:rPr sz="2500" spc="-10" dirty="0">
                <a:latin typeface="Segoe UI"/>
                <a:cs typeface="Segoe UI"/>
              </a:rPr>
              <a:t>carers.</a:t>
            </a:r>
            <a:endParaRPr sz="2500">
              <a:latin typeface="Segoe UI"/>
              <a:cs typeface="Segoe UI"/>
            </a:endParaRPr>
          </a:p>
          <a:p>
            <a:pPr marL="355600" marR="5080" indent="-343535">
              <a:lnSpc>
                <a:spcPct val="80000"/>
              </a:lnSpc>
              <a:spcBef>
                <a:spcPts val="600"/>
              </a:spcBef>
              <a:buFont typeface="Arial"/>
              <a:buChar char="•"/>
              <a:tabLst>
                <a:tab pos="355600" algn="l"/>
              </a:tabLst>
            </a:pPr>
            <a:r>
              <a:rPr sz="2500" dirty="0">
                <a:latin typeface="Segoe UI"/>
                <a:cs typeface="Segoe UI"/>
              </a:rPr>
              <a:t>It</a:t>
            </a:r>
            <a:r>
              <a:rPr sz="2500" spc="-85" dirty="0">
                <a:latin typeface="Segoe UI"/>
                <a:cs typeface="Segoe UI"/>
              </a:rPr>
              <a:t> </a:t>
            </a:r>
            <a:r>
              <a:rPr sz="2500" dirty="0">
                <a:latin typeface="Segoe UI"/>
                <a:cs typeface="Segoe UI"/>
              </a:rPr>
              <a:t>recognises</a:t>
            </a:r>
            <a:r>
              <a:rPr sz="2500" spc="-45" dirty="0">
                <a:latin typeface="Segoe UI"/>
                <a:cs typeface="Segoe UI"/>
              </a:rPr>
              <a:t> </a:t>
            </a:r>
            <a:r>
              <a:rPr sz="2500" dirty="0">
                <a:latin typeface="Segoe UI"/>
                <a:cs typeface="Segoe UI"/>
              </a:rPr>
              <a:t>the</a:t>
            </a:r>
            <a:r>
              <a:rPr sz="2500" spc="-75" dirty="0">
                <a:latin typeface="Segoe UI"/>
                <a:cs typeface="Segoe UI"/>
              </a:rPr>
              <a:t> </a:t>
            </a:r>
            <a:r>
              <a:rPr sz="2500" dirty="0">
                <a:latin typeface="Segoe UI"/>
                <a:cs typeface="Segoe UI"/>
              </a:rPr>
              <a:t>contribution</a:t>
            </a:r>
            <a:r>
              <a:rPr sz="2500" spc="-50" dirty="0">
                <a:latin typeface="Segoe UI"/>
                <a:cs typeface="Segoe UI"/>
              </a:rPr>
              <a:t> </a:t>
            </a:r>
            <a:r>
              <a:rPr sz="2500" dirty="0">
                <a:latin typeface="Segoe UI"/>
                <a:cs typeface="Segoe UI"/>
              </a:rPr>
              <a:t>of</a:t>
            </a:r>
            <a:r>
              <a:rPr sz="2500" spc="-75" dirty="0">
                <a:latin typeface="Segoe UI"/>
                <a:cs typeface="Segoe UI"/>
              </a:rPr>
              <a:t> </a:t>
            </a:r>
            <a:r>
              <a:rPr sz="2500" dirty="0">
                <a:latin typeface="Segoe UI"/>
                <a:cs typeface="Segoe UI"/>
              </a:rPr>
              <a:t>communities</a:t>
            </a:r>
            <a:r>
              <a:rPr sz="2500" spc="-80" dirty="0">
                <a:latin typeface="Segoe UI"/>
                <a:cs typeface="Segoe UI"/>
              </a:rPr>
              <a:t> </a:t>
            </a:r>
            <a:r>
              <a:rPr sz="2500" dirty="0">
                <a:latin typeface="Segoe UI"/>
                <a:cs typeface="Segoe UI"/>
              </a:rPr>
              <a:t>and</a:t>
            </a:r>
            <a:r>
              <a:rPr sz="2500" spc="-75" dirty="0">
                <a:latin typeface="Segoe UI"/>
                <a:cs typeface="Segoe UI"/>
              </a:rPr>
              <a:t> </a:t>
            </a:r>
            <a:r>
              <a:rPr sz="2500" spc="-25" dirty="0">
                <a:latin typeface="Segoe UI"/>
                <a:cs typeface="Segoe UI"/>
              </a:rPr>
              <a:t>the </a:t>
            </a:r>
            <a:r>
              <a:rPr sz="2500" dirty="0">
                <a:latin typeface="Segoe UI"/>
                <a:cs typeface="Segoe UI"/>
              </a:rPr>
              <a:t>voluntary</a:t>
            </a:r>
            <a:r>
              <a:rPr sz="2500" spc="-40" dirty="0">
                <a:latin typeface="Segoe UI"/>
                <a:cs typeface="Segoe UI"/>
              </a:rPr>
              <a:t> </a:t>
            </a:r>
            <a:r>
              <a:rPr sz="2500" dirty="0">
                <a:latin typeface="Segoe UI"/>
                <a:cs typeface="Segoe UI"/>
              </a:rPr>
              <a:t>and</a:t>
            </a:r>
            <a:r>
              <a:rPr sz="2500" spc="-55" dirty="0">
                <a:latin typeface="Segoe UI"/>
                <a:cs typeface="Segoe UI"/>
              </a:rPr>
              <a:t> </a:t>
            </a:r>
            <a:r>
              <a:rPr sz="2500" dirty="0">
                <a:latin typeface="Segoe UI"/>
                <a:cs typeface="Segoe UI"/>
              </a:rPr>
              <a:t>community</a:t>
            </a:r>
            <a:r>
              <a:rPr sz="2500" spc="-55" dirty="0">
                <a:latin typeface="Segoe UI"/>
                <a:cs typeface="Segoe UI"/>
              </a:rPr>
              <a:t> </a:t>
            </a:r>
            <a:r>
              <a:rPr sz="2500" dirty="0">
                <a:latin typeface="Segoe UI"/>
                <a:cs typeface="Segoe UI"/>
              </a:rPr>
              <a:t>sector</a:t>
            </a:r>
            <a:r>
              <a:rPr sz="2500" spc="-35" dirty="0">
                <a:latin typeface="Segoe UI"/>
                <a:cs typeface="Segoe UI"/>
              </a:rPr>
              <a:t> </a:t>
            </a:r>
            <a:r>
              <a:rPr sz="2500" dirty="0">
                <a:latin typeface="Segoe UI"/>
                <a:cs typeface="Segoe UI"/>
              </a:rPr>
              <a:t>to</a:t>
            </a:r>
            <a:r>
              <a:rPr sz="2500" spc="-50" dirty="0">
                <a:latin typeface="Segoe UI"/>
                <a:cs typeface="Segoe UI"/>
              </a:rPr>
              <a:t> </a:t>
            </a:r>
            <a:r>
              <a:rPr sz="2500" dirty="0">
                <a:latin typeface="Segoe UI"/>
                <a:cs typeface="Segoe UI"/>
              </a:rPr>
              <a:t>support</a:t>
            </a:r>
            <a:r>
              <a:rPr sz="2500" spc="-30" dirty="0">
                <a:latin typeface="Segoe UI"/>
                <a:cs typeface="Segoe UI"/>
              </a:rPr>
              <a:t> </a:t>
            </a:r>
            <a:r>
              <a:rPr sz="2500" spc="-10" dirty="0">
                <a:latin typeface="Segoe UI"/>
                <a:cs typeface="Segoe UI"/>
              </a:rPr>
              <a:t>people </a:t>
            </a:r>
            <a:r>
              <a:rPr sz="2500" dirty="0">
                <a:latin typeface="Segoe UI"/>
                <a:cs typeface="Segoe UI"/>
              </a:rPr>
              <a:t>and</a:t>
            </a:r>
            <a:r>
              <a:rPr sz="2500" spc="-40" dirty="0">
                <a:latin typeface="Segoe UI"/>
                <a:cs typeface="Segoe UI"/>
              </a:rPr>
              <a:t> </a:t>
            </a:r>
            <a:r>
              <a:rPr sz="2500" dirty="0">
                <a:latin typeface="Segoe UI"/>
                <a:cs typeface="Segoe UI"/>
              </a:rPr>
              <a:t>build</a:t>
            </a:r>
            <a:r>
              <a:rPr sz="2500" spc="-30" dirty="0">
                <a:latin typeface="Segoe UI"/>
                <a:cs typeface="Segoe UI"/>
              </a:rPr>
              <a:t> </a:t>
            </a:r>
            <a:r>
              <a:rPr sz="2500" spc="-10" dirty="0">
                <a:latin typeface="Segoe UI"/>
                <a:cs typeface="Segoe UI"/>
              </a:rPr>
              <a:t>resilience”.</a:t>
            </a:r>
            <a:endParaRPr sz="2500">
              <a:latin typeface="Segoe UI"/>
              <a:cs typeface="Segoe UI"/>
            </a:endParaRPr>
          </a:p>
          <a:p>
            <a:pPr marL="5426710">
              <a:lnSpc>
                <a:spcPct val="100000"/>
              </a:lnSpc>
            </a:pPr>
            <a:r>
              <a:rPr sz="2500" dirty="0">
                <a:latin typeface="Segoe UI"/>
                <a:cs typeface="Segoe UI"/>
              </a:rPr>
              <a:t>(NHS,</a:t>
            </a:r>
            <a:r>
              <a:rPr sz="2500" spc="-45" dirty="0">
                <a:latin typeface="Segoe UI"/>
                <a:cs typeface="Segoe UI"/>
              </a:rPr>
              <a:t> </a:t>
            </a:r>
            <a:r>
              <a:rPr sz="2500" spc="-10" dirty="0">
                <a:latin typeface="Segoe UI"/>
                <a:cs typeface="Segoe UI"/>
              </a:rPr>
              <a:t>2022)</a:t>
            </a:r>
            <a:endParaRPr sz="2500">
              <a:latin typeface="Segoe UI"/>
              <a:cs typeface="Segoe U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41882" y="2530220"/>
            <a:ext cx="6858634" cy="1367790"/>
          </a:xfrm>
          <a:prstGeom prst="rect">
            <a:avLst/>
          </a:prstGeom>
        </p:spPr>
        <p:txBody>
          <a:bodyPr vert="horz" wrap="square" lIns="0" tIns="13335" rIns="0" bIns="0" rtlCol="0">
            <a:spAutoFit/>
          </a:bodyPr>
          <a:lstStyle/>
          <a:p>
            <a:pPr marL="1031875" marR="5080" indent="-1019810">
              <a:lnSpc>
                <a:spcPct val="100000"/>
              </a:lnSpc>
              <a:spcBef>
                <a:spcPts val="105"/>
              </a:spcBef>
            </a:pPr>
            <a:r>
              <a:rPr i="1" dirty="0">
                <a:solidFill>
                  <a:srgbClr val="FFFFFF"/>
                </a:solidFill>
                <a:latin typeface="Segoe UI"/>
                <a:cs typeface="Segoe UI"/>
              </a:rPr>
              <a:t>What</a:t>
            </a:r>
            <a:r>
              <a:rPr i="1" spc="-40" dirty="0">
                <a:solidFill>
                  <a:srgbClr val="FFFFFF"/>
                </a:solidFill>
                <a:latin typeface="Segoe UI"/>
                <a:cs typeface="Segoe UI"/>
              </a:rPr>
              <a:t> </a:t>
            </a:r>
            <a:r>
              <a:rPr i="1" dirty="0">
                <a:solidFill>
                  <a:srgbClr val="FFFFFF"/>
                </a:solidFill>
                <a:latin typeface="Segoe UI"/>
                <a:cs typeface="Segoe UI"/>
              </a:rPr>
              <a:t>is</a:t>
            </a:r>
            <a:r>
              <a:rPr i="1" spc="-50" dirty="0">
                <a:solidFill>
                  <a:srgbClr val="FFFFFF"/>
                </a:solidFill>
                <a:latin typeface="Segoe UI"/>
                <a:cs typeface="Segoe UI"/>
              </a:rPr>
              <a:t> </a:t>
            </a:r>
            <a:r>
              <a:rPr i="1" dirty="0">
                <a:solidFill>
                  <a:srgbClr val="FFFFFF"/>
                </a:solidFill>
                <a:latin typeface="Segoe UI"/>
                <a:cs typeface="Segoe UI"/>
              </a:rPr>
              <a:t>the</a:t>
            </a:r>
            <a:r>
              <a:rPr i="1" spc="-50" dirty="0">
                <a:solidFill>
                  <a:srgbClr val="FFFFFF"/>
                </a:solidFill>
                <a:latin typeface="Segoe UI"/>
                <a:cs typeface="Segoe UI"/>
              </a:rPr>
              <a:t> </a:t>
            </a:r>
            <a:r>
              <a:rPr i="1" dirty="0">
                <a:solidFill>
                  <a:srgbClr val="FFFFFF"/>
                </a:solidFill>
                <a:latin typeface="Segoe UI"/>
                <a:cs typeface="Segoe UI"/>
              </a:rPr>
              <a:t>importance</a:t>
            </a:r>
            <a:r>
              <a:rPr i="1" spc="-50" dirty="0">
                <a:solidFill>
                  <a:srgbClr val="FFFFFF"/>
                </a:solidFill>
                <a:latin typeface="Segoe UI"/>
                <a:cs typeface="Segoe UI"/>
              </a:rPr>
              <a:t> </a:t>
            </a:r>
            <a:r>
              <a:rPr i="1" spc="-25" dirty="0">
                <a:solidFill>
                  <a:srgbClr val="FFFFFF"/>
                </a:solidFill>
                <a:latin typeface="Segoe UI"/>
                <a:cs typeface="Segoe UI"/>
              </a:rPr>
              <a:t>of </a:t>
            </a:r>
            <a:r>
              <a:rPr i="1" dirty="0">
                <a:solidFill>
                  <a:srgbClr val="FFFFFF"/>
                </a:solidFill>
                <a:latin typeface="Segoe UI"/>
                <a:cs typeface="Segoe UI"/>
              </a:rPr>
              <a:t>personalised</a:t>
            </a:r>
            <a:r>
              <a:rPr i="1" spc="-145" dirty="0">
                <a:solidFill>
                  <a:srgbClr val="FFFFFF"/>
                </a:solidFill>
                <a:latin typeface="Segoe UI"/>
                <a:cs typeface="Segoe UI"/>
              </a:rPr>
              <a:t> </a:t>
            </a:r>
            <a:r>
              <a:rPr i="1" spc="-10" dirty="0">
                <a:solidFill>
                  <a:srgbClr val="FFFFFF"/>
                </a:solidFill>
                <a:latin typeface="Segoe UI"/>
                <a:cs typeface="Segoe UI"/>
              </a:rPr>
              <a:t>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6865" rIns="0" bIns="0" rtlCol="0">
            <a:spAutoFit/>
          </a:bodyPr>
          <a:lstStyle/>
          <a:p>
            <a:pPr marL="187960">
              <a:lnSpc>
                <a:spcPct val="100000"/>
              </a:lnSpc>
              <a:spcBef>
                <a:spcPts val="95"/>
              </a:spcBef>
            </a:pPr>
            <a:r>
              <a:rPr sz="4000" dirty="0"/>
              <a:t>Importance</a:t>
            </a:r>
            <a:r>
              <a:rPr sz="4000" spc="-105" dirty="0"/>
              <a:t> </a:t>
            </a:r>
            <a:r>
              <a:rPr sz="4000" dirty="0"/>
              <a:t>of</a:t>
            </a:r>
            <a:r>
              <a:rPr sz="4000" spc="-105" dirty="0"/>
              <a:t> </a:t>
            </a:r>
            <a:r>
              <a:rPr sz="4000" spc="-10" dirty="0"/>
              <a:t>Personalised</a:t>
            </a:r>
            <a:r>
              <a:rPr sz="4000" spc="-90" dirty="0"/>
              <a:t> </a:t>
            </a:r>
            <a:r>
              <a:rPr sz="4000" spc="-20" dirty="0"/>
              <a:t>care</a:t>
            </a:r>
            <a:endParaRPr sz="4000"/>
          </a:p>
        </p:txBody>
      </p:sp>
      <p:sp>
        <p:nvSpPr>
          <p:cNvPr id="3" name="object 3"/>
          <p:cNvSpPr txBox="1">
            <a:spLocks noGrp="1"/>
          </p:cNvSpPr>
          <p:nvPr>
            <p:ph type="body" idx="1"/>
          </p:nvPr>
        </p:nvSpPr>
        <p:spPr>
          <a:prstGeom prst="rect">
            <a:avLst/>
          </a:prstGeom>
        </p:spPr>
        <p:txBody>
          <a:bodyPr vert="horz" wrap="square" lIns="0" tIns="13335" rIns="0" bIns="0" rtlCol="0">
            <a:spAutoFit/>
          </a:bodyPr>
          <a:lstStyle/>
          <a:p>
            <a:pPr marL="12700">
              <a:lnSpc>
                <a:spcPct val="100000"/>
              </a:lnSpc>
              <a:spcBef>
                <a:spcPts val="105"/>
              </a:spcBef>
            </a:pPr>
            <a:r>
              <a:rPr sz="2000" spc="-10" dirty="0">
                <a:solidFill>
                  <a:srgbClr val="1F2A2F"/>
                </a:solidFill>
              </a:rPr>
              <a:t>Personalised</a:t>
            </a:r>
            <a:r>
              <a:rPr sz="2000" spc="-50" dirty="0">
                <a:solidFill>
                  <a:srgbClr val="1F2A2F"/>
                </a:solidFill>
              </a:rPr>
              <a:t> </a:t>
            </a:r>
            <a:r>
              <a:rPr sz="2000" spc="-20" dirty="0">
                <a:solidFill>
                  <a:srgbClr val="1F2A2F"/>
                </a:solidFill>
              </a:rPr>
              <a:t>care</a:t>
            </a:r>
            <a:endParaRPr sz="2000"/>
          </a:p>
          <a:p>
            <a:pPr marL="355600" indent="-342900">
              <a:lnSpc>
                <a:spcPts val="2160"/>
              </a:lnSpc>
              <a:spcBef>
                <a:spcPts val="5"/>
              </a:spcBef>
              <a:buFont typeface="Arial"/>
              <a:buChar char="•"/>
              <a:tabLst>
                <a:tab pos="355600" algn="l"/>
              </a:tabLst>
            </a:pPr>
            <a:r>
              <a:rPr sz="2000" dirty="0"/>
              <a:t>Improves</a:t>
            </a:r>
            <a:r>
              <a:rPr sz="2000" spc="-50" dirty="0"/>
              <a:t> </a:t>
            </a:r>
            <a:r>
              <a:rPr sz="2000" spc="-10" dirty="0"/>
              <a:t>people’s</a:t>
            </a:r>
            <a:r>
              <a:rPr sz="2000" spc="-30" dirty="0"/>
              <a:t> </a:t>
            </a:r>
            <a:r>
              <a:rPr sz="2000" dirty="0"/>
              <a:t>health</a:t>
            </a:r>
            <a:r>
              <a:rPr sz="2000" spc="-60" dirty="0"/>
              <a:t> </a:t>
            </a:r>
            <a:r>
              <a:rPr sz="2000" dirty="0"/>
              <a:t>and</a:t>
            </a:r>
            <a:r>
              <a:rPr sz="2000" spc="-65" dirty="0"/>
              <a:t> </a:t>
            </a:r>
            <a:r>
              <a:rPr sz="2000" dirty="0"/>
              <a:t>wellbeing,</a:t>
            </a:r>
            <a:r>
              <a:rPr sz="2000" spc="-25" dirty="0"/>
              <a:t> </a:t>
            </a:r>
            <a:r>
              <a:rPr sz="2000" dirty="0"/>
              <a:t>joins</a:t>
            </a:r>
            <a:r>
              <a:rPr sz="2000" spc="-50" dirty="0"/>
              <a:t> </a:t>
            </a:r>
            <a:r>
              <a:rPr sz="2000" dirty="0"/>
              <a:t>up</a:t>
            </a:r>
            <a:r>
              <a:rPr sz="2000" spc="-60" dirty="0"/>
              <a:t> </a:t>
            </a:r>
            <a:r>
              <a:rPr sz="2000" dirty="0"/>
              <a:t>care</a:t>
            </a:r>
            <a:r>
              <a:rPr sz="2000" spc="-55" dirty="0"/>
              <a:t> </a:t>
            </a:r>
            <a:r>
              <a:rPr sz="2000" dirty="0"/>
              <a:t>in</a:t>
            </a:r>
            <a:r>
              <a:rPr sz="2000" spc="-50" dirty="0"/>
              <a:t> </a:t>
            </a:r>
            <a:r>
              <a:rPr sz="2000" spc="-10" dirty="0"/>
              <a:t>local</a:t>
            </a:r>
            <a:endParaRPr sz="2000"/>
          </a:p>
          <a:p>
            <a:pPr marL="355600" marR="48895">
              <a:lnSpc>
                <a:spcPts val="1920"/>
              </a:lnSpc>
              <a:spcBef>
                <a:spcPts val="220"/>
              </a:spcBef>
            </a:pPr>
            <a:r>
              <a:rPr sz="2000" dirty="0"/>
              <a:t>communities,</a:t>
            </a:r>
            <a:r>
              <a:rPr sz="2000" spc="-60" dirty="0"/>
              <a:t> </a:t>
            </a:r>
            <a:r>
              <a:rPr sz="2000" dirty="0"/>
              <a:t>reduces</a:t>
            </a:r>
            <a:r>
              <a:rPr sz="2000" spc="-45" dirty="0"/>
              <a:t> </a:t>
            </a:r>
            <a:r>
              <a:rPr sz="2000" dirty="0"/>
              <a:t>pressure</a:t>
            </a:r>
            <a:r>
              <a:rPr sz="2000" spc="-60" dirty="0"/>
              <a:t> </a:t>
            </a:r>
            <a:r>
              <a:rPr sz="2000" dirty="0"/>
              <a:t>on</a:t>
            </a:r>
            <a:r>
              <a:rPr sz="2000" spc="-50" dirty="0"/>
              <a:t> </a:t>
            </a:r>
            <a:r>
              <a:rPr sz="2000" dirty="0"/>
              <a:t>stretched</a:t>
            </a:r>
            <a:r>
              <a:rPr sz="2000" spc="-70" dirty="0"/>
              <a:t> </a:t>
            </a:r>
            <a:r>
              <a:rPr sz="2000" dirty="0"/>
              <a:t>NHS</a:t>
            </a:r>
            <a:r>
              <a:rPr sz="2000" spc="-60" dirty="0"/>
              <a:t> </a:t>
            </a:r>
            <a:r>
              <a:rPr sz="2000" dirty="0"/>
              <a:t>services</a:t>
            </a:r>
            <a:r>
              <a:rPr sz="2000" spc="-45" dirty="0"/>
              <a:t> </a:t>
            </a:r>
            <a:r>
              <a:rPr sz="2000" dirty="0"/>
              <a:t>and</a:t>
            </a:r>
            <a:r>
              <a:rPr sz="2000" spc="-65" dirty="0"/>
              <a:t> </a:t>
            </a:r>
            <a:r>
              <a:rPr sz="2000" spc="-10" dirty="0"/>
              <a:t>helps </a:t>
            </a:r>
            <a:r>
              <a:rPr sz="2000" dirty="0"/>
              <a:t>the</a:t>
            </a:r>
            <a:r>
              <a:rPr sz="2000" spc="-35" dirty="0"/>
              <a:t> </a:t>
            </a:r>
            <a:r>
              <a:rPr sz="2000" dirty="0"/>
              <a:t>health</a:t>
            </a:r>
            <a:r>
              <a:rPr sz="2000" spc="-10" dirty="0"/>
              <a:t> </a:t>
            </a:r>
            <a:r>
              <a:rPr sz="2000" dirty="0"/>
              <a:t>and</a:t>
            </a:r>
            <a:r>
              <a:rPr sz="2000" spc="-40" dirty="0"/>
              <a:t> </a:t>
            </a:r>
            <a:r>
              <a:rPr sz="2000" dirty="0"/>
              <a:t>care</a:t>
            </a:r>
            <a:r>
              <a:rPr sz="2000" spc="-20" dirty="0"/>
              <a:t> </a:t>
            </a:r>
            <a:r>
              <a:rPr sz="2000" dirty="0"/>
              <a:t>system</a:t>
            </a:r>
            <a:r>
              <a:rPr sz="2000" spc="-40" dirty="0"/>
              <a:t> </a:t>
            </a:r>
            <a:r>
              <a:rPr sz="2000" dirty="0"/>
              <a:t>to</a:t>
            </a:r>
            <a:r>
              <a:rPr sz="2000" spc="-25" dirty="0"/>
              <a:t> </a:t>
            </a:r>
            <a:r>
              <a:rPr sz="2000" dirty="0"/>
              <a:t>be</a:t>
            </a:r>
            <a:r>
              <a:rPr sz="2000" spc="-20" dirty="0"/>
              <a:t> </a:t>
            </a:r>
            <a:r>
              <a:rPr sz="2000" dirty="0"/>
              <a:t>more</a:t>
            </a:r>
            <a:r>
              <a:rPr sz="2000" spc="-20" dirty="0"/>
              <a:t> </a:t>
            </a:r>
            <a:r>
              <a:rPr sz="2000" spc="-10" dirty="0"/>
              <a:t>efficient.</a:t>
            </a:r>
            <a:endParaRPr sz="2000"/>
          </a:p>
          <a:p>
            <a:pPr marL="355600" indent="-342900">
              <a:lnSpc>
                <a:spcPts val="2160"/>
              </a:lnSpc>
              <a:spcBef>
                <a:spcPts val="20"/>
              </a:spcBef>
              <a:buFont typeface="Arial"/>
              <a:buChar char="•"/>
              <a:tabLst>
                <a:tab pos="355600" algn="l"/>
              </a:tabLst>
            </a:pPr>
            <a:r>
              <a:rPr sz="2000" dirty="0"/>
              <a:t>Helps</a:t>
            </a:r>
            <a:r>
              <a:rPr sz="2000" spc="-35" dirty="0"/>
              <a:t> </a:t>
            </a:r>
            <a:r>
              <a:rPr sz="2000" dirty="0"/>
              <a:t>people</a:t>
            </a:r>
            <a:r>
              <a:rPr sz="2000" spc="-15" dirty="0"/>
              <a:t> </a:t>
            </a:r>
            <a:r>
              <a:rPr sz="2000" dirty="0"/>
              <a:t>with</a:t>
            </a:r>
            <a:r>
              <a:rPr sz="2000" spc="-30" dirty="0"/>
              <a:t> </a:t>
            </a:r>
            <a:r>
              <a:rPr sz="2000" dirty="0"/>
              <a:t>multiple</a:t>
            </a:r>
            <a:r>
              <a:rPr sz="2000" spc="-30" dirty="0"/>
              <a:t> </a:t>
            </a:r>
            <a:r>
              <a:rPr sz="2000" dirty="0"/>
              <a:t>physical</a:t>
            </a:r>
            <a:r>
              <a:rPr sz="2000" spc="-45" dirty="0"/>
              <a:t> </a:t>
            </a:r>
            <a:r>
              <a:rPr sz="2000" dirty="0"/>
              <a:t>and</a:t>
            </a:r>
            <a:r>
              <a:rPr sz="2000" spc="-45" dirty="0"/>
              <a:t> </a:t>
            </a:r>
            <a:r>
              <a:rPr sz="2000" dirty="0"/>
              <a:t>mental</a:t>
            </a:r>
            <a:r>
              <a:rPr sz="2000" spc="-45" dirty="0"/>
              <a:t> </a:t>
            </a:r>
            <a:r>
              <a:rPr sz="2000" dirty="0"/>
              <a:t>health</a:t>
            </a:r>
            <a:r>
              <a:rPr sz="2000" spc="-35" dirty="0"/>
              <a:t> </a:t>
            </a:r>
            <a:r>
              <a:rPr sz="2000" spc="-10" dirty="0"/>
              <a:t>conditions</a:t>
            </a:r>
            <a:endParaRPr sz="2000"/>
          </a:p>
          <a:p>
            <a:pPr marL="355600">
              <a:lnSpc>
                <a:spcPts val="1920"/>
              </a:lnSpc>
            </a:pPr>
            <a:r>
              <a:rPr sz="2000" dirty="0"/>
              <a:t>make</a:t>
            </a:r>
            <a:r>
              <a:rPr sz="2000" spc="-50" dirty="0"/>
              <a:t> </a:t>
            </a:r>
            <a:r>
              <a:rPr sz="2000" dirty="0"/>
              <a:t>decisions</a:t>
            </a:r>
            <a:r>
              <a:rPr sz="2000" spc="-15" dirty="0"/>
              <a:t> </a:t>
            </a:r>
            <a:r>
              <a:rPr sz="2000" dirty="0"/>
              <a:t>about</a:t>
            </a:r>
            <a:r>
              <a:rPr sz="2000" spc="-35" dirty="0"/>
              <a:t> </a:t>
            </a:r>
            <a:r>
              <a:rPr sz="2000" dirty="0"/>
              <a:t>managing</a:t>
            </a:r>
            <a:r>
              <a:rPr sz="2000" spc="-50" dirty="0"/>
              <a:t> </a:t>
            </a:r>
            <a:r>
              <a:rPr sz="2000" dirty="0"/>
              <a:t>their</a:t>
            </a:r>
            <a:r>
              <a:rPr sz="2000" spc="-35" dirty="0"/>
              <a:t> </a:t>
            </a:r>
            <a:r>
              <a:rPr sz="2000" dirty="0"/>
              <a:t>health,</a:t>
            </a:r>
            <a:r>
              <a:rPr sz="2000" spc="-30" dirty="0"/>
              <a:t> </a:t>
            </a:r>
            <a:r>
              <a:rPr sz="2000" dirty="0"/>
              <a:t>so</a:t>
            </a:r>
            <a:r>
              <a:rPr sz="2000" spc="-30" dirty="0"/>
              <a:t> </a:t>
            </a:r>
            <a:r>
              <a:rPr sz="2000" dirty="0"/>
              <a:t>they</a:t>
            </a:r>
            <a:r>
              <a:rPr sz="2000" spc="-30" dirty="0"/>
              <a:t> </a:t>
            </a:r>
            <a:r>
              <a:rPr sz="2000" dirty="0"/>
              <a:t>can</a:t>
            </a:r>
            <a:r>
              <a:rPr sz="2000" spc="-35" dirty="0"/>
              <a:t> </a:t>
            </a:r>
            <a:r>
              <a:rPr sz="2000" dirty="0"/>
              <a:t>live</a:t>
            </a:r>
            <a:r>
              <a:rPr sz="2000" spc="-10" dirty="0"/>
              <a:t> </a:t>
            </a:r>
            <a:r>
              <a:rPr sz="2000" dirty="0"/>
              <a:t>the</a:t>
            </a:r>
            <a:r>
              <a:rPr sz="2000" spc="-45" dirty="0"/>
              <a:t> </a:t>
            </a:r>
            <a:r>
              <a:rPr sz="2000" spc="-20" dirty="0"/>
              <a:t>life</a:t>
            </a:r>
            <a:endParaRPr sz="2000"/>
          </a:p>
          <a:p>
            <a:pPr marL="355600" marR="144145">
              <a:lnSpc>
                <a:spcPts val="1920"/>
              </a:lnSpc>
              <a:spcBef>
                <a:spcPts val="220"/>
              </a:spcBef>
            </a:pPr>
            <a:r>
              <a:rPr sz="2000" dirty="0"/>
              <a:t>they</a:t>
            </a:r>
            <a:r>
              <a:rPr sz="2000" spc="-40" dirty="0"/>
              <a:t> </a:t>
            </a:r>
            <a:r>
              <a:rPr sz="2000" dirty="0"/>
              <a:t>want</a:t>
            </a:r>
            <a:r>
              <a:rPr sz="2000" spc="-40" dirty="0"/>
              <a:t> </a:t>
            </a:r>
            <a:r>
              <a:rPr sz="2000" dirty="0"/>
              <a:t>to</a:t>
            </a:r>
            <a:r>
              <a:rPr sz="2000" spc="-40" dirty="0"/>
              <a:t> </a:t>
            </a:r>
            <a:r>
              <a:rPr sz="2000" dirty="0"/>
              <a:t>live,</a:t>
            </a:r>
            <a:r>
              <a:rPr sz="2000" spc="5" dirty="0"/>
              <a:t> </a:t>
            </a:r>
            <a:r>
              <a:rPr sz="2000" dirty="0"/>
              <a:t>based</a:t>
            </a:r>
            <a:r>
              <a:rPr sz="2000" spc="-40" dirty="0"/>
              <a:t> </a:t>
            </a:r>
            <a:r>
              <a:rPr sz="2000" dirty="0"/>
              <a:t>on</a:t>
            </a:r>
            <a:r>
              <a:rPr sz="2000" spc="-25" dirty="0"/>
              <a:t> </a:t>
            </a:r>
            <a:r>
              <a:rPr sz="2000" dirty="0"/>
              <a:t>what</a:t>
            </a:r>
            <a:r>
              <a:rPr sz="2000" spc="-40" dirty="0"/>
              <a:t> </a:t>
            </a:r>
            <a:r>
              <a:rPr sz="2000" dirty="0"/>
              <a:t>matters</a:t>
            </a:r>
            <a:r>
              <a:rPr sz="2000" spc="-40" dirty="0"/>
              <a:t> </a:t>
            </a:r>
            <a:r>
              <a:rPr sz="2000" dirty="0"/>
              <a:t>to</a:t>
            </a:r>
            <a:r>
              <a:rPr sz="2000" spc="-35" dirty="0"/>
              <a:t> </a:t>
            </a:r>
            <a:r>
              <a:rPr sz="2000" dirty="0"/>
              <a:t>them,</a:t>
            </a:r>
            <a:r>
              <a:rPr sz="2000" spc="-25" dirty="0"/>
              <a:t> </a:t>
            </a:r>
            <a:r>
              <a:rPr sz="2000" dirty="0"/>
              <a:t>as</a:t>
            </a:r>
            <a:r>
              <a:rPr sz="2000" spc="-30" dirty="0"/>
              <a:t> </a:t>
            </a:r>
            <a:r>
              <a:rPr sz="2000" dirty="0"/>
              <a:t>well</a:t>
            </a:r>
            <a:r>
              <a:rPr sz="2000" spc="-20" dirty="0"/>
              <a:t> </a:t>
            </a:r>
            <a:r>
              <a:rPr sz="2000" dirty="0"/>
              <a:t>as</a:t>
            </a:r>
            <a:r>
              <a:rPr sz="2000" spc="-35" dirty="0"/>
              <a:t> </a:t>
            </a:r>
            <a:r>
              <a:rPr sz="2000" spc="-25" dirty="0"/>
              <a:t>the </a:t>
            </a:r>
            <a:r>
              <a:rPr sz="2000" spc="-20" dirty="0"/>
              <a:t>evidence-</a:t>
            </a:r>
            <a:r>
              <a:rPr sz="2000" dirty="0"/>
              <a:t>based,</a:t>
            </a:r>
            <a:r>
              <a:rPr sz="2000" spc="-15" dirty="0"/>
              <a:t> </a:t>
            </a:r>
            <a:r>
              <a:rPr sz="2000" dirty="0"/>
              <a:t>good</a:t>
            </a:r>
            <a:r>
              <a:rPr sz="2000" spc="-20" dirty="0"/>
              <a:t> </a:t>
            </a:r>
            <a:r>
              <a:rPr sz="2000" dirty="0"/>
              <a:t>quality</a:t>
            </a:r>
            <a:r>
              <a:rPr sz="2000" spc="-30" dirty="0"/>
              <a:t> </a:t>
            </a:r>
            <a:r>
              <a:rPr sz="2000" dirty="0"/>
              <a:t>information</a:t>
            </a:r>
            <a:r>
              <a:rPr sz="2000" spc="-25" dirty="0"/>
              <a:t> </a:t>
            </a:r>
            <a:r>
              <a:rPr sz="2000" dirty="0"/>
              <a:t>from</a:t>
            </a:r>
            <a:r>
              <a:rPr sz="2000" spc="-25" dirty="0"/>
              <a:t> </a:t>
            </a:r>
            <a:r>
              <a:rPr sz="2000" dirty="0"/>
              <a:t>the</a:t>
            </a:r>
            <a:r>
              <a:rPr sz="2000" spc="-20" dirty="0"/>
              <a:t> </a:t>
            </a:r>
            <a:r>
              <a:rPr sz="2000" dirty="0"/>
              <a:t>health</a:t>
            </a:r>
            <a:r>
              <a:rPr sz="2000" spc="-30" dirty="0"/>
              <a:t> </a:t>
            </a:r>
            <a:r>
              <a:rPr sz="2000" dirty="0"/>
              <a:t>and</a:t>
            </a:r>
            <a:r>
              <a:rPr sz="2000" spc="-30" dirty="0"/>
              <a:t> </a:t>
            </a:r>
            <a:r>
              <a:rPr sz="2000" spc="-20" dirty="0"/>
              <a:t>care </a:t>
            </a:r>
            <a:r>
              <a:rPr sz="2000" spc="-10" dirty="0"/>
              <a:t>professionals</a:t>
            </a:r>
            <a:r>
              <a:rPr sz="2000" spc="-20" dirty="0"/>
              <a:t> </a:t>
            </a:r>
            <a:r>
              <a:rPr sz="2000" dirty="0"/>
              <a:t>who</a:t>
            </a:r>
            <a:r>
              <a:rPr sz="2000" spc="-15" dirty="0"/>
              <a:t> </a:t>
            </a:r>
            <a:r>
              <a:rPr sz="2000" dirty="0"/>
              <a:t>support</a:t>
            </a:r>
            <a:r>
              <a:rPr sz="2000" spc="-35" dirty="0"/>
              <a:t> </a:t>
            </a:r>
            <a:r>
              <a:rPr sz="2000" spc="-20" dirty="0"/>
              <a:t>them</a:t>
            </a:r>
            <a:endParaRPr sz="2000"/>
          </a:p>
          <a:p>
            <a:pPr marL="355600" indent="-342900">
              <a:lnSpc>
                <a:spcPts val="2160"/>
              </a:lnSpc>
              <a:spcBef>
                <a:spcPts val="20"/>
              </a:spcBef>
              <a:buFont typeface="Arial"/>
              <a:buChar char="•"/>
              <a:tabLst>
                <a:tab pos="355600" algn="l"/>
              </a:tabLst>
            </a:pPr>
            <a:r>
              <a:rPr sz="2000" dirty="0"/>
              <a:t>Recognises</a:t>
            </a:r>
            <a:r>
              <a:rPr sz="2000" spc="-25" dirty="0"/>
              <a:t> </a:t>
            </a:r>
            <a:r>
              <a:rPr sz="2000" dirty="0"/>
              <a:t>that,</a:t>
            </a:r>
            <a:r>
              <a:rPr sz="2000" spc="-55" dirty="0"/>
              <a:t> </a:t>
            </a:r>
            <a:r>
              <a:rPr sz="2000" dirty="0"/>
              <a:t>for</a:t>
            </a:r>
            <a:r>
              <a:rPr sz="2000" spc="-30" dirty="0"/>
              <a:t> </a:t>
            </a:r>
            <a:r>
              <a:rPr sz="2000" dirty="0"/>
              <a:t>many</a:t>
            </a:r>
            <a:r>
              <a:rPr sz="2000" spc="-55" dirty="0"/>
              <a:t> </a:t>
            </a:r>
            <a:r>
              <a:rPr sz="2000" dirty="0"/>
              <a:t>people,</a:t>
            </a:r>
            <a:r>
              <a:rPr sz="2000" spc="-15" dirty="0"/>
              <a:t> </a:t>
            </a:r>
            <a:r>
              <a:rPr sz="2000" dirty="0"/>
              <a:t>their</a:t>
            </a:r>
            <a:r>
              <a:rPr sz="2000" spc="-35" dirty="0"/>
              <a:t> </a:t>
            </a:r>
            <a:r>
              <a:rPr sz="2000" dirty="0"/>
              <a:t>needs</a:t>
            </a:r>
            <a:r>
              <a:rPr sz="2000" spc="-30" dirty="0"/>
              <a:t> </a:t>
            </a:r>
            <a:r>
              <a:rPr sz="2000" dirty="0"/>
              <a:t>arise</a:t>
            </a:r>
            <a:r>
              <a:rPr sz="2000" spc="-30" dirty="0"/>
              <a:t> </a:t>
            </a:r>
            <a:r>
              <a:rPr sz="2000" spc="-20" dirty="0"/>
              <a:t>from</a:t>
            </a:r>
            <a:endParaRPr sz="2000"/>
          </a:p>
          <a:p>
            <a:pPr marL="355600">
              <a:lnSpc>
                <a:spcPts val="1920"/>
              </a:lnSpc>
            </a:pPr>
            <a:r>
              <a:rPr sz="2000" spc="-10" dirty="0"/>
              <a:t>circumstances</a:t>
            </a:r>
            <a:r>
              <a:rPr sz="2000" spc="-35" dirty="0"/>
              <a:t> </a:t>
            </a:r>
            <a:r>
              <a:rPr sz="2000" dirty="0"/>
              <a:t>beyond</a:t>
            </a:r>
            <a:r>
              <a:rPr sz="2000" spc="-35" dirty="0"/>
              <a:t> </a:t>
            </a:r>
            <a:r>
              <a:rPr sz="2000" dirty="0"/>
              <a:t>the</a:t>
            </a:r>
            <a:r>
              <a:rPr sz="2000" spc="-20" dirty="0"/>
              <a:t> </a:t>
            </a:r>
            <a:r>
              <a:rPr sz="2000" dirty="0"/>
              <a:t>purely</a:t>
            </a:r>
            <a:r>
              <a:rPr sz="2000" spc="-25" dirty="0"/>
              <a:t> </a:t>
            </a:r>
            <a:r>
              <a:rPr sz="2000" dirty="0"/>
              <a:t>medical,</a:t>
            </a:r>
            <a:r>
              <a:rPr sz="2000" spc="-15" dirty="0"/>
              <a:t> </a:t>
            </a:r>
            <a:r>
              <a:rPr sz="2000" dirty="0"/>
              <a:t>and</a:t>
            </a:r>
            <a:r>
              <a:rPr sz="2000" spc="-35" dirty="0"/>
              <a:t> </a:t>
            </a:r>
            <a:r>
              <a:rPr sz="2000" dirty="0"/>
              <a:t>will</a:t>
            </a:r>
            <a:r>
              <a:rPr sz="2000" spc="-15" dirty="0"/>
              <a:t> </a:t>
            </a:r>
            <a:r>
              <a:rPr sz="2000" dirty="0"/>
              <a:t>support</a:t>
            </a:r>
            <a:r>
              <a:rPr sz="2000" spc="-20" dirty="0"/>
              <a:t> </a:t>
            </a:r>
            <a:r>
              <a:rPr sz="2000" dirty="0"/>
              <a:t>them</a:t>
            </a:r>
            <a:r>
              <a:rPr sz="2000" spc="-25" dirty="0"/>
              <a:t> to</a:t>
            </a:r>
            <a:endParaRPr sz="2000"/>
          </a:p>
          <a:p>
            <a:pPr marL="355600" marR="1242060">
              <a:lnSpc>
                <a:spcPct val="80000"/>
              </a:lnSpc>
              <a:spcBef>
                <a:spcPts val="240"/>
              </a:spcBef>
            </a:pPr>
            <a:r>
              <a:rPr sz="2000" dirty="0"/>
              <a:t>connect</a:t>
            </a:r>
            <a:r>
              <a:rPr sz="2000" spc="-35" dirty="0"/>
              <a:t> </a:t>
            </a:r>
            <a:r>
              <a:rPr sz="2000" dirty="0"/>
              <a:t>to</a:t>
            </a:r>
            <a:r>
              <a:rPr sz="2000" spc="-35" dirty="0"/>
              <a:t> </a:t>
            </a:r>
            <a:r>
              <a:rPr sz="2000" dirty="0"/>
              <a:t>the</a:t>
            </a:r>
            <a:r>
              <a:rPr sz="2000" spc="-40" dirty="0"/>
              <a:t> </a:t>
            </a:r>
            <a:r>
              <a:rPr sz="2000" dirty="0"/>
              <a:t>care</a:t>
            </a:r>
            <a:r>
              <a:rPr sz="2000" spc="-25" dirty="0"/>
              <a:t> </a:t>
            </a:r>
            <a:r>
              <a:rPr sz="2000" dirty="0"/>
              <a:t>and</a:t>
            </a:r>
            <a:r>
              <a:rPr sz="2000" spc="-35" dirty="0"/>
              <a:t> </a:t>
            </a:r>
            <a:r>
              <a:rPr sz="2000" dirty="0"/>
              <a:t>support</a:t>
            </a:r>
            <a:r>
              <a:rPr sz="2000" spc="-25" dirty="0"/>
              <a:t> </a:t>
            </a:r>
            <a:r>
              <a:rPr sz="2000" dirty="0"/>
              <a:t>options</a:t>
            </a:r>
            <a:r>
              <a:rPr sz="2000" spc="-25" dirty="0"/>
              <a:t> </a:t>
            </a:r>
            <a:r>
              <a:rPr sz="2000" dirty="0"/>
              <a:t>available</a:t>
            </a:r>
            <a:r>
              <a:rPr sz="2000" spc="-25" dirty="0"/>
              <a:t> </a:t>
            </a:r>
            <a:r>
              <a:rPr sz="2000" dirty="0"/>
              <a:t>in</a:t>
            </a:r>
            <a:r>
              <a:rPr sz="2000" spc="-10" dirty="0"/>
              <a:t> their communities.</a:t>
            </a:r>
            <a:endParaRPr sz="2000"/>
          </a:p>
          <a:p>
            <a:pPr marR="320040" algn="r">
              <a:lnSpc>
                <a:spcPct val="100000"/>
              </a:lnSpc>
              <a:spcBef>
                <a:spcPts val="1689"/>
              </a:spcBef>
            </a:pPr>
            <a:r>
              <a:rPr sz="1800" dirty="0"/>
              <a:t>(NHS,</a:t>
            </a:r>
            <a:r>
              <a:rPr sz="1800" spc="-45" dirty="0"/>
              <a:t> </a:t>
            </a:r>
            <a:r>
              <a:rPr sz="1800" spc="-10" dirty="0"/>
              <a:t>2022)</a:t>
            </a:r>
            <a:endParaRPr sz="1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76173" y="547242"/>
            <a:ext cx="7999095" cy="574040"/>
          </a:xfrm>
          <a:prstGeom prst="rect">
            <a:avLst/>
          </a:prstGeom>
        </p:spPr>
        <p:txBody>
          <a:bodyPr vert="horz" wrap="square" lIns="0" tIns="12700" rIns="0" bIns="0" rtlCol="0">
            <a:spAutoFit/>
          </a:bodyPr>
          <a:lstStyle/>
          <a:p>
            <a:pPr marL="12700">
              <a:lnSpc>
                <a:spcPct val="100000"/>
              </a:lnSpc>
              <a:spcBef>
                <a:spcPts val="100"/>
              </a:spcBef>
            </a:pPr>
            <a:r>
              <a:rPr sz="3600" dirty="0"/>
              <a:t>The</a:t>
            </a:r>
            <a:r>
              <a:rPr sz="3600" spc="-95" dirty="0"/>
              <a:t> </a:t>
            </a:r>
            <a:r>
              <a:rPr sz="3600" dirty="0"/>
              <a:t>key</a:t>
            </a:r>
            <a:r>
              <a:rPr sz="3600" spc="-95" dirty="0"/>
              <a:t> </a:t>
            </a:r>
            <a:r>
              <a:rPr sz="3600" dirty="0"/>
              <a:t>features</a:t>
            </a:r>
            <a:r>
              <a:rPr sz="3600" spc="-85" dirty="0"/>
              <a:t> </a:t>
            </a:r>
            <a:r>
              <a:rPr sz="3600" dirty="0"/>
              <a:t>of</a:t>
            </a:r>
            <a:r>
              <a:rPr sz="3600" spc="-95" dirty="0"/>
              <a:t> </a:t>
            </a:r>
            <a:r>
              <a:rPr sz="3600" dirty="0"/>
              <a:t>personalised</a:t>
            </a:r>
            <a:r>
              <a:rPr sz="3600" spc="-65" dirty="0"/>
              <a:t> </a:t>
            </a:r>
            <a:r>
              <a:rPr sz="3600" spc="-20" dirty="0"/>
              <a:t>care</a:t>
            </a:r>
            <a:endParaRPr sz="3600"/>
          </a:p>
        </p:txBody>
      </p:sp>
      <p:sp>
        <p:nvSpPr>
          <p:cNvPr id="3" name="object 3"/>
          <p:cNvSpPr txBox="1"/>
          <p:nvPr/>
        </p:nvSpPr>
        <p:spPr>
          <a:xfrm>
            <a:off x="545693" y="1396453"/>
            <a:ext cx="7982584" cy="4319270"/>
          </a:xfrm>
          <a:prstGeom prst="rect">
            <a:avLst/>
          </a:prstGeom>
        </p:spPr>
        <p:txBody>
          <a:bodyPr vert="horz" wrap="square" lIns="0" tIns="62229" rIns="0" bIns="0" rtlCol="0">
            <a:spAutoFit/>
          </a:bodyPr>
          <a:lstStyle/>
          <a:p>
            <a:pPr marL="12700">
              <a:lnSpc>
                <a:spcPct val="100000"/>
              </a:lnSpc>
              <a:spcBef>
                <a:spcPts val="489"/>
              </a:spcBef>
            </a:pPr>
            <a:r>
              <a:rPr sz="1600" dirty="0">
                <a:latin typeface="Segoe UI"/>
                <a:cs typeface="Segoe UI"/>
              </a:rPr>
              <a:t>According</a:t>
            </a:r>
            <a:r>
              <a:rPr sz="1600" spc="-10" dirty="0">
                <a:latin typeface="Segoe UI"/>
                <a:cs typeface="Segoe UI"/>
              </a:rPr>
              <a:t> </a:t>
            </a:r>
            <a:r>
              <a:rPr sz="1600" dirty="0">
                <a:latin typeface="Segoe UI"/>
                <a:cs typeface="Segoe UI"/>
              </a:rPr>
              <a:t>to</a:t>
            </a:r>
            <a:r>
              <a:rPr sz="1600" spc="-45" dirty="0">
                <a:latin typeface="Segoe UI"/>
                <a:cs typeface="Segoe UI"/>
              </a:rPr>
              <a:t> </a:t>
            </a:r>
            <a:r>
              <a:rPr sz="1600" dirty="0">
                <a:latin typeface="Segoe UI"/>
                <a:cs typeface="Segoe UI"/>
              </a:rPr>
              <a:t>the</a:t>
            </a:r>
            <a:r>
              <a:rPr sz="1600" spc="-45" dirty="0">
                <a:latin typeface="Segoe UI"/>
                <a:cs typeface="Segoe UI"/>
              </a:rPr>
              <a:t> </a:t>
            </a:r>
            <a:r>
              <a:rPr sz="1600" dirty="0">
                <a:latin typeface="Segoe UI"/>
                <a:cs typeface="Segoe UI"/>
              </a:rPr>
              <a:t>NHS</a:t>
            </a:r>
            <a:r>
              <a:rPr sz="1600" spc="-25" dirty="0">
                <a:latin typeface="Segoe UI"/>
                <a:cs typeface="Segoe UI"/>
              </a:rPr>
              <a:t> </a:t>
            </a:r>
            <a:r>
              <a:rPr sz="1600" dirty="0">
                <a:latin typeface="Segoe UI"/>
                <a:cs typeface="Segoe UI"/>
              </a:rPr>
              <a:t>(2021),</a:t>
            </a:r>
            <a:r>
              <a:rPr sz="1600" spc="-35" dirty="0">
                <a:latin typeface="Segoe UI"/>
                <a:cs typeface="Segoe UI"/>
              </a:rPr>
              <a:t> </a:t>
            </a:r>
            <a:r>
              <a:rPr sz="1600" dirty="0">
                <a:latin typeface="Segoe UI"/>
                <a:cs typeface="Segoe UI"/>
              </a:rPr>
              <a:t>every</a:t>
            </a:r>
            <a:r>
              <a:rPr sz="1600" spc="-35" dirty="0">
                <a:latin typeface="Segoe UI"/>
                <a:cs typeface="Segoe UI"/>
              </a:rPr>
              <a:t> </a:t>
            </a:r>
            <a:r>
              <a:rPr sz="1600" dirty="0">
                <a:latin typeface="Segoe UI"/>
                <a:cs typeface="Segoe UI"/>
              </a:rPr>
              <a:t>person</a:t>
            </a:r>
            <a:r>
              <a:rPr sz="1600" spc="-30" dirty="0">
                <a:latin typeface="Segoe UI"/>
                <a:cs typeface="Segoe UI"/>
              </a:rPr>
              <a:t> </a:t>
            </a:r>
            <a:r>
              <a:rPr sz="1600" spc="-10" dirty="0">
                <a:latin typeface="Segoe UI"/>
                <a:cs typeface="Segoe UI"/>
              </a:rPr>
              <a:t>should:</a:t>
            </a:r>
            <a:endParaRPr sz="1600">
              <a:latin typeface="Segoe UI"/>
              <a:cs typeface="Segoe UI"/>
            </a:endParaRPr>
          </a:p>
          <a:p>
            <a:pPr marL="354965" indent="-342265">
              <a:lnSpc>
                <a:spcPct val="100000"/>
              </a:lnSpc>
              <a:spcBef>
                <a:spcPts val="385"/>
              </a:spcBef>
              <a:buFont typeface="Arial"/>
              <a:buChar char="•"/>
              <a:tabLst>
                <a:tab pos="354965" algn="l"/>
              </a:tabLst>
            </a:pPr>
            <a:r>
              <a:rPr sz="1600" dirty="0">
                <a:latin typeface="Segoe UI"/>
                <a:cs typeface="Segoe UI"/>
              </a:rPr>
              <a:t>“Be</a:t>
            </a:r>
            <a:r>
              <a:rPr sz="1600" spc="-35" dirty="0">
                <a:latin typeface="Segoe UI"/>
                <a:cs typeface="Segoe UI"/>
              </a:rPr>
              <a:t> </a:t>
            </a:r>
            <a:r>
              <a:rPr sz="1600" dirty="0">
                <a:latin typeface="Segoe UI"/>
                <a:cs typeface="Segoe UI"/>
              </a:rPr>
              <a:t>seen</a:t>
            </a:r>
            <a:r>
              <a:rPr sz="1600" spc="-30" dirty="0">
                <a:latin typeface="Segoe UI"/>
                <a:cs typeface="Segoe UI"/>
              </a:rPr>
              <a:t> </a:t>
            </a:r>
            <a:r>
              <a:rPr sz="1600" dirty="0">
                <a:latin typeface="Segoe UI"/>
                <a:cs typeface="Segoe UI"/>
              </a:rPr>
              <a:t>as</a:t>
            </a:r>
            <a:r>
              <a:rPr sz="1600" spc="-45" dirty="0">
                <a:latin typeface="Segoe UI"/>
                <a:cs typeface="Segoe UI"/>
              </a:rPr>
              <a:t> </a:t>
            </a:r>
            <a:r>
              <a:rPr sz="1600" dirty="0">
                <a:latin typeface="Segoe UI"/>
                <a:cs typeface="Segoe UI"/>
              </a:rPr>
              <a:t>a</a:t>
            </a:r>
            <a:r>
              <a:rPr sz="1600" spc="-30" dirty="0">
                <a:latin typeface="Segoe UI"/>
                <a:cs typeface="Segoe UI"/>
              </a:rPr>
              <a:t> </a:t>
            </a:r>
            <a:r>
              <a:rPr sz="1600" dirty="0">
                <a:latin typeface="Segoe UI"/>
                <a:cs typeface="Segoe UI"/>
              </a:rPr>
              <a:t>whole</a:t>
            </a:r>
            <a:r>
              <a:rPr sz="1600" spc="-15" dirty="0">
                <a:latin typeface="Segoe UI"/>
                <a:cs typeface="Segoe UI"/>
              </a:rPr>
              <a:t> </a:t>
            </a:r>
            <a:r>
              <a:rPr sz="1600" dirty="0">
                <a:latin typeface="Segoe UI"/>
                <a:cs typeface="Segoe UI"/>
              </a:rPr>
              <a:t>person</a:t>
            </a:r>
            <a:r>
              <a:rPr sz="1600" spc="-30" dirty="0">
                <a:latin typeface="Segoe UI"/>
                <a:cs typeface="Segoe UI"/>
              </a:rPr>
              <a:t> </a:t>
            </a:r>
            <a:r>
              <a:rPr sz="1600" dirty="0">
                <a:latin typeface="Segoe UI"/>
                <a:cs typeface="Segoe UI"/>
              </a:rPr>
              <a:t>within</a:t>
            </a:r>
            <a:r>
              <a:rPr sz="1600" spc="-20" dirty="0">
                <a:latin typeface="Segoe UI"/>
                <a:cs typeface="Segoe UI"/>
              </a:rPr>
              <a:t> </a:t>
            </a:r>
            <a:r>
              <a:rPr sz="1600" dirty="0">
                <a:latin typeface="Segoe UI"/>
                <a:cs typeface="Segoe UI"/>
              </a:rPr>
              <a:t>the</a:t>
            </a:r>
            <a:r>
              <a:rPr sz="1600" spc="-35" dirty="0">
                <a:latin typeface="Segoe UI"/>
                <a:cs typeface="Segoe UI"/>
              </a:rPr>
              <a:t> </a:t>
            </a:r>
            <a:r>
              <a:rPr sz="1600" dirty="0">
                <a:latin typeface="Segoe UI"/>
                <a:cs typeface="Segoe UI"/>
              </a:rPr>
              <a:t>context</a:t>
            </a:r>
            <a:r>
              <a:rPr sz="1600" spc="-25" dirty="0">
                <a:latin typeface="Segoe UI"/>
                <a:cs typeface="Segoe UI"/>
              </a:rPr>
              <a:t> </a:t>
            </a:r>
            <a:r>
              <a:rPr sz="1600" dirty="0">
                <a:latin typeface="Segoe UI"/>
                <a:cs typeface="Segoe UI"/>
              </a:rPr>
              <a:t>of</a:t>
            </a:r>
            <a:r>
              <a:rPr sz="1600" spc="-35" dirty="0">
                <a:latin typeface="Segoe UI"/>
                <a:cs typeface="Segoe UI"/>
              </a:rPr>
              <a:t> </a:t>
            </a:r>
            <a:r>
              <a:rPr sz="1600" dirty="0">
                <a:latin typeface="Segoe UI"/>
                <a:cs typeface="Segoe UI"/>
              </a:rPr>
              <a:t>their</a:t>
            </a:r>
            <a:r>
              <a:rPr sz="1600" spc="-30" dirty="0">
                <a:latin typeface="Segoe UI"/>
                <a:cs typeface="Segoe UI"/>
              </a:rPr>
              <a:t> </a:t>
            </a:r>
            <a:r>
              <a:rPr sz="1600" dirty="0">
                <a:latin typeface="Segoe UI"/>
                <a:cs typeface="Segoe UI"/>
              </a:rPr>
              <a:t>whole</a:t>
            </a:r>
            <a:r>
              <a:rPr sz="1600" spc="-25" dirty="0">
                <a:latin typeface="Segoe UI"/>
                <a:cs typeface="Segoe UI"/>
              </a:rPr>
              <a:t> </a:t>
            </a:r>
            <a:r>
              <a:rPr sz="1600" dirty="0">
                <a:latin typeface="Segoe UI"/>
                <a:cs typeface="Segoe UI"/>
              </a:rPr>
              <a:t>life,</a:t>
            </a:r>
            <a:r>
              <a:rPr sz="1600" spc="-20" dirty="0">
                <a:latin typeface="Segoe UI"/>
                <a:cs typeface="Segoe UI"/>
              </a:rPr>
              <a:t> </a:t>
            </a:r>
            <a:r>
              <a:rPr sz="1600" dirty="0">
                <a:latin typeface="Segoe UI"/>
                <a:cs typeface="Segoe UI"/>
              </a:rPr>
              <a:t>valuing</a:t>
            </a:r>
            <a:r>
              <a:rPr sz="1600" spc="-45" dirty="0">
                <a:latin typeface="Segoe UI"/>
                <a:cs typeface="Segoe UI"/>
              </a:rPr>
              <a:t> </a:t>
            </a:r>
            <a:r>
              <a:rPr sz="1600" dirty="0">
                <a:latin typeface="Segoe UI"/>
                <a:cs typeface="Segoe UI"/>
              </a:rPr>
              <a:t>their</a:t>
            </a:r>
            <a:r>
              <a:rPr sz="1600" spc="-30" dirty="0">
                <a:latin typeface="Segoe UI"/>
                <a:cs typeface="Segoe UI"/>
              </a:rPr>
              <a:t> </a:t>
            </a:r>
            <a:r>
              <a:rPr sz="1600" spc="-10" dirty="0">
                <a:latin typeface="Segoe UI"/>
                <a:cs typeface="Segoe UI"/>
              </a:rPr>
              <a:t>skills,</a:t>
            </a:r>
            <a:endParaRPr sz="1600">
              <a:latin typeface="Segoe UI"/>
              <a:cs typeface="Segoe UI"/>
            </a:endParaRPr>
          </a:p>
          <a:p>
            <a:pPr marL="355600">
              <a:lnSpc>
                <a:spcPct val="100000"/>
              </a:lnSpc>
            </a:pPr>
            <a:r>
              <a:rPr sz="1600" dirty="0">
                <a:latin typeface="Segoe UI"/>
                <a:cs typeface="Segoe UI"/>
              </a:rPr>
              <a:t>strengths</a:t>
            </a:r>
            <a:r>
              <a:rPr sz="1600" spc="-30" dirty="0">
                <a:latin typeface="Segoe UI"/>
                <a:cs typeface="Segoe UI"/>
              </a:rPr>
              <a:t> </a:t>
            </a:r>
            <a:r>
              <a:rPr sz="1600" dirty="0">
                <a:latin typeface="Segoe UI"/>
                <a:cs typeface="Segoe UI"/>
              </a:rPr>
              <a:t>and</a:t>
            </a:r>
            <a:r>
              <a:rPr sz="1600" spc="-45" dirty="0">
                <a:latin typeface="Segoe UI"/>
                <a:cs typeface="Segoe UI"/>
              </a:rPr>
              <a:t> </a:t>
            </a:r>
            <a:r>
              <a:rPr sz="1600" dirty="0">
                <a:latin typeface="Segoe UI"/>
                <a:cs typeface="Segoe UI"/>
              </a:rPr>
              <a:t>experience</a:t>
            </a:r>
            <a:r>
              <a:rPr sz="1600" spc="-20" dirty="0">
                <a:latin typeface="Segoe UI"/>
                <a:cs typeface="Segoe UI"/>
              </a:rPr>
              <a:t> </a:t>
            </a:r>
            <a:r>
              <a:rPr sz="1600" dirty="0">
                <a:latin typeface="Segoe UI"/>
                <a:cs typeface="Segoe UI"/>
              </a:rPr>
              <a:t>and</a:t>
            </a:r>
            <a:r>
              <a:rPr sz="1600" spc="-50" dirty="0">
                <a:latin typeface="Segoe UI"/>
                <a:cs typeface="Segoe UI"/>
              </a:rPr>
              <a:t> </a:t>
            </a:r>
            <a:r>
              <a:rPr sz="1600" dirty="0">
                <a:latin typeface="Segoe UI"/>
                <a:cs typeface="Segoe UI"/>
              </a:rPr>
              <a:t>important</a:t>
            </a:r>
            <a:r>
              <a:rPr sz="1600" spc="-30" dirty="0">
                <a:latin typeface="Segoe UI"/>
                <a:cs typeface="Segoe UI"/>
              </a:rPr>
              <a:t> </a:t>
            </a:r>
            <a:r>
              <a:rPr sz="1600" spc="-10" dirty="0">
                <a:latin typeface="Segoe UI"/>
                <a:cs typeface="Segoe UI"/>
              </a:rPr>
              <a:t>relationships.</a:t>
            </a:r>
            <a:endParaRPr sz="1600">
              <a:latin typeface="Segoe UI"/>
              <a:cs typeface="Segoe UI"/>
            </a:endParaRPr>
          </a:p>
          <a:p>
            <a:pPr marL="355600" marR="8255" indent="-342900">
              <a:lnSpc>
                <a:spcPct val="100000"/>
              </a:lnSpc>
              <a:spcBef>
                <a:spcPts val="384"/>
              </a:spcBef>
              <a:buFont typeface="Arial"/>
              <a:buChar char="•"/>
              <a:tabLst>
                <a:tab pos="355600" algn="l"/>
              </a:tabLst>
            </a:pPr>
            <a:r>
              <a:rPr sz="1600" dirty="0">
                <a:latin typeface="Segoe UI"/>
                <a:cs typeface="Segoe UI"/>
              </a:rPr>
              <a:t>Experience hope</a:t>
            </a:r>
            <a:r>
              <a:rPr sz="1600" spc="-30" dirty="0">
                <a:latin typeface="Segoe UI"/>
                <a:cs typeface="Segoe UI"/>
              </a:rPr>
              <a:t> </a:t>
            </a:r>
            <a:r>
              <a:rPr sz="1600" dirty="0">
                <a:latin typeface="Segoe UI"/>
                <a:cs typeface="Segoe UI"/>
              </a:rPr>
              <a:t>and</a:t>
            </a:r>
            <a:r>
              <a:rPr sz="1600" spc="-30" dirty="0">
                <a:latin typeface="Segoe UI"/>
                <a:cs typeface="Segoe UI"/>
              </a:rPr>
              <a:t> </a:t>
            </a:r>
            <a:r>
              <a:rPr sz="1600" dirty="0">
                <a:latin typeface="Segoe UI"/>
                <a:cs typeface="Segoe UI"/>
              </a:rPr>
              <a:t>feel</a:t>
            </a:r>
            <a:r>
              <a:rPr sz="1600" spc="-35" dirty="0">
                <a:latin typeface="Segoe UI"/>
                <a:cs typeface="Segoe UI"/>
              </a:rPr>
              <a:t> </a:t>
            </a:r>
            <a:r>
              <a:rPr sz="1600" dirty="0">
                <a:latin typeface="Segoe UI"/>
                <a:cs typeface="Segoe UI"/>
              </a:rPr>
              <a:t>confident</a:t>
            </a:r>
            <a:r>
              <a:rPr sz="1600" spc="-40" dirty="0">
                <a:latin typeface="Segoe UI"/>
                <a:cs typeface="Segoe UI"/>
              </a:rPr>
              <a:t> </a:t>
            </a:r>
            <a:r>
              <a:rPr sz="1600" dirty="0">
                <a:latin typeface="Segoe UI"/>
                <a:cs typeface="Segoe UI"/>
              </a:rPr>
              <a:t>that</a:t>
            </a:r>
            <a:r>
              <a:rPr sz="1600" spc="-35" dirty="0">
                <a:latin typeface="Segoe UI"/>
                <a:cs typeface="Segoe UI"/>
              </a:rPr>
              <a:t> </a:t>
            </a:r>
            <a:r>
              <a:rPr sz="1600" dirty="0">
                <a:latin typeface="Segoe UI"/>
                <a:cs typeface="Segoe UI"/>
              </a:rPr>
              <a:t>the</a:t>
            </a:r>
            <a:r>
              <a:rPr sz="1600" spc="-30" dirty="0">
                <a:latin typeface="Segoe UI"/>
                <a:cs typeface="Segoe UI"/>
              </a:rPr>
              <a:t> </a:t>
            </a:r>
            <a:r>
              <a:rPr sz="1600" dirty="0">
                <a:latin typeface="Segoe UI"/>
                <a:cs typeface="Segoe UI"/>
              </a:rPr>
              <a:t>care</a:t>
            </a:r>
            <a:r>
              <a:rPr sz="1600" spc="-10" dirty="0">
                <a:latin typeface="Segoe UI"/>
                <a:cs typeface="Segoe UI"/>
              </a:rPr>
              <a:t> </a:t>
            </a:r>
            <a:r>
              <a:rPr sz="1600" dirty="0">
                <a:latin typeface="Segoe UI"/>
                <a:cs typeface="Segoe UI"/>
              </a:rPr>
              <a:t>and</a:t>
            </a:r>
            <a:r>
              <a:rPr sz="1600" spc="-40" dirty="0">
                <a:latin typeface="Segoe UI"/>
                <a:cs typeface="Segoe UI"/>
              </a:rPr>
              <a:t> </a:t>
            </a:r>
            <a:r>
              <a:rPr sz="1600" dirty="0">
                <a:latin typeface="Segoe UI"/>
                <a:cs typeface="Segoe UI"/>
              </a:rPr>
              <a:t>support</a:t>
            </a:r>
            <a:r>
              <a:rPr sz="1600" spc="-25" dirty="0">
                <a:latin typeface="Segoe UI"/>
                <a:cs typeface="Segoe UI"/>
              </a:rPr>
              <a:t> </a:t>
            </a:r>
            <a:r>
              <a:rPr sz="1600" dirty="0">
                <a:latin typeface="Segoe UI"/>
                <a:cs typeface="Segoe UI"/>
              </a:rPr>
              <a:t>they</a:t>
            </a:r>
            <a:r>
              <a:rPr sz="1600" spc="-30" dirty="0">
                <a:latin typeface="Segoe UI"/>
                <a:cs typeface="Segoe UI"/>
              </a:rPr>
              <a:t> </a:t>
            </a:r>
            <a:r>
              <a:rPr sz="1600" dirty="0">
                <a:latin typeface="Segoe UI"/>
                <a:cs typeface="Segoe UI"/>
              </a:rPr>
              <a:t>receive</a:t>
            </a:r>
            <a:r>
              <a:rPr sz="1600" spc="-10" dirty="0">
                <a:latin typeface="Segoe UI"/>
                <a:cs typeface="Segoe UI"/>
              </a:rPr>
              <a:t> </a:t>
            </a:r>
            <a:r>
              <a:rPr sz="1600" dirty="0">
                <a:latin typeface="Segoe UI"/>
                <a:cs typeface="Segoe UI"/>
              </a:rPr>
              <a:t>will</a:t>
            </a:r>
            <a:r>
              <a:rPr sz="1600" spc="-15" dirty="0">
                <a:latin typeface="Segoe UI"/>
                <a:cs typeface="Segoe UI"/>
              </a:rPr>
              <a:t> </a:t>
            </a:r>
            <a:r>
              <a:rPr sz="1600" spc="-10" dirty="0">
                <a:latin typeface="Segoe UI"/>
                <a:cs typeface="Segoe UI"/>
              </a:rPr>
              <a:t>deliver </a:t>
            </a:r>
            <a:r>
              <a:rPr sz="1600" dirty="0">
                <a:latin typeface="Segoe UI"/>
                <a:cs typeface="Segoe UI"/>
              </a:rPr>
              <a:t>what</a:t>
            </a:r>
            <a:r>
              <a:rPr sz="1600" spc="-25" dirty="0">
                <a:latin typeface="Segoe UI"/>
                <a:cs typeface="Segoe UI"/>
              </a:rPr>
              <a:t> </a:t>
            </a:r>
            <a:r>
              <a:rPr sz="1600" dirty="0">
                <a:latin typeface="Segoe UI"/>
                <a:cs typeface="Segoe UI"/>
              </a:rPr>
              <a:t>matters</a:t>
            </a:r>
            <a:r>
              <a:rPr sz="1600" spc="-40" dirty="0">
                <a:latin typeface="Segoe UI"/>
                <a:cs typeface="Segoe UI"/>
              </a:rPr>
              <a:t> </a:t>
            </a:r>
            <a:r>
              <a:rPr sz="1600" dirty="0">
                <a:latin typeface="Segoe UI"/>
                <a:cs typeface="Segoe UI"/>
              </a:rPr>
              <a:t>most</a:t>
            </a:r>
            <a:r>
              <a:rPr sz="1600" spc="-40" dirty="0">
                <a:latin typeface="Segoe UI"/>
                <a:cs typeface="Segoe UI"/>
              </a:rPr>
              <a:t> </a:t>
            </a:r>
            <a:r>
              <a:rPr sz="1600" dirty="0">
                <a:latin typeface="Segoe UI"/>
                <a:cs typeface="Segoe UI"/>
              </a:rPr>
              <a:t>to</a:t>
            </a:r>
            <a:r>
              <a:rPr sz="1600" spc="-25" dirty="0">
                <a:latin typeface="Segoe UI"/>
                <a:cs typeface="Segoe UI"/>
              </a:rPr>
              <a:t> </a:t>
            </a:r>
            <a:r>
              <a:rPr sz="1600" spc="-20" dirty="0">
                <a:latin typeface="Segoe UI"/>
                <a:cs typeface="Segoe UI"/>
              </a:rPr>
              <a:t>them.</a:t>
            </a:r>
            <a:endParaRPr sz="1600">
              <a:latin typeface="Segoe UI"/>
              <a:cs typeface="Segoe UI"/>
            </a:endParaRPr>
          </a:p>
          <a:p>
            <a:pPr marL="354965" indent="-342265">
              <a:lnSpc>
                <a:spcPct val="100000"/>
              </a:lnSpc>
              <a:spcBef>
                <a:spcPts val="380"/>
              </a:spcBef>
              <a:buFont typeface="Arial"/>
              <a:buChar char="•"/>
              <a:tabLst>
                <a:tab pos="354965" algn="l"/>
              </a:tabLst>
            </a:pPr>
            <a:r>
              <a:rPr sz="1600" dirty="0">
                <a:latin typeface="Segoe UI"/>
                <a:cs typeface="Segoe UI"/>
              </a:rPr>
              <a:t>Be</a:t>
            </a:r>
            <a:r>
              <a:rPr sz="1600" spc="-30" dirty="0">
                <a:latin typeface="Segoe UI"/>
                <a:cs typeface="Segoe UI"/>
              </a:rPr>
              <a:t> </a:t>
            </a:r>
            <a:r>
              <a:rPr sz="1600" dirty="0">
                <a:latin typeface="Segoe UI"/>
                <a:cs typeface="Segoe UI"/>
              </a:rPr>
              <a:t>able</a:t>
            </a:r>
            <a:r>
              <a:rPr sz="1600" spc="-20" dirty="0">
                <a:latin typeface="Segoe UI"/>
                <a:cs typeface="Segoe UI"/>
              </a:rPr>
              <a:t> </a:t>
            </a:r>
            <a:r>
              <a:rPr sz="1600" dirty="0">
                <a:latin typeface="Segoe UI"/>
                <a:cs typeface="Segoe UI"/>
              </a:rPr>
              <a:t>to</a:t>
            </a:r>
            <a:r>
              <a:rPr sz="1600" spc="-30" dirty="0">
                <a:latin typeface="Segoe UI"/>
                <a:cs typeface="Segoe UI"/>
              </a:rPr>
              <a:t> </a:t>
            </a:r>
            <a:r>
              <a:rPr sz="1600" dirty="0">
                <a:latin typeface="Segoe UI"/>
                <a:cs typeface="Segoe UI"/>
              </a:rPr>
              <a:t>access</a:t>
            </a:r>
            <a:r>
              <a:rPr sz="1600" spc="-25" dirty="0">
                <a:latin typeface="Segoe UI"/>
                <a:cs typeface="Segoe UI"/>
              </a:rPr>
              <a:t> </a:t>
            </a:r>
            <a:r>
              <a:rPr sz="1600" dirty="0">
                <a:latin typeface="Segoe UI"/>
                <a:cs typeface="Segoe UI"/>
              </a:rPr>
              <a:t>information</a:t>
            </a:r>
            <a:r>
              <a:rPr sz="1600" spc="-25" dirty="0">
                <a:latin typeface="Segoe UI"/>
                <a:cs typeface="Segoe UI"/>
              </a:rPr>
              <a:t> </a:t>
            </a:r>
            <a:r>
              <a:rPr sz="1600" dirty="0">
                <a:latin typeface="Segoe UI"/>
                <a:cs typeface="Segoe UI"/>
              </a:rPr>
              <a:t>and</a:t>
            </a:r>
            <a:r>
              <a:rPr sz="1600" spc="-30" dirty="0">
                <a:latin typeface="Segoe UI"/>
                <a:cs typeface="Segoe UI"/>
              </a:rPr>
              <a:t> </a:t>
            </a:r>
            <a:r>
              <a:rPr sz="1600" dirty="0">
                <a:latin typeface="Segoe UI"/>
                <a:cs typeface="Segoe UI"/>
              </a:rPr>
              <a:t>advice</a:t>
            </a:r>
            <a:r>
              <a:rPr sz="1600" spc="-15" dirty="0">
                <a:latin typeface="Segoe UI"/>
                <a:cs typeface="Segoe UI"/>
              </a:rPr>
              <a:t> </a:t>
            </a:r>
            <a:r>
              <a:rPr sz="1600" dirty="0">
                <a:latin typeface="Segoe UI"/>
                <a:cs typeface="Segoe UI"/>
              </a:rPr>
              <a:t>that</a:t>
            </a:r>
            <a:r>
              <a:rPr sz="1600" spc="-40" dirty="0">
                <a:latin typeface="Segoe UI"/>
                <a:cs typeface="Segoe UI"/>
              </a:rPr>
              <a:t> </a:t>
            </a:r>
            <a:r>
              <a:rPr sz="1600" dirty="0">
                <a:latin typeface="Segoe UI"/>
                <a:cs typeface="Segoe UI"/>
              </a:rPr>
              <a:t>is</a:t>
            </a:r>
            <a:r>
              <a:rPr sz="1600" spc="-25" dirty="0">
                <a:latin typeface="Segoe UI"/>
                <a:cs typeface="Segoe UI"/>
              </a:rPr>
              <a:t> </a:t>
            </a:r>
            <a:r>
              <a:rPr sz="1600" spc="-10" dirty="0">
                <a:latin typeface="Segoe UI"/>
                <a:cs typeface="Segoe UI"/>
              </a:rPr>
              <a:t>clear,</a:t>
            </a:r>
            <a:r>
              <a:rPr sz="1600" spc="-5" dirty="0">
                <a:latin typeface="Segoe UI"/>
                <a:cs typeface="Segoe UI"/>
              </a:rPr>
              <a:t> </a:t>
            </a:r>
            <a:r>
              <a:rPr sz="1600" dirty="0">
                <a:latin typeface="Segoe UI"/>
                <a:cs typeface="Segoe UI"/>
              </a:rPr>
              <a:t>timely</a:t>
            </a:r>
            <a:r>
              <a:rPr sz="1600" spc="-25" dirty="0">
                <a:latin typeface="Segoe UI"/>
                <a:cs typeface="Segoe UI"/>
              </a:rPr>
              <a:t> </a:t>
            </a:r>
            <a:r>
              <a:rPr sz="1600" dirty="0">
                <a:latin typeface="Segoe UI"/>
                <a:cs typeface="Segoe UI"/>
              </a:rPr>
              <a:t>and</a:t>
            </a:r>
            <a:r>
              <a:rPr sz="1600" spc="-35" dirty="0">
                <a:latin typeface="Segoe UI"/>
                <a:cs typeface="Segoe UI"/>
              </a:rPr>
              <a:t> </a:t>
            </a:r>
            <a:r>
              <a:rPr sz="1600" dirty="0">
                <a:latin typeface="Segoe UI"/>
                <a:cs typeface="Segoe UI"/>
              </a:rPr>
              <a:t>meets</a:t>
            </a:r>
            <a:r>
              <a:rPr sz="1600" spc="-30" dirty="0">
                <a:latin typeface="Segoe UI"/>
                <a:cs typeface="Segoe UI"/>
              </a:rPr>
              <a:t> </a:t>
            </a:r>
            <a:r>
              <a:rPr sz="1600" spc="-10" dirty="0">
                <a:latin typeface="Segoe UI"/>
                <a:cs typeface="Segoe UI"/>
              </a:rPr>
              <a:t>their</a:t>
            </a:r>
            <a:endParaRPr sz="1600">
              <a:latin typeface="Segoe UI"/>
              <a:cs typeface="Segoe UI"/>
            </a:endParaRPr>
          </a:p>
          <a:p>
            <a:pPr marL="355600">
              <a:lnSpc>
                <a:spcPct val="100000"/>
              </a:lnSpc>
              <a:spcBef>
                <a:spcPts val="5"/>
              </a:spcBef>
            </a:pPr>
            <a:r>
              <a:rPr sz="1600" dirty="0">
                <a:latin typeface="Segoe UI"/>
                <a:cs typeface="Segoe UI"/>
              </a:rPr>
              <a:t>individual</a:t>
            </a:r>
            <a:r>
              <a:rPr sz="1600" spc="-25" dirty="0">
                <a:latin typeface="Segoe UI"/>
                <a:cs typeface="Segoe UI"/>
              </a:rPr>
              <a:t> </a:t>
            </a:r>
            <a:r>
              <a:rPr sz="1600" dirty="0">
                <a:latin typeface="Segoe UI"/>
                <a:cs typeface="Segoe UI"/>
              </a:rPr>
              <a:t>information</a:t>
            </a:r>
            <a:r>
              <a:rPr sz="1600" spc="-35" dirty="0">
                <a:latin typeface="Segoe UI"/>
                <a:cs typeface="Segoe UI"/>
              </a:rPr>
              <a:t> </a:t>
            </a:r>
            <a:r>
              <a:rPr sz="1600" dirty="0">
                <a:latin typeface="Segoe UI"/>
                <a:cs typeface="Segoe UI"/>
              </a:rPr>
              <a:t>needs</a:t>
            </a:r>
            <a:r>
              <a:rPr sz="1600" spc="-45" dirty="0">
                <a:latin typeface="Segoe UI"/>
                <a:cs typeface="Segoe UI"/>
              </a:rPr>
              <a:t> </a:t>
            </a:r>
            <a:r>
              <a:rPr sz="1600" dirty="0">
                <a:latin typeface="Segoe UI"/>
                <a:cs typeface="Segoe UI"/>
              </a:rPr>
              <a:t>and</a:t>
            </a:r>
            <a:r>
              <a:rPr sz="1600" spc="-30" dirty="0">
                <a:latin typeface="Segoe UI"/>
                <a:cs typeface="Segoe UI"/>
              </a:rPr>
              <a:t> </a:t>
            </a:r>
            <a:r>
              <a:rPr sz="1600" spc="-10" dirty="0">
                <a:latin typeface="Segoe UI"/>
                <a:cs typeface="Segoe UI"/>
              </a:rPr>
              <a:t>preferences.</a:t>
            </a:r>
            <a:endParaRPr sz="1600">
              <a:latin typeface="Segoe UI"/>
              <a:cs typeface="Segoe UI"/>
            </a:endParaRPr>
          </a:p>
          <a:p>
            <a:pPr marL="355600" marR="5080" indent="-342900">
              <a:lnSpc>
                <a:spcPct val="100000"/>
              </a:lnSpc>
              <a:spcBef>
                <a:spcPts val="385"/>
              </a:spcBef>
              <a:buFont typeface="Arial"/>
              <a:buChar char="•"/>
              <a:tabLst>
                <a:tab pos="355600" algn="l"/>
              </a:tabLst>
            </a:pPr>
            <a:r>
              <a:rPr sz="1600" dirty="0">
                <a:latin typeface="Segoe UI"/>
                <a:cs typeface="Segoe UI"/>
              </a:rPr>
              <a:t>Be</a:t>
            </a:r>
            <a:r>
              <a:rPr sz="1600" spc="-30" dirty="0">
                <a:latin typeface="Segoe UI"/>
                <a:cs typeface="Segoe UI"/>
              </a:rPr>
              <a:t> </a:t>
            </a:r>
            <a:r>
              <a:rPr sz="1600" dirty="0">
                <a:latin typeface="Segoe UI"/>
                <a:cs typeface="Segoe UI"/>
              </a:rPr>
              <a:t>listened</a:t>
            </a:r>
            <a:r>
              <a:rPr sz="1600" spc="-30" dirty="0">
                <a:latin typeface="Segoe UI"/>
                <a:cs typeface="Segoe UI"/>
              </a:rPr>
              <a:t> </a:t>
            </a:r>
            <a:r>
              <a:rPr sz="1600" dirty="0">
                <a:latin typeface="Segoe UI"/>
                <a:cs typeface="Segoe UI"/>
              </a:rPr>
              <a:t>to</a:t>
            </a:r>
            <a:r>
              <a:rPr sz="1600" spc="-30" dirty="0">
                <a:latin typeface="Segoe UI"/>
                <a:cs typeface="Segoe UI"/>
              </a:rPr>
              <a:t> </a:t>
            </a:r>
            <a:r>
              <a:rPr sz="1600" dirty="0">
                <a:latin typeface="Segoe UI"/>
                <a:cs typeface="Segoe UI"/>
              </a:rPr>
              <a:t>and</a:t>
            </a:r>
            <a:r>
              <a:rPr sz="1600" spc="-30" dirty="0">
                <a:latin typeface="Segoe UI"/>
                <a:cs typeface="Segoe UI"/>
              </a:rPr>
              <a:t> </a:t>
            </a:r>
            <a:r>
              <a:rPr sz="1600" dirty="0">
                <a:latin typeface="Segoe UI"/>
                <a:cs typeface="Segoe UI"/>
              </a:rPr>
              <a:t>understood</a:t>
            </a:r>
            <a:r>
              <a:rPr sz="1600" spc="-30" dirty="0">
                <a:latin typeface="Segoe UI"/>
                <a:cs typeface="Segoe UI"/>
              </a:rPr>
              <a:t> </a:t>
            </a:r>
            <a:r>
              <a:rPr sz="1600" dirty="0">
                <a:latin typeface="Segoe UI"/>
                <a:cs typeface="Segoe UI"/>
              </a:rPr>
              <a:t>in</a:t>
            </a:r>
            <a:r>
              <a:rPr sz="1600" spc="-25" dirty="0">
                <a:latin typeface="Segoe UI"/>
                <a:cs typeface="Segoe UI"/>
              </a:rPr>
              <a:t> </a:t>
            </a:r>
            <a:r>
              <a:rPr sz="1600" dirty="0">
                <a:latin typeface="Segoe UI"/>
                <a:cs typeface="Segoe UI"/>
              </a:rPr>
              <a:t>a</a:t>
            </a:r>
            <a:r>
              <a:rPr sz="1600" spc="-30" dirty="0">
                <a:latin typeface="Segoe UI"/>
                <a:cs typeface="Segoe UI"/>
              </a:rPr>
              <a:t> </a:t>
            </a:r>
            <a:r>
              <a:rPr sz="1600" dirty="0">
                <a:latin typeface="Segoe UI"/>
                <a:cs typeface="Segoe UI"/>
              </a:rPr>
              <a:t>way</a:t>
            </a:r>
            <a:r>
              <a:rPr sz="1600" spc="-15" dirty="0">
                <a:latin typeface="Segoe UI"/>
                <a:cs typeface="Segoe UI"/>
              </a:rPr>
              <a:t> </a:t>
            </a:r>
            <a:r>
              <a:rPr sz="1600" dirty="0">
                <a:latin typeface="Segoe UI"/>
                <a:cs typeface="Segoe UI"/>
              </a:rPr>
              <a:t>that</a:t>
            </a:r>
            <a:r>
              <a:rPr sz="1600" spc="-35" dirty="0">
                <a:latin typeface="Segoe UI"/>
                <a:cs typeface="Segoe UI"/>
              </a:rPr>
              <a:t> </a:t>
            </a:r>
            <a:r>
              <a:rPr sz="1600" dirty="0">
                <a:latin typeface="Segoe UI"/>
                <a:cs typeface="Segoe UI"/>
              </a:rPr>
              <a:t>builds</a:t>
            </a:r>
            <a:r>
              <a:rPr sz="1600" spc="-30" dirty="0">
                <a:latin typeface="Segoe UI"/>
                <a:cs typeface="Segoe UI"/>
              </a:rPr>
              <a:t> </a:t>
            </a:r>
            <a:r>
              <a:rPr sz="1600" dirty="0">
                <a:latin typeface="Segoe UI"/>
                <a:cs typeface="Segoe UI"/>
              </a:rPr>
              <a:t>trusting</a:t>
            </a:r>
            <a:r>
              <a:rPr sz="1600" spc="-15" dirty="0">
                <a:latin typeface="Segoe UI"/>
                <a:cs typeface="Segoe UI"/>
              </a:rPr>
              <a:t> </a:t>
            </a:r>
            <a:r>
              <a:rPr sz="1600" dirty="0">
                <a:latin typeface="Segoe UI"/>
                <a:cs typeface="Segoe UI"/>
              </a:rPr>
              <a:t>and</a:t>
            </a:r>
            <a:r>
              <a:rPr sz="1600" spc="-40" dirty="0">
                <a:latin typeface="Segoe UI"/>
                <a:cs typeface="Segoe UI"/>
              </a:rPr>
              <a:t> </a:t>
            </a:r>
            <a:r>
              <a:rPr sz="1600" dirty="0">
                <a:latin typeface="Segoe UI"/>
                <a:cs typeface="Segoe UI"/>
              </a:rPr>
              <a:t>effective</a:t>
            </a:r>
            <a:r>
              <a:rPr sz="1600" spc="-45" dirty="0">
                <a:latin typeface="Segoe UI"/>
                <a:cs typeface="Segoe UI"/>
              </a:rPr>
              <a:t> </a:t>
            </a:r>
            <a:r>
              <a:rPr sz="1600" spc="-10" dirty="0">
                <a:latin typeface="Segoe UI"/>
                <a:cs typeface="Segoe UI"/>
              </a:rPr>
              <a:t>relationships </a:t>
            </a:r>
            <a:r>
              <a:rPr sz="1600" dirty="0">
                <a:latin typeface="Segoe UI"/>
                <a:cs typeface="Segoe UI"/>
              </a:rPr>
              <a:t>with</a:t>
            </a:r>
            <a:r>
              <a:rPr sz="1600" spc="-35" dirty="0">
                <a:latin typeface="Segoe UI"/>
                <a:cs typeface="Segoe UI"/>
              </a:rPr>
              <a:t> </a:t>
            </a:r>
            <a:r>
              <a:rPr sz="1600" spc="-10" dirty="0">
                <a:latin typeface="Segoe UI"/>
                <a:cs typeface="Segoe UI"/>
              </a:rPr>
              <a:t>people.</a:t>
            </a:r>
            <a:endParaRPr sz="1600">
              <a:latin typeface="Segoe UI"/>
              <a:cs typeface="Segoe UI"/>
            </a:endParaRPr>
          </a:p>
          <a:p>
            <a:pPr marL="355600" marR="223520" indent="-342900">
              <a:lnSpc>
                <a:spcPct val="100000"/>
              </a:lnSpc>
              <a:spcBef>
                <a:spcPts val="384"/>
              </a:spcBef>
              <a:buFont typeface="Arial"/>
              <a:buChar char="•"/>
              <a:tabLst>
                <a:tab pos="355600" algn="l"/>
              </a:tabLst>
            </a:pPr>
            <a:r>
              <a:rPr sz="1600" dirty="0">
                <a:latin typeface="Segoe UI"/>
                <a:cs typeface="Segoe UI"/>
              </a:rPr>
              <a:t>Be</a:t>
            </a:r>
            <a:r>
              <a:rPr sz="1600" spc="-30" dirty="0">
                <a:latin typeface="Segoe UI"/>
                <a:cs typeface="Segoe UI"/>
              </a:rPr>
              <a:t> </a:t>
            </a:r>
            <a:r>
              <a:rPr sz="1600" dirty="0">
                <a:latin typeface="Segoe UI"/>
                <a:cs typeface="Segoe UI"/>
              </a:rPr>
              <a:t>valued</a:t>
            </a:r>
            <a:r>
              <a:rPr sz="1600" spc="-30" dirty="0">
                <a:latin typeface="Segoe UI"/>
                <a:cs typeface="Segoe UI"/>
              </a:rPr>
              <a:t> </a:t>
            </a:r>
            <a:r>
              <a:rPr sz="1600" dirty="0">
                <a:latin typeface="Segoe UI"/>
                <a:cs typeface="Segoe UI"/>
              </a:rPr>
              <a:t>as</a:t>
            </a:r>
            <a:r>
              <a:rPr sz="1600" spc="-35" dirty="0">
                <a:latin typeface="Segoe UI"/>
                <a:cs typeface="Segoe UI"/>
              </a:rPr>
              <a:t> </a:t>
            </a:r>
            <a:r>
              <a:rPr sz="1600" dirty="0">
                <a:latin typeface="Segoe UI"/>
                <a:cs typeface="Segoe UI"/>
              </a:rPr>
              <a:t>an</a:t>
            </a:r>
            <a:r>
              <a:rPr sz="1600" spc="-30" dirty="0">
                <a:latin typeface="Segoe UI"/>
                <a:cs typeface="Segoe UI"/>
              </a:rPr>
              <a:t> </a:t>
            </a:r>
            <a:r>
              <a:rPr sz="1600" dirty="0">
                <a:latin typeface="Segoe UI"/>
                <a:cs typeface="Segoe UI"/>
              </a:rPr>
              <a:t>active</a:t>
            </a:r>
            <a:r>
              <a:rPr sz="1600" spc="-15" dirty="0">
                <a:latin typeface="Segoe UI"/>
                <a:cs typeface="Segoe UI"/>
              </a:rPr>
              <a:t> </a:t>
            </a:r>
            <a:r>
              <a:rPr sz="1600" dirty="0">
                <a:latin typeface="Segoe UI"/>
                <a:cs typeface="Segoe UI"/>
              </a:rPr>
              <a:t>participant</a:t>
            </a:r>
            <a:r>
              <a:rPr sz="1600" spc="-15" dirty="0">
                <a:latin typeface="Segoe UI"/>
                <a:cs typeface="Segoe UI"/>
              </a:rPr>
              <a:t> </a:t>
            </a:r>
            <a:r>
              <a:rPr sz="1600" dirty="0">
                <a:latin typeface="Segoe UI"/>
                <a:cs typeface="Segoe UI"/>
              </a:rPr>
              <a:t>in</a:t>
            </a:r>
            <a:r>
              <a:rPr sz="1600" spc="-30" dirty="0">
                <a:latin typeface="Segoe UI"/>
                <a:cs typeface="Segoe UI"/>
              </a:rPr>
              <a:t> </a:t>
            </a:r>
            <a:r>
              <a:rPr sz="1600" dirty="0">
                <a:latin typeface="Segoe UI"/>
                <a:cs typeface="Segoe UI"/>
              </a:rPr>
              <a:t>conversations</a:t>
            </a:r>
            <a:r>
              <a:rPr sz="1600" spc="-20" dirty="0">
                <a:latin typeface="Segoe UI"/>
                <a:cs typeface="Segoe UI"/>
              </a:rPr>
              <a:t> </a:t>
            </a:r>
            <a:r>
              <a:rPr sz="1600" dirty="0">
                <a:latin typeface="Segoe UI"/>
                <a:cs typeface="Segoe UI"/>
              </a:rPr>
              <a:t>and</a:t>
            </a:r>
            <a:r>
              <a:rPr sz="1600" spc="-30" dirty="0">
                <a:latin typeface="Segoe UI"/>
                <a:cs typeface="Segoe UI"/>
              </a:rPr>
              <a:t> </a:t>
            </a:r>
            <a:r>
              <a:rPr sz="1600" dirty="0">
                <a:latin typeface="Segoe UI"/>
                <a:cs typeface="Segoe UI"/>
              </a:rPr>
              <a:t>decisions</a:t>
            </a:r>
            <a:r>
              <a:rPr sz="1600" spc="-20" dirty="0">
                <a:latin typeface="Segoe UI"/>
                <a:cs typeface="Segoe UI"/>
              </a:rPr>
              <a:t> </a:t>
            </a:r>
            <a:r>
              <a:rPr sz="1600" dirty="0">
                <a:latin typeface="Segoe UI"/>
                <a:cs typeface="Segoe UI"/>
              </a:rPr>
              <a:t>about</a:t>
            </a:r>
            <a:r>
              <a:rPr sz="1600" spc="-25" dirty="0">
                <a:latin typeface="Segoe UI"/>
                <a:cs typeface="Segoe UI"/>
              </a:rPr>
              <a:t> </a:t>
            </a:r>
            <a:r>
              <a:rPr sz="1600" dirty="0">
                <a:latin typeface="Segoe UI"/>
                <a:cs typeface="Segoe UI"/>
              </a:rPr>
              <a:t>their</a:t>
            </a:r>
            <a:r>
              <a:rPr sz="1600" spc="-20" dirty="0">
                <a:latin typeface="Segoe UI"/>
                <a:cs typeface="Segoe UI"/>
              </a:rPr>
              <a:t> </a:t>
            </a:r>
            <a:r>
              <a:rPr sz="1600" spc="-10" dirty="0">
                <a:latin typeface="Segoe UI"/>
                <a:cs typeface="Segoe UI"/>
              </a:rPr>
              <a:t>health </a:t>
            </a:r>
            <a:r>
              <a:rPr sz="1600" dirty="0">
                <a:latin typeface="Segoe UI"/>
                <a:cs typeface="Segoe UI"/>
              </a:rPr>
              <a:t>and</a:t>
            </a:r>
            <a:r>
              <a:rPr sz="1600" spc="-40" dirty="0">
                <a:latin typeface="Segoe UI"/>
                <a:cs typeface="Segoe UI"/>
              </a:rPr>
              <a:t> </a:t>
            </a:r>
            <a:r>
              <a:rPr sz="1600" spc="-20" dirty="0">
                <a:latin typeface="Segoe UI"/>
                <a:cs typeface="Segoe UI"/>
              </a:rPr>
              <a:t>well-</a:t>
            </a:r>
            <a:r>
              <a:rPr sz="1600" dirty="0">
                <a:latin typeface="Segoe UI"/>
                <a:cs typeface="Segoe UI"/>
              </a:rPr>
              <a:t>being. •</a:t>
            </a:r>
            <a:r>
              <a:rPr sz="1600" spc="-20" dirty="0">
                <a:latin typeface="Segoe UI"/>
                <a:cs typeface="Segoe UI"/>
              </a:rPr>
              <a:t> </a:t>
            </a:r>
            <a:r>
              <a:rPr sz="1600" dirty="0">
                <a:latin typeface="Segoe UI"/>
                <a:cs typeface="Segoe UI"/>
              </a:rPr>
              <a:t>be</a:t>
            </a:r>
            <a:r>
              <a:rPr sz="1600" spc="-30" dirty="0">
                <a:latin typeface="Segoe UI"/>
                <a:cs typeface="Segoe UI"/>
              </a:rPr>
              <a:t> </a:t>
            </a:r>
            <a:r>
              <a:rPr sz="1600" dirty="0">
                <a:latin typeface="Segoe UI"/>
                <a:cs typeface="Segoe UI"/>
              </a:rPr>
              <a:t>supported</a:t>
            </a:r>
            <a:r>
              <a:rPr sz="1600" spc="-25" dirty="0">
                <a:latin typeface="Segoe UI"/>
                <a:cs typeface="Segoe UI"/>
              </a:rPr>
              <a:t> </a:t>
            </a:r>
            <a:r>
              <a:rPr sz="1600" dirty="0">
                <a:latin typeface="Segoe UI"/>
                <a:cs typeface="Segoe UI"/>
              </a:rPr>
              <a:t>to</a:t>
            </a:r>
            <a:r>
              <a:rPr sz="1600" spc="-20" dirty="0">
                <a:latin typeface="Segoe UI"/>
                <a:cs typeface="Segoe UI"/>
              </a:rPr>
              <a:t> </a:t>
            </a:r>
            <a:r>
              <a:rPr sz="1600" dirty="0">
                <a:latin typeface="Segoe UI"/>
                <a:cs typeface="Segoe UI"/>
              </a:rPr>
              <a:t>understand</a:t>
            </a:r>
            <a:r>
              <a:rPr sz="1600" spc="-30" dirty="0">
                <a:latin typeface="Segoe UI"/>
                <a:cs typeface="Segoe UI"/>
              </a:rPr>
              <a:t> </a:t>
            </a:r>
            <a:r>
              <a:rPr sz="1600" dirty="0">
                <a:latin typeface="Segoe UI"/>
                <a:cs typeface="Segoe UI"/>
              </a:rPr>
              <a:t>their</a:t>
            </a:r>
            <a:r>
              <a:rPr sz="1600" spc="-20" dirty="0">
                <a:latin typeface="Segoe UI"/>
                <a:cs typeface="Segoe UI"/>
              </a:rPr>
              <a:t> </a:t>
            </a:r>
            <a:r>
              <a:rPr sz="1600" dirty="0">
                <a:latin typeface="Segoe UI"/>
                <a:cs typeface="Segoe UI"/>
              </a:rPr>
              <a:t>care,</a:t>
            </a:r>
            <a:r>
              <a:rPr sz="1600" spc="-10" dirty="0">
                <a:latin typeface="Segoe UI"/>
                <a:cs typeface="Segoe UI"/>
              </a:rPr>
              <a:t> </a:t>
            </a:r>
            <a:r>
              <a:rPr sz="1600" dirty="0">
                <a:latin typeface="Segoe UI"/>
                <a:cs typeface="Segoe UI"/>
              </a:rPr>
              <a:t>treatment</a:t>
            </a:r>
            <a:r>
              <a:rPr sz="1600" spc="-35" dirty="0">
                <a:latin typeface="Segoe UI"/>
                <a:cs typeface="Segoe UI"/>
              </a:rPr>
              <a:t> </a:t>
            </a:r>
            <a:r>
              <a:rPr sz="1600" dirty="0">
                <a:latin typeface="Segoe UI"/>
                <a:cs typeface="Segoe UI"/>
              </a:rPr>
              <a:t>and</a:t>
            </a:r>
            <a:r>
              <a:rPr sz="1600" spc="-40" dirty="0">
                <a:latin typeface="Segoe UI"/>
                <a:cs typeface="Segoe UI"/>
              </a:rPr>
              <a:t> </a:t>
            </a:r>
            <a:r>
              <a:rPr sz="1600" spc="-10" dirty="0">
                <a:latin typeface="Segoe UI"/>
                <a:cs typeface="Segoe UI"/>
              </a:rPr>
              <a:t>support </a:t>
            </a:r>
            <a:r>
              <a:rPr sz="1600" dirty="0">
                <a:latin typeface="Segoe UI"/>
                <a:cs typeface="Segoe UI"/>
              </a:rPr>
              <a:t>options</a:t>
            </a:r>
            <a:r>
              <a:rPr sz="1600" spc="-40" dirty="0">
                <a:latin typeface="Segoe UI"/>
                <a:cs typeface="Segoe UI"/>
              </a:rPr>
              <a:t> </a:t>
            </a:r>
            <a:r>
              <a:rPr sz="1600" dirty="0">
                <a:latin typeface="Segoe UI"/>
                <a:cs typeface="Segoe UI"/>
              </a:rPr>
              <a:t>and,</a:t>
            </a:r>
            <a:r>
              <a:rPr sz="1600" spc="-40" dirty="0">
                <a:latin typeface="Segoe UI"/>
                <a:cs typeface="Segoe UI"/>
              </a:rPr>
              <a:t> </a:t>
            </a:r>
            <a:r>
              <a:rPr sz="1600" dirty="0">
                <a:latin typeface="Segoe UI"/>
                <a:cs typeface="Segoe UI"/>
              </a:rPr>
              <a:t>where</a:t>
            </a:r>
            <a:r>
              <a:rPr sz="1600" spc="-25" dirty="0">
                <a:latin typeface="Segoe UI"/>
                <a:cs typeface="Segoe UI"/>
              </a:rPr>
              <a:t> </a:t>
            </a:r>
            <a:r>
              <a:rPr sz="1600" dirty="0">
                <a:latin typeface="Segoe UI"/>
                <a:cs typeface="Segoe UI"/>
              </a:rPr>
              <a:t>relevant,</a:t>
            </a:r>
            <a:r>
              <a:rPr sz="1600" spc="-40" dirty="0">
                <a:latin typeface="Segoe UI"/>
                <a:cs typeface="Segoe UI"/>
              </a:rPr>
              <a:t> </a:t>
            </a:r>
            <a:r>
              <a:rPr sz="1600" dirty="0">
                <a:latin typeface="Segoe UI"/>
                <a:cs typeface="Segoe UI"/>
              </a:rPr>
              <a:t>to</a:t>
            </a:r>
            <a:r>
              <a:rPr sz="1600" spc="-40" dirty="0">
                <a:latin typeface="Segoe UI"/>
                <a:cs typeface="Segoe UI"/>
              </a:rPr>
              <a:t> </a:t>
            </a:r>
            <a:r>
              <a:rPr sz="1600" dirty="0">
                <a:latin typeface="Segoe UI"/>
                <a:cs typeface="Segoe UI"/>
              </a:rPr>
              <a:t>set</a:t>
            </a:r>
            <a:r>
              <a:rPr sz="1600" spc="-35" dirty="0">
                <a:latin typeface="Segoe UI"/>
                <a:cs typeface="Segoe UI"/>
              </a:rPr>
              <a:t> </a:t>
            </a:r>
            <a:r>
              <a:rPr sz="1600" dirty="0">
                <a:latin typeface="Segoe UI"/>
                <a:cs typeface="Segoe UI"/>
              </a:rPr>
              <a:t>and</a:t>
            </a:r>
            <a:r>
              <a:rPr sz="1600" spc="-50" dirty="0">
                <a:latin typeface="Segoe UI"/>
                <a:cs typeface="Segoe UI"/>
              </a:rPr>
              <a:t> </a:t>
            </a:r>
            <a:r>
              <a:rPr sz="1600" dirty="0">
                <a:latin typeface="Segoe UI"/>
                <a:cs typeface="Segoe UI"/>
              </a:rPr>
              <a:t>achieve</a:t>
            </a:r>
            <a:r>
              <a:rPr sz="1600" spc="-40" dirty="0">
                <a:latin typeface="Segoe UI"/>
                <a:cs typeface="Segoe UI"/>
              </a:rPr>
              <a:t> </a:t>
            </a:r>
            <a:r>
              <a:rPr sz="1600" dirty="0">
                <a:latin typeface="Segoe UI"/>
                <a:cs typeface="Segoe UI"/>
              </a:rPr>
              <a:t>their</a:t>
            </a:r>
            <a:r>
              <a:rPr sz="1600" spc="-40" dirty="0">
                <a:latin typeface="Segoe UI"/>
                <a:cs typeface="Segoe UI"/>
              </a:rPr>
              <a:t> </a:t>
            </a:r>
            <a:r>
              <a:rPr sz="1600" spc="-10" dirty="0">
                <a:latin typeface="Segoe UI"/>
                <a:cs typeface="Segoe UI"/>
              </a:rPr>
              <a:t>goals.</a:t>
            </a:r>
            <a:endParaRPr sz="1600">
              <a:latin typeface="Segoe UI"/>
              <a:cs typeface="Segoe UI"/>
            </a:endParaRPr>
          </a:p>
          <a:p>
            <a:pPr marL="355600" marR="305435" indent="-342900">
              <a:lnSpc>
                <a:spcPct val="100000"/>
              </a:lnSpc>
              <a:spcBef>
                <a:spcPts val="385"/>
              </a:spcBef>
              <a:buFont typeface="Arial"/>
              <a:buChar char="•"/>
              <a:tabLst>
                <a:tab pos="355600" algn="l"/>
              </a:tabLst>
            </a:pPr>
            <a:r>
              <a:rPr sz="1600" dirty="0">
                <a:latin typeface="Segoe UI"/>
                <a:cs typeface="Segoe UI"/>
              </a:rPr>
              <a:t>Have</a:t>
            </a:r>
            <a:r>
              <a:rPr sz="1600" spc="-30" dirty="0">
                <a:latin typeface="Segoe UI"/>
                <a:cs typeface="Segoe UI"/>
              </a:rPr>
              <a:t> </a:t>
            </a:r>
            <a:r>
              <a:rPr sz="1600" dirty="0">
                <a:latin typeface="Segoe UI"/>
                <a:cs typeface="Segoe UI"/>
              </a:rPr>
              <a:t>access</a:t>
            </a:r>
            <a:r>
              <a:rPr sz="1600" spc="-25" dirty="0">
                <a:latin typeface="Segoe UI"/>
                <a:cs typeface="Segoe UI"/>
              </a:rPr>
              <a:t> </a:t>
            </a:r>
            <a:r>
              <a:rPr sz="1600" dirty="0">
                <a:latin typeface="Segoe UI"/>
                <a:cs typeface="Segoe UI"/>
              </a:rPr>
              <a:t>to</a:t>
            </a:r>
            <a:r>
              <a:rPr sz="1600" spc="-30" dirty="0">
                <a:latin typeface="Segoe UI"/>
                <a:cs typeface="Segoe UI"/>
              </a:rPr>
              <a:t> </a:t>
            </a:r>
            <a:r>
              <a:rPr sz="1600" dirty="0">
                <a:latin typeface="Segoe UI"/>
                <a:cs typeface="Segoe UI"/>
              </a:rPr>
              <a:t>a</a:t>
            </a:r>
            <a:r>
              <a:rPr sz="1600" spc="-30" dirty="0">
                <a:latin typeface="Segoe UI"/>
                <a:cs typeface="Segoe UI"/>
              </a:rPr>
              <a:t> </a:t>
            </a:r>
            <a:r>
              <a:rPr sz="1600" dirty="0">
                <a:latin typeface="Segoe UI"/>
                <a:cs typeface="Segoe UI"/>
              </a:rPr>
              <a:t>range</a:t>
            </a:r>
            <a:r>
              <a:rPr sz="1600" spc="-25" dirty="0">
                <a:latin typeface="Segoe UI"/>
                <a:cs typeface="Segoe UI"/>
              </a:rPr>
              <a:t> </a:t>
            </a:r>
            <a:r>
              <a:rPr sz="1600" dirty="0">
                <a:latin typeface="Segoe UI"/>
                <a:cs typeface="Segoe UI"/>
              </a:rPr>
              <a:t>of</a:t>
            </a:r>
            <a:r>
              <a:rPr sz="1600" spc="-30" dirty="0">
                <a:latin typeface="Segoe UI"/>
                <a:cs typeface="Segoe UI"/>
              </a:rPr>
              <a:t> </a:t>
            </a:r>
            <a:r>
              <a:rPr sz="1600" dirty="0">
                <a:latin typeface="Segoe UI"/>
                <a:cs typeface="Segoe UI"/>
              </a:rPr>
              <a:t>support</a:t>
            </a:r>
            <a:r>
              <a:rPr sz="1600" spc="-10" dirty="0">
                <a:latin typeface="Segoe UI"/>
                <a:cs typeface="Segoe UI"/>
              </a:rPr>
              <a:t> </a:t>
            </a:r>
            <a:r>
              <a:rPr sz="1600" dirty="0">
                <a:latin typeface="Segoe UI"/>
                <a:cs typeface="Segoe UI"/>
              </a:rPr>
              <a:t>options</a:t>
            </a:r>
            <a:r>
              <a:rPr sz="1600" spc="-30" dirty="0">
                <a:latin typeface="Segoe UI"/>
                <a:cs typeface="Segoe UI"/>
              </a:rPr>
              <a:t> </a:t>
            </a:r>
            <a:r>
              <a:rPr sz="1600" dirty="0">
                <a:latin typeface="Segoe UI"/>
                <a:cs typeface="Segoe UI"/>
              </a:rPr>
              <a:t>including</a:t>
            </a:r>
            <a:r>
              <a:rPr sz="1600" spc="-20" dirty="0">
                <a:latin typeface="Segoe UI"/>
                <a:cs typeface="Segoe UI"/>
              </a:rPr>
              <a:t> </a:t>
            </a:r>
            <a:r>
              <a:rPr sz="1600" dirty="0">
                <a:latin typeface="Segoe UI"/>
                <a:cs typeface="Segoe UI"/>
              </a:rPr>
              <a:t>peer</a:t>
            </a:r>
            <a:r>
              <a:rPr sz="1600" spc="-30" dirty="0">
                <a:latin typeface="Segoe UI"/>
                <a:cs typeface="Segoe UI"/>
              </a:rPr>
              <a:t> </a:t>
            </a:r>
            <a:r>
              <a:rPr sz="1600" dirty="0">
                <a:latin typeface="Segoe UI"/>
                <a:cs typeface="Segoe UI"/>
              </a:rPr>
              <a:t>support</a:t>
            </a:r>
            <a:r>
              <a:rPr sz="1600" spc="-10" dirty="0">
                <a:latin typeface="Segoe UI"/>
                <a:cs typeface="Segoe UI"/>
              </a:rPr>
              <a:t> </a:t>
            </a:r>
            <a:r>
              <a:rPr sz="1600" dirty="0">
                <a:latin typeface="Segoe UI"/>
                <a:cs typeface="Segoe UI"/>
              </a:rPr>
              <a:t>and</a:t>
            </a:r>
            <a:r>
              <a:rPr sz="1600" spc="-40" dirty="0">
                <a:latin typeface="Segoe UI"/>
                <a:cs typeface="Segoe UI"/>
              </a:rPr>
              <a:t> </a:t>
            </a:r>
            <a:r>
              <a:rPr sz="1600" spc="-10" dirty="0">
                <a:latin typeface="Segoe UI"/>
                <a:cs typeface="Segoe UI"/>
              </a:rPr>
              <a:t>community </a:t>
            </a:r>
            <a:r>
              <a:rPr sz="1600" dirty="0">
                <a:latin typeface="Segoe UI"/>
                <a:cs typeface="Segoe UI"/>
              </a:rPr>
              <a:t>based</a:t>
            </a:r>
            <a:r>
              <a:rPr sz="1600" spc="-40" dirty="0">
                <a:latin typeface="Segoe UI"/>
                <a:cs typeface="Segoe UI"/>
              </a:rPr>
              <a:t> </a:t>
            </a:r>
            <a:r>
              <a:rPr sz="1600" dirty="0">
                <a:latin typeface="Segoe UI"/>
                <a:cs typeface="Segoe UI"/>
              </a:rPr>
              <a:t>resources</a:t>
            </a:r>
            <a:r>
              <a:rPr sz="1600" spc="-20" dirty="0">
                <a:latin typeface="Segoe UI"/>
                <a:cs typeface="Segoe UI"/>
              </a:rPr>
              <a:t> </a:t>
            </a:r>
            <a:r>
              <a:rPr sz="1600" dirty="0">
                <a:latin typeface="Segoe UI"/>
                <a:cs typeface="Segoe UI"/>
              </a:rPr>
              <a:t>to</a:t>
            </a:r>
            <a:r>
              <a:rPr sz="1600" spc="-45" dirty="0">
                <a:latin typeface="Segoe UI"/>
                <a:cs typeface="Segoe UI"/>
              </a:rPr>
              <a:t> </a:t>
            </a:r>
            <a:r>
              <a:rPr sz="1600" dirty="0">
                <a:latin typeface="Segoe UI"/>
                <a:cs typeface="Segoe UI"/>
              </a:rPr>
              <a:t>help</a:t>
            </a:r>
            <a:r>
              <a:rPr sz="1600" spc="-40" dirty="0">
                <a:latin typeface="Segoe UI"/>
                <a:cs typeface="Segoe UI"/>
              </a:rPr>
              <a:t> </a:t>
            </a:r>
            <a:r>
              <a:rPr sz="1600" dirty="0">
                <a:latin typeface="Segoe UI"/>
                <a:cs typeface="Segoe UI"/>
              </a:rPr>
              <a:t>build</a:t>
            </a:r>
            <a:r>
              <a:rPr sz="1600" spc="-45" dirty="0">
                <a:latin typeface="Segoe UI"/>
                <a:cs typeface="Segoe UI"/>
              </a:rPr>
              <a:t> </a:t>
            </a:r>
            <a:r>
              <a:rPr sz="1600" dirty="0">
                <a:latin typeface="Segoe UI"/>
                <a:cs typeface="Segoe UI"/>
              </a:rPr>
              <a:t>knowledge,</a:t>
            </a:r>
            <a:r>
              <a:rPr sz="1600" spc="-15" dirty="0">
                <a:latin typeface="Segoe UI"/>
                <a:cs typeface="Segoe UI"/>
              </a:rPr>
              <a:t> </a:t>
            </a:r>
            <a:r>
              <a:rPr sz="1600" dirty="0">
                <a:latin typeface="Segoe UI"/>
                <a:cs typeface="Segoe UI"/>
              </a:rPr>
              <a:t>skills</a:t>
            </a:r>
            <a:r>
              <a:rPr sz="1600" spc="-30" dirty="0">
                <a:latin typeface="Segoe UI"/>
                <a:cs typeface="Segoe UI"/>
              </a:rPr>
              <a:t> </a:t>
            </a:r>
            <a:r>
              <a:rPr sz="1600" dirty="0">
                <a:latin typeface="Segoe UI"/>
                <a:cs typeface="Segoe UI"/>
              </a:rPr>
              <a:t>and</a:t>
            </a:r>
            <a:r>
              <a:rPr sz="1600" spc="-40" dirty="0">
                <a:latin typeface="Segoe UI"/>
                <a:cs typeface="Segoe UI"/>
              </a:rPr>
              <a:t> </a:t>
            </a:r>
            <a:r>
              <a:rPr sz="1600" dirty="0">
                <a:latin typeface="Segoe UI"/>
                <a:cs typeface="Segoe UI"/>
              </a:rPr>
              <a:t>confidence</a:t>
            </a:r>
            <a:r>
              <a:rPr sz="1600" spc="-35" dirty="0">
                <a:latin typeface="Segoe UI"/>
                <a:cs typeface="Segoe UI"/>
              </a:rPr>
              <a:t> </a:t>
            </a:r>
            <a:r>
              <a:rPr sz="1600" dirty="0">
                <a:latin typeface="Segoe UI"/>
                <a:cs typeface="Segoe UI"/>
              </a:rPr>
              <a:t>to</a:t>
            </a:r>
            <a:r>
              <a:rPr sz="1600" spc="-45" dirty="0">
                <a:latin typeface="Segoe UI"/>
                <a:cs typeface="Segoe UI"/>
              </a:rPr>
              <a:t> </a:t>
            </a:r>
            <a:r>
              <a:rPr sz="1600" dirty="0">
                <a:latin typeface="Segoe UI"/>
                <a:cs typeface="Segoe UI"/>
              </a:rPr>
              <a:t>manage</a:t>
            </a:r>
            <a:r>
              <a:rPr sz="1600" spc="-55" dirty="0">
                <a:latin typeface="Segoe UI"/>
                <a:cs typeface="Segoe UI"/>
              </a:rPr>
              <a:t> </a:t>
            </a:r>
            <a:r>
              <a:rPr sz="1600" spc="-10" dirty="0">
                <a:latin typeface="Segoe UI"/>
                <a:cs typeface="Segoe UI"/>
              </a:rPr>
              <a:t>their </a:t>
            </a:r>
            <a:r>
              <a:rPr sz="1600" dirty="0">
                <a:latin typeface="Segoe UI"/>
                <a:cs typeface="Segoe UI"/>
              </a:rPr>
              <a:t>health</a:t>
            </a:r>
            <a:r>
              <a:rPr sz="1600" spc="-15" dirty="0">
                <a:latin typeface="Segoe UI"/>
                <a:cs typeface="Segoe UI"/>
              </a:rPr>
              <a:t> </a:t>
            </a:r>
            <a:r>
              <a:rPr sz="1600" dirty="0">
                <a:latin typeface="Segoe UI"/>
                <a:cs typeface="Segoe UI"/>
              </a:rPr>
              <a:t>and</a:t>
            </a:r>
            <a:r>
              <a:rPr sz="1600" spc="-15" dirty="0">
                <a:latin typeface="Segoe UI"/>
                <a:cs typeface="Segoe UI"/>
              </a:rPr>
              <a:t> </a:t>
            </a:r>
            <a:r>
              <a:rPr sz="1600" spc="-10" dirty="0">
                <a:latin typeface="Segoe UI"/>
                <a:cs typeface="Segoe UI"/>
              </a:rPr>
              <a:t>wellbeing.</a:t>
            </a:r>
            <a:endParaRPr sz="1600">
              <a:latin typeface="Segoe UI"/>
              <a:cs typeface="Segoe UI"/>
            </a:endParaRPr>
          </a:p>
          <a:p>
            <a:pPr marL="354965" indent="-342265">
              <a:lnSpc>
                <a:spcPct val="100000"/>
              </a:lnSpc>
              <a:spcBef>
                <a:spcPts val="385"/>
              </a:spcBef>
              <a:buFont typeface="Arial"/>
              <a:buChar char="•"/>
              <a:tabLst>
                <a:tab pos="354965" algn="l"/>
              </a:tabLst>
            </a:pPr>
            <a:r>
              <a:rPr sz="1600" dirty="0">
                <a:latin typeface="Segoe UI"/>
                <a:cs typeface="Segoe UI"/>
              </a:rPr>
              <a:t>Experience</a:t>
            </a:r>
            <a:r>
              <a:rPr sz="1600" spc="-30" dirty="0">
                <a:latin typeface="Segoe UI"/>
                <a:cs typeface="Segoe UI"/>
              </a:rPr>
              <a:t> </a:t>
            </a:r>
            <a:r>
              <a:rPr sz="1600" dirty="0">
                <a:latin typeface="Segoe UI"/>
                <a:cs typeface="Segoe UI"/>
              </a:rPr>
              <a:t>a</a:t>
            </a:r>
            <a:r>
              <a:rPr sz="1600" spc="-55" dirty="0">
                <a:latin typeface="Segoe UI"/>
                <a:cs typeface="Segoe UI"/>
              </a:rPr>
              <a:t> </a:t>
            </a:r>
            <a:r>
              <a:rPr sz="1600" dirty="0">
                <a:latin typeface="Segoe UI"/>
                <a:cs typeface="Segoe UI"/>
              </a:rPr>
              <a:t>coordinated</a:t>
            </a:r>
            <a:r>
              <a:rPr sz="1600" spc="-45" dirty="0">
                <a:latin typeface="Segoe UI"/>
                <a:cs typeface="Segoe UI"/>
              </a:rPr>
              <a:t> </a:t>
            </a:r>
            <a:r>
              <a:rPr sz="1600" dirty="0">
                <a:latin typeface="Segoe UI"/>
                <a:cs typeface="Segoe UI"/>
              </a:rPr>
              <a:t>approach</a:t>
            </a:r>
            <a:r>
              <a:rPr sz="1600" spc="-40" dirty="0">
                <a:latin typeface="Segoe UI"/>
                <a:cs typeface="Segoe UI"/>
              </a:rPr>
              <a:t> </a:t>
            </a:r>
            <a:r>
              <a:rPr sz="1600" dirty="0">
                <a:latin typeface="Segoe UI"/>
                <a:cs typeface="Segoe UI"/>
              </a:rPr>
              <a:t>that</a:t>
            </a:r>
            <a:r>
              <a:rPr sz="1600" spc="-65" dirty="0">
                <a:latin typeface="Segoe UI"/>
                <a:cs typeface="Segoe UI"/>
              </a:rPr>
              <a:t> </a:t>
            </a:r>
            <a:r>
              <a:rPr sz="1600" dirty="0">
                <a:latin typeface="Segoe UI"/>
                <a:cs typeface="Segoe UI"/>
              </a:rPr>
              <a:t>is</a:t>
            </a:r>
            <a:r>
              <a:rPr sz="1600" spc="-55" dirty="0">
                <a:latin typeface="Segoe UI"/>
                <a:cs typeface="Segoe UI"/>
              </a:rPr>
              <a:t> </a:t>
            </a:r>
            <a:r>
              <a:rPr sz="1600" dirty="0">
                <a:latin typeface="Segoe UI"/>
                <a:cs typeface="Segoe UI"/>
              </a:rPr>
              <a:t>transparent</a:t>
            </a:r>
            <a:r>
              <a:rPr sz="1600" spc="-45" dirty="0">
                <a:latin typeface="Segoe UI"/>
                <a:cs typeface="Segoe UI"/>
              </a:rPr>
              <a:t> </a:t>
            </a:r>
            <a:r>
              <a:rPr sz="1600" dirty="0">
                <a:latin typeface="Segoe UI"/>
                <a:cs typeface="Segoe UI"/>
              </a:rPr>
              <a:t>and</a:t>
            </a:r>
            <a:r>
              <a:rPr sz="1600" spc="-65" dirty="0">
                <a:latin typeface="Segoe UI"/>
                <a:cs typeface="Segoe UI"/>
              </a:rPr>
              <a:t> </a:t>
            </a:r>
            <a:r>
              <a:rPr sz="1600" spc="-10" dirty="0">
                <a:latin typeface="Segoe UI"/>
                <a:cs typeface="Segoe UI"/>
              </a:rPr>
              <a:t>empowering”</a:t>
            </a:r>
            <a:endParaRPr sz="1600">
              <a:latin typeface="Segoe UI"/>
              <a:cs typeface="Segoe U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9B9DE-0AD7-618F-C475-03C9F5689A66}"/>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244A4BB-2F79-0738-F7BC-96CA5EF529E4}"/>
              </a:ext>
            </a:extLst>
          </p:cNvPr>
          <p:cNvSpPr>
            <a:spLocks noGrp="1"/>
          </p:cNvSpPr>
          <p:nvPr>
            <p:ph type="title"/>
          </p:nvPr>
        </p:nvSpPr>
        <p:spPr>
          <a:xfrm>
            <a:off x="457200" y="274638"/>
            <a:ext cx="8229600" cy="1143000"/>
          </a:xfrm>
        </p:spPr>
        <p:txBody>
          <a:bodyPr/>
          <a:lstStyle/>
          <a:p>
            <a:r>
              <a:rPr lang="en-US" b="1" dirty="0"/>
              <a:t>Four principles of PCC</a:t>
            </a:r>
          </a:p>
        </p:txBody>
      </p:sp>
      <p:pic>
        <p:nvPicPr>
          <p:cNvPr id="5" name="Content Placeholder 4">
            <a:extLst>
              <a:ext uri="{FF2B5EF4-FFF2-40B4-BE49-F238E27FC236}">
                <a16:creationId xmlns:a16="http://schemas.microsoft.com/office/drawing/2014/main" id="{377F2BEE-20C1-8CF8-760E-C615F4EB5859}"/>
              </a:ext>
            </a:extLst>
          </p:cNvPr>
          <p:cNvPicPr>
            <a:picLocks noGrp="1" noChangeAspect="1"/>
          </p:cNvPicPr>
          <p:nvPr>
            <p:ph idx="1"/>
          </p:nvPr>
        </p:nvPicPr>
        <p:blipFill>
          <a:blip r:embed="rId2"/>
          <a:stretch>
            <a:fillRect/>
          </a:stretch>
        </p:blipFill>
        <p:spPr>
          <a:xfrm>
            <a:off x="2051720" y="1230869"/>
            <a:ext cx="5112568" cy="4396262"/>
          </a:xfrm>
          <a:noFill/>
        </p:spPr>
      </p:pic>
      <p:sp>
        <p:nvSpPr>
          <p:cNvPr id="7" name="TextBox 6">
            <a:extLst>
              <a:ext uri="{FF2B5EF4-FFF2-40B4-BE49-F238E27FC236}">
                <a16:creationId xmlns:a16="http://schemas.microsoft.com/office/drawing/2014/main" id="{AC180B87-FEE0-8F7A-3647-0C7E23722BC3}"/>
              </a:ext>
            </a:extLst>
          </p:cNvPr>
          <p:cNvSpPr txBox="1"/>
          <p:nvPr/>
        </p:nvSpPr>
        <p:spPr>
          <a:xfrm>
            <a:off x="5940152" y="5257799"/>
            <a:ext cx="2952328" cy="369332"/>
          </a:xfrm>
          <a:prstGeom prst="rect">
            <a:avLst/>
          </a:prstGeom>
          <a:noFill/>
        </p:spPr>
        <p:txBody>
          <a:bodyPr wrap="square">
            <a:spAutoFit/>
          </a:bodyPr>
          <a:lstStyle/>
          <a:p>
            <a:r>
              <a:rPr lang="en-US" dirty="0"/>
              <a:t>(Health Foundation, 2014)</a:t>
            </a:r>
            <a:endParaRPr lang="en-GB" dirty="0"/>
          </a:p>
        </p:txBody>
      </p:sp>
    </p:spTree>
    <p:extLst>
      <p:ext uri="{BB962C8B-B14F-4D97-AF65-F5344CB8AC3E}">
        <p14:creationId xmlns:p14="http://schemas.microsoft.com/office/powerpoint/2010/main" val="230935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754505">
              <a:lnSpc>
                <a:spcPct val="100000"/>
              </a:lnSpc>
              <a:spcBef>
                <a:spcPts val="105"/>
              </a:spcBef>
            </a:pPr>
            <a:r>
              <a:rPr dirty="0"/>
              <a:t>Personalised</a:t>
            </a:r>
            <a:r>
              <a:rPr spc="-125" dirty="0"/>
              <a:t> </a:t>
            </a:r>
            <a:r>
              <a:rPr spc="-20" dirty="0"/>
              <a:t>care</a:t>
            </a:r>
          </a:p>
        </p:txBody>
      </p:sp>
      <p:sp>
        <p:nvSpPr>
          <p:cNvPr id="3" name="object 3"/>
          <p:cNvSpPr txBox="1"/>
          <p:nvPr/>
        </p:nvSpPr>
        <p:spPr>
          <a:xfrm>
            <a:off x="535940" y="1623187"/>
            <a:ext cx="7943215" cy="1977389"/>
          </a:xfrm>
          <a:prstGeom prst="rect">
            <a:avLst/>
          </a:prstGeom>
        </p:spPr>
        <p:txBody>
          <a:bodyPr vert="horz" wrap="square" lIns="0" tIns="13335" rIns="0" bIns="0" rtlCol="0">
            <a:spAutoFit/>
          </a:bodyPr>
          <a:lstStyle/>
          <a:p>
            <a:pPr marL="354330" marR="5080" indent="-342265" algn="just">
              <a:lnSpc>
                <a:spcPct val="100000"/>
              </a:lnSpc>
              <a:spcBef>
                <a:spcPts val="105"/>
              </a:spcBef>
              <a:buFont typeface="Arial"/>
              <a:buChar char="•"/>
              <a:tabLst>
                <a:tab pos="355600" algn="l"/>
              </a:tabLst>
            </a:pPr>
            <a:r>
              <a:rPr sz="3200" dirty="0">
                <a:solidFill>
                  <a:srgbClr val="1F2A2F"/>
                </a:solidFill>
                <a:latin typeface="Segoe UI"/>
                <a:cs typeface="Segoe UI"/>
              </a:rPr>
              <a:t>Personalised</a:t>
            </a:r>
            <a:r>
              <a:rPr sz="3200" spc="-80" dirty="0">
                <a:solidFill>
                  <a:srgbClr val="1F2A2F"/>
                </a:solidFill>
                <a:latin typeface="Segoe UI"/>
                <a:cs typeface="Segoe UI"/>
              </a:rPr>
              <a:t> </a:t>
            </a:r>
            <a:r>
              <a:rPr sz="3200" dirty="0">
                <a:solidFill>
                  <a:srgbClr val="1F2A2F"/>
                </a:solidFill>
                <a:latin typeface="Segoe UI"/>
                <a:cs typeface="Segoe UI"/>
              </a:rPr>
              <a:t>care</a:t>
            </a:r>
            <a:r>
              <a:rPr sz="3200" spc="-75" dirty="0">
                <a:solidFill>
                  <a:srgbClr val="1F2A2F"/>
                </a:solidFill>
                <a:latin typeface="Segoe UI"/>
                <a:cs typeface="Segoe UI"/>
              </a:rPr>
              <a:t> </a:t>
            </a:r>
            <a:r>
              <a:rPr sz="3200" dirty="0">
                <a:solidFill>
                  <a:srgbClr val="1F2A2F"/>
                </a:solidFill>
                <a:latin typeface="Segoe UI"/>
                <a:cs typeface="Segoe UI"/>
              </a:rPr>
              <a:t>is</a:t>
            </a:r>
            <a:r>
              <a:rPr sz="3200" spc="-50" dirty="0">
                <a:solidFill>
                  <a:srgbClr val="1F2A2F"/>
                </a:solidFill>
                <a:latin typeface="Segoe UI"/>
                <a:cs typeface="Segoe UI"/>
              </a:rPr>
              <a:t> </a:t>
            </a:r>
            <a:r>
              <a:rPr sz="3200" dirty="0">
                <a:solidFill>
                  <a:srgbClr val="1F2A2F"/>
                </a:solidFill>
                <a:latin typeface="Segoe UI"/>
                <a:cs typeface="Segoe UI"/>
              </a:rPr>
              <a:t>“one</a:t>
            </a:r>
            <a:r>
              <a:rPr sz="3200" spc="-55" dirty="0">
                <a:solidFill>
                  <a:srgbClr val="1F2A2F"/>
                </a:solidFill>
                <a:latin typeface="Segoe UI"/>
                <a:cs typeface="Segoe UI"/>
              </a:rPr>
              <a:t> </a:t>
            </a:r>
            <a:r>
              <a:rPr sz="3200" dirty="0">
                <a:solidFill>
                  <a:srgbClr val="1F2A2F"/>
                </a:solidFill>
                <a:latin typeface="Segoe UI"/>
                <a:cs typeface="Segoe UI"/>
              </a:rPr>
              <a:t>of</a:t>
            </a:r>
            <a:r>
              <a:rPr sz="3200" spc="-50" dirty="0">
                <a:solidFill>
                  <a:srgbClr val="1F2A2F"/>
                </a:solidFill>
                <a:latin typeface="Segoe UI"/>
                <a:cs typeface="Segoe UI"/>
              </a:rPr>
              <a:t> </a:t>
            </a:r>
            <a:r>
              <a:rPr sz="3200" dirty="0">
                <a:solidFill>
                  <a:srgbClr val="1F2A2F"/>
                </a:solidFill>
                <a:latin typeface="Segoe UI"/>
                <a:cs typeface="Segoe UI"/>
              </a:rPr>
              <a:t>the</a:t>
            </a:r>
            <a:r>
              <a:rPr sz="3200" spc="-55" dirty="0">
                <a:solidFill>
                  <a:srgbClr val="1F2A2F"/>
                </a:solidFill>
                <a:latin typeface="Segoe UI"/>
                <a:cs typeface="Segoe UI"/>
              </a:rPr>
              <a:t> </a:t>
            </a:r>
            <a:r>
              <a:rPr sz="3200" dirty="0">
                <a:solidFill>
                  <a:srgbClr val="1F2A2F"/>
                </a:solidFill>
                <a:latin typeface="Segoe UI"/>
                <a:cs typeface="Segoe UI"/>
              </a:rPr>
              <a:t>five</a:t>
            </a:r>
            <a:r>
              <a:rPr sz="3200" spc="-50" dirty="0">
                <a:solidFill>
                  <a:srgbClr val="1F2A2F"/>
                </a:solidFill>
                <a:latin typeface="Segoe UI"/>
                <a:cs typeface="Segoe UI"/>
              </a:rPr>
              <a:t> </a:t>
            </a:r>
            <a:r>
              <a:rPr sz="3200" spc="-10" dirty="0">
                <a:solidFill>
                  <a:srgbClr val="1F2A2F"/>
                </a:solidFill>
                <a:latin typeface="Segoe UI"/>
                <a:cs typeface="Segoe UI"/>
              </a:rPr>
              <a:t>major, 	</a:t>
            </a:r>
            <a:r>
              <a:rPr sz="3200" dirty="0">
                <a:solidFill>
                  <a:srgbClr val="1F2A2F"/>
                </a:solidFill>
                <a:latin typeface="Segoe UI"/>
                <a:cs typeface="Segoe UI"/>
              </a:rPr>
              <a:t>practical</a:t>
            </a:r>
            <a:r>
              <a:rPr sz="3200" spc="-70" dirty="0">
                <a:solidFill>
                  <a:srgbClr val="1F2A2F"/>
                </a:solidFill>
                <a:latin typeface="Segoe UI"/>
                <a:cs typeface="Segoe UI"/>
              </a:rPr>
              <a:t> </a:t>
            </a:r>
            <a:r>
              <a:rPr sz="3200" dirty="0">
                <a:solidFill>
                  <a:srgbClr val="1F2A2F"/>
                </a:solidFill>
                <a:latin typeface="Segoe UI"/>
                <a:cs typeface="Segoe UI"/>
              </a:rPr>
              <a:t>changes</a:t>
            </a:r>
            <a:r>
              <a:rPr sz="3200" spc="-35" dirty="0">
                <a:solidFill>
                  <a:srgbClr val="1F2A2F"/>
                </a:solidFill>
                <a:latin typeface="Segoe UI"/>
                <a:cs typeface="Segoe UI"/>
              </a:rPr>
              <a:t> </a:t>
            </a:r>
            <a:r>
              <a:rPr sz="3200" dirty="0">
                <a:solidFill>
                  <a:srgbClr val="1F2A2F"/>
                </a:solidFill>
                <a:latin typeface="Segoe UI"/>
                <a:cs typeface="Segoe UI"/>
              </a:rPr>
              <a:t>to</a:t>
            </a:r>
            <a:r>
              <a:rPr sz="3200" spc="-35" dirty="0">
                <a:solidFill>
                  <a:srgbClr val="1F2A2F"/>
                </a:solidFill>
                <a:latin typeface="Segoe UI"/>
                <a:cs typeface="Segoe UI"/>
              </a:rPr>
              <a:t> </a:t>
            </a:r>
            <a:r>
              <a:rPr sz="3200" dirty="0">
                <a:solidFill>
                  <a:srgbClr val="1F2A2F"/>
                </a:solidFill>
                <a:latin typeface="Segoe UI"/>
                <a:cs typeface="Segoe UI"/>
              </a:rPr>
              <a:t>the</a:t>
            </a:r>
            <a:r>
              <a:rPr sz="3200" spc="-40" dirty="0">
                <a:solidFill>
                  <a:srgbClr val="1F2A2F"/>
                </a:solidFill>
                <a:latin typeface="Segoe UI"/>
                <a:cs typeface="Segoe UI"/>
              </a:rPr>
              <a:t> </a:t>
            </a:r>
            <a:r>
              <a:rPr sz="3200" dirty="0">
                <a:solidFill>
                  <a:srgbClr val="1F2A2F"/>
                </a:solidFill>
                <a:latin typeface="Segoe UI"/>
                <a:cs typeface="Segoe UI"/>
              </a:rPr>
              <a:t>NHS</a:t>
            </a:r>
            <a:r>
              <a:rPr sz="3200" spc="-45" dirty="0">
                <a:solidFill>
                  <a:srgbClr val="1F2A2F"/>
                </a:solidFill>
                <a:latin typeface="Segoe UI"/>
                <a:cs typeface="Segoe UI"/>
              </a:rPr>
              <a:t> </a:t>
            </a:r>
            <a:r>
              <a:rPr sz="3200" dirty="0">
                <a:solidFill>
                  <a:srgbClr val="1F2A2F"/>
                </a:solidFill>
                <a:latin typeface="Segoe UI"/>
                <a:cs typeface="Segoe UI"/>
              </a:rPr>
              <a:t>that</a:t>
            </a:r>
            <a:r>
              <a:rPr sz="3200" spc="-40" dirty="0">
                <a:solidFill>
                  <a:srgbClr val="1F2A2F"/>
                </a:solidFill>
                <a:latin typeface="Segoe UI"/>
                <a:cs typeface="Segoe UI"/>
              </a:rPr>
              <a:t> </a:t>
            </a:r>
            <a:r>
              <a:rPr sz="3200" dirty="0">
                <a:solidFill>
                  <a:srgbClr val="1F2A2F"/>
                </a:solidFill>
                <a:latin typeface="Segoe UI"/>
                <a:cs typeface="Segoe UI"/>
              </a:rPr>
              <a:t>will</a:t>
            </a:r>
            <a:r>
              <a:rPr sz="3200" spc="-60" dirty="0">
                <a:solidFill>
                  <a:srgbClr val="1F2A2F"/>
                </a:solidFill>
                <a:latin typeface="Segoe UI"/>
                <a:cs typeface="Segoe UI"/>
              </a:rPr>
              <a:t> </a:t>
            </a:r>
            <a:r>
              <a:rPr sz="3200" spc="-20" dirty="0">
                <a:solidFill>
                  <a:srgbClr val="1F2A2F"/>
                </a:solidFill>
                <a:latin typeface="Segoe UI"/>
                <a:cs typeface="Segoe UI"/>
              </a:rPr>
              <a:t>take 	</a:t>
            </a:r>
            <a:r>
              <a:rPr sz="3200" dirty="0">
                <a:solidFill>
                  <a:srgbClr val="1F2A2F"/>
                </a:solidFill>
                <a:latin typeface="Segoe UI"/>
                <a:cs typeface="Segoe UI"/>
              </a:rPr>
              <a:t>place</a:t>
            </a:r>
            <a:r>
              <a:rPr sz="3200" spc="-35" dirty="0">
                <a:solidFill>
                  <a:srgbClr val="1F2A2F"/>
                </a:solidFill>
                <a:latin typeface="Segoe UI"/>
                <a:cs typeface="Segoe UI"/>
              </a:rPr>
              <a:t> </a:t>
            </a:r>
            <a:r>
              <a:rPr sz="3200" dirty="0">
                <a:solidFill>
                  <a:srgbClr val="1F2A2F"/>
                </a:solidFill>
                <a:latin typeface="Segoe UI"/>
                <a:cs typeface="Segoe UI"/>
              </a:rPr>
              <a:t>over</a:t>
            </a:r>
            <a:r>
              <a:rPr sz="3200" spc="-20" dirty="0">
                <a:solidFill>
                  <a:srgbClr val="1F2A2F"/>
                </a:solidFill>
                <a:latin typeface="Segoe UI"/>
                <a:cs typeface="Segoe UI"/>
              </a:rPr>
              <a:t> </a:t>
            </a:r>
            <a:r>
              <a:rPr sz="3200" dirty="0">
                <a:solidFill>
                  <a:srgbClr val="1F2A2F"/>
                </a:solidFill>
                <a:latin typeface="Segoe UI"/>
                <a:cs typeface="Segoe UI"/>
              </a:rPr>
              <a:t>the</a:t>
            </a:r>
            <a:r>
              <a:rPr sz="3200" spc="-20" dirty="0">
                <a:solidFill>
                  <a:srgbClr val="1F2A2F"/>
                </a:solidFill>
                <a:latin typeface="Segoe UI"/>
                <a:cs typeface="Segoe UI"/>
              </a:rPr>
              <a:t> </a:t>
            </a:r>
            <a:r>
              <a:rPr sz="3200" dirty="0">
                <a:solidFill>
                  <a:srgbClr val="1F2A2F"/>
                </a:solidFill>
                <a:latin typeface="Segoe UI"/>
                <a:cs typeface="Segoe UI"/>
              </a:rPr>
              <a:t>next</a:t>
            </a:r>
            <a:r>
              <a:rPr sz="3200" spc="-15" dirty="0">
                <a:solidFill>
                  <a:srgbClr val="1F2A2F"/>
                </a:solidFill>
                <a:latin typeface="Segoe UI"/>
                <a:cs typeface="Segoe UI"/>
              </a:rPr>
              <a:t> </a:t>
            </a:r>
            <a:r>
              <a:rPr sz="3200" dirty="0">
                <a:solidFill>
                  <a:srgbClr val="1F2A2F"/>
                </a:solidFill>
                <a:latin typeface="Segoe UI"/>
                <a:cs typeface="Segoe UI"/>
              </a:rPr>
              <a:t>five</a:t>
            </a:r>
            <a:r>
              <a:rPr sz="3200" spc="-35" dirty="0">
                <a:solidFill>
                  <a:srgbClr val="1F2A2F"/>
                </a:solidFill>
                <a:latin typeface="Segoe UI"/>
                <a:cs typeface="Segoe UI"/>
              </a:rPr>
              <a:t> </a:t>
            </a:r>
            <a:r>
              <a:rPr sz="3200" dirty="0">
                <a:solidFill>
                  <a:srgbClr val="1F2A2F"/>
                </a:solidFill>
                <a:latin typeface="Segoe UI"/>
                <a:cs typeface="Segoe UI"/>
              </a:rPr>
              <a:t>years,</a:t>
            </a:r>
            <a:r>
              <a:rPr sz="3200" spc="-40" dirty="0">
                <a:solidFill>
                  <a:srgbClr val="1F2A2F"/>
                </a:solidFill>
                <a:latin typeface="Segoe UI"/>
                <a:cs typeface="Segoe UI"/>
              </a:rPr>
              <a:t> </a:t>
            </a:r>
            <a:r>
              <a:rPr sz="3200" dirty="0">
                <a:solidFill>
                  <a:srgbClr val="1F2A2F"/>
                </a:solidFill>
                <a:latin typeface="Segoe UI"/>
                <a:cs typeface="Segoe UI"/>
              </a:rPr>
              <a:t>as</a:t>
            </a:r>
            <a:r>
              <a:rPr sz="3200" spc="-15" dirty="0">
                <a:solidFill>
                  <a:srgbClr val="1F2A2F"/>
                </a:solidFill>
                <a:latin typeface="Segoe UI"/>
                <a:cs typeface="Segoe UI"/>
              </a:rPr>
              <a:t> </a:t>
            </a:r>
            <a:r>
              <a:rPr sz="3200" dirty="0">
                <a:solidFill>
                  <a:srgbClr val="1F2A2F"/>
                </a:solidFill>
                <a:latin typeface="Segoe UI"/>
                <a:cs typeface="Segoe UI"/>
              </a:rPr>
              <a:t>set</a:t>
            </a:r>
            <a:r>
              <a:rPr sz="3200" spc="-20" dirty="0">
                <a:solidFill>
                  <a:srgbClr val="1F2A2F"/>
                </a:solidFill>
                <a:latin typeface="Segoe UI"/>
                <a:cs typeface="Segoe UI"/>
              </a:rPr>
              <a:t> </a:t>
            </a:r>
            <a:r>
              <a:rPr sz="3200" dirty="0">
                <a:solidFill>
                  <a:srgbClr val="1F2A2F"/>
                </a:solidFill>
                <a:latin typeface="Segoe UI"/>
                <a:cs typeface="Segoe UI"/>
              </a:rPr>
              <a:t>out</a:t>
            </a:r>
            <a:r>
              <a:rPr sz="3200" spc="-30" dirty="0">
                <a:solidFill>
                  <a:srgbClr val="1F2A2F"/>
                </a:solidFill>
                <a:latin typeface="Segoe UI"/>
                <a:cs typeface="Segoe UI"/>
              </a:rPr>
              <a:t> </a:t>
            </a:r>
            <a:r>
              <a:rPr sz="3200" spc="-25" dirty="0">
                <a:solidFill>
                  <a:srgbClr val="1F2A2F"/>
                </a:solidFill>
                <a:latin typeface="Segoe UI"/>
                <a:cs typeface="Segoe UI"/>
              </a:rPr>
              <a:t>in 	</a:t>
            </a:r>
            <a:r>
              <a:rPr sz="3200" dirty="0">
                <a:solidFill>
                  <a:srgbClr val="1F2A2F"/>
                </a:solidFill>
                <a:latin typeface="Segoe UI"/>
                <a:cs typeface="Segoe UI"/>
              </a:rPr>
              <a:t>the</a:t>
            </a:r>
            <a:r>
              <a:rPr sz="3200" spc="-90" dirty="0">
                <a:solidFill>
                  <a:srgbClr val="1F2A2F"/>
                </a:solidFill>
                <a:latin typeface="Segoe UI"/>
                <a:cs typeface="Segoe UI"/>
              </a:rPr>
              <a:t> </a:t>
            </a:r>
            <a:r>
              <a:rPr sz="3200" dirty="0">
                <a:solidFill>
                  <a:srgbClr val="1F2A2F"/>
                </a:solidFill>
                <a:latin typeface="Segoe UI"/>
                <a:cs typeface="Segoe UI"/>
              </a:rPr>
              <a:t>recently</a:t>
            </a:r>
            <a:r>
              <a:rPr sz="3200" spc="-95" dirty="0">
                <a:solidFill>
                  <a:srgbClr val="1F2A2F"/>
                </a:solidFill>
                <a:latin typeface="Segoe UI"/>
                <a:cs typeface="Segoe UI"/>
              </a:rPr>
              <a:t> </a:t>
            </a:r>
            <a:r>
              <a:rPr sz="3200" dirty="0">
                <a:solidFill>
                  <a:srgbClr val="1F2A2F"/>
                </a:solidFill>
                <a:latin typeface="Segoe UI"/>
                <a:cs typeface="Segoe UI"/>
              </a:rPr>
              <a:t>published</a:t>
            </a:r>
            <a:r>
              <a:rPr sz="3200" spc="-80" dirty="0">
                <a:solidFill>
                  <a:srgbClr val="1F2A2F"/>
                </a:solidFill>
                <a:latin typeface="Segoe UI"/>
                <a:cs typeface="Segoe UI"/>
              </a:rPr>
              <a:t> </a:t>
            </a:r>
            <a:r>
              <a:rPr sz="3200" u="sng" dirty="0">
                <a:solidFill>
                  <a:srgbClr val="0000FF"/>
                </a:solidFill>
                <a:uFill>
                  <a:solidFill>
                    <a:srgbClr val="0000FF"/>
                  </a:solidFill>
                </a:uFill>
                <a:latin typeface="Segoe UI"/>
                <a:cs typeface="Segoe UI"/>
                <a:hlinkClick r:id="rId2"/>
              </a:rPr>
              <a:t>Long</a:t>
            </a:r>
            <a:r>
              <a:rPr sz="3200" u="sng" spc="-85" dirty="0">
                <a:solidFill>
                  <a:srgbClr val="0000FF"/>
                </a:solidFill>
                <a:uFill>
                  <a:solidFill>
                    <a:srgbClr val="0000FF"/>
                  </a:solidFill>
                </a:uFill>
                <a:latin typeface="Segoe UI"/>
                <a:cs typeface="Segoe UI"/>
                <a:hlinkClick r:id="rId2"/>
              </a:rPr>
              <a:t> </a:t>
            </a:r>
            <a:r>
              <a:rPr sz="3200" u="sng" spc="-60" dirty="0">
                <a:solidFill>
                  <a:srgbClr val="0000FF"/>
                </a:solidFill>
                <a:uFill>
                  <a:solidFill>
                    <a:srgbClr val="0000FF"/>
                  </a:solidFill>
                </a:uFill>
                <a:latin typeface="Segoe UI"/>
                <a:cs typeface="Segoe UI"/>
                <a:hlinkClick r:id="rId2"/>
              </a:rPr>
              <a:t>Term</a:t>
            </a:r>
            <a:r>
              <a:rPr sz="3200" u="sng" spc="-105" dirty="0">
                <a:solidFill>
                  <a:srgbClr val="0000FF"/>
                </a:solidFill>
                <a:uFill>
                  <a:solidFill>
                    <a:srgbClr val="0000FF"/>
                  </a:solidFill>
                </a:uFill>
                <a:latin typeface="Segoe UI"/>
                <a:cs typeface="Segoe UI"/>
                <a:hlinkClick r:id="rId2"/>
              </a:rPr>
              <a:t> </a:t>
            </a:r>
            <a:r>
              <a:rPr sz="3200" u="sng" spc="-10" dirty="0">
                <a:solidFill>
                  <a:srgbClr val="0000FF"/>
                </a:solidFill>
                <a:uFill>
                  <a:solidFill>
                    <a:srgbClr val="0000FF"/>
                  </a:solidFill>
                </a:uFill>
                <a:latin typeface="Segoe UI"/>
                <a:cs typeface="Segoe UI"/>
                <a:hlinkClick r:id="rId2"/>
              </a:rPr>
              <a:t>Plan</a:t>
            </a:r>
            <a:r>
              <a:rPr sz="3200" u="sng" spc="-10" dirty="0">
                <a:solidFill>
                  <a:srgbClr val="005EB8"/>
                </a:solidFill>
                <a:uFill>
                  <a:solidFill>
                    <a:srgbClr val="0000FF"/>
                  </a:solidFill>
                </a:uFill>
                <a:latin typeface="Segoe UI"/>
                <a:cs typeface="Segoe UI"/>
              </a:rPr>
              <a:t>”</a:t>
            </a:r>
            <a:r>
              <a:rPr sz="3200" spc="-10" dirty="0">
                <a:solidFill>
                  <a:srgbClr val="1F2A2F"/>
                </a:solidFill>
                <a:latin typeface="Segoe UI"/>
                <a:cs typeface="Segoe UI"/>
              </a:rPr>
              <a:t>.</a:t>
            </a:r>
            <a:endParaRPr sz="3200">
              <a:latin typeface="Segoe UI"/>
              <a:cs typeface="Segoe U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3013710">
              <a:lnSpc>
                <a:spcPct val="100000"/>
              </a:lnSpc>
              <a:spcBef>
                <a:spcPts val="105"/>
              </a:spcBef>
            </a:pPr>
            <a:r>
              <a:rPr spc="-10" dirty="0"/>
              <a:t>Activity</a:t>
            </a:r>
          </a:p>
        </p:txBody>
      </p:sp>
      <p:sp>
        <p:nvSpPr>
          <p:cNvPr id="3" name="object 3"/>
          <p:cNvSpPr txBox="1"/>
          <p:nvPr/>
        </p:nvSpPr>
        <p:spPr>
          <a:xfrm>
            <a:off x="535940" y="1577466"/>
            <a:ext cx="7447280" cy="1900555"/>
          </a:xfrm>
          <a:prstGeom prst="rect">
            <a:avLst/>
          </a:prstGeom>
        </p:spPr>
        <p:txBody>
          <a:bodyPr vert="horz" wrap="square" lIns="0" tIns="64135" rIns="0" bIns="0" rtlCol="0">
            <a:spAutoFit/>
          </a:bodyPr>
          <a:lstStyle/>
          <a:p>
            <a:pPr marL="12700" marR="5080">
              <a:lnSpc>
                <a:spcPts val="3240"/>
              </a:lnSpc>
              <a:spcBef>
                <a:spcPts val="505"/>
              </a:spcBef>
            </a:pPr>
            <a:r>
              <a:rPr sz="3000" dirty="0">
                <a:latin typeface="Segoe UI"/>
                <a:cs typeface="Segoe UI"/>
              </a:rPr>
              <a:t>Working</a:t>
            </a:r>
            <a:r>
              <a:rPr sz="3000" spc="-95" dirty="0">
                <a:latin typeface="Segoe UI"/>
                <a:cs typeface="Segoe UI"/>
              </a:rPr>
              <a:t> </a:t>
            </a:r>
            <a:r>
              <a:rPr sz="3000" dirty="0">
                <a:latin typeface="Segoe UI"/>
                <a:cs typeface="Segoe UI"/>
              </a:rPr>
              <a:t>independently</a:t>
            </a:r>
            <a:r>
              <a:rPr sz="3000" spc="-70" dirty="0">
                <a:latin typeface="Segoe UI"/>
                <a:cs typeface="Segoe UI"/>
              </a:rPr>
              <a:t> </a:t>
            </a:r>
            <a:r>
              <a:rPr sz="3000" dirty="0">
                <a:latin typeface="Segoe UI"/>
                <a:cs typeface="Segoe UI"/>
              </a:rPr>
              <a:t>using</a:t>
            </a:r>
            <a:r>
              <a:rPr sz="3000" spc="-95" dirty="0">
                <a:latin typeface="Segoe UI"/>
                <a:cs typeface="Segoe UI"/>
              </a:rPr>
              <a:t> </a:t>
            </a:r>
            <a:r>
              <a:rPr sz="3000" dirty="0">
                <a:latin typeface="Segoe UI"/>
                <a:cs typeface="Segoe UI"/>
              </a:rPr>
              <a:t>the</a:t>
            </a:r>
            <a:r>
              <a:rPr sz="3000" spc="-85" dirty="0">
                <a:latin typeface="Segoe UI"/>
                <a:cs typeface="Segoe UI"/>
              </a:rPr>
              <a:t> </a:t>
            </a:r>
            <a:r>
              <a:rPr sz="3000" dirty="0">
                <a:latin typeface="Segoe UI"/>
                <a:cs typeface="Segoe UI"/>
              </a:rPr>
              <a:t>below</a:t>
            </a:r>
            <a:r>
              <a:rPr sz="3000" spc="-85" dirty="0">
                <a:latin typeface="Segoe UI"/>
                <a:cs typeface="Segoe UI"/>
              </a:rPr>
              <a:t> </a:t>
            </a:r>
            <a:r>
              <a:rPr sz="3000" spc="-20" dirty="0">
                <a:latin typeface="Segoe UI"/>
                <a:cs typeface="Segoe UI"/>
              </a:rPr>
              <a:t>link </a:t>
            </a:r>
            <a:r>
              <a:rPr sz="3000" dirty="0">
                <a:latin typeface="Segoe UI"/>
                <a:cs typeface="Segoe UI"/>
              </a:rPr>
              <a:t>explore</a:t>
            </a:r>
            <a:r>
              <a:rPr sz="3000" spc="-90" dirty="0">
                <a:latin typeface="Segoe UI"/>
                <a:cs typeface="Segoe UI"/>
              </a:rPr>
              <a:t> </a:t>
            </a:r>
            <a:r>
              <a:rPr sz="3000" dirty="0">
                <a:latin typeface="Segoe UI"/>
                <a:cs typeface="Segoe UI"/>
              </a:rPr>
              <a:t>the</a:t>
            </a:r>
            <a:r>
              <a:rPr sz="3000" spc="-85" dirty="0">
                <a:latin typeface="Segoe UI"/>
                <a:cs typeface="Segoe UI"/>
              </a:rPr>
              <a:t> </a:t>
            </a:r>
            <a:r>
              <a:rPr sz="3000" dirty="0">
                <a:latin typeface="Segoe UI"/>
                <a:cs typeface="Segoe UI"/>
              </a:rPr>
              <a:t>NHS</a:t>
            </a:r>
            <a:r>
              <a:rPr sz="3000" spc="-70" dirty="0">
                <a:latin typeface="Segoe UI"/>
                <a:cs typeface="Segoe UI"/>
              </a:rPr>
              <a:t> </a:t>
            </a:r>
            <a:r>
              <a:rPr sz="3000" dirty="0">
                <a:latin typeface="Segoe UI"/>
                <a:cs typeface="Segoe UI"/>
              </a:rPr>
              <a:t>Long</a:t>
            </a:r>
            <a:r>
              <a:rPr sz="3000" spc="-75" dirty="0">
                <a:latin typeface="Segoe UI"/>
                <a:cs typeface="Segoe UI"/>
              </a:rPr>
              <a:t> </a:t>
            </a:r>
            <a:r>
              <a:rPr sz="3000" spc="-65" dirty="0">
                <a:latin typeface="Segoe UI"/>
                <a:cs typeface="Segoe UI"/>
              </a:rPr>
              <a:t>Term</a:t>
            </a:r>
            <a:r>
              <a:rPr sz="3000" spc="-90" dirty="0">
                <a:latin typeface="Segoe UI"/>
                <a:cs typeface="Segoe UI"/>
              </a:rPr>
              <a:t> </a:t>
            </a:r>
            <a:r>
              <a:rPr sz="3000" spc="-20" dirty="0">
                <a:latin typeface="Segoe UI"/>
                <a:cs typeface="Segoe UI"/>
              </a:rPr>
              <a:t>Plan</a:t>
            </a:r>
            <a:endParaRPr sz="3000">
              <a:latin typeface="Segoe UI"/>
              <a:cs typeface="Segoe UI"/>
            </a:endParaRPr>
          </a:p>
          <a:p>
            <a:pPr>
              <a:lnSpc>
                <a:spcPct val="100000"/>
              </a:lnSpc>
              <a:spcBef>
                <a:spcPts val="285"/>
              </a:spcBef>
            </a:pPr>
            <a:endParaRPr sz="3000">
              <a:latin typeface="Segoe UI"/>
              <a:cs typeface="Segoe UI"/>
            </a:endParaRPr>
          </a:p>
          <a:p>
            <a:pPr marL="624205" algn="ctr">
              <a:lnSpc>
                <a:spcPct val="100000"/>
              </a:lnSpc>
            </a:pPr>
            <a:r>
              <a:rPr sz="3000" u="sng" spc="-10" dirty="0">
                <a:solidFill>
                  <a:srgbClr val="0000FF"/>
                </a:solidFill>
                <a:uFill>
                  <a:solidFill>
                    <a:srgbClr val="0000FF"/>
                  </a:solidFill>
                </a:uFill>
                <a:latin typeface="Segoe UI"/>
                <a:cs typeface="Segoe UI"/>
                <a:hlinkClick r:id="rId2"/>
              </a:rPr>
              <a:t>https://www.longtermplan.nhs.uk/</a:t>
            </a:r>
            <a:endParaRPr sz="3000">
              <a:latin typeface="Segoe UI"/>
              <a:cs typeface="Segoe UI"/>
            </a:endParaRPr>
          </a:p>
        </p:txBody>
      </p:sp>
      <p:sp>
        <p:nvSpPr>
          <p:cNvPr id="4" name="object 4"/>
          <p:cNvSpPr txBox="1"/>
          <p:nvPr/>
        </p:nvSpPr>
        <p:spPr>
          <a:xfrm>
            <a:off x="1020876" y="4461509"/>
            <a:ext cx="7098665" cy="830580"/>
          </a:xfrm>
          <a:prstGeom prst="rect">
            <a:avLst/>
          </a:prstGeom>
        </p:spPr>
        <p:txBody>
          <a:bodyPr vert="horz" wrap="square" lIns="0" tIns="12700" rIns="0" bIns="0" rtlCol="0">
            <a:spAutoFit/>
          </a:bodyPr>
          <a:lstStyle/>
          <a:p>
            <a:pPr marL="3033395" marR="5080" indent="-3021330">
              <a:lnSpc>
                <a:spcPct val="110000"/>
              </a:lnSpc>
              <a:spcBef>
                <a:spcPts val="100"/>
              </a:spcBef>
            </a:pPr>
            <a:r>
              <a:rPr sz="2400" b="1" dirty="0">
                <a:latin typeface="Segoe UI"/>
                <a:cs typeface="Segoe UI"/>
              </a:rPr>
              <a:t>Feedback</a:t>
            </a:r>
            <a:r>
              <a:rPr sz="2400" b="1" spc="-60" dirty="0">
                <a:latin typeface="Segoe UI"/>
                <a:cs typeface="Segoe UI"/>
              </a:rPr>
              <a:t> </a:t>
            </a:r>
            <a:r>
              <a:rPr sz="2400" b="1" dirty="0">
                <a:latin typeface="Segoe UI"/>
                <a:cs typeface="Segoe UI"/>
              </a:rPr>
              <a:t>what</a:t>
            </a:r>
            <a:r>
              <a:rPr sz="2400" b="1" spc="-60" dirty="0">
                <a:latin typeface="Segoe UI"/>
                <a:cs typeface="Segoe UI"/>
              </a:rPr>
              <a:t> </a:t>
            </a:r>
            <a:r>
              <a:rPr sz="2400" b="1" dirty="0">
                <a:latin typeface="Segoe UI"/>
                <a:cs typeface="Segoe UI"/>
              </a:rPr>
              <a:t>you</a:t>
            </a:r>
            <a:r>
              <a:rPr sz="2400" b="1" spc="-55" dirty="0">
                <a:latin typeface="Segoe UI"/>
                <a:cs typeface="Segoe UI"/>
              </a:rPr>
              <a:t> </a:t>
            </a:r>
            <a:r>
              <a:rPr sz="2400" b="1" dirty="0">
                <a:latin typeface="Segoe UI"/>
                <a:cs typeface="Segoe UI"/>
              </a:rPr>
              <a:t>have</a:t>
            </a:r>
            <a:r>
              <a:rPr sz="2400" b="1" spc="-50" dirty="0">
                <a:latin typeface="Segoe UI"/>
                <a:cs typeface="Segoe UI"/>
              </a:rPr>
              <a:t> </a:t>
            </a:r>
            <a:r>
              <a:rPr sz="2400" b="1" dirty="0">
                <a:latin typeface="Segoe UI"/>
                <a:cs typeface="Segoe UI"/>
              </a:rPr>
              <a:t>learnt</a:t>
            </a:r>
            <a:r>
              <a:rPr sz="2400" b="1" spc="-70" dirty="0">
                <a:latin typeface="Segoe UI"/>
                <a:cs typeface="Segoe UI"/>
              </a:rPr>
              <a:t> </a:t>
            </a:r>
            <a:r>
              <a:rPr sz="2400" b="1" dirty="0">
                <a:latin typeface="Segoe UI"/>
                <a:cs typeface="Segoe UI"/>
              </a:rPr>
              <a:t>to</a:t>
            </a:r>
            <a:r>
              <a:rPr sz="2400" b="1" spc="-65" dirty="0">
                <a:latin typeface="Segoe UI"/>
                <a:cs typeface="Segoe UI"/>
              </a:rPr>
              <a:t> </a:t>
            </a:r>
            <a:r>
              <a:rPr sz="2400" b="1" dirty="0">
                <a:latin typeface="Segoe UI"/>
                <a:cs typeface="Segoe UI"/>
              </a:rPr>
              <a:t>the</a:t>
            </a:r>
            <a:r>
              <a:rPr sz="2400" b="1" spc="-50" dirty="0">
                <a:latin typeface="Segoe UI"/>
                <a:cs typeface="Segoe UI"/>
              </a:rPr>
              <a:t> </a:t>
            </a:r>
            <a:r>
              <a:rPr sz="2400" b="1" dirty="0">
                <a:latin typeface="Segoe UI"/>
                <a:cs typeface="Segoe UI"/>
              </a:rPr>
              <a:t>whole</a:t>
            </a:r>
            <a:r>
              <a:rPr sz="2400" b="1" spc="-40" dirty="0">
                <a:latin typeface="Segoe UI"/>
                <a:cs typeface="Segoe UI"/>
              </a:rPr>
              <a:t> </a:t>
            </a:r>
            <a:r>
              <a:rPr sz="2400" b="1" spc="-10" dirty="0">
                <a:latin typeface="Segoe UI"/>
                <a:cs typeface="Segoe UI"/>
              </a:rPr>
              <a:t>class 15mins</a:t>
            </a:r>
            <a:endParaRPr sz="2400">
              <a:latin typeface="Segoe UI"/>
              <a:cs typeface="Segoe U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3013710">
              <a:lnSpc>
                <a:spcPct val="100000"/>
              </a:lnSpc>
              <a:spcBef>
                <a:spcPts val="105"/>
              </a:spcBef>
            </a:pPr>
            <a:r>
              <a:rPr spc="-10" dirty="0"/>
              <a:t>Activity</a:t>
            </a:r>
          </a:p>
        </p:txBody>
      </p:sp>
      <p:sp>
        <p:nvSpPr>
          <p:cNvPr id="3" name="object 3"/>
          <p:cNvSpPr txBox="1"/>
          <p:nvPr/>
        </p:nvSpPr>
        <p:spPr>
          <a:xfrm>
            <a:off x="535940" y="1623187"/>
            <a:ext cx="7857490" cy="2638425"/>
          </a:xfrm>
          <a:prstGeom prst="rect">
            <a:avLst/>
          </a:prstGeom>
        </p:spPr>
        <p:txBody>
          <a:bodyPr vert="horz" wrap="square" lIns="0" tIns="13335" rIns="0" bIns="0" rtlCol="0">
            <a:spAutoFit/>
          </a:bodyPr>
          <a:lstStyle/>
          <a:p>
            <a:pPr marL="12700">
              <a:lnSpc>
                <a:spcPct val="100000"/>
              </a:lnSpc>
              <a:spcBef>
                <a:spcPts val="105"/>
              </a:spcBef>
            </a:pPr>
            <a:r>
              <a:rPr sz="3200" dirty="0">
                <a:latin typeface="Segoe UI"/>
                <a:cs typeface="Segoe UI"/>
              </a:rPr>
              <a:t>Watch</a:t>
            </a:r>
            <a:r>
              <a:rPr sz="3200" spc="-100" dirty="0">
                <a:latin typeface="Segoe UI"/>
                <a:cs typeface="Segoe UI"/>
              </a:rPr>
              <a:t> </a:t>
            </a:r>
            <a:r>
              <a:rPr sz="3200" dirty="0">
                <a:latin typeface="Segoe UI"/>
                <a:cs typeface="Segoe UI"/>
              </a:rPr>
              <a:t>the</a:t>
            </a:r>
            <a:r>
              <a:rPr sz="3200" spc="-80" dirty="0">
                <a:latin typeface="Segoe UI"/>
                <a:cs typeface="Segoe UI"/>
              </a:rPr>
              <a:t> </a:t>
            </a:r>
            <a:r>
              <a:rPr sz="3200" dirty="0">
                <a:latin typeface="Segoe UI"/>
                <a:cs typeface="Segoe UI"/>
              </a:rPr>
              <a:t>video</a:t>
            </a:r>
            <a:r>
              <a:rPr sz="3200" spc="-100" dirty="0">
                <a:latin typeface="Segoe UI"/>
                <a:cs typeface="Segoe UI"/>
              </a:rPr>
              <a:t> </a:t>
            </a:r>
            <a:r>
              <a:rPr sz="3200" spc="-10" dirty="0">
                <a:latin typeface="Segoe UI"/>
                <a:cs typeface="Segoe UI"/>
              </a:rPr>
              <a:t>below</a:t>
            </a:r>
            <a:endParaRPr sz="3200">
              <a:latin typeface="Segoe UI"/>
              <a:cs typeface="Segoe UI"/>
            </a:endParaRPr>
          </a:p>
          <a:p>
            <a:pPr>
              <a:lnSpc>
                <a:spcPct val="100000"/>
              </a:lnSpc>
              <a:spcBef>
                <a:spcPts val="1025"/>
              </a:spcBef>
            </a:pPr>
            <a:endParaRPr sz="3200">
              <a:latin typeface="Segoe UI"/>
              <a:cs typeface="Segoe UI"/>
            </a:endParaRPr>
          </a:p>
          <a:p>
            <a:pPr marL="220979" algn="ctr">
              <a:lnSpc>
                <a:spcPct val="100000"/>
              </a:lnSpc>
            </a:pPr>
            <a:r>
              <a:rPr sz="2800" u="sng" spc="-10" dirty="0">
                <a:solidFill>
                  <a:srgbClr val="0000FF"/>
                </a:solidFill>
                <a:uFill>
                  <a:solidFill>
                    <a:srgbClr val="0000FF"/>
                  </a:solidFill>
                </a:uFill>
                <a:latin typeface="Segoe UI"/>
                <a:cs typeface="Segoe UI"/>
                <a:hlinkClick r:id="rId2"/>
              </a:rPr>
              <a:t>https://www.youtube.com/watch?v=oSZ0Izlm7bI</a:t>
            </a:r>
            <a:endParaRPr sz="2800">
              <a:latin typeface="Segoe UI"/>
              <a:cs typeface="Segoe UI"/>
            </a:endParaRPr>
          </a:p>
          <a:p>
            <a:pPr>
              <a:lnSpc>
                <a:spcPct val="100000"/>
              </a:lnSpc>
              <a:spcBef>
                <a:spcPts val="1475"/>
              </a:spcBef>
            </a:pPr>
            <a:endParaRPr sz="2800">
              <a:latin typeface="Segoe UI"/>
              <a:cs typeface="Segoe UI"/>
            </a:endParaRPr>
          </a:p>
          <a:p>
            <a:pPr marL="212090" algn="ctr">
              <a:lnSpc>
                <a:spcPct val="100000"/>
              </a:lnSpc>
              <a:spcBef>
                <a:spcPts val="5"/>
              </a:spcBef>
            </a:pPr>
            <a:r>
              <a:rPr sz="2400" b="1" dirty="0">
                <a:latin typeface="Segoe UI"/>
                <a:cs typeface="Segoe UI"/>
              </a:rPr>
              <a:t>Feedback</a:t>
            </a:r>
            <a:r>
              <a:rPr sz="2400" b="1" spc="-45" dirty="0">
                <a:latin typeface="Segoe UI"/>
                <a:cs typeface="Segoe UI"/>
              </a:rPr>
              <a:t> </a:t>
            </a:r>
            <a:r>
              <a:rPr sz="2400" b="1" dirty="0">
                <a:latin typeface="Segoe UI"/>
                <a:cs typeface="Segoe UI"/>
              </a:rPr>
              <a:t>what</a:t>
            </a:r>
            <a:r>
              <a:rPr sz="2400" b="1" spc="-40" dirty="0">
                <a:latin typeface="Segoe UI"/>
                <a:cs typeface="Segoe UI"/>
              </a:rPr>
              <a:t> </a:t>
            </a:r>
            <a:r>
              <a:rPr sz="2400" b="1" dirty="0">
                <a:latin typeface="Segoe UI"/>
                <a:cs typeface="Segoe UI"/>
              </a:rPr>
              <a:t>you</a:t>
            </a:r>
            <a:r>
              <a:rPr sz="2400" b="1" spc="-50" dirty="0">
                <a:latin typeface="Segoe UI"/>
                <a:cs typeface="Segoe UI"/>
              </a:rPr>
              <a:t> </a:t>
            </a:r>
            <a:r>
              <a:rPr sz="2400" b="1" dirty="0">
                <a:latin typeface="Segoe UI"/>
                <a:cs typeface="Segoe UI"/>
              </a:rPr>
              <a:t>have</a:t>
            </a:r>
            <a:r>
              <a:rPr sz="2400" b="1" spc="-40" dirty="0">
                <a:latin typeface="Segoe UI"/>
                <a:cs typeface="Segoe UI"/>
              </a:rPr>
              <a:t> </a:t>
            </a:r>
            <a:r>
              <a:rPr sz="2400" b="1" dirty="0">
                <a:latin typeface="Segoe UI"/>
                <a:cs typeface="Segoe UI"/>
              </a:rPr>
              <a:t>learnt</a:t>
            </a:r>
            <a:r>
              <a:rPr sz="2400" b="1" spc="-60" dirty="0">
                <a:latin typeface="Segoe UI"/>
                <a:cs typeface="Segoe UI"/>
              </a:rPr>
              <a:t> </a:t>
            </a:r>
            <a:r>
              <a:rPr sz="2400" b="1" dirty="0">
                <a:latin typeface="Segoe UI"/>
                <a:cs typeface="Segoe UI"/>
              </a:rPr>
              <a:t>to</a:t>
            </a:r>
            <a:r>
              <a:rPr sz="2400" b="1" spc="-40" dirty="0">
                <a:latin typeface="Segoe UI"/>
                <a:cs typeface="Segoe UI"/>
              </a:rPr>
              <a:t> </a:t>
            </a:r>
            <a:r>
              <a:rPr sz="2400" b="1" dirty="0">
                <a:latin typeface="Segoe UI"/>
                <a:cs typeface="Segoe UI"/>
              </a:rPr>
              <a:t>the</a:t>
            </a:r>
            <a:r>
              <a:rPr sz="2400" b="1" spc="-40" dirty="0">
                <a:latin typeface="Segoe UI"/>
                <a:cs typeface="Segoe UI"/>
              </a:rPr>
              <a:t> </a:t>
            </a:r>
            <a:r>
              <a:rPr sz="2400" b="1" dirty="0">
                <a:latin typeface="Segoe UI"/>
                <a:cs typeface="Segoe UI"/>
              </a:rPr>
              <a:t>whole</a:t>
            </a:r>
            <a:r>
              <a:rPr sz="2400" b="1" spc="-30" dirty="0">
                <a:latin typeface="Segoe UI"/>
                <a:cs typeface="Segoe UI"/>
              </a:rPr>
              <a:t> </a:t>
            </a:r>
            <a:r>
              <a:rPr sz="2400" b="1" spc="-10" dirty="0">
                <a:latin typeface="Segoe UI"/>
                <a:cs typeface="Segoe UI"/>
              </a:rPr>
              <a:t>class</a:t>
            </a:r>
            <a:endParaRPr sz="2400">
              <a:latin typeface="Segoe UI"/>
              <a:cs typeface="Segoe U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02893" y="2242185"/>
            <a:ext cx="7277734" cy="1367790"/>
          </a:xfrm>
          <a:prstGeom prst="rect">
            <a:avLst/>
          </a:prstGeom>
        </p:spPr>
        <p:txBody>
          <a:bodyPr vert="horz" wrap="square" lIns="0" tIns="13335" rIns="0" bIns="0" rtlCol="0">
            <a:spAutoFit/>
          </a:bodyPr>
          <a:lstStyle/>
          <a:p>
            <a:pPr marL="12700" marR="5080" indent="546735">
              <a:lnSpc>
                <a:spcPct val="100000"/>
              </a:lnSpc>
              <a:spcBef>
                <a:spcPts val="105"/>
              </a:spcBef>
            </a:pPr>
            <a:r>
              <a:rPr i="1" dirty="0">
                <a:solidFill>
                  <a:srgbClr val="FFFFFF"/>
                </a:solidFill>
                <a:latin typeface="Segoe UI"/>
                <a:cs typeface="Segoe UI"/>
              </a:rPr>
              <a:t>What</a:t>
            </a:r>
            <a:r>
              <a:rPr i="1" spc="-75" dirty="0">
                <a:solidFill>
                  <a:srgbClr val="FFFFFF"/>
                </a:solidFill>
                <a:latin typeface="Segoe UI"/>
                <a:cs typeface="Segoe UI"/>
              </a:rPr>
              <a:t> </a:t>
            </a:r>
            <a:r>
              <a:rPr i="1" dirty="0">
                <a:solidFill>
                  <a:srgbClr val="FFFFFF"/>
                </a:solidFill>
                <a:latin typeface="Segoe UI"/>
                <a:cs typeface="Segoe UI"/>
              </a:rPr>
              <a:t>is</a:t>
            </a:r>
            <a:r>
              <a:rPr i="1" spc="-80" dirty="0">
                <a:solidFill>
                  <a:srgbClr val="FFFFFF"/>
                </a:solidFill>
                <a:latin typeface="Segoe UI"/>
                <a:cs typeface="Segoe UI"/>
              </a:rPr>
              <a:t> </a:t>
            </a:r>
            <a:r>
              <a:rPr i="1" spc="-10" dirty="0">
                <a:solidFill>
                  <a:srgbClr val="FFFFFF"/>
                </a:solidFill>
                <a:latin typeface="Segoe UI"/>
                <a:cs typeface="Segoe UI"/>
              </a:rPr>
              <a:t>Comprehensive </a:t>
            </a:r>
            <a:r>
              <a:rPr i="1" dirty="0">
                <a:solidFill>
                  <a:srgbClr val="FFFFFF"/>
                </a:solidFill>
                <a:latin typeface="Segoe UI"/>
                <a:cs typeface="Segoe UI"/>
              </a:rPr>
              <a:t>model</a:t>
            </a:r>
            <a:r>
              <a:rPr i="1" spc="-90" dirty="0">
                <a:solidFill>
                  <a:srgbClr val="FFFFFF"/>
                </a:solidFill>
                <a:latin typeface="Segoe UI"/>
                <a:cs typeface="Segoe UI"/>
              </a:rPr>
              <a:t> </a:t>
            </a:r>
            <a:r>
              <a:rPr i="1" dirty="0">
                <a:solidFill>
                  <a:srgbClr val="FFFFFF"/>
                </a:solidFill>
                <a:latin typeface="Segoe UI"/>
                <a:cs typeface="Segoe UI"/>
              </a:rPr>
              <a:t>of</a:t>
            </a:r>
            <a:r>
              <a:rPr i="1" spc="-90" dirty="0">
                <a:solidFill>
                  <a:srgbClr val="FFFFFF"/>
                </a:solidFill>
                <a:latin typeface="Segoe UI"/>
                <a:cs typeface="Segoe UI"/>
              </a:rPr>
              <a:t> </a:t>
            </a:r>
            <a:r>
              <a:rPr i="1" dirty="0">
                <a:solidFill>
                  <a:srgbClr val="FFFFFF"/>
                </a:solidFill>
                <a:latin typeface="Segoe UI"/>
                <a:cs typeface="Segoe UI"/>
              </a:rPr>
              <a:t>personalised</a:t>
            </a:r>
            <a:r>
              <a:rPr i="1" spc="-70" dirty="0">
                <a:solidFill>
                  <a:srgbClr val="FFFFFF"/>
                </a:solidFill>
                <a:latin typeface="Segoe UI"/>
                <a:cs typeface="Segoe UI"/>
              </a:rPr>
              <a:t> </a:t>
            </a:r>
            <a:r>
              <a:rPr i="1" spc="-10" dirty="0">
                <a:solidFill>
                  <a:srgbClr val="FFFFFF"/>
                </a:solidFill>
                <a:latin typeface="Segoe UI"/>
                <a:cs typeface="Segoe UI"/>
              </a:rPr>
              <a:t>care?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950720" marR="5080" indent="-915035">
              <a:lnSpc>
                <a:spcPct val="100000"/>
              </a:lnSpc>
              <a:spcBef>
                <a:spcPts val="95"/>
              </a:spcBef>
            </a:pPr>
            <a:r>
              <a:rPr sz="4000" spc="-10" dirty="0"/>
              <a:t>Comprehensive</a:t>
            </a:r>
            <a:r>
              <a:rPr sz="4000" spc="-185" dirty="0"/>
              <a:t> </a:t>
            </a:r>
            <a:r>
              <a:rPr sz="4000" dirty="0"/>
              <a:t>model</a:t>
            </a:r>
            <a:r>
              <a:rPr sz="4000" spc="-195" dirty="0"/>
              <a:t> </a:t>
            </a:r>
            <a:r>
              <a:rPr sz="4000" spc="-25" dirty="0"/>
              <a:t>of </a:t>
            </a:r>
            <a:r>
              <a:rPr sz="4000" dirty="0"/>
              <a:t>personalised</a:t>
            </a:r>
            <a:r>
              <a:rPr sz="4000" spc="-120" dirty="0"/>
              <a:t> </a:t>
            </a:r>
            <a:r>
              <a:rPr sz="4000" spc="-20" dirty="0"/>
              <a:t>care</a:t>
            </a:r>
            <a:endParaRPr sz="4000"/>
          </a:p>
        </p:txBody>
      </p:sp>
      <p:sp>
        <p:nvSpPr>
          <p:cNvPr id="3" name="object 3"/>
          <p:cNvSpPr txBox="1"/>
          <p:nvPr/>
        </p:nvSpPr>
        <p:spPr>
          <a:xfrm>
            <a:off x="535940" y="1623187"/>
            <a:ext cx="8002905" cy="3696970"/>
          </a:xfrm>
          <a:prstGeom prst="rect">
            <a:avLst/>
          </a:prstGeom>
        </p:spPr>
        <p:txBody>
          <a:bodyPr vert="horz" wrap="square" lIns="0" tIns="13335" rIns="0" bIns="0" rtlCol="0">
            <a:spAutoFit/>
          </a:bodyPr>
          <a:lstStyle/>
          <a:p>
            <a:pPr marL="355600" marR="5080" indent="-343535">
              <a:lnSpc>
                <a:spcPct val="100000"/>
              </a:lnSpc>
              <a:spcBef>
                <a:spcPts val="105"/>
              </a:spcBef>
              <a:buFont typeface="Arial"/>
              <a:buChar char="•"/>
              <a:tabLst>
                <a:tab pos="355600" algn="l"/>
              </a:tabLst>
            </a:pPr>
            <a:r>
              <a:rPr sz="3200" dirty="0">
                <a:latin typeface="Segoe UI"/>
                <a:cs typeface="Segoe UI"/>
              </a:rPr>
              <a:t>The</a:t>
            </a:r>
            <a:r>
              <a:rPr sz="3200" spc="-70" dirty="0">
                <a:latin typeface="Segoe UI"/>
                <a:cs typeface="Segoe UI"/>
              </a:rPr>
              <a:t> </a:t>
            </a:r>
            <a:r>
              <a:rPr sz="3200" spc="-10" dirty="0">
                <a:latin typeface="Segoe UI"/>
                <a:cs typeface="Segoe UI"/>
              </a:rPr>
              <a:t>Comprehensive</a:t>
            </a:r>
            <a:r>
              <a:rPr sz="3200" spc="-60" dirty="0">
                <a:latin typeface="Segoe UI"/>
                <a:cs typeface="Segoe UI"/>
              </a:rPr>
              <a:t> </a:t>
            </a:r>
            <a:r>
              <a:rPr sz="3200" dirty="0">
                <a:latin typeface="Segoe UI"/>
                <a:cs typeface="Segoe UI"/>
              </a:rPr>
              <a:t>Model</a:t>
            </a:r>
            <a:r>
              <a:rPr sz="3200" spc="-55" dirty="0">
                <a:latin typeface="Segoe UI"/>
                <a:cs typeface="Segoe UI"/>
              </a:rPr>
              <a:t> </a:t>
            </a:r>
            <a:r>
              <a:rPr sz="3200" dirty="0">
                <a:latin typeface="Segoe UI"/>
                <a:cs typeface="Segoe UI"/>
              </a:rPr>
              <a:t>of</a:t>
            </a:r>
            <a:r>
              <a:rPr sz="3200" spc="-60" dirty="0">
                <a:latin typeface="Segoe UI"/>
                <a:cs typeface="Segoe UI"/>
              </a:rPr>
              <a:t> </a:t>
            </a:r>
            <a:r>
              <a:rPr sz="3200" spc="-10" dirty="0">
                <a:latin typeface="Segoe UI"/>
                <a:cs typeface="Segoe UI"/>
              </a:rPr>
              <a:t>Personalised </a:t>
            </a:r>
            <a:r>
              <a:rPr sz="3200" dirty="0">
                <a:latin typeface="Segoe UI"/>
                <a:cs typeface="Segoe UI"/>
              </a:rPr>
              <a:t>Care</a:t>
            </a:r>
            <a:r>
              <a:rPr sz="3200" spc="-65" dirty="0">
                <a:latin typeface="Segoe UI"/>
                <a:cs typeface="Segoe UI"/>
              </a:rPr>
              <a:t> </a:t>
            </a:r>
            <a:r>
              <a:rPr sz="3200" dirty="0">
                <a:latin typeface="Segoe UI"/>
                <a:cs typeface="Segoe UI"/>
              </a:rPr>
              <a:t>demonstrates</a:t>
            </a:r>
            <a:r>
              <a:rPr sz="3200" spc="-60" dirty="0">
                <a:latin typeface="Segoe UI"/>
                <a:cs typeface="Segoe UI"/>
              </a:rPr>
              <a:t> </a:t>
            </a:r>
            <a:r>
              <a:rPr sz="3200" dirty="0">
                <a:latin typeface="Segoe UI"/>
                <a:cs typeface="Segoe UI"/>
              </a:rPr>
              <a:t>“how</a:t>
            </a:r>
            <a:r>
              <a:rPr sz="3200" spc="-65" dirty="0">
                <a:latin typeface="Segoe UI"/>
                <a:cs typeface="Segoe UI"/>
              </a:rPr>
              <a:t> </a:t>
            </a:r>
            <a:r>
              <a:rPr sz="3200" dirty="0">
                <a:latin typeface="Segoe UI"/>
                <a:cs typeface="Segoe UI"/>
              </a:rPr>
              <a:t>a</a:t>
            </a:r>
            <a:r>
              <a:rPr sz="3200" spc="-80" dirty="0">
                <a:latin typeface="Segoe UI"/>
                <a:cs typeface="Segoe UI"/>
              </a:rPr>
              <a:t> </a:t>
            </a:r>
            <a:r>
              <a:rPr sz="3200" spc="-20" dirty="0">
                <a:latin typeface="Segoe UI"/>
                <a:cs typeface="Segoe UI"/>
              </a:rPr>
              <a:t>more </a:t>
            </a:r>
            <a:r>
              <a:rPr sz="3200" dirty="0">
                <a:latin typeface="Segoe UI"/>
                <a:cs typeface="Segoe UI"/>
              </a:rPr>
              <a:t>personalised</a:t>
            </a:r>
            <a:r>
              <a:rPr sz="3200" spc="-60" dirty="0">
                <a:latin typeface="Segoe UI"/>
                <a:cs typeface="Segoe UI"/>
              </a:rPr>
              <a:t> </a:t>
            </a:r>
            <a:r>
              <a:rPr sz="3200" dirty="0">
                <a:latin typeface="Segoe UI"/>
                <a:cs typeface="Segoe UI"/>
              </a:rPr>
              <a:t>care</a:t>
            </a:r>
            <a:r>
              <a:rPr sz="3200" spc="-55" dirty="0">
                <a:latin typeface="Segoe UI"/>
                <a:cs typeface="Segoe UI"/>
              </a:rPr>
              <a:t> </a:t>
            </a:r>
            <a:r>
              <a:rPr sz="3200" dirty="0">
                <a:latin typeface="Segoe UI"/>
                <a:cs typeface="Segoe UI"/>
              </a:rPr>
              <a:t>approach</a:t>
            </a:r>
            <a:r>
              <a:rPr sz="3200" spc="-60" dirty="0">
                <a:latin typeface="Segoe UI"/>
                <a:cs typeface="Segoe UI"/>
              </a:rPr>
              <a:t> </a:t>
            </a:r>
            <a:r>
              <a:rPr sz="3200" dirty="0">
                <a:latin typeface="Segoe UI"/>
                <a:cs typeface="Segoe UI"/>
              </a:rPr>
              <a:t>can</a:t>
            </a:r>
            <a:r>
              <a:rPr sz="3200" spc="-40" dirty="0">
                <a:latin typeface="Segoe UI"/>
                <a:cs typeface="Segoe UI"/>
              </a:rPr>
              <a:t> </a:t>
            </a:r>
            <a:r>
              <a:rPr sz="3200" spc="-10" dirty="0">
                <a:latin typeface="Segoe UI"/>
                <a:cs typeface="Segoe UI"/>
              </a:rPr>
              <a:t>bring </a:t>
            </a:r>
            <a:r>
              <a:rPr sz="3200" dirty="0">
                <a:latin typeface="Segoe UI"/>
                <a:cs typeface="Segoe UI"/>
              </a:rPr>
              <a:t>benefits</a:t>
            </a:r>
            <a:r>
              <a:rPr sz="3200" spc="-65" dirty="0">
                <a:latin typeface="Segoe UI"/>
                <a:cs typeface="Segoe UI"/>
              </a:rPr>
              <a:t> </a:t>
            </a:r>
            <a:r>
              <a:rPr sz="3200" dirty="0">
                <a:latin typeface="Segoe UI"/>
                <a:cs typeface="Segoe UI"/>
              </a:rPr>
              <a:t>to</a:t>
            </a:r>
            <a:r>
              <a:rPr sz="3200" spc="-45" dirty="0">
                <a:latin typeface="Segoe UI"/>
                <a:cs typeface="Segoe UI"/>
              </a:rPr>
              <a:t> </a:t>
            </a:r>
            <a:r>
              <a:rPr sz="3200" spc="-20" dirty="0">
                <a:latin typeface="Segoe UI"/>
                <a:cs typeface="Segoe UI"/>
              </a:rPr>
              <a:t>people’s</a:t>
            </a:r>
            <a:r>
              <a:rPr sz="3200" spc="-45" dirty="0">
                <a:latin typeface="Segoe UI"/>
                <a:cs typeface="Segoe UI"/>
              </a:rPr>
              <a:t> </a:t>
            </a:r>
            <a:r>
              <a:rPr sz="3200" dirty="0">
                <a:latin typeface="Segoe UI"/>
                <a:cs typeface="Segoe UI"/>
              </a:rPr>
              <a:t>health</a:t>
            </a:r>
            <a:r>
              <a:rPr sz="3200" spc="-40" dirty="0">
                <a:latin typeface="Segoe UI"/>
                <a:cs typeface="Segoe UI"/>
              </a:rPr>
              <a:t> </a:t>
            </a:r>
            <a:r>
              <a:rPr sz="3200" dirty="0">
                <a:latin typeface="Segoe UI"/>
                <a:cs typeface="Segoe UI"/>
              </a:rPr>
              <a:t>and</a:t>
            </a:r>
            <a:r>
              <a:rPr sz="3200" spc="-70" dirty="0">
                <a:latin typeface="Segoe UI"/>
                <a:cs typeface="Segoe UI"/>
              </a:rPr>
              <a:t> </a:t>
            </a:r>
            <a:r>
              <a:rPr sz="3200" dirty="0">
                <a:latin typeface="Segoe UI"/>
                <a:cs typeface="Segoe UI"/>
              </a:rPr>
              <a:t>well-</a:t>
            </a:r>
            <a:r>
              <a:rPr sz="3200" spc="-10" dirty="0">
                <a:latin typeface="Segoe UI"/>
                <a:cs typeface="Segoe UI"/>
              </a:rPr>
              <a:t>being </a:t>
            </a:r>
            <a:r>
              <a:rPr sz="3200" dirty="0">
                <a:latin typeface="Segoe UI"/>
                <a:cs typeface="Segoe UI"/>
              </a:rPr>
              <a:t>as</a:t>
            </a:r>
            <a:r>
              <a:rPr sz="3200" spc="-10" dirty="0">
                <a:latin typeface="Segoe UI"/>
                <a:cs typeface="Segoe UI"/>
              </a:rPr>
              <a:t> </a:t>
            </a:r>
            <a:r>
              <a:rPr sz="3200" dirty="0">
                <a:latin typeface="Segoe UI"/>
                <a:cs typeface="Segoe UI"/>
              </a:rPr>
              <a:t>well</a:t>
            </a:r>
            <a:r>
              <a:rPr sz="3200" spc="-30" dirty="0">
                <a:latin typeface="Segoe UI"/>
                <a:cs typeface="Segoe UI"/>
              </a:rPr>
              <a:t> </a:t>
            </a:r>
            <a:r>
              <a:rPr sz="3200" dirty="0">
                <a:latin typeface="Segoe UI"/>
                <a:cs typeface="Segoe UI"/>
              </a:rPr>
              <a:t>as</a:t>
            </a:r>
            <a:r>
              <a:rPr sz="3200" spc="-5" dirty="0">
                <a:latin typeface="Segoe UI"/>
                <a:cs typeface="Segoe UI"/>
              </a:rPr>
              <a:t> </a:t>
            </a:r>
            <a:r>
              <a:rPr sz="3200" dirty="0">
                <a:latin typeface="Segoe UI"/>
                <a:cs typeface="Segoe UI"/>
              </a:rPr>
              <a:t>to</a:t>
            </a:r>
            <a:r>
              <a:rPr sz="3200" spc="-10" dirty="0">
                <a:latin typeface="Segoe UI"/>
                <a:cs typeface="Segoe UI"/>
              </a:rPr>
              <a:t> </a:t>
            </a:r>
            <a:r>
              <a:rPr sz="3200" dirty="0">
                <a:latin typeface="Segoe UI"/>
                <a:cs typeface="Segoe UI"/>
              </a:rPr>
              <a:t>deliver</a:t>
            </a:r>
            <a:r>
              <a:rPr sz="3200" spc="-25" dirty="0">
                <a:latin typeface="Segoe UI"/>
                <a:cs typeface="Segoe UI"/>
              </a:rPr>
              <a:t> </a:t>
            </a:r>
            <a:r>
              <a:rPr sz="3200" dirty="0">
                <a:latin typeface="Segoe UI"/>
                <a:cs typeface="Segoe UI"/>
              </a:rPr>
              <a:t>important</a:t>
            </a:r>
            <a:r>
              <a:rPr sz="3200" spc="-10" dirty="0">
                <a:latin typeface="Segoe UI"/>
                <a:cs typeface="Segoe UI"/>
              </a:rPr>
              <a:t> system </a:t>
            </a:r>
            <a:r>
              <a:rPr sz="3200" dirty="0">
                <a:latin typeface="Segoe UI"/>
                <a:cs typeface="Segoe UI"/>
              </a:rPr>
              <a:t>efficiencies</a:t>
            </a:r>
            <a:r>
              <a:rPr sz="3200" spc="-45" dirty="0">
                <a:latin typeface="Segoe UI"/>
                <a:cs typeface="Segoe UI"/>
              </a:rPr>
              <a:t> </a:t>
            </a:r>
            <a:r>
              <a:rPr sz="3200" dirty="0">
                <a:latin typeface="Segoe UI"/>
                <a:cs typeface="Segoe UI"/>
              </a:rPr>
              <a:t>and</a:t>
            </a:r>
            <a:r>
              <a:rPr sz="3200" spc="-30" dirty="0">
                <a:latin typeface="Segoe UI"/>
                <a:cs typeface="Segoe UI"/>
              </a:rPr>
              <a:t> </a:t>
            </a:r>
            <a:r>
              <a:rPr sz="3200" spc="-10" dirty="0">
                <a:latin typeface="Segoe UI"/>
                <a:cs typeface="Segoe UI"/>
              </a:rPr>
              <a:t>savings”.</a:t>
            </a:r>
            <a:endParaRPr sz="3200">
              <a:latin typeface="Segoe UI"/>
              <a:cs typeface="Segoe UI"/>
            </a:endParaRPr>
          </a:p>
          <a:p>
            <a:pPr marR="160020" algn="r">
              <a:lnSpc>
                <a:spcPct val="100000"/>
              </a:lnSpc>
              <a:spcBef>
                <a:spcPts val="2980"/>
              </a:spcBef>
            </a:pPr>
            <a:r>
              <a:rPr sz="2400" dirty="0">
                <a:latin typeface="Segoe UI"/>
                <a:cs typeface="Segoe UI"/>
              </a:rPr>
              <a:t>(NHS,</a:t>
            </a:r>
            <a:r>
              <a:rPr sz="2400" spc="-30" dirty="0">
                <a:latin typeface="Segoe UI"/>
                <a:cs typeface="Segoe UI"/>
              </a:rPr>
              <a:t> </a:t>
            </a:r>
            <a:r>
              <a:rPr sz="2400" spc="-10" dirty="0">
                <a:latin typeface="Segoe UI"/>
                <a:cs typeface="Segoe UI"/>
              </a:rPr>
              <a:t>2022)</a:t>
            </a:r>
            <a:endParaRPr sz="2400">
              <a:latin typeface="Segoe UI"/>
              <a:cs typeface="Segoe U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950720" marR="5080" indent="-915035">
              <a:lnSpc>
                <a:spcPct val="100000"/>
              </a:lnSpc>
              <a:spcBef>
                <a:spcPts val="95"/>
              </a:spcBef>
            </a:pPr>
            <a:r>
              <a:rPr sz="4000" spc="-10" dirty="0"/>
              <a:t>Comprehensive</a:t>
            </a:r>
            <a:r>
              <a:rPr sz="4000" spc="-185" dirty="0"/>
              <a:t> </a:t>
            </a:r>
            <a:r>
              <a:rPr sz="4000" dirty="0"/>
              <a:t>model</a:t>
            </a:r>
            <a:r>
              <a:rPr sz="4000" spc="-195" dirty="0"/>
              <a:t> </a:t>
            </a:r>
            <a:r>
              <a:rPr sz="4000" spc="-25" dirty="0"/>
              <a:t>of </a:t>
            </a:r>
            <a:r>
              <a:rPr sz="4000" dirty="0"/>
              <a:t>personalised</a:t>
            </a:r>
            <a:r>
              <a:rPr sz="4000" spc="-120" dirty="0"/>
              <a:t> </a:t>
            </a:r>
            <a:r>
              <a:rPr sz="4000" spc="-20" dirty="0"/>
              <a:t>care</a:t>
            </a:r>
            <a:endParaRPr sz="4000"/>
          </a:p>
        </p:txBody>
      </p:sp>
      <p:sp>
        <p:nvSpPr>
          <p:cNvPr id="3" name="object 3"/>
          <p:cNvSpPr txBox="1"/>
          <p:nvPr/>
        </p:nvSpPr>
        <p:spPr>
          <a:xfrm>
            <a:off x="535940" y="1560703"/>
            <a:ext cx="7822565" cy="3502882"/>
          </a:xfrm>
          <a:prstGeom prst="rect">
            <a:avLst/>
          </a:prstGeom>
        </p:spPr>
        <p:txBody>
          <a:bodyPr vert="horz" wrap="square" lIns="0" tIns="12065" rIns="0" bIns="0" rtlCol="0">
            <a:spAutoFit/>
          </a:bodyPr>
          <a:lstStyle/>
          <a:p>
            <a:pPr marL="12700">
              <a:lnSpc>
                <a:spcPct val="100000"/>
              </a:lnSpc>
              <a:spcBef>
                <a:spcPts val="95"/>
              </a:spcBef>
            </a:pPr>
            <a:r>
              <a:rPr sz="2200" dirty="0">
                <a:solidFill>
                  <a:srgbClr val="1F2A2F"/>
                </a:solidFill>
                <a:latin typeface="Segoe UI"/>
                <a:cs typeface="Segoe UI"/>
              </a:rPr>
              <a:t>This</a:t>
            </a:r>
            <a:r>
              <a:rPr sz="2200" spc="-50" dirty="0">
                <a:solidFill>
                  <a:srgbClr val="1F2A2F"/>
                </a:solidFill>
                <a:latin typeface="Segoe UI"/>
                <a:cs typeface="Segoe UI"/>
              </a:rPr>
              <a:t> </a:t>
            </a:r>
            <a:r>
              <a:rPr sz="2200" dirty="0">
                <a:solidFill>
                  <a:srgbClr val="1F2A2F"/>
                </a:solidFill>
                <a:latin typeface="Segoe UI"/>
                <a:cs typeface="Segoe UI"/>
              </a:rPr>
              <a:t>model</a:t>
            </a:r>
            <a:r>
              <a:rPr sz="2200" spc="-60" dirty="0">
                <a:solidFill>
                  <a:srgbClr val="1F2A2F"/>
                </a:solidFill>
                <a:latin typeface="Segoe UI"/>
                <a:cs typeface="Segoe UI"/>
              </a:rPr>
              <a:t> </a:t>
            </a:r>
            <a:r>
              <a:rPr sz="2200" spc="-10" dirty="0">
                <a:solidFill>
                  <a:srgbClr val="1F2A2F"/>
                </a:solidFill>
                <a:latin typeface="Segoe UI"/>
                <a:cs typeface="Segoe UI"/>
              </a:rPr>
              <a:t>creates</a:t>
            </a:r>
            <a:endParaRPr lang="en-GB" sz="2200" spc="-10" dirty="0">
              <a:solidFill>
                <a:srgbClr val="1F2A2F"/>
              </a:solidFill>
              <a:latin typeface="Segoe UI"/>
              <a:cs typeface="Segoe UI"/>
            </a:endParaRPr>
          </a:p>
          <a:p>
            <a:pPr marL="12700">
              <a:lnSpc>
                <a:spcPct val="100000"/>
              </a:lnSpc>
              <a:spcBef>
                <a:spcPts val="95"/>
              </a:spcBef>
            </a:pPr>
            <a:endParaRPr sz="2200" dirty="0">
              <a:latin typeface="Segoe UI"/>
              <a:cs typeface="Segoe UI"/>
            </a:endParaRPr>
          </a:p>
          <a:p>
            <a:pPr marL="355600" indent="-342900">
              <a:lnSpc>
                <a:spcPts val="2375"/>
              </a:lnSpc>
              <a:buFont typeface="Arial"/>
              <a:buChar char="•"/>
              <a:tabLst>
                <a:tab pos="355600" algn="l"/>
              </a:tabLst>
            </a:pPr>
            <a:r>
              <a:rPr sz="2200" spc="-20" dirty="0">
                <a:solidFill>
                  <a:srgbClr val="1F2A2F"/>
                </a:solidFill>
                <a:latin typeface="Segoe UI"/>
                <a:cs typeface="Segoe UI"/>
              </a:rPr>
              <a:t>“</a:t>
            </a:r>
            <a:r>
              <a:rPr lang="en-GB" sz="2200" spc="-20" dirty="0">
                <a:solidFill>
                  <a:srgbClr val="1F2A2F"/>
                </a:solidFill>
                <a:latin typeface="Segoe UI"/>
                <a:cs typeface="Segoe UI"/>
              </a:rPr>
              <a:t>Whole‑population support is to help people of all ages and carers manage health and wellbeing, build resilience, and make informed choices.</a:t>
            </a:r>
          </a:p>
          <a:p>
            <a:pPr marL="355600" indent="-342900">
              <a:lnSpc>
                <a:spcPts val="2375"/>
              </a:lnSpc>
              <a:buFont typeface="Arial"/>
              <a:buChar char="•"/>
              <a:tabLst>
                <a:tab pos="355600" algn="l"/>
              </a:tabLst>
            </a:pPr>
            <a:r>
              <a:rPr lang="en-GB" sz="2200" spc="-20" dirty="0">
                <a:solidFill>
                  <a:srgbClr val="1F2A2F"/>
                </a:solidFill>
                <a:latin typeface="Segoe UI"/>
                <a:cs typeface="Segoe UI"/>
              </a:rPr>
              <a:t>A universal offer of support for people with long‑term conditions to build the knowledge, skills and confidence to live well.</a:t>
            </a:r>
          </a:p>
          <a:p>
            <a:pPr marL="355600" indent="-342900">
              <a:lnSpc>
                <a:spcPts val="2375"/>
              </a:lnSpc>
              <a:buFont typeface="Arial"/>
              <a:buChar char="•"/>
              <a:tabLst>
                <a:tab pos="355600" algn="l"/>
              </a:tabLst>
            </a:pPr>
            <a:r>
              <a:rPr lang="en-GB" sz="2200" spc="-20" dirty="0">
                <a:solidFill>
                  <a:srgbClr val="1F2A2F"/>
                </a:solidFill>
                <a:latin typeface="Segoe UI"/>
                <a:cs typeface="Segoe UI"/>
              </a:rPr>
              <a:t>Intensive, integrated support for people with complex needs to increase their choice, control and independence.</a:t>
            </a:r>
            <a:r>
              <a:rPr sz="2200" spc="-10" dirty="0">
                <a:solidFill>
                  <a:srgbClr val="1F2A2F"/>
                </a:solidFill>
                <a:latin typeface="Segoe UI"/>
                <a:cs typeface="Segoe UI"/>
              </a:rPr>
              <a:t>”.</a:t>
            </a:r>
            <a:endParaRPr sz="2200" dirty="0">
              <a:latin typeface="Segoe UI"/>
              <a:cs typeface="Segoe UI"/>
            </a:endParaRPr>
          </a:p>
          <a:p>
            <a:pPr marL="5805170">
              <a:lnSpc>
                <a:spcPct val="100000"/>
              </a:lnSpc>
            </a:pPr>
            <a:r>
              <a:rPr sz="2200" dirty="0">
                <a:latin typeface="Segoe UI"/>
                <a:cs typeface="Segoe UI"/>
              </a:rPr>
              <a:t>(NHS,</a:t>
            </a:r>
            <a:r>
              <a:rPr sz="2200" spc="-70" dirty="0">
                <a:latin typeface="Segoe UI"/>
                <a:cs typeface="Segoe UI"/>
              </a:rPr>
              <a:t> </a:t>
            </a:r>
            <a:r>
              <a:rPr sz="2200" spc="-10" dirty="0">
                <a:latin typeface="Segoe UI"/>
                <a:cs typeface="Segoe UI"/>
              </a:rPr>
              <a:t>2022)</a:t>
            </a:r>
            <a:endParaRPr sz="2200" dirty="0">
              <a:latin typeface="Segoe UI"/>
              <a:cs typeface="Segoe U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950720" marR="5080" indent="-915035">
              <a:lnSpc>
                <a:spcPct val="100000"/>
              </a:lnSpc>
              <a:spcBef>
                <a:spcPts val="95"/>
              </a:spcBef>
            </a:pPr>
            <a:r>
              <a:rPr sz="4000" spc="-10" dirty="0"/>
              <a:t>Comprehensive</a:t>
            </a:r>
            <a:r>
              <a:rPr sz="4000" spc="-185" dirty="0"/>
              <a:t> </a:t>
            </a:r>
            <a:r>
              <a:rPr sz="4000" dirty="0"/>
              <a:t>model</a:t>
            </a:r>
            <a:r>
              <a:rPr sz="4000" spc="-195" dirty="0"/>
              <a:t> </a:t>
            </a:r>
            <a:r>
              <a:rPr sz="4000" spc="-25" dirty="0"/>
              <a:t>of </a:t>
            </a:r>
            <a:r>
              <a:rPr sz="4000" dirty="0"/>
              <a:t>personalised</a:t>
            </a:r>
            <a:r>
              <a:rPr sz="4000" spc="-120" dirty="0"/>
              <a:t> </a:t>
            </a:r>
            <a:r>
              <a:rPr sz="4000" spc="-20" dirty="0"/>
              <a:t>care</a:t>
            </a:r>
            <a:endParaRPr sz="4000"/>
          </a:p>
        </p:txBody>
      </p:sp>
      <p:sp>
        <p:nvSpPr>
          <p:cNvPr id="3" name="object 3"/>
          <p:cNvSpPr txBox="1"/>
          <p:nvPr/>
        </p:nvSpPr>
        <p:spPr>
          <a:xfrm>
            <a:off x="535940" y="1623187"/>
            <a:ext cx="8085455" cy="3927475"/>
          </a:xfrm>
          <a:prstGeom prst="rect">
            <a:avLst/>
          </a:prstGeom>
        </p:spPr>
        <p:txBody>
          <a:bodyPr vert="horz" wrap="square" lIns="0" tIns="13335" rIns="0" bIns="0" rtlCol="0">
            <a:spAutoFit/>
          </a:bodyPr>
          <a:lstStyle/>
          <a:p>
            <a:pPr marL="355600" marR="472440" indent="-343535">
              <a:lnSpc>
                <a:spcPct val="100000"/>
              </a:lnSpc>
              <a:spcBef>
                <a:spcPts val="105"/>
              </a:spcBef>
              <a:buFont typeface="Arial"/>
              <a:buChar char="•"/>
              <a:tabLst>
                <a:tab pos="355600" algn="l"/>
              </a:tabLst>
            </a:pPr>
            <a:r>
              <a:rPr sz="3200" dirty="0">
                <a:latin typeface="Segoe UI"/>
                <a:cs typeface="Segoe UI"/>
              </a:rPr>
              <a:t>People</a:t>
            </a:r>
            <a:r>
              <a:rPr sz="3200" spc="-75" dirty="0">
                <a:latin typeface="Segoe UI"/>
                <a:cs typeface="Segoe UI"/>
              </a:rPr>
              <a:t> </a:t>
            </a:r>
            <a:r>
              <a:rPr sz="3200" dirty="0">
                <a:latin typeface="Segoe UI"/>
                <a:cs typeface="Segoe UI"/>
              </a:rPr>
              <a:t>access</a:t>
            </a:r>
            <a:r>
              <a:rPr sz="3200" spc="-60" dirty="0">
                <a:latin typeface="Segoe UI"/>
                <a:cs typeface="Segoe UI"/>
              </a:rPr>
              <a:t> </a:t>
            </a:r>
            <a:r>
              <a:rPr sz="3200" dirty="0">
                <a:latin typeface="Segoe UI"/>
                <a:cs typeface="Segoe UI"/>
              </a:rPr>
              <a:t>personalised</a:t>
            </a:r>
            <a:r>
              <a:rPr sz="3200" spc="-70" dirty="0">
                <a:latin typeface="Segoe UI"/>
                <a:cs typeface="Segoe UI"/>
              </a:rPr>
              <a:t> </a:t>
            </a:r>
            <a:r>
              <a:rPr sz="3200" dirty="0">
                <a:latin typeface="Segoe UI"/>
                <a:cs typeface="Segoe UI"/>
              </a:rPr>
              <a:t>care</a:t>
            </a:r>
            <a:r>
              <a:rPr sz="3200" spc="-75" dirty="0">
                <a:latin typeface="Segoe UI"/>
                <a:cs typeface="Segoe UI"/>
              </a:rPr>
              <a:t> </a:t>
            </a:r>
            <a:r>
              <a:rPr sz="3200" spc="-10" dirty="0">
                <a:latin typeface="Segoe UI"/>
                <a:cs typeface="Segoe UI"/>
              </a:rPr>
              <a:t>through </a:t>
            </a:r>
            <a:r>
              <a:rPr sz="3200" dirty="0">
                <a:latin typeface="Segoe UI"/>
                <a:cs typeface="Segoe UI"/>
              </a:rPr>
              <a:t>six</a:t>
            </a:r>
            <a:r>
              <a:rPr sz="3200" spc="-75" dirty="0">
                <a:latin typeface="Segoe UI"/>
                <a:cs typeface="Segoe UI"/>
              </a:rPr>
              <a:t> </a:t>
            </a:r>
            <a:r>
              <a:rPr sz="3200" dirty="0">
                <a:latin typeface="Segoe UI"/>
                <a:cs typeface="Segoe UI"/>
              </a:rPr>
              <a:t>key</a:t>
            </a:r>
            <a:r>
              <a:rPr sz="3200" spc="-85" dirty="0">
                <a:latin typeface="Segoe UI"/>
                <a:cs typeface="Segoe UI"/>
              </a:rPr>
              <a:t> </a:t>
            </a:r>
            <a:r>
              <a:rPr sz="3200" spc="-10" dirty="0">
                <a:latin typeface="Segoe UI"/>
                <a:cs typeface="Segoe UI"/>
              </a:rPr>
              <a:t>evidence-</a:t>
            </a:r>
            <a:r>
              <a:rPr sz="3200" dirty="0">
                <a:latin typeface="Segoe UI"/>
                <a:cs typeface="Segoe UI"/>
              </a:rPr>
              <a:t>based</a:t>
            </a:r>
            <a:r>
              <a:rPr sz="3200" spc="-110" dirty="0">
                <a:latin typeface="Segoe UI"/>
                <a:cs typeface="Segoe UI"/>
              </a:rPr>
              <a:t> </a:t>
            </a:r>
            <a:r>
              <a:rPr sz="3200" dirty="0">
                <a:latin typeface="Segoe UI"/>
                <a:cs typeface="Segoe UI"/>
              </a:rPr>
              <a:t>components</a:t>
            </a:r>
            <a:r>
              <a:rPr sz="3200" spc="-65" dirty="0">
                <a:latin typeface="Segoe UI"/>
                <a:cs typeface="Segoe UI"/>
              </a:rPr>
              <a:t> </a:t>
            </a:r>
            <a:r>
              <a:rPr sz="3200" spc="-25" dirty="0">
                <a:latin typeface="Segoe UI"/>
                <a:cs typeface="Segoe UI"/>
              </a:rPr>
              <a:t>or </a:t>
            </a:r>
            <a:r>
              <a:rPr sz="3200" dirty="0">
                <a:latin typeface="Segoe UI"/>
                <a:cs typeface="Segoe UI"/>
              </a:rPr>
              <a:t>programmes</a:t>
            </a:r>
            <a:r>
              <a:rPr sz="3200" spc="-110" dirty="0">
                <a:latin typeface="Segoe UI"/>
                <a:cs typeface="Segoe UI"/>
              </a:rPr>
              <a:t> </a:t>
            </a:r>
            <a:r>
              <a:rPr sz="3200" spc="-25" dirty="0">
                <a:latin typeface="Segoe UI"/>
                <a:cs typeface="Segoe UI"/>
              </a:rPr>
              <a:t>and</a:t>
            </a:r>
            <a:endParaRPr sz="3200">
              <a:latin typeface="Segoe UI"/>
              <a:cs typeface="Segoe UI"/>
            </a:endParaRPr>
          </a:p>
          <a:p>
            <a:pPr marL="355600" marR="142240" indent="-343535">
              <a:lnSpc>
                <a:spcPct val="100000"/>
              </a:lnSpc>
              <a:spcBef>
                <a:spcPts val="765"/>
              </a:spcBef>
              <a:buFont typeface="Arial"/>
              <a:buChar char="•"/>
              <a:tabLst>
                <a:tab pos="355600" algn="l"/>
              </a:tabLst>
            </a:pPr>
            <a:r>
              <a:rPr sz="3200" dirty="0">
                <a:latin typeface="Segoe UI"/>
                <a:cs typeface="Segoe UI"/>
              </a:rPr>
              <a:t>This</a:t>
            </a:r>
            <a:r>
              <a:rPr sz="3200" spc="-70" dirty="0">
                <a:latin typeface="Segoe UI"/>
                <a:cs typeface="Segoe UI"/>
              </a:rPr>
              <a:t> </a:t>
            </a:r>
            <a:r>
              <a:rPr sz="3200" dirty="0">
                <a:latin typeface="Segoe UI"/>
                <a:cs typeface="Segoe UI"/>
              </a:rPr>
              <a:t>model</a:t>
            </a:r>
            <a:r>
              <a:rPr sz="3200" spc="-65" dirty="0">
                <a:latin typeface="Segoe UI"/>
                <a:cs typeface="Segoe UI"/>
              </a:rPr>
              <a:t> </a:t>
            </a:r>
            <a:r>
              <a:rPr sz="3200" dirty="0">
                <a:latin typeface="Segoe UI"/>
                <a:cs typeface="Segoe UI"/>
              </a:rPr>
              <a:t>demonstrates</a:t>
            </a:r>
            <a:r>
              <a:rPr sz="3200" spc="-65" dirty="0">
                <a:latin typeface="Segoe UI"/>
                <a:cs typeface="Segoe UI"/>
              </a:rPr>
              <a:t> </a:t>
            </a:r>
            <a:r>
              <a:rPr sz="3200" dirty="0">
                <a:latin typeface="Segoe UI"/>
                <a:cs typeface="Segoe UI"/>
              </a:rPr>
              <a:t>how</a:t>
            </a:r>
            <a:r>
              <a:rPr sz="3200" spc="-65" dirty="0">
                <a:latin typeface="Segoe UI"/>
                <a:cs typeface="Segoe UI"/>
              </a:rPr>
              <a:t> </a:t>
            </a:r>
            <a:r>
              <a:rPr sz="3200" dirty="0">
                <a:latin typeface="Segoe UI"/>
                <a:cs typeface="Segoe UI"/>
              </a:rPr>
              <a:t>these</a:t>
            </a:r>
            <a:r>
              <a:rPr sz="3200" spc="-70" dirty="0">
                <a:latin typeface="Segoe UI"/>
                <a:cs typeface="Segoe UI"/>
              </a:rPr>
              <a:t> </a:t>
            </a:r>
            <a:r>
              <a:rPr sz="3200" spc="-20" dirty="0">
                <a:latin typeface="Segoe UI"/>
                <a:cs typeface="Segoe UI"/>
              </a:rPr>
              <a:t>come </a:t>
            </a:r>
            <a:r>
              <a:rPr sz="3200" dirty="0">
                <a:latin typeface="Segoe UI"/>
                <a:cs typeface="Segoe UI"/>
              </a:rPr>
              <a:t>together</a:t>
            </a:r>
            <a:r>
              <a:rPr sz="3200" spc="-35" dirty="0">
                <a:latin typeface="Segoe UI"/>
                <a:cs typeface="Segoe UI"/>
              </a:rPr>
              <a:t> </a:t>
            </a:r>
            <a:r>
              <a:rPr sz="3200" dirty="0">
                <a:latin typeface="Segoe UI"/>
                <a:cs typeface="Segoe UI"/>
              </a:rPr>
              <a:t>to</a:t>
            </a:r>
            <a:r>
              <a:rPr sz="3200" spc="-35" dirty="0">
                <a:latin typeface="Segoe UI"/>
                <a:cs typeface="Segoe UI"/>
              </a:rPr>
              <a:t> </a:t>
            </a:r>
            <a:r>
              <a:rPr sz="3200" dirty="0">
                <a:latin typeface="Segoe UI"/>
                <a:cs typeface="Segoe UI"/>
              </a:rPr>
              <a:t>deliver</a:t>
            </a:r>
            <a:r>
              <a:rPr sz="3200" spc="-45" dirty="0">
                <a:latin typeface="Segoe UI"/>
                <a:cs typeface="Segoe UI"/>
              </a:rPr>
              <a:t> </a:t>
            </a:r>
            <a:r>
              <a:rPr sz="3200" dirty="0">
                <a:latin typeface="Segoe UI"/>
                <a:cs typeface="Segoe UI"/>
              </a:rPr>
              <a:t>an</a:t>
            </a:r>
            <a:r>
              <a:rPr sz="3200" spc="-50" dirty="0">
                <a:latin typeface="Segoe UI"/>
                <a:cs typeface="Segoe UI"/>
              </a:rPr>
              <a:t> </a:t>
            </a:r>
            <a:r>
              <a:rPr sz="3200" dirty="0">
                <a:latin typeface="Segoe UI"/>
                <a:cs typeface="Segoe UI"/>
              </a:rPr>
              <a:t>all</a:t>
            </a:r>
            <a:r>
              <a:rPr sz="3200" spc="-35" dirty="0">
                <a:latin typeface="Segoe UI"/>
                <a:cs typeface="Segoe UI"/>
              </a:rPr>
              <a:t> </a:t>
            </a:r>
            <a:r>
              <a:rPr sz="3200" dirty="0">
                <a:latin typeface="Segoe UI"/>
                <a:cs typeface="Segoe UI"/>
              </a:rPr>
              <a:t>age,</a:t>
            </a:r>
            <a:r>
              <a:rPr sz="3200" spc="-50" dirty="0">
                <a:latin typeface="Segoe UI"/>
                <a:cs typeface="Segoe UI"/>
              </a:rPr>
              <a:t> </a:t>
            </a:r>
            <a:r>
              <a:rPr sz="3200" spc="-10" dirty="0">
                <a:latin typeface="Segoe UI"/>
                <a:cs typeface="Segoe UI"/>
              </a:rPr>
              <a:t>whole </a:t>
            </a:r>
            <a:r>
              <a:rPr sz="3200" dirty="0">
                <a:latin typeface="Segoe UI"/>
                <a:cs typeface="Segoe UI"/>
              </a:rPr>
              <a:t>population</a:t>
            </a:r>
            <a:r>
              <a:rPr sz="3200" spc="-65" dirty="0">
                <a:latin typeface="Segoe UI"/>
                <a:cs typeface="Segoe UI"/>
              </a:rPr>
              <a:t> </a:t>
            </a:r>
            <a:r>
              <a:rPr sz="3200" dirty="0">
                <a:latin typeface="Segoe UI"/>
                <a:cs typeface="Segoe UI"/>
              </a:rPr>
              <a:t>approach</a:t>
            </a:r>
            <a:r>
              <a:rPr sz="3200" spc="-75" dirty="0">
                <a:latin typeface="Segoe UI"/>
                <a:cs typeface="Segoe UI"/>
              </a:rPr>
              <a:t> </a:t>
            </a:r>
            <a:r>
              <a:rPr sz="3200" dirty="0">
                <a:latin typeface="Segoe UI"/>
                <a:cs typeface="Segoe UI"/>
              </a:rPr>
              <a:t>to</a:t>
            </a:r>
            <a:r>
              <a:rPr sz="3200" spc="-50" dirty="0">
                <a:latin typeface="Segoe UI"/>
                <a:cs typeface="Segoe UI"/>
              </a:rPr>
              <a:t> </a:t>
            </a:r>
            <a:r>
              <a:rPr sz="3200" dirty="0">
                <a:latin typeface="Segoe UI"/>
                <a:cs typeface="Segoe UI"/>
              </a:rPr>
              <a:t>personalised</a:t>
            </a:r>
            <a:r>
              <a:rPr sz="3200" spc="-70" dirty="0">
                <a:latin typeface="Segoe UI"/>
                <a:cs typeface="Segoe UI"/>
              </a:rPr>
              <a:t> </a:t>
            </a:r>
            <a:r>
              <a:rPr sz="3200" spc="-10" dirty="0">
                <a:latin typeface="Segoe UI"/>
                <a:cs typeface="Segoe UI"/>
              </a:rPr>
              <a:t>care.</a:t>
            </a:r>
            <a:endParaRPr sz="3200">
              <a:latin typeface="Segoe UI"/>
              <a:cs typeface="Segoe UI"/>
            </a:endParaRPr>
          </a:p>
          <a:p>
            <a:pPr marR="5080" algn="r">
              <a:lnSpc>
                <a:spcPct val="100000"/>
              </a:lnSpc>
              <a:spcBef>
                <a:spcPts val="3550"/>
              </a:spcBef>
            </a:pPr>
            <a:r>
              <a:rPr sz="2800" dirty="0">
                <a:latin typeface="Segoe UI"/>
                <a:cs typeface="Segoe UI"/>
              </a:rPr>
              <a:t>(NHS,</a:t>
            </a:r>
            <a:r>
              <a:rPr sz="2800" spc="-65" dirty="0">
                <a:latin typeface="Segoe UI"/>
                <a:cs typeface="Segoe UI"/>
              </a:rPr>
              <a:t> </a:t>
            </a:r>
            <a:r>
              <a:rPr sz="2800" spc="-20" dirty="0">
                <a:latin typeface="Segoe UI"/>
                <a:cs typeface="Segoe UI"/>
              </a:rPr>
              <a:t>2022)</a:t>
            </a:r>
            <a:endParaRPr sz="2800">
              <a:latin typeface="Segoe UI"/>
              <a:cs typeface="Segoe U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82116" y="1784680"/>
            <a:ext cx="6780530" cy="1854835"/>
          </a:xfrm>
          <a:prstGeom prst="rect">
            <a:avLst/>
          </a:prstGeom>
        </p:spPr>
        <p:txBody>
          <a:bodyPr vert="horz" wrap="square" lIns="0" tIns="12065" rIns="0" bIns="0" rtlCol="0">
            <a:spAutoFit/>
          </a:bodyPr>
          <a:lstStyle/>
          <a:p>
            <a:pPr marL="12700" marR="5080" indent="1270" algn="ctr">
              <a:lnSpc>
                <a:spcPct val="100000"/>
              </a:lnSpc>
              <a:spcBef>
                <a:spcPts val="95"/>
              </a:spcBef>
            </a:pPr>
            <a:r>
              <a:rPr sz="4000" i="1" dirty="0">
                <a:solidFill>
                  <a:srgbClr val="FFFFFF"/>
                </a:solidFill>
                <a:latin typeface="Segoe UI"/>
                <a:cs typeface="Segoe UI"/>
              </a:rPr>
              <a:t>What</a:t>
            </a:r>
            <a:r>
              <a:rPr sz="4000" i="1" spc="-55" dirty="0">
                <a:solidFill>
                  <a:srgbClr val="FFFFFF"/>
                </a:solidFill>
                <a:latin typeface="Segoe UI"/>
                <a:cs typeface="Segoe UI"/>
              </a:rPr>
              <a:t> </a:t>
            </a:r>
            <a:r>
              <a:rPr sz="4000" i="1" dirty="0">
                <a:solidFill>
                  <a:srgbClr val="FFFFFF"/>
                </a:solidFill>
                <a:latin typeface="Segoe UI"/>
                <a:cs typeface="Segoe UI"/>
              </a:rPr>
              <a:t>are</a:t>
            </a:r>
            <a:r>
              <a:rPr sz="4000" i="1" spc="-55" dirty="0">
                <a:solidFill>
                  <a:srgbClr val="FFFFFF"/>
                </a:solidFill>
                <a:latin typeface="Segoe UI"/>
                <a:cs typeface="Segoe UI"/>
              </a:rPr>
              <a:t> </a:t>
            </a:r>
            <a:r>
              <a:rPr sz="4000" i="1" dirty="0">
                <a:solidFill>
                  <a:srgbClr val="FFFFFF"/>
                </a:solidFill>
                <a:latin typeface="Segoe UI"/>
                <a:cs typeface="Segoe UI"/>
              </a:rPr>
              <a:t>the</a:t>
            </a:r>
            <a:r>
              <a:rPr sz="4000" i="1" spc="-75" dirty="0">
                <a:solidFill>
                  <a:srgbClr val="FFFFFF"/>
                </a:solidFill>
                <a:latin typeface="Segoe UI"/>
                <a:cs typeface="Segoe UI"/>
              </a:rPr>
              <a:t> </a:t>
            </a:r>
            <a:r>
              <a:rPr sz="4000" i="1" dirty="0">
                <a:solidFill>
                  <a:srgbClr val="FFFFFF"/>
                </a:solidFill>
                <a:latin typeface="Segoe UI"/>
                <a:cs typeface="Segoe UI"/>
              </a:rPr>
              <a:t>components</a:t>
            </a:r>
            <a:r>
              <a:rPr sz="4000" i="1" spc="-50" dirty="0">
                <a:solidFill>
                  <a:srgbClr val="FFFFFF"/>
                </a:solidFill>
                <a:latin typeface="Segoe UI"/>
                <a:cs typeface="Segoe UI"/>
              </a:rPr>
              <a:t> </a:t>
            </a:r>
            <a:r>
              <a:rPr sz="4000" i="1" spc="-25" dirty="0">
                <a:solidFill>
                  <a:srgbClr val="FFFFFF"/>
                </a:solidFill>
                <a:latin typeface="Segoe UI"/>
                <a:cs typeface="Segoe UI"/>
              </a:rPr>
              <a:t>of </a:t>
            </a:r>
            <a:r>
              <a:rPr sz="4000" i="1" dirty="0">
                <a:solidFill>
                  <a:srgbClr val="FFFFFF"/>
                </a:solidFill>
                <a:latin typeface="Segoe UI"/>
                <a:cs typeface="Segoe UI"/>
              </a:rPr>
              <a:t>the</a:t>
            </a:r>
            <a:r>
              <a:rPr sz="4000" i="1" spc="-135" dirty="0">
                <a:solidFill>
                  <a:srgbClr val="FFFFFF"/>
                </a:solidFill>
                <a:latin typeface="Segoe UI"/>
                <a:cs typeface="Segoe UI"/>
              </a:rPr>
              <a:t> </a:t>
            </a:r>
            <a:r>
              <a:rPr sz="4000" i="1" dirty="0">
                <a:solidFill>
                  <a:srgbClr val="FFFFFF"/>
                </a:solidFill>
                <a:latin typeface="Segoe UI"/>
                <a:cs typeface="Segoe UI"/>
              </a:rPr>
              <a:t>Comprehensive</a:t>
            </a:r>
            <a:r>
              <a:rPr sz="4000" i="1" spc="-125" dirty="0">
                <a:solidFill>
                  <a:srgbClr val="FFFFFF"/>
                </a:solidFill>
                <a:latin typeface="Segoe UI"/>
                <a:cs typeface="Segoe UI"/>
              </a:rPr>
              <a:t> </a:t>
            </a:r>
            <a:r>
              <a:rPr sz="4000" i="1" dirty="0">
                <a:solidFill>
                  <a:srgbClr val="FFFFFF"/>
                </a:solidFill>
                <a:latin typeface="Segoe UI"/>
                <a:cs typeface="Segoe UI"/>
              </a:rPr>
              <a:t>model</a:t>
            </a:r>
            <a:r>
              <a:rPr sz="4000" i="1" spc="-110" dirty="0">
                <a:solidFill>
                  <a:srgbClr val="FFFFFF"/>
                </a:solidFill>
                <a:latin typeface="Segoe UI"/>
                <a:cs typeface="Segoe UI"/>
              </a:rPr>
              <a:t> </a:t>
            </a:r>
            <a:r>
              <a:rPr sz="4000" i="1" spc="-25" dirty="0">
                <a:solidFill>
                  <a:srgbClr val="FFFFFF"/>
                </a:solidFill>
                <a:latin typeface="Segoe UI"/>
                <a:cs typeface="Segoe UI"/>
              </a:rPr>
              <a:t>of </a:t>
            </a:r>
            <a:r>
              <a:rPr sz="4000" i="1" dirty="0">
                <a:solidFill>
                  <a:srgbClr val="FFFFFF"/>
                </a:solidFill>
                <a:latin typeface="Segoe UI"/>
                <a:cs typeface="Segoe UI"/>
              </a:rPr>
              <a:t>personalised</a:t>
            </a:r>
            <a:r>
              <a:rPr sz="4000" i="1" spc="-240" dirty="0">
                <a:solidFill>
                  <a:srgbClr val="FFFFFF"/>
                </a:solidFill>
                <a:latin typeface="Segoe UI"/>
                <a:cs typeface="Segoe UI"/>
              </a:rPr>
              <a:t> </a:t>
            </a:r>
            <a:r>
              <a:rPr sz="4000" i="1" spc="-10" dirty="0">
                <a:solidFill>
                  <a:srgbClr val="FFFFFF"/>
                </a:solidFill>
                <a:latin typeface="Segoe UI"/>
                <a:cs typeface="Segoe UI"/>
              </a:rPr>
              <a:t>care?</a:t>
            </a:r>
            <a:endParaRPr sz="4000">
              <a:latin typeface="Segoe UI"/>
              <a:cs typeface="Segoe UI"/>
            </a:endParaRPr>
          </a:p>
        </p:txBody>
      </p:sp>
      <p:pic>
        <p:nvPicPr>
          <p:cNvPr id="3" name="object 3"/>
          <p:cNvPicPr/>
          <p:nvPr/>
        </p:nvPicPr>
        <p:blipFill>
          <a:blip r:embed="rId2" cstate="print"/>
          <a:stretch>
            <a:fillRect/>
          </a:stretch>
        </p:blipFill>
        <p:spPr>
          <a:xfrm>
            <a:off x="7164323" y="4015740"/>
            <a:ext cx="1979676" cy="193395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3659" rIns="0" bIns="0" rtlCol="0">
            <a:spAutoFit/>
          </a:bodyPr>
          <a:lstStyle/>
          <a:p>
            <a:pPr marL="1096010" marR="5080" indent="-855344">
              <a:lnSpc>
                <a:spcPct val="100000"/>
              </a:lnSpc>
              <a:spcBef>
                <a:spcPts val="100"/>
              </a:spcBef>
            </a:pPr>
            <a:r>
              <a:rPr sz="3600" dirty="0"/>
              <a:t>Components</a:t>
            </a:r>
            <a:r>
              <a:rPr sz="3600" spc="-95" dirty="0"/>
              <a:t> </a:t>
            </a:r>
            <a:r>
              <a:rPr sz="3600" dirty="0"/>
              <a:t>of</a:t>
            </a:r>
            <a:r>
              <a:rPr sz="3600" spc="-110" dirty="0"/>
              <a:t> </a:t>
            </a:r>
            <a:r>
              <a:rPr sz="3600" dirty="0"/>
              <a:t>the</a:t>
            </a:r>
            <a:r>
              <a:rPr sz="3600" spc="-130" dirty="0"/>
              <a:t> </a:t>
            </a:r>
            <a:r>
              <a:rPr sz="3600" spc="-10" dirty="0"/>
              <a:t>Comprehensive </a:t>
            </a:r>
            <a:r>
              <a:rPr sz="3600" dirty="0"/>
              <a:t>Model</a:t>
            </a:r>
            <a:r>
              <a:rPr sz="3600" spc="-155" dirty="0"/>
              <a:t> </a:t>
            </a:r>
            <a:r>
              <a:rPr sz="3600" dirty="0"/>
              <a:t>of</a:t>
            </a:r>
            <a:r>
              <a:rPr sz="3600" spc="-150" dirty="0"/>
              <a:t> </a:t>
            </a:r>
            <a:r>
              <a:rPr sz="3600" spc="-10" dirty="0"/>
              <a:t>Personalised</a:t>
            </a:r>
            <a:r>
              <a:rPr sz="3600" spc="-125" dirty="0"/>
              <a:t> </a:t>
            </a:r>
            <a:r>
              <a:rPr sz="3600" spc="-20" dirty="0"/>
              <a:t>Care</a:t>
            </a:r>
            <a:endParaRPr sz="3600"/>
          </a:p>
        </p:txBody>
      </p:sp>
      <p:sp>
        <p:nvSpPr>
          <p:cNvPr id="3" name="object 3"/>
          <p:cNvSpPr/>
          <p:nvPr/>
        </p:nvSpPr>
        <p:spPr>
          <a:xfrm>
            <a:off x="4825365" y="4925948"/>
            <a:ext cx="99060" cy="21590"/>
          </a:xfrm>
          <a:custGeom>
            <a:avLst/>
            <a:gdLst/>
            <a:ahLst/>
            <a:cxnLst/>
            <a:rect l="l" t="t" r="r" b="b"/>
            <a:pathLst>
              <a:path w="99060" h="21589">
                <a:moveTo>
                  <a:pt x="99060" y="0"/>
                </a:moveTo>
                <a:lnTo>
                  <a:pt x="0" y="0"/>
                </a:lnTo>
                <a:lnTo>
                  <a:pt x="0" y="21336"/>
                </a:lnTo>
                <a:lnTo>
                  <a:pt x="99060" y="21336"/>
                </a:lnTo>
                <a:lnTo>
                  <a:pt x="99060" y="0"/>
                </a:lnTo>
                <a:close/>
              </a:path>
            </a:pathLst>
          </a:custGeom>
          <a:solidFill>
            <a:srgbClr val="1F2A2F"/>
          </a:solidFill>
        </p:spPr>
        <p:txBody>
          <a:bodyPr wrap="square" lIns="0" tIns="0" rIns="0" bIns="0" rtlCol="0"/>
          <a:lstStyle/>
          <a:p>
            <a:endParaRPr/>
          </a:p>
        </p:txBody>
      </p:sp>
      <p:sp>
        <p:nvSpPr>
          <p:cNvPr id="4" name="object 4"/>
          <p:cNvSpPr txBox="1"/>
          <p:nvPr/>
        </p:nvSpPr>
        <p:spPr>
          <a:xfrm>
            <a:off x="690473" y="1711832"/>
            <a:ext cx="8001634" cy="3268979"/>
          </a:xfrm>
          <a:prstGeom prst="rect">
            <a:avLst/>
          </a:prstGeom>
        </p:spPr>
        <p:txBody>
          <a:bodyPr vert="horz" wrap="square" lIns="0" tIns="12065" rIns="0" bIns="0" rtlCol="0">
            <a:spAutoFit/>
          </a:bodyPr>
          <a:lstStyle/>
          <a:p>
            <a:pPr marL="354965" indent="-342265">
              <a:lnSpc>
                <a:spcPct val="100000"/>
              </a:lnSpc>
              <a:spcBef>
                <a:spcPts val="95"/>
              </a:spcBef>
              <a:buClr>
                <a:srgbClr val="002F86"/>
              </a:buClr>
              <a:buFont typeface="Arial"/>
              <a:buChar char="•"/>
              <a:tabLst>
                <a:tab pos="354965" algn="l"/>
              </a:tabLst>
            </a:pPr>
            <a:r>
              <a:rPr sz="2800" u="sng" dirty="0">
                <a:solidFill>
                  <a:srgbClr val="0000FF"/>
                </a:solidFill>
                <a:uFill>
                  <a:solidFill>
                    <a:srgbClr val="0000FF"/>
                  </a:solidFill>
                </a:uFill>
                <a:latin typeface="Segoe UI"/>
                <a:cs typeface="Segoe UI"/>
                <a:hlinkClick r:id="rId2"/>
              </a:rPr>
              <a:t>Shared</a:t>
            </a:r>
            <a:r>
              <a:rPr sz="2800" u="sng" spc="-75" dirty="0">
                <a:solidFill>
                  <a:srgbClr val="0000FF"/>
                </a:solidFill>
                <a:uFill>
                  <a:solidFill>
                    <a:srgbClr val="0000FF"/>
                  </a:solidFill>
                </a:uFill>
                <a:latin typeface="Segoe UI"/>
                <a:cs typeface="Segoe UI"/>
                <a:hlinkClick r:id="rId2"/>
              </a:rPr>
              <a:t> </a:t>
            </a:r>
            <a:r>
              <a:rPr sz="2800" u="sng" dirty="0">
                <a:solidFill>
                  <a:srgbClr val="0000FF"/>
                </a:solidFill>
                <a:uFill>
                  <a:solidFill>
                    <a:srgbClr val="0000FF"/>
                  </a:solidFill>
                </a:uFill>
                <a:latin typeface="Segoe UI"/>
                <a:cs typeface="Segoe UI"/>
                <a:hlinkClick r:id="rId2"/>
              </a:rPr>
              <a:t>decision</a:t>
            </a:r>
            <a:r>
              <a:rPr sz="2800" u="sng" spc="-70" dirty="0">
                <a:solidFill>
                  <a:srgbClr val="0000FF"/>
                </a:solidFill>
                <a:uFill>
                  <a:solidFill>
                    <a:srgbClr val="0000FF"/>
                  </a:solidFill>
                </a:uFill>
                <a:latin typeface="Segoe UI"/>
                <a:cs typeface="Segoe UI"/>
                <a:hlinkClick r:id="rId2"/>
              </a:rPr>
              <a:t> </a:t>
            </a:r>
            <a:r>
              <a:rPr sz="2800" u="sng" spc="-10" dirty="0">
                <a:solidFill>
                  <a:srgbClr val="0000FF"/>
                </a:solidFill>
                <a:uFill>
                  <a:solidFill>
                    <a:srgbClr val="0000FF"/>
                  </a:solidFill>
                </a:uFill>
                <a:latin typeface="Segoe UI"/>
                <a:cs typeface="Segoe UI"/>
                <a:hlinkClick r:id="rId2"/>
              </a:rPr>
              <a:t>making</a:t>
            </a:r>
            <a:endParaRPr sz="2800">
              <a:latin typeface="Segoe UI"/>
              <a:cs typeface="Segoe UI"/>
            </a:endParaRPr>
          </a:p>
          <a:p>
            <a:pPr marL="354965" indent="-342265">
              <a:lnSpc>
                <a:spcPct val="100000"/>
              </a:lnSpc>
              <a:buClr>
                <a:srgbClr val="005EB8"/>
              </a:buClr>
              <a:buFont typeface="Arial"/>
              <a:buChar char="•"/>
              <a:tabLst>
                <a:tab pos="354965" algn="l"/>
              </a:tabLst>
            </a:pPr>
            <a:r>
              <a:rPr sz="2800" u="sng" spc="-10" dirty="0">
                <a:solidFill>
                  <a:srgbClr val="0000FF"/>
                </a:solidFill>
                <a:uFill>
                  <a:solidFill>
                    <a:srgbClr val="0000FF"/>
                  </a:solidFill>
                </a:uFill>
                <a:latin typeface="Segoe UI"/>
                <a:cs typeface="Segoe UI"/>
                <a:hlinkClick r:id="rId3"/>
              </a:rPr>
              <a:t>Personalised</a:t>
            </a:r>
            <a:r>
              <a:rPr sz="2800" u="sng" spc="-50" dirty="0">
                <a:solidFill>
                  <a:srgbClr val="0000FF"/>
                </a:solidFill>
                <a:uFill>
                  <a:solidFill>
                    <a:srgbClr val="0000FF"/>
                  </a:solidFill>
                </a:uFill>
                <a:latin typeface="Segoe UI"/>
                <a:cs typeface="Segoe UI"/>
                <a:hlinkClick r:id="rId3"/>
              </a:rPr>
              <a:t> </a:t>
            </a:r>
            <a:r>
              <a:rPr sz="2800" u="sng" dirty="0">
                <a:solidFill>
                  <a:srgbClr val="0000FF"/>
                </a:solidFill>
                <a:uFill>
                  <a:solidFill>
                    <a:srgbClr val="0000FF"/>
                  </a:solidFill>
                </a:uFill>
                <a:latin typeface="Segoe UI"/>
                <a:cs typeface="Segoe UI"/>
                <a:hlinkClick r:id="rId3"/>
              </a:rPr>
              <a:t>care</a:t>
            </a:r>
            <a:r>
              <a:rPr sz="2800" u="sng" spc="-65" dirty="0">
                <a:solidFill>
                  <a:srgbClr val="0000FF"/>
                </a:solidFill>
                <a:uFill>
                  <a:solidFill>
                    <a:srgbClr val="0000FF"/>
                  </a:solidFill>
                </a:uFill>
                <a:latin typeface="Segoe UI"/>
                <a:cs typeface="Segoe UI"/>
                <a:hlinkClick r:id="rId3"/>
              </a:rPr>
              <a:t> </a:t>
            </a:r>
            <a:r>
              <a:rPr sz="2800" u="sng" dirty="0">
                <a:solidFill>
                  <a:srgbClr val="0000FF"/>
                </a:solidFill>
                <a:uFill>
                  <a:solidFill>
                    <a:srgbClr val="0000FF"/>
                  </a:solidFill>
                </a:uFill>
                <a:latin typeface="Segoe UI"/>
                <a:cs typeface="Segoe UI"/>
                <a:hlinkClick r:id="rId3"/>
              </a:rPr>
              <a:t>and</a:t>
            </a:r>
            <a:r>
              <a:rPr sz="2800" u="sng" spc="-45" dirty="0">
                <a:solidFill>
                  <a:srgbClr val="0000FF"/>
                </a:solidFill>
                <a:uFill>
                  <a:solidFill>
                    <a:srgbClr val="0000FF"/>
                  </a:solidFill>
                </a:uFill>
                <a:latin typeface="Segoe UI"/>
                <a:cs typeface="Segoe UI"/>
                <a:hlinkClick r:id="rId3"/>
              </a:rPr>
              <a:t> </a:t>
            </a:r>
            <a:r>
              <a:rPr sz="2800" u="sng" dirty="0">
                <a:solidFill>
                  <a:srgbClr val="0000FF"/>
                </a:solidFill>
                <a:uFill>
                  <a:solidFill>
                    <a:srgbClr val="0000FF"/>
                  </a:solidFill>
                </a:uFill>
                <a:latin typeface="Segoe UI"/>
                <a:cs typeface="Segoe UI"/>
                <a:hlinkClick r:id="rId3"/>
              </a:rPr>
              <a:t>support</a:t>
            </a:r>
            <a:r>
              <a:rPr sz="2800" u="sng" spc="-50" dirty="0">
                <a:solidFill>
                  <a:srgbClr val="0000FF"/>
                </a:solidFill>
                <a:uFill>
                  <a:solidFill>
                    <a:srgbClr val="0000FF"/>
                  </a:solidFill>
                </a:uFill>
                <a:latin typeface="Segoe UI"/>
                <a:cs typeface="Segoe UI"/>
                <a:hlinkClick r:id="rId3"/>
              </a:rPr>
              <a:t> </a:t>
            </a:r>
            <a:r>
              <a:rPr sz="2800" u="sng" spc="-10" dirty="0">
                <a:solidFill>
                  <a:srgbClr val="0000FF"/>
                </a:solidFill>
                <a:uFill>
                  <a:solidFill>
                    <a:srgbClr val="0000FF"/>
                  </a:solidFill>
                </a:uFill>
                <a:latin typeface="Segoe UI"/>
                <a:cs typeface="Segoe UI"/>
                <a:hlinkClick r:id="rId3"/>
              </a:rPr>
              <a:t>planning</a:t>
            </a:r>
            <a:endParaRPr sz="2800">
              <a:latin typeface="Segoe UI"/>
              <a:cs typeface="Segoe UI"/>
            </a:endParaRPr>
          </a:p>
          <a:p>
            <a:pPr marL="354965" indent="-342265">
              <a:lnSpc>
                <a:spcPct val="100000"/>
              </a:lnSpc>
              <a:spcBef>
                <a:spcPts val="5"/>
              </a:spcBef>
              <a:buClr>
                <a:srgbClr val="005EB8"/>
              </a:buClr>
              <a:buFont typeface="Arial"/>
              <a:buChar char="•"/>
              <a:tabLst>
                <a:tab pos="354965" algn="l"/>
              </a:tabLst>
            </a:pPr>
            <a:r>
              <a:rPr sz="2800" u="sng" dirty="0">
                <a:solidFill>
                  <a:srgbClr val="0000FF"/>
                </a:solidFill>
                <a:uFill>
                  <a:solidFill>
                    <a:srgbClr val="0000FF"/>
                  </a:solidFill>
                </a:uFill>
                <a:latin typeface="Segoe UI"/>
                <a:cs typeface="Segoe UI"/>
                <a:hlinkClick r:id="rId4"/>
              </a:rPr>
              <a:t>Enabling</a:t>
            </a:r>
            <a:r>
              <a:rPr sz="2800" u="sng" spc="-75" dirty="0">
                <a:solidFill>
                  <a:srgbClr val="0000FF"/>
                </a:solidFill>
                <a:uFill>
                  <a:solidFill>
                    <a:srgbClr val="0000FF"/>
                  </a:solidFill>
                </a:uFill>
                <a:latin typeface="Segoe UI"/>
                <a:cs typeface="Segoe UI"/>
                <a:hlinkClick r:id="rId4"/>
              </a:rPr>
              <a:t> </a:t>
            </a:r>
            <a:r>
              <a:rPr sz="2800" u="sng" dirty="0">
                <a:solidFill>
                  <a:srgbClr val="0000FF"/>
                </a:solidFill>
                <a:uFill>
                  <a:solidFill>
                    <a:srgbClr val="0000FF"/>
                  </a:solidFill>
                </a:uFill>
                <a:latin typeface="Segoe UI"/>
                <a:cs typeface="Segoe UI"/>
                <a:hlinkClick r:id="rId4"/>
              </a:rPr>
              <a:t>choice,</a:t>
            </a:r>
            <a:r>
              <a:rPr sz="2800" u="sng" spc="-95" dirty="0">
                <a:solidFill>
                  <a:srgbClr val="0000FF"/>
                </a:solidFill>
                <a:uFill>
                  <a:solidFill>
                    <a:srgbClr val="0000FF"/>
                  </a:solidFill>
                </a:uFill>
                <a:latin typeface="Segoe UI"/>
                <a:cs typeface="Segoe UI"/>
                <a:hlinkClick r:id="rId4"/>
              </a:rPr>
              <a:t> </a:t>
            </a:r>
            <a:r>
              <a:rPr sz="2800" u="sng" dirty="0">
                <a:solidFill>
                  <a:srgbClr val="0000FF"/>
                </a:solidFill>
                <a:uFill>
                  <a:solidFill>
                    <a:srgbClr val="0000FF"/>
                  </a:solidFill>
                </a:uFill>
                <a:latin typeface="Segoe UI"/>
                <a:cs typeface="Segoe UI"/>
                <a:hlinkClick r:id="rId4"/>
              </a:rPr>
              <a:t>including</a:t>
            </a:r>
            <a:r>
              <a:rPr sz="2800" u="sng" spc="-60" dirty="0">
                <a:solidFill>
                  <a:srgbClr val="0000FF"/>
                </a:solidFill>
                <a:uFill>
                  <a:solidFill>
                    <a:srgbClr val="0000FF"/>
                  </a:solidFill>
                </a:uFill>
                <a:latin typeface="Segoe UI"/>
                <a:cs typeface="Segoe UI"/>
                <a:hlinkClick r:id="rId4"/>
              </a:rPr>
              <a:t> </a:t>
            </a:r>
            <a:r>
              <a:rPr sz="2800" u="sng" dirty="0">
                <a:solidFill>
                  <a:srgbClr val="0000FF"/>
                </a:solidFill>
                <a:uFill>
                  <a:solidFill>
                    <a:srgbClr val="0000FF"/>
                  </a:solidFill>
                </a:uFill>
                <a:latin typeface="Segoe UI"/>
                <a:cs typeface="Segoe UI"/>
                <a:hlinkClick r:id="rId4"/>
              </a:rPr>
              <a:t>legal</a:t>
            </a:r>
            <a:r>
              <a:rPr sz="2800" u="sng" spc="-80" dirty="0">
                <a:solidFill>
                  <a:srgbClr val="0000FF"/>
                </a:solidFill>
                <a:uFill>
                  <a:solidFill>
                    <a:srgbClr val="0000FF"/>
                  </a:solidFill>
                </a:uFill>
                <a:latin typeface="Segoe UI"/>
                <a:cs typeface="Segoe UI"/>
                <a:hlinkClick r:id="rId4"/>
              </a:rPr>
              <a:t> </a:t>
            </a:r>
            <a:r>
              <a:rPr sz="2800" u="sng" dirty="0">
                <a:solidFill>
                  <a:srgbClr val="0000FF"/>
                </a:solidFill>
                <a:uFill>
                  <a:solidFill>
                    <a:srgbClr val="0000FF"/>
                  </a:solidFill>
                </a:uFill>
                <a:latin typeface="Segoe UI"/>
                <a:cs typeface="Segoe UI"/>
                <a:hlinkClick r:id="rId4"/>
              </a:rPr>
              <a:t>rights</a:t>
            </a:r>
            <a:r>
              <a:rPr sz="2800" u="sng" spc="-70" dirty="0">
                <a:solidFill>
                  <a:srgbClr val="0000FF"/>
                </a:solidFill>
                <a:uFill>
                  <a:solidFill>
                    <a:srgbClr val="0000FF"/>
                  </a:solidFill>
                </a:uFill>
                <a:latin typeface="Segoe UI"/>
                <a:cs typeface="Segoe UI"/>
                <a:hlinkClick r:id="rId4"/>
              </a:rPr>
              <a:t> </a:t>
            </a:r>
            <a:r>
              <a:rPr sz="2800" u="sng" dirty="0">
                <a:solidFill>
                  <a:srgbClr val="0000FF"/>
                </a:solidFill>
                <a:uFill>
                  <a:solidFill>
                    <a:srgbClr val="0000FF"/>
                  </a:solidFill>
                </a:uFill>
                <a:latin typeface="Segoe UI"/>
                <a:cs typeface="Segoe UI"/>
                <a:hlinkClick r:id="rId4"/>
              </a:rPr>
              <a:t>to</a:t>
            </a:r>
            <a:r>
              <a:rPr sz="2800" u="sng" spc="-85" dirty="0">
                <a:solidFill>
                  <a:srgbClr val="0000FF"/>
                </a:solidFill>
                <a:uFill>
                  <a:solidFill>
                    <a:srgbClr val="0000FF"/>
                  </a:solidFill>
                </a:uFill>
                <a:latin typeface="Segoe UI"/>
                <a:cs typeface="Segoe UI"/>
                <a:hlinkClick r:id="rId4"/>
              </a:rPr>
              <a:t> </a:t>
            </a:r>
            <a:r>
              <a:rPr sz="2800" u="sng" spc="-10" dirty="0">
                <a:solidFill>
                  <a:srgbClr val="0000FF"/>
                </a:solidFill>
                <a:uFill>
                  <a:solidFill>
                    <a:srgbClr val="0000FF"/>
                  </a:solidFill>
                </a:uFill>
                <a:latin typeface="Segoe UI"/>
                <a:cs typeface="Segoe UI"/>
                <a:hlinkClick r:id="rId4"/>
              </a:rPr>
              <a:t>choice</a:t>
            </a:r>
            <a:endParaRPr sz="2800">
              <a:latin typeface="Segoe UI"/>
              <a:cs typeface="Segoe UI"/>
            </a:endParaRPr>
          </a:p>
          <a:p>
            <a:pPr marL="354965" marR="1257935" indent="-342900">
              <a:lnSpc>
                <a:spcPts val="2690"/>
              </a:lnSpc>
              <a:spcBef>
                <a:spcPts val="645"/>
              </a:spcBef>
              <a:buClr>
                <a:srgbClr val="005EB8"/>
              </a:buClr>
              <a:buFont typeface="Arial"/>
              <a:buChar char="•"/>
              <a:tabLst>
                <a:tab pos="354965" algn="l"/>
              </a:tabLst>
            </a:pPr>
            <a:r>
              <a:rPr sz="2800" u="sng" dirty="0">
                <a:solidFill>
                  <a:srgbClr val="0000FF"/>
                </a:solidFill>
                <a:uFill>
                  <a:solidFill>
                    <a:srgbClr val="0000FF"/>
                  </a:solidFill>
                </a:uFill>
                <a:latin typeface="Segoe UI"/>
                <a:cs typeface="Segoe UI"/>
              </a:rPr>
              <a:t>Social</a:t>
            </a:r>
            <a:r>
              <a:rPr sz="2800" u="sng" spc="-85" dirty="0">
                <a:solidFill>
                  <a:srgbClr val="0000FF"/>
                </a:solidFill>
                <a:uFill>
                  <a:solidFill>
                    <a:srgbClr val="0000FF"/>
                  </a:solidFill>
                </a:uFill>
                <a:latin typeface="Segoe UI"/>
                <a:cs typeface="Segoe UI"/>
              </a:rPr>
              <a:t> </a:t>
            </a:r>
            <a:r>
              <a:rPr sz="2800" u="sng" dirty="0">
                <a:solidFill>
                  <a:srgbClr val="0000FF"/>
                </a:solidFill>
                <a:uFill>
                  <a:solidFill>
                    <a:srgbClr val="0000FF"/>
                  </a:solidFill>
                </a:uFill>
                <a:latin typeface="Segoe UI"/>
                <a:cs typeface="Segoe UI"/>
              </a:rPr>
              <a:t>prescribing</a:t>
            </a:r>
            <a:r>
              <a:rPr sz="2800" u="sng" spc="-40" dirty="0">
                <a:solidFill>
                  <a:srgbClr val="0000FF"/>
                </a:solidFill>
                <a:uFill>
                  <a:solidFill>
                    <a:srgbClr val="0000FF"/>
                  </a:solidFill>
                </a:uFill>
                <a:latin typeface="Segoe UI"/>
                <a:cs typeface="Segoe UI"/>
              </a:rPr>
              <a:t> </a:t>
            </a:r>
            <a:r>
              <a:rPr sz="2800" u="sng" dirty="0">
                <a:solidFill>
                  <a:srgbClr val="0000FF"/>
                </a:solidFill>
                <a:uFill>
                  <a:solidFill>
                    <a:srgbClr val="0000FF"/>
                  </a:solidFill>
                </a:uFill>
                <a:latin typeface="Segoe UI"/>
                <a:cs typeface="Segoe UI"/>
              </a:rPr>
              <a:t>and</a:t>
            </a:r>
            <a:r>
              <a:rPr sz="2800" u="sng" spc="-60" dirty="0">
                <a:solidFill>
                  <a:srgbClr val="0000FF"/>
                </a:solidFill>
                <a:uFill>
                  <a:solidFill>
                    <a:srgbClr val="0000FF"/>
                  </a:solidFill>
                </a:uFill>
                <a:latin typeface="Segoe UI"/>
                <a:cs typeface="Segoe UI"/>
              </a:rPr>
              <a:t> </a:t>
            </a:r>
            <a:r>
              <a:rPr sz="2800" u="sng" spc="-20" dirty="0">
                <a:solidFill>
                  <a:srgbClr val="0000FF"/>
                </a:solidFill>
                <a:uFill>
                  <a:solidFill>
                    <a:srgbClr val="0000FF"/>
                  </a:solidFill>
                </a:uFill>
                <a:latin typeface="Segoe UI"/>
                <a:cs typeface="Segoe UI"/>
              </a:rPr>
              <a:t>community-</a:t>
            </a:r>
            <a:r>
              <a:rPr sz="2800" u="sng" spc="-10" dirty="0">
                <a:solidFill>
                  <a:srgbClr val="0000FF"/>
                </a:solidFill>
                <a:uFill>
                  <a:solidFill>
                    <a:srgbClr val="0000FF"/>
                  </a:solidFill>
                </a:uFill>
                <a:latin typeface="Segoe UI"/>
                <a:cs typeface="Segoe UI"/>
              </a:rPr>
              <a:t>based</a:t>
            </a:r>
            <a:r>
              <a:rPr sz="2800" spc="-10" dirty="0">
                <a:solidFill>
                  <a:srgbClr val="0000FF"/>
                </a:solidFill>
                <a:latin typeface="Segoe UI"/>
                <a:cs typeface="Segoe UI"/>
              </a:rPr>
              <a:t> </a:t>
            </a:r>
            <a:r>
              <a:rPr sz="2800" u="sng" spc="-10" dirty="0">
                <a:solidFill>
                  <a:srgbClr val="0000FF"/>
                </a:solidFill>
                <a:uFill>
                  <a:solidFill>
                    <a:srgbClr val="0000FF"/>
                  </a:solidFill>
                </a:uFill>
                <a:latin typeface="Segoe UI"/>
                <a:cs typeface="Segoe UI"/>
                <a:hlinkClick r:id="rId5"/>
              </a:rPr>
              <a:t>support</a:t>
            </a:r>
            <a:endParaRPr sz="2800">
              <a:latin typeface="Segoe UI"/>
              <a:cs typeface="Segoe UI"/>
            </a:endParaRPr>
          </a:p>
          <a:p>
            <a:pPr marL="354965" marR="1761489" indent="-342900">
              <a:lnSpc>
                <a:spcPts val="2690"/>
              </a:lnSpc>
              <a:spcBef>
                <a:spcPts val="670"/>
              </a:spcBef>
              <a:buClr>
                <a:srgbClr val="005EB8"/>
              </a:buClr>
              <a:buFont typeface="Arial"/>
              <a:buChar char="•"/>
              <a:tabLst>
                <a:tab pos="354965" algn="l"/>
              </a:tabLst>
            </a:pPr>
            <a:r>
              <a:rPr sz="2800" u="sng" dirty="0">
                <a:solidFill>
                  <a:srgbClr val="0000FF"/>
                </a:solidFill>
                <a:uFill>
                  <a:solidFill>
                    <a:srgbClr val="0000FF"/>
                  </a:solidFill>
                </a:uFill>
                <a:latin typeface="Segoe UI"/>
                <a:cs typeface="Segoe UI"/>
                <a:hlinkClick r:id="rId6"/>
              </a:rPr>
              <a:t>Patient</a:t>
            </a:r>
            <a:r>
              <a:rPr sz="2800" u="sng" spc="-105" dirty="0">
                <a:solidFill>
                  <a:srgbClr val="0000FF"/>
                </a:solidFill>
                <a:uFill>
                  <a:solidFill>
                    <a:srgbClr val="0000FF"/>
                  </a:solidFill>
                </a:uFill>
                <a:latin typeface="Segoe UI"/>
                <a:cs typeface="Segoe UI"/>
                <a:hlinkClick r:id="rId6"/>
              </a:rPr>
              <a:t> </a:t>
            </a:r>
            <a:r>
              <a:rPr sz="2800" u="sng" dirty="0">
                <a:solidFill>
                  <a:srgbClr val="0000FF"/>
                </a:solidFill>
                <a:uFill>
                  <a:solidFill>
                    <a:srgbClr val="0000FF"/>
                  </a:solidFill>
                </a:uFill>
                <a:latin typeface="Segoe UI"/>
                <a:cs typeface="Segoe UI"/>
                <a:hlinkClick r:id="rId6"/>
              </a:rPr>
              <a:t>activation</a:t>
            </a:r>
            <a:r>
              <a:rPr sz="2800" u="sng" spc="-110" dirty="0">
                <a:solidFill>
                  <a:srgbClr val="0000FF"/>
                </a:solidFill>
                <a:uFill>
                  <a:solidFill>
                    <a:srgbClr val="0000FF"/>
                  </a:solidFill>
                </a:uFill>
                <a:latin typeface="Segoe UI"/>
                <a:cs typeface="Segoe UI"/>
                <a:hlinkClick r:id="rId6"/>
              </a:rPr>
              <a:t> </a:t>
            </a:r>
            <a:r>
              <a:rPr sz="2800" u="sng" dirty="0">
                <a:solidFill>
                  <a:srgbClr val="0000FF"/>
                </a:solidFill>
                <a:uFill>
                  <a:solidFill>
                    <a:srgbClr val="0000FF"/>
                  </a:solidFill>
                </a:uFill>
                <a:latin typeface="Segoe UI"/>
                <a:cs typeface="Segoe UI"/>
                <a:hlinkClick r:id="rId6"/>
              </a:rPr>
              <a:t>and</a:t>
            </a:r>
            <a:r>
              <a:rPr sz="2800" u="sng" spc="-100" dirty="0">
                <a:solidFill>
                  <a:srgbClr val="0000FF"/>
                </a:solidFill>
                <a:uFill>
                  <a:solidFill>
                    <a:srgbClr val="0000FF"/>
                  </a:solidFill>
                </a:uFill>
                <a:latin typeface="Segoe UI"/>
                <a:cs typeface="Segoe UI"/>
                <a:hlinkClick r:id="rId6"/>
              </a:rPr>
              <a:t> </a:t>
            </a:r>
            <a:r>
              <a:rPr sz="2800" u="sng" dirty="0">
                <a:solidFill>
                  <a:srgbClr val="0000FF"/>
                </a:solidFill>
                <a:uFill>
                  <a:solidFill>
                    <a:srgbClr val="0000FF"/>
                  </a:solidFill>
                </a:uFill>
                <a:latin typeface="Segoe UI"/>
                <a:cs typeface="Segoe UI"/>
                <a:hlinkClick r:id="rId6"/>
              </a:rPr>
              <a:t>supported</a:t>
            </a:r>
            <a:r>
              <a:rPr sz="2800" u="sng" spc="-90" dirty="0">
                <a:solidFill>
                  <a:srgbClr val="0000FF"/>
                </a:solidFill>
                <a:uFill>
                  <a:solidFill>
                    <a:srgbClr val="0000FF"/>
                  </a:solidFill>
                </a:uFill>
                <a:latin typeface="Segoe UI"/>
                <a:cs typeface="Segoe UI"/>
                <a:hlinkClick r:id="rId6"/>
              </a:rPr>
              <a:t> </a:t>
            </a:r>
            <a:r>
              <a:rPr sz="2800" u="sng" spc="-10" dirty="0">
                <a:solidFill>
                  <a:srgbClr val="0000FF"/>
                </a:solidFill>
                <a:uFill>
                  <a:solidFill>
                    <a:srgbClr val="0000FF"/>
                  </a:solidFill>
                </a:uFill>
                <a:latin typeface="Segoe UI"/>
                <a:cs typeface="Segoe UI"/>
                <a:hlinkClick r:id="rId6"/>
              </a:rPr>
              <a:t>self-</a:t>
            </a:r>
            <a:r>
              <a:rPr sz="2800" spc="-10" dirty="0">
                <a:solidFill>
                  <a:srgbClr val="0000FF"/>
                </a:solidFill>
                <a:latin typeface="Segoe UI"/>
                <a:cs typeface="Segoe UI"/>
                <a:hlinkClick r:id="rId6"/>
              </a:rPr>
              <a:t> </a:t>
            </a:r>
            <a:r>
              <a:rPr sz="2800" u="sng" spc="-10" dirty="0">
                <a:solidFill>
                  <a:srgbClr val="0000FF"/>
                </a:solidFill>
                <a:uFill>
                  <a:solidFill>
                    <a:srgbClr val="0000FF"/>
                  </a:solidFill>
                </a:uFill>
                <a:latin typeface="Segoe UI"/>
                <a:cs typeface="Segoe UI"/>
                <a:hlinkClick r:id="rId6"/>
              </a:rPr>
              <a:t>management</a:t>
            </a:r>
            <a:endParaRPr sz="2800">
              <a:latin typeface="Segoe UI"/>
              <a:cs typeface="Segoe UI"/>
            </a:endParaRPr>
          </a:p>
          <a:p>
            <a:pPr marL="354965" indent="-342265">
              <a:lnSpc>
                <a:spcPct val="100000"/>
              </a:lnSpc>
              <a:spcBef>
                <a:spcPts val="20"/>
              </a:spcBef>
              <a:buClr>
                <a:srgbClr val="005EB8"/>
              </a:buClr>
              <a:buFont typeface="Arial"/>
              <a:buChar char="•"/>
              <a:tabLst>
                <a:tab pos="354965" algn="l"/>
              </a:tabLst>
            </a:pPr>
            <a:r>
              <a:rPr sz="2800" u="sng" spc="-10" dirty="0">
                <a:solidFill>
                  <a:srgbClr val="0000FF"/>
                </a:solidFill>
                <a:uFill>
                  <a:solidFill>
                    <a:srgbClr val="0000FF"/>
                  </a:solidFill>
                </a:uFill>
                <a:latin typeface="Segoe UI"/>
                <a:cs typeface="Segoe UI"/>
                <a:hlinkClick r:id="rId7"/>
              </a:rPr>
              <a:t>Personal</a:t>
            </a:r>
            <a:r>
              <a:rPr sz="2800" u="sng" spc="-125" dirty="0">
                <a:solidFill>
                  <a:srgbClr val="0000FF"/>
                </a:solidFill>
                <a:uFill>
                  <a:solidFill>
                    <a:srgbClr val="0000FF"/>
                  </a:solidFill>
                </a:uFill>
                <a:latin typeface="Segoe UI"/>
                <a:cs typeface="Segoe UI"/>
                <a:hlinkClick r:id="rId7"/>
              </a:rPr>
              <a:t> </a:t>
            </a:r>
            <a:r>
              <a:rPr sz="2800" u="sng" dirty="0">
                <a:solidFill>
                  <a:srgbClr val="0000FF"/>
                </a:solidFill>
                <a:uFill>
                  <a:solidFill>
                    <a:srgbClr val="0000FF"/>
                  </a:solidFill>
                </a:uFill>
                <a:latin typeface="Segoe UI"/>
                <a:cs typeface="Segoe UI"/>
                <a:hlinkClick r:id="rId7"/>
              </a:rPr>
              <a:t>health</a:t>
            </a:r>
            <a:r>
              <a:rPr sz="2800" u="sng" spc="-105" dirty="0">
                <a:solidFill>
                  <a:srgbClr val="0000FF"/>
                </a:solidFill>
                <a:uFill>
                  <a:solidFill>
                    <a:srgbClr val="0000FF"/>
                  </a:solidFill>
                </a:uFill>
                <a:latin typeface="Segoe UI"/>
                <a:cs typeface="Segoe UI"/>
                <a:hlinkClick r:id="rId7"/>
              </a:rPr>
              <a:t> </a:t>
            </a:r>
            <a:r>
              <a:rPr sz="2800" u="sng" dirty="0">
                <a:solidFill>
                  <a:srgbClr val="0000FF"/>
                </a:solidFill>
                <a:uFill>
                  <a:solidFill>
                    <a:srgbClr val="0000FF"/>
                  </a:solidFill>
                </a:uFill>
                <a:latin typeface="Segoe UI"/>
                <a:cs typeface="Segoe UI"/>
                <a:hlinkClick r:id="rId7"/>
              </a:rPr>
              <a:t>budgets</a:t>
            </a:r>
            <a:r>
              <a:rPr sz="2800" spc="-80" dirty="0">
                <a:solidFill>
                  <a:srgbClr val="0000FF"/>
                </a:solidFill>
                <a:latin typeface="Segoe UI"/>
                <a:cs typeface="Segoe UI"/>
              </a:rPr>
              <a:t> </a:t>
            </a:r>
            <a:r>
              <a:rPr sz="2800" dirty="0">
                <a:solidFill>
                  <a:srgbClr val="1F2A2F"/>
                </a:solidFill>
                <a:latin typeface="Segoe UI"/>
                <a:cs typeface="Segoe UI"/>
              </a:rPr>
              <a:t>and</a:t>
            </a:r>
            <a:r>
              <a:rPr sz="2800" spc="-105" dirty="0">
                <a:solidFill>
                  <a:srgbClr val="1F2A2F"/>
                </a:solidFill>
                <a:latin typeface="Segoe UI"/>
                <a:cs typeface="Segoe UI"/>
              </a:rPr>
              <a:t> </a:t>
            </a:r>
            <a:r>
              <a:rPr sz="2800" dirty="0">
                <a:solidFill>
                  <a:srgbClr val="1F2A2F"/>
                </a:solidFill>
                <a:latin typeface="Segoe UI"/>
                <a:cs typeface="Segoe UI"/>
              </a:rPr>
              <a:t>integrated</a:t>
            </a:r>
            <a:r>
              <a:rPr sz="2800" spc="-95" dirty="0">
                <a:solidFill>
                  <a:srgbClr val="1F2A2F"/>
                </a:solidFill>
                <a:latin typeface="Segoe UI"/>
                <a:cs typeface="Segoe UI"/>
              </a:rPr>
              <a:t> </a:t>
            </a:r>
            <a:r>
              <a:rPr sz="2800" spc="-10" dirty="0">
                <a:solidFill>
                  <a:srgbClr val="1F2A2F"/>
                </a:solidFill>
                <a:latin typeface="Segoe UI"/>
                <a:cs typeface="Segoe UI"/>
              </a:rPr>
              <a:t>personal</a:t>
            </a:r>
            <a:endParaRPr sz="2800">
              <a:latin typeface="Segoe UI"/>
              <a:cs typeface="Segoe UI"/>
            </a:endParaRPr>
          </a:p>
        </p:txBody>
      </p:sp>
      <p:sp>
        <p:nvSpPr>
          <p:cNvPr id="5" name="object 5"/>
          <p:cNvSpPr txBox="1"/>
          <p:nvPr/>
        </p:nvSpPr>
        <p:spPr>
          <a:xfrm>
            <a:off x="1033373" y="4870450"/>
            <a:ext cx="1309370" cy="452120"/>
          </a:xfrm>
          <a:prstGeom prst="rect">
            <a:avLst/>
          </a:prstGeom>
        </p:spPr>
        <p:txBody>
          <a:bodyPr vert="horz" wrap="square" lIns="0" tIns="12065" rIns="0" bIns="0" rtlCol="0">
            <a:spAutoFit/>
          </a:bodyPr>
          <a:lstStyle/>
          <a:p>
            <a:pPr marL="12700">
              <a:lnSpc>
                <a:spcPct val="100000"/>
              </a:lnSpc>
              <a:spcBef>
                <a:spcPts val="95"/>
              </a:spcBef>
            </a:pPr>
            <a:r>
              <a:rPr sz="2800" spc="-10" dirty="0">
                <a:solidFill>
                  <a:srgbClr val="1F2A2F"/>
                </a:solidFill>
                <a:latin typeface="Segoe UI"/>
                <a:cs typeface="Segoe UI"/>
              </a:rPr>
              <a:t>budgets</a:t>
            </a:r>
            <a:endParaRPr sz="2800">
              <a:latin typeface="Segoe UI"/>
              <a:cs typeface="Segoe UI"/>
            </a:endParaRPr>
          </a:p>
        </p:txBody>
      </p:sp>
      <p:sp>
        <p:nvSpPr>
          <p:cNvPr id="6" name="object 6"/>
          <p:cNvSpPr txBox="1"/>
          <p:nvPr/>
        </p:nvSpPr>
        <p:spPr>
          <a:xfrm>
            <a:off x="6776719" y="4882641"/>
            <a:ext cx="1820545" cy="436880"/>
          </a:xfrm>
          <a:prstGeom prst="rect">
            <a:avLst/>
          </a:prstGeom>
        </p:spPr>
        <p:txBody>
          <a:bodyPr vert="horz" wrap="square" lIns="0" tIns="12700" rIns="0" bIns="0" rtlCol="0">
            <a:spAutoFit/>
          </a:bodyPr>
          <a:lstStyle/>
          <a:p>
            <a:pPr marL="12700">
              <a:lnSpc>
                <a:spcPct val="100000"/>
              </a:lnSpc>
              <a:spcBef>
                <a:spcPts val="100"/>
              </a:spcBef>
            </a:pPr>
            <a:r>
              <a:rPr sz="2700" dirty="0">
                <a:latin typeface="Segoe UI"/>
                <a:cs typeface="Segoe UI"/>
              </a:rPr>
              <a:t>(NHS,</a:t>
            </a:r>
            <a:r>
              <a:rPr sz="2700" spc="-65" dirty="0">
                <a:latin typeface="Segoe UI"/>
                <a:cs typeface="Segoe UI"/>
              </a:rPr>
              <a:t> </a:t>
            </a:r>
            <a:r>
              <a:rPr sz="2700" spc="-10" dirty="0">
                <a:latin typeface="Segoe UI"/>
                <a:cs typeface="Segoe UI"/>
              </a:rPr>
              <a:t>2022)</a:t>
            </a:r>
            <a:endParaRPr sz="2700">
              <a:latin typeface="Segoe UI"/>
              <a:cs typeface="Segoe U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895985">
              <a:lnSpc>
                <a:spcPct val="100000"/>
              </a:lnSpc>
              <a:spcBef>
                <a:spcPts val="105"/>
              </a:spcBef>
            </a:pPr>
            <a:r>
              <a:rPr dirty="0"/>
              <a:t>Shared</a:t>
            </a:r>
            <a:r>
              <a:rPr spc="-60" dirty="0"/>
              <a:t> </a:t>
            </a:r>
            <a:r>
              <a:rPr dirty="0"/>
              <a:t>decision</a:t>
            </a:r>
            <a:r>
              <a:rPr spc="-30" dirty="0"/>
              <a:t> </a:t>
            </a:r>
            <a:r>
              <a:rPr spc="-10" dirty="0"/>
              <a:t>making</a:t>
            </a:r>
          </a:p>
        </p:txBody>
      </p:sp>
      <p:sp>
        <p:nvSpPr>
          <p:cNvPr id="3" name="object 3"/>
          <p:cNvSpPr txBox="1"/>
          <p:nvPr/>
        </p:nvSpPr>
        <p:spPr>
          <a:xfrm>
            <a:off x="535940" y="1593291"/>
            <a:ext cx="7823200" cy="3925570"/>
          </a:xfrm>
          <a:prstGeom prst="rect">
            <a:avLst/>
          </a:prstGeom>
        </p:spPr>
        <p:txBody>
          <a:bodyPr vert="horz" wrap="square" lIns="0" tIns="13335" rIns="0" bIns="0" rtlCol="0">
            <a:spAutoFit/>
          </a:bodyPr>
          <a:lstStyle/>
          <a:p>
            <a:pPr marL="355600" indent="-342900">
              <a:lnSpc>
                <a:spcPts val="2160"/>
              </a:lnSpc>
              <a:spcBef>
                <a:spcPts val="105"/>
              </a:spcBef>
              <a:buFont typeface="Arial"/>
              <a:buChar char="•"/>
              <a:tabLst>
                <a:tab pos="355600" algn="l"/>
              </a:tabLst>
            </a:pPr>
            <a:r>
              <a:rPr sz="2000" dirty="0">
                <a:latin typeface="Segoe UI"/>
                <a:cs typeface="Segoe UI"/>
              </a:rPr>
              <a:t>Shared</a:t>
            </a:r>
            <a:r>
              <a:rPr sz="2000" spc="-55" dirty="0">
                <a:latin typeface="Segoe UI"/>
                <a:cs typeface="Segoe UI"/>
              </a:rPr>
              <a:t> </a:t>
            </a:r>
            <a:r>
              <a:rPr sz="2000" dirty="0">
                <a:latin typeface="Segoe UI"/>
                <a:cs typeface="Segoe UI"/>
              </a:rPr>
              <a:t>decision</a:t>
            </a:r>
            <a:r>
              <a:rPr sz="2000" spc="-25" dirty="0">
                <a:latin typeface="Segoe UI"/>
                <a:cs typeface="Segoe UI"/>
              </a:rPr>
              <a:t> </a:t>
            </a:r>
            <a:r>
              <a:rPr sz="2000" dirty="0">
                <a:latin typeface="Segoe UI"/>
                <a:cs typeface="Segoe UI"/>
              </a:rPr>
              <a:t>making</a:t>
            </a:r>
            <a:r>
              <a:rPr sz="2000" spc="-30" dirty="0">
                <a:latin typeface="Segoe UI"/>
                <a:cs typeface="Segoe UI"/>
              </a:rPr>
              <a:t> </a:t>
            </a:r>
            <a:r>
              <a:rPr sz="2000" dirty="0">
                <a:latin typeface="Segoe UI"/>
                <a:cs typeface="Segoe UI"/>
              </a:rPr>
              <a:t>ensures</a:t>
            </a:r>
            <a:r>
              <a:rPr sz="2000" spc="-35" dirty="0">
                <a:latin typeface="Segoe UI"/>
                <a:cs typeface="Segoe UI"/>
              </a:rPr>
              <a:t> </a:t>
            </a:r>
            <a:r>
              <a:rPr sz="2000" dirty="0">
                <a:latin typeface="Segoe UI"/>
                <a:cs typeface="Segoe UI"/>
              </a:rPr>
              <a:t>that</a:t>
            </a:r>
            <a:r>
              <a:rPr sz="2000" spc="-50" dirty="0">
                <a:latin typeface="Segoe UI"/>
                <a:cs typeface="Segoe UI"/>
              </a:rPr>
              <a:t> </a:t>
            </a:r>
            <a:r>
              <a:rPr sz="2000" dirty="0">
                <a:latin typeface="Segoe UI"/>
                <a:cs typeface="Segoe UI"/>
              </a:rPr>
              <a:t>“individuals</a:t>
            </a:r>
            <a:r>
              <a:rPr sz="2000" spc="-35" dirty="0">
                <a:latin typeface="Segoe UI"/>
                <a:cs typeface="Segoe UI"/>
              </a:rPr>
              <a:t> </a:t>
            </a:r>
            <a:r>
              <a:rPr sz="2000" dirty="0">
                <a:latin typeface="Segoe UI"/>
                <a:cs typeface="Segoe UI"/>
              </a:rPr>
              <a:t>are</a:t>
            </a:r>
            <a:r>
              <a:rPr sz="2000" spc="-30" dirty="0">
                <a:latin typeface="Segoe UI"/>
                <a:cs typeface="Segoe UI"/>
              </a:rPr>
              <a:t> </a:t>
            </a:r>
            <a:r>
              <a:rPr sz="2000" dirty="0">
                <a:latin typeface="Segoe UI"/>
                <a:cs typeface="Segoe UI"/>
              </a:rPr>
              <a:t>supported</a:t>
            </a:r>
            <a:r>
              <a:rPr sz="2000" spc="-55" dirty="0">
                <a:latin typeface="Segoe UI"/>
                <a:cs typeface="Segoe UI"/>
              </a:rPr>
              <a:t> </a:t>
            </a:r>
            <a:r>
              <a:rPr sz="2000" spc="-25" dirty="0">
                <a:latin typeface="Segoe UI"/>
                <a:cs typeface="Segoe UI"/>
              </a:rPr>
              <a:t>to</a:t>
            </a:r>
            <a:endParaRPr sz="2000">
              <a:latin typeface="Segoe UI"/>
              <a:cs typeface="Segoe UI"/>
            </a:endParaRPr>
          </a:p>
          <a:p>
            <a:pPr marL="355600">
              <a:lnSpc>
                <a:spcPts val="2160"/>
              </a:lnSpc>
            </a:pPr>
            <a:r>
              <a:rPr sz="2000" dirty="0">
                <a:latin typeface="Segoe UI"/>
                <a:cs typeface="Segoe UI"/>
              </a:rPr>
              <a:t>make</a:t>
            </a:r>
            <a:r>
              <a:rPr sz="2000" spc="-60" dirty="0">
                <a:latin typeface="Segoe UI"/>
                <a:cs typeface="Segoe UI"/>
              </a:rPr>
              <a:t> </a:t>
            </a:r>
            <a:r>
              <a:rPr sz="2000" dirty="0">
                <a:latin typeface="Segoe UI"/>
                <a:cs typeface="Segoe UI"/>
              </a:rPr>
              <a:t>decisions</a:t>
            </a:r>
            <a:r>
              <a:rPr sz="2000" spc="-25" dirty="0">
                <a:latin typeface="Segoe UI"/>
                <a:cs typeface="Segoe UI"/>
              </a:rPr>
              <a:t> </a:t>
            </a:r>
            <a:r>
              <a:rPr sz="2000" dirty="0">
                <a:latin typeface="Segoe UI"/>
                <a:cs typeface="Segoe UI"/>
              </a:rPr>
              <a:t>that</a:t>
            </a:r>
            <a:r>
              <a:rPr sz="2000" spc="-55" dirty="0">
                <a:latin typeface="Segoe UI"/>
                <a:cs typeface="Segoe UI"/>
              </a:rPr>
              <a:t> </a:t>
            </a:r>
            <a:r>
              <a:rPr sz="2000" dirty="0">
                <a:latin typeface="Segoe UI"/>
                <a:cs typeface="Segoe UI"/>
              </a:rPr>
              <a:t>are</a:t>
            </a:r>
            <a:r>
              <a:rPr sz="2000" spc="-40" dirty="0">
                <a:latin typeface="Segoe UI"/>
                <a:cs typeface="Segoe UI"/>
              </a:rPr>
              <a:t> </a:t>
            </a:r>
            <a:r>
              <a:rPr sz="2000" dirty="0">
                <a:latin typeface="Segoe UI"/>
                <a:cs typeface="Segoe UI"/>
              </a:rPr>
              <a:t>right</a:t>
            </a:r>
            <a:r>
              <a:rPr sz="2000" spc="-40" dirty="0">
                <a:latin typeface="Segoe UI"/>
                <a:cs typeface="Segoe UI"/>
              </a:rPr>
              <a:t> </a:t>
            </a:r>
            <a:r>
              <a:rPr sz="2000" dirty="0">
                <a:latin typeface="Segoe UI"/>
                <a:cs typeface="Segoe UI"/>
              </a:rPr>
              <a:t>for</a:t>
            </a:r>
            <a:r>
              <a:rPr sz="2000" spc="-40" dirty="0">
                <a:latin typeface="Segoe UI"/>
                <a:cs typeface="Segoe UI"/>
              </a:rPr>
              <a:t> </a:t>
            </a:r>
            <a:r>
              <a:rPr sz="2000" spc="-10" dirty="0">
                <a:latin typeface="Segoe UI"/>
                <a:cs typeface="Segoe UI"/>
              </a:rPr>
              <a:t>them”.</a:t>
            </a:r>
            <a:endParaRPr sz="2000">
              <a:latin typeface="Segoe UI"/>
              <a:cs typeface="Segoe UI"/>
            </a:endParaRPr>
          </a:p>
          <a:p>
            <a:pPr marL="355600" marR="239395" indent="-343535">
              <a:lnSpc>
                <a:spcPts val="1920"/>
              </a:lnSpc>
              <a:spcBef>
                <a:spcPts val="465"/>
              </a:spcBef>
              <a:buFont typeface="Arial"/>
              <a:buChar char="•"/>
              <a:tabLst>
                <a:tab pos="355600" algn="l"/>
              </a:tabLst>
            </a:pPr>
            <a:r>
              <a:rPr sz="2000" dirty="0">
                <a:latin typeface="Segoe UI"/>
                <a:cs typeface="Segoe UI"/>
              </a:rPr>
              <a:t>It</a:t>
            </a:r>
            <a:r>
              <a:rPr sz="2000" spc="-40" dirty="0">
                <a:latin typeface="Segoe UI"/>
                <a:cs typeface="Segoe UI"/>
              </a:rPr>
              <a:t> </a:t>
            </a:r>
            <a:r>
              <a:rPr sz="2000" dirty="0">
                <a:latin typeface="Segoe UI"/>
                <a:cs typeface="Segoe UI"/>
              </a:rPr>
              <a:t>is</a:t>
            </a:r>
            <a:r>
              <a:rPr sz="2000" spc="-35" dirty="0">
                <a:latin typeface="Segoe UI"/>
                <a:cs typeface="Segoe UI"/>
              </a:rPr>
              <a:t> </a:t>
            </a:r>
            <a:r>
              <a:rPr sz="2000" dirty="0">
                <a:latin typeface="Segoe UI"/>
                <a:cs typeface="Segoe UI"/>
              </a:rPr>
              <a:t>a</a:t>
            </a:r>
            <a:r>
              <a:rPr sz="2000" spc="-40" dirty="0">
                <a:latin typeface="Segoe UI"/>
                <a:cs typeface="Segoe UI"/>
              </a:rPr>
              <a:t> </a:t>
            </a:r>
            <a:r>
              <a:rPr sz="2000" spc="-10" dirty="0">
                <a:latin typeface="Segoe UI"/>
                <a:cs typeface="Segoe UI"/>
              </a:rPr>
              <a:t>“collaborative</a:t>
            </a:r>
            <a:r>
              <a:rPr sz="2000" spc="-35" dirty="0">
                <a:latin typeface="Segoe UI"/>
                <a:cs typeface="Segoe UI"/>
              </a:rPr>
              <a:t> </a:t>
            </a:r>
            <a:r>
              <a:rPr sz="2000" dirty="0">
                <a:latin typeface="Segoe UI"/>
                <a:cs typeface="Segoe UI"/>
              </a:rPr>
              <a:t>process</a:t>
            </a:r>
            <a:r>
              <a:rPr sz="2000" spc="-40" dirty="0">
                <a:latin typeface="Segoe UI"/>
                <a:cs typeface="Segoe UI"/>
              </a:rPr>
              <a:t> </a:t>
            </a:r>
            <a:r>
              <a:rPr sz="2000" dirty="0">
                <a:latin typeface="Segoe UI"/>
                <a:cs typeface="Segoe UI"/>
              </a:rPr>
              <a:t>through</a:t>
            </a:r>
            <a:r>
              <a:rPr sz="2000" spc="-55" dirty="0">
                <a:latin typeface="Segoe UI"/>
                <a:cs typeface="Segoe UI"/>
              </a:rPr>
              <a:t> </a:t>
            </a:r>
            <a:r>
              <a:rPr sz="2000" dirty="0">
                <a:latin typeface="Segoe UI"/>
                <a:cs typeface="Segoe UI"/>
              </a:rPr>
              <a:t>which</a:t>
            </a:r>
            <a:r>
              <a:rPr sz="2000" spc="-30" dirty="0">
                <a:latin typeface="Segoe UI"/>
                <a:cs typeface="Segoe UI"/>
              </a:rPr>
              <a:t> </a:t>
            </a:r>
            <a:r>
              <a:rPr sz="2000" dirty="0">
                <a:latin typeface="Segoe UI"/>
                <a:cs typeface="Segoe UI"/>
              </a:rPr>
              <a:t>a</a:t>
            </a:r>
            <a:r>
              <a:rPr sz="2000" spc="-35" dirty="0">
                <a:latin typeface="Segoe UI"/>
                <a:cs typeface="Segoe UI"/>
              </a:rPr>
              <a:t> </a:t>
            </a:r>
            <a:r>
              <a:rPr sz="2000" dirty="0">
                <a:latin typeface="Segoe UI"/>
                <a:cs typeface="Segoe UI"/>
              </a:rPr>
              <a:t>clinician</a:t>
            </a:r>
            <a:r>
              <a:rPr sz="2000" spc="-20" dirty="0">
                <a:latin typeface="Segoe UI"/>
                <a:cs typeface="Segoe UI"/>
              </a:rPr>
              <a:t> </a:t>
            </a:r>
            <a:r>
              <a:rPr sz="2000" dirty="0">
                <a:latin typeface="Segoe UI"/>
                <a:cs typeface="Segoe UI"/>
              </a:rPr>
              <a:t>supports</a:t>
            </a:r>
            <a:r>
              <a:rPr sz="2000" spc="-50" dirty="0">
                <a:latin typeface="Segoe UI"/>
                <a:cs typeface="Segoe UI"/>
              </a:rPr>
              <a:t> a </a:t>
            </a:r>
            <a:r>
              <a:rPr sz="2000" dirty="0">
                <a:latin typeface="Segoe UI"/>
                <a:cs typeface="Segoe UI"/>
              </a:rPr>
              <a:t>patient</a:t>
            </a:r>
            <a:r>
              <a:rPr sz="2000" spc="-45" dirty="0">
                <a:latin typeface="Segoe UI"/>
                <a:cs typeface="Segoe UI"/>
              </a:rPr>
              <a:t> </a:t>
            </a:r>
            <a:r>
              <a:rPr sz="2000" dirty="0">
                <a:latin typeface="Segoe UI"/>
                <a:cs typeface="Segoe UI"/>
              </a:rPr>
              <a:t>to</a:t>
            </a:r>
            <a:r>
              <a:rPr sz="2000" spc="-40" dirty="0">
                <a:latin typeface="Segoe UI"/>
                <a:cs typeface="Segoe UI"/>
              </a:rPr>
              <a:t> </a:t>
            </a:r>
            <a:r>
              <a:rPr sz="2000" dirty="0">
                <a:latin typeface="Segoe UI"/>
                <a:cs typeface="Segoe UI"/>
              </a:rPr>
              <a:t>reach</a:t>
            </a:r>
            <a:r>
              <a:rPr sz="2000" spc="-30" dirty="0">
                <a:latin typeface="Segoe UI"/>
                <a:cs typeface="Segoe UI"/>
              </a:rPr>
              <a:t> </a:t>
            </a:r>
            <a:r>
              <a:rPr sz="2000" dirty="0">
                <a:latin typeface="Segoe UI"/>
                <a:cs typeface="Segoe UI"/>
              </a:rPr>
              <a:t>a</a:t>
            </a:r>
            <a:r>
              <a:rPr sz="2000" spc="-30" dirty="0">
                <a:latin typeface="Segoe UI"/>
                <a:cs typeface="Segoe UI"/>
              </a:rPr>
              <a:t> </a:t>
            </a:r>
            <a:r>
              <a:rPr sz="2000" dirty="0">
                <a:latin typeface="Segoe UI"/>
                <a:cs typeface="Segoe UI"/>
              </a:rPr>
              <a:t>decision</a:t>
            </a:r>
            <a:r>
              <a:rPr sz="2000" spc="-15" dirty="0">
                <a:latin typeface="Segoe UI"/>
                <a:cs typeface="Segoe UI"/>
              </a:rPr>
              <a:t> </a:t>
            </a:r>
            <a:r>
              <a:rPr sz="2000" dirty="0">
                <a:latin typeface="Segoe UI"/>
                <a:cs typeface="Segoe UI"/>
              </a:rPr>
              <a:t>about</a:t>
            </a:r>
            <a:r>
              <a:rPr sz="2000" spc="-45" dirty="0">
                <a:latin typeface="Segoe UI"/>
                <a:cs typeface="Segoe UI"/>
              </a:rPr>
              <a:t> </a:t>
            </a:r>
            <a:r>
              <a:rPr sz="2000" dirty="0">
                <a:latin typeface="Segoe UI"/>
                <a:cs typeface="Segoe UI"/>
              </a:rPr>
              <a:t>their</a:t>
            </a:r>
            <a:r>
              <a:rPr sz="2000" spc="-20" dirty="0">
                <a:latin typeface="Segoe UI"/>
                <a:cs typeface="Segoe UI"/>
              </a:rPr>
              <a:t> </a:t>
            </a:r>
            <a:r>
              <a:rPr sz="2000" spc="-10" dirty="0">
                <a:latin typeface="Segoe UI"/>
                <a:cs typeface="Segoe UI"/>
              </a:rPr>
              <a:t>treatment”.</a:t>
            </a:r>
            <a:endParaRPr sz="2000">
              <a:latin typeface="Segoe UI"/>
              <a:cs typeface="Segoe UI"/>
            </a:endParaRPr>
          </a:p>
          <a:p>
            <a:pPr marL="12700">
              <a:lnSpc>
                <a:spcPct val="100000"/>
              </a:lnSpc>
              <a:spcBef>
                <a:spcPts val="2415"/>
              </a:spcBef>
            </a:pPr>
            <a:r>
              <a:rPr sz="2000" dirty="0">
                <a:latin typeface="Segoe UI"/>
                <a:cs typeface="Segoe UI"/>
              </a:rPr>
              <a:t>The</a:t>
            </a:r>
            <a:r>
              <a:rPr sz="2000" spc="-40" dirty="0">
                <a:latin typeface="Segoe UI"/>
                <a:cs typeface="Segoe UI"/>
              </a:rPr>
              <a:t> </a:t>
            </a:r>
            <a:r>
              <a:rPr sz="2000" dirty="0">
                <a:latin typeface="Segoe UI"/>
                <a:cs typeface="Segoe UI"/>
              </a:rPr>
              <a:t>conversation</a:t>
            </a:r>
            <a:r>
              <a:rPr sz="2000" spc="-60" dirty="0">
                <a:latin typeface="Segoe UI"/>
                <a:cs typeface="Segoe UI"/>
              </a:rPr>
              <a:t> </a:t>
            </a:r>
            <a:r>
              <a:rPr sz="2000" dirty="0">
                <a:latin typeface="Segoe UI"/>
                <a:cs typeface="Segoe UI"/>
              </a:rPr>
              <a:t>brings</a:t>
            </a:r>
            <a:r>
              <a:rPr sz="2000" spc="-40" dirty="0">
                <a:latin typeface="Segoe UI"/>
                <a:cs typeface="Segoe UI"/>
              </a:rPr>
              <a:t> </a:t>
            </a:r>
            <a:r>
              <a:rPr sz="2000" spc="-10" dirty="0">
                <a:latin typeface="Segoe UI"/>
                <a:cs typeface="Segoe UI"/>
              </a:rPr>
              <a:t>together:</a:t>
            </a:r>
            <a:endParaRPr sz="2000">
              <a:latin typeface="Segoe UI"/>
              <a:cs typeface="Segoe UI"/>
            </a:endParaRPr>
          </a:p>
          <a:p>
            <a:pPr marL="355600" indent="-342900">
              <a:lnSpc>
                <a:spcPts val="2160"/>
              </a:lnSpc>
              <a:spcBef>
                <a:spcPts val="2405"/>
              </a:spcBef>
              <a:buFont typeface="Arial"/>
              <a:buChar char="•"/>
              <a:tabLst>
                <a:tab pos="355600" algn="l"/>
              </a:tabLst>
            </a:pPr>
            <a:r>
              <a:rPr sz="2000" dirty="0">
                <a:latin typeface="Segoe UI"/>
                <a:cs typeface="Segoe UI"/>
              </a:rPr>
              <a:t>The</a:t>
            </a:r>
            <a:r>
              <a:rPr sz="2000" spc="-25" dirty="0">
                <a:latin typeface="Segoe UI"/>
                <a:cs typeface="Segoe UI"/>
              </a:rPr>
              <a:t> </a:t>
            </a:r>
            <a:r>
              <a:rPr sz="2000" spc="-10" dirty="0">
                <a:latin typeface="Segoe UI"/>
                <a:cs typeface="Segoe UI"/>
              </a:rPr>
              <a:t>clinician’s </a:t>
            </a:r>
            <a:r>
              <a:rPr sz="2000" dirty="0">
                <a:latin typeface="Segoe UI"/>
                <a:cs typeface="Segoe UI"/>
              </a:rPr>
              <a:t>expertise,</a:t>
            </a:r>
            <a:r>
              <a:rPr sz="2000" spc="-30" dirty="0">
                <a:latin typeface="Segoe UI"/>
                <a:cs typeface="Segoe UI"/>
              </a:rPr>
              <a:t> </a:t>
            </a:r>
            <a:r>
              <a:rPr sz="2000" dirty="0">
                <a:latin typeface="Segoe UI"/>
                <a:cs typeface="Segoe UI"/>
              </a:rPr>
              <a:t>such</a:t>
            </a:r>
            <a:r>
              <a:rPr sz="2000" spc="-35" dirty="0">
                <a:latin typeface="Segoe UI"/>
                <a:cs typeface="Segoe UI"/>
              </a:rPr>
              <a:t> </a:t>
            </a:r>
            <a:r>
              <a:rPr sz="2000" dirty="0">
                <a:latin typeface="Segoe UI"/>
                <a:cs typeface="Segoe UI"/>
              </a:rPr>
              <a:t>as</a:t>
            </a:r>
            <a:r>
              <a:rPr sz="2000" spc="-50" dirty="0">
                <a:latin typeface="Segoe UI"/>
                <a:cs typeface="Segoe UI"/>
              </a:rPr>
              <a:t> </a:t>
            </a:r>
            <a:r>
              <a:rPr sz="2000" dirty="0">
                <a:latin typeface="Segoe UI"/>
                <a:cs typeface="Segoe UI"/>
              </a:rPr>
              <a:t>treatment</a:t>
            </a:r>
            <a:r>
              <a:rPr sz="2000" spc="-50" dirty="0">
                <a:latin typeface="Segoe UI"/>
                <a:cs typeface="Segoe UI"/>
              </a:rPr>
              <a:t> </a:t>
            </a:r>
            <a:r>
              <a:rPr sz="2000" dirty="0">
                <a:latin typeface="Segoe UI"/>
                <a:cs typeface="Segoe UI"/>
              </a:rPr>
              <a:t>options,</a:t>
            </a:r>
            <a:r>
              <a:rPr sz="2000" spc="-45" dirty="0">
                <a:latin typeface="Segoe UI"/>
                <a:cs typeface="Segoe UI"/>
              </a:rPr>
              <a:t> </a:t>
            </a:r>
            <a:r>
              <a:rPr sz="2000" dirty="0">
                <a:latin typeface="Segoe UI"/>
                <a:cs typeface="Segoe UI"/>
              </a:rPr>
              <a:t>evidence,</a:t>
            </a:r>
            <a:r>
              <a:rPr sz="2000" spc="-15" dirty="0">
                <a:latin typeface="Segoe UI"/>
                <a:cs typeface="Segoe UI"/>
              </a:rPr>
              <a:t> </a:t>
            </a:r>
            <a:r>
              <a:rPr sz="2000" spc="-10" dirty="0">
                <a:latin typeface="Segoe UI"/>
                <a:cs typeface="Segoe UI"/>
              </a:rPr>
              <a:t>risks</a:t>
            </a:r>
            <a:endParaRPr sz="2000">
              <a:latin typeface="Segoe UI"/>
              <a:cs typeface="Segoe UI"/>
            </a:endParaRPr>
          </a:p>
          <a:p>
            <a:pPr marL="355600">
              <a:lnSpc>
                <a:spcPts val="2160"/>
              </a:lnSpc>
            </a:pPr>
            <a:r>
              <a:rPr sz="2000" dirty="0">
                <a:latin typeface="Segoe UI"/>
                <a:cs typeface="Segoe UI"/>
              </a:rPr>
              <a:t>and</a:t>
            </a:r>
            <a:r>
              <a:rPr sz="2000" spc="-10" dirty="0">
                <a:latin typeface="Segoe UI"/>
                <a:cs typeface="Segoe UI"/>
              </a:rPr>
              <a:t> benefits</a:t>
            </a:r>
            <a:endParaRPr sz="2000">
              <a:latin typeface="Segoe UI"/>
              <a:cs typeface="Segoe UI"/>
            </a:endParaRPr>
          </a:p>
          <a:p>
            <a:pPr marL="355600" indent="-342900">
              <a:lnSpc>
                <a:spcPts val="2160"/>
              </a:lnSpc>
              <a:buFont typeface="Arial"/>
              <a:buChar char="•"/>
              <a:tabLst>
                <a:tab pos="355600" algn="l"/>
              </a:tabLst>
            </a:pPr>
            <a:r>
              <a:rPr sz="2000" dirty="0">
                <a:latin typeface="Segoe UI"/>
                <a:cs typeface="Segoe UI"/>
              </a:rPr>
              <a:t>What</a:t>
            </a:r>
            <a:r>
              <a:rPr sz="2000" spc="-80" dirty="0">
                <a:latin typeface="Segoe UI"/>
                <a:cs typeface="Segoe UI"/>
              </a:rPr>
              <a:t> </a:t>
            </a:r>
            <a:r>
              <a:rPr sz="2000" dirty="0">
                <a:latin typeface="Segoe UI"/>
                <a:cs typeface="Segoe UI"/>
              </a:rPr>
              <a:t>the</a:t>
            </a:r>
            <a:r>
              <a:rPr sz="2000" spc="-45" dirty="0">
                <a:latin typeface="Segoe UI"/>
                <a:cs typeface="Segoe UI"/>
              </a:rPr>
              <a:t> </a:t>
            </a:r>
            <a:r>
              <a:rPr sz="2000" dirty="0">
                <a:latin typeface="Segoe UI"/>
                <a:cs typeface="Segoe UI"/>
              </a:rPr>
              <a:t>patient</a:t>
            </a:r>
            <a:r>
              <a:rPr sz="2000" spc="-65" dirty="0">
                <a:latin typeface="Segoe UI"/>
                <a:cs typeface="Segoe UI"/>
              </a:rPr>
              <a:t> </a:t>
            </a:r>
            <a:r>
              <a:rPr sz="2000" dirty="0">
                <a:latin typeface="Segoe UI"/>
                <a:cs typeface="Segoe UI"/>
              </a:rPr>
              <a:t>knows</a:t>
            </a:r>
            <a:r>
              <a:rPr sz="2000" spc="-45" dirty="0">
                <a:latin typeface="Segoe UI"/>
                <a:cs typeface="Segoe UI"/>
              </a:rPr>
              <a:t> </a:t>
            </a:r>
            <a:r>
              <a:rPr sz="2000" dirty="0">
                <a:latin typeface="Segoe UI"/>
                <a:cs typeface="Segoe UI"/>
              </a:rPr>
              <a:t>best:</a:t>
            </a:r>
            <a:r>
              <a:rPr sz="2000" spc="-45" dirty="0">
                <a:latin typeface="Segoe UI"/>
                <a:cs typeface="Segoe UI"/>
              </a:rPr>
              <a:t> </a:t>
            </a:r>
            <a:r>
              <a:rPr sz="2000" dirty="0">
                <a:latin typeface="Segoe UI"/>
                <a:cs typeface="Segoe UI"/>
              </a:rPr>
              <a:t>their</a:t>
            </a:r>
            <a:r>
              <a:rPr sz="2000" spc="-50" dirty="0">
                <a:latin typeface="Segoe UI"/>
                <a:cs typeface="Segoe UI"/>
              </a:rPr>
              <a:t> </a:t>
            </a:r>
            <a:r>
              <a:rPr sz="2000" dirty="0">
                <a:latin typeface="Segoe UI"/>
                <a:cs typeface="Segoe UI"/>
              </a:rPr>
              <a:t>preferences,</a:t>
            </a:r>
            <a:r>
              <a:rPr sz="2000" spc="-30" dirty="0">
                <a:latin typeface="Segoe UI"/>
                <a:cs typeface="Segoe UI"/>
              </a:rPr>
              <a:t> </a:t>
            </a:r>
            <a:r>
              <a:rPr sz="2000" spc="-10" dirty="0">
                <a:latin typeface="Segoe UI"/>
                <a:cs typeface="Segoe UI"/>
              </a:rPr>
              <a:t>personal</a:t>
            </a:r>
            <a:endParaRPr sz="2000">
              <a:latin typeface="Segoe UI"/>
              <a:cs typeface="Segoe UI"/>
            </a:endParaRPr>
          </a:p>
          <a:p>
            <a:pPr marL="355600">
              <a:lnSpc>
                <a:spcPts val="2160"/>
              </a:lnSpc>
            </a:pPr>
            <a:r>
              <a:rPr sz="2000" spc="-10" dirty="0">
                <a:latin typeface="Segoe UI"/>
                <a:cs typeface="Segoe UI"/>
              </a:rPr>
              <a:t>circumstances,</a:t>
            </a:r>
            <a:r>
              <a:rPr sz="2000" spc="-60" dirty="0">
                <a:latin typeface="Segoe UI"/>
                <a:cs typeface="Segoe UI"/>
              </a:rPr>
              <a:t> </a:t>
            </a:r>
            <a:r>
              <a:rPr sz="2000" dirty="0">
                <a:latin typeface="Segoe UI"/>
                <a:cs typeface="Segoe UI"/>
              </a:rPr>
              <a:t>goals,</a:t>
            </a:r>
            <a:r>
              <a:rPr sz="2000" spc="-40" dirty="0">
                <a:latin typeface="Segoe UI"/>
                <a:cs typeface="Segoe UI"/>
              </a:rPr>
              <a:t> </a:t>
            </a:r>
            <a:r>
              <a:rPr sz="2000" dirty="0">
                <a:latin typeface="Segoe UI"/>
                <a:cs typeface="Segoe UI"/>
              </a:rPr>
              <a:t>values</a:t>
            </a:r>
            <a:r>
              <a:rPr sz="2000" spc="-50" dirty="0">
                <a:latin typeface="Segoe UI"/>
                <a:cs typeface="Segoe UI"/>
              </a:rPr>
              <a:t> </a:t>
            </a:r>
            <a:r>
              <a:rPr sz="2000" dirty="0">
                <a:latin typeface="Segoe UI"/>
                <a:cs typeface="Segoe UI"/>
              </a:rPr>
              <a:t>and</a:t>
            </a:r>
            <a:r>
              <a:rPr sz="2000" spc="-55" dirty="0">
                <a:latin typeface="Segoe UI"/>
                <a:cs typeface="Segoe UI"/>
              </a:rPr>
              <a:t> </a:t>
            </a:r>
            <a:r>
              <a:rPr sz="2000" spc="-10" dirty="0">
                <a:latin typeface="Segoe UI"/>
                <a:cs typeface="Segoe UI"/>
              </a:rPr>
              <a:t>beliefs.</a:t>
            </a:r>
            <a:endParaRPr sz="2000">
              <a:latin typeface="Segoe UI"/>
              <a:cs typeface="Segoe UI"/>
            </a:endParaRPr>
          </a:p>
          <a:p>
            <a:pPr marL="355600" marR="1185545" indent="-343535">
              <a:lnSpc>
                <a:spcPct val="80000"/>
              </a:lnSpc>
              <a:spcBef>
                <a:spcPts val="480"/>
              </a:spcBef>
              <a:buFont typeface="Arial"/>
              <a:buChar char="•"/>
              <a:tabLst>
                <a:tab pos="355600" algn="l"/>
              </a:tabLst>
            </a:pPr>
            <a:r>
              <a:rPr sz="2000" dirty="0">
                <a:latin typeface="Segoe UI"/>
                <a:cs typeface="Segoe UI"/>
              </a:rPr>
              <a:t>Shared</a:t>
            </a:r>
            <a:r>
              <a:rPr sz="2000" spc="-55" dirty="0">
                <a:latin typeface="Segoe UI"/>
                <a:cs typeface="Segoe UI"/>
              </a:rPr>
              <a:t> </a:t>
            </a:r>
            <a:r>
              <a:rPr sz="2000" dirty="0">
                <a:latin typeface="Segoe UI"/>
                <a:cs typeface="Segoe UI"/>
              </a:rPr>
              <a:t>decision</a:t>
            </a:r>
            <a:r>
              <a:rPr sz="2000" spc="-20" dirty="0">
                <a:latin typeface="Segoe UI"/>
                <a:cs typeface="Segoe UI"/>
              </a:rPr>
              <a:t> </a:t>
            </a:r>
            <a:r>
              <a:rPr sz="2000" dirty="0">
                <a:latin typeface="Segoe UI"/>
                <a:cs typeface="Segoe UI"/>
              </a:rPr>
              <a:t>making</a:t>
            </a:r>
            <a:r>
              <a:rPr sz="2000" spc="-30" dirty="0">
                <a:latin typeface="Segoe UI"/>
                <a:cs typeface="Segoe UI"/>
              </a:rPr>
              <a:t> </a:t>
            </a:r>
            <a:r>
              <a:rPr sz="2000" dirty="0">
                <a:latin typeface="Segoe UI"/>
                <a:cs typeface="Segoe UI"/>
              </a:rPr>
              <a:t>is</a:t>
            </a:r>
            <a:r>
              <a:rPr sz="2000" spc="-35" dirty="0">
                <a:latin typeface="Segoe UI"/>
                <a:cs typeface="Segoe UI"/>
              </a:rPr>
              <a:t> </a:t>
            </a:r>
            <a:r>
              <a:rPr sz="2000" dirty="0">
                <a:latin typeface="Segoe UI"/>
                <a:cs typeface="Segoe UI"/>
              </a:rPr>
              <a:t>a</a:t>
            </a:r>
            <a:r>
              <a:rPr sz="2000" spc="-40" dirty="0">
                <a:latin typeface="Segoe UI"/>
                <a:cs typeface="Segoe UI"/>
              </a:rPr>
              <a:t> </a:t>
            </a:r>
            <a:r>
              <a:rPr sz="2000" dirty="0">
                <a:latin typeface="Segoe UI"/>
                <a:cs typeface="Segoe UI"/>
              </a:rPr>
              <a:t>key</a:t>
            </a:r>
            <a:r>
              <a:rPr sz="2000" spc="-35" dirty="0">
                <a:latin typeface="Segoe UI"/>
                <a:cs typeface="Segoe UI"/>
              </a:rPr>
              <a:t> </a:t>
            </a:r>
            <a:r>
              <a:rPr sz="2000" dirty="0">
                <a:latin typeface="Segoe UI"/>
                <a:cs typeface="Segoe UI"/>
              </a:rPr>
              <a:t>component</a:t>
            </a:r>
            <a:r>
              <a:rPr sz="2000" spc="-35" dirty="0">
                <a:latin typeface="Segoe UI"/>
                <a:cs typeface="Segoe UI"/>
              </a:rPr>
              <a:t> </a:t>
            </a:r>
            <a:r>
              <a:rPr sz="2000" dirty="0">
                <a:latin typeface="Segoe UI"/>
                <a:cs typeface="Segoe UI"/>
              </a:rPr>
              <a:t>of</a:t>
            </a:r>
            <a:r>
              <a:rPr sz="2000" spc="-50" dirty="0">
                <a:latin typeface="Segoe UI"/>
                <a:cs typeface="Segoe UI"/>
              </a:rPr>
              <a:t> </a:t>
            </a:r>
            <a:r>
              <a:rPr sz="2000" spc="-10" dirty="0">
                <a:latin typeface="Segoe UI"/>
                <a:cs typeface="Segoe UI"/>
              </a:rPr>
              <a:t>universal </a:t>
            </a:r>
            <a:r>
              <a:rPr sz="2000" dirty="0">
                <a:latin typeface="Segoe UI"/>
                <a:cs typeface="Segoe UI"/>
              </a:rPr>
              <a:t>personalised</a:t>
            </a:r>
            <a:r>
              <a:rPr sz="2000" spc="-60" dirty="0">
                <a:latin typeface="Segoe UI"/>
                <a:cs typeface="Segoe UI"/>
              </a:rPr>
              <a:t> </a:t>
            </a:r>
            <a:r>
              <a:rPr sz="2000" spc="-10" dirty="0">
                <a:latin typeface="Segoe UI"/>
                <a:cs typeface="Segoe UI"/>
              </a:rPr>
              <a:t>care.</a:t>
            </a:r>
            <a:endParaRPr sz="2000">
              <a:latin typeface="Segoe UI"/>
              <a:cs typeface="Segoe UI"/>
            </a:endParaRPr>
          </a:p>
          <a:p>
            <a:pPr marL="6612255">
              <a:lnSpc>
                <a:spcPts val="1889"/>
              </a:lnSpc>
            </a:pPr>
            <a:r>
              <a:rPr sz="1800" dirty="0">
                <a:latin typeface="Segoe UI"/>
                <a:cs typeface="Segoe UI"/>
              </a:rPr>
              <a:t>(NHS,</a:t>
            </a:r>
            <a:r>
              <a:rPr sz="1800" spc="-35" dirty="0">
                <a:latin typeface="Segoe UI"/>
                <a:cs typeface="Segoe UI"/>
              </a:rPr>
              <a:t> </a:t>
            </a:r>
            <a:r>
              <a:rPr sz="1800" spc="-20" dirty="0">
                <a:latin typeface="Segoe UI"/>
                <a:cs typeface="Segoe UI"/>
              </a:rPr>
              <a:t>2022)</a:t>
            </a:r>
            <a:endParaRPr sz="1800">
              <a:latin typeface="Segoe UI"/>
              <a:cs typeface="Segoe U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3144520">
              <a:lnSpc>
                <a:spcPct val="100000"/>
              </a:lnSpc>
              <a:spcBef>
                <a:spcPts val="105"/>
              </a:spcBef>
            </a:pPr>
            <a:r>
              <a:rPr spc="-10" dirty="0"/>
              <a:t>Choice</a:t>
            </a:r>
          </a:p>
        </p:txBody>
      </p:sp>
      <p:sp>
        <p:nvSpPr>
          <p:cNvPr id="3" name="object 3"/>
          <p:cNvSpPr txBox="1"/>
          <p:nvPr/>
        </p:nvSpPr>
        <p:spPr>
          <a:xfrm>
            <a:off x="535940" y="1550035"/>
            <a:ext cx="8018145" cy="3958590"/>
          </a:xfrm>
          <a:prstGeom prst="rect">
            <a:avLst/>
          </a:prstGeom>
        </p:spPr>
        <p:txBody>
          <a:bodyPr vert="horz" wrap="square" lIns="0" tIns="85725" rIns="0" bIns="0" rtlCol="0">
            <a:spAutoFit/>
          </a:bodyPr>
          <a:lstStyle/>
          <a:p>
            <a:pPr marL="355600" marR="1401445" indent="-343535">
              <a:lnSpc>
                <a:spcPts val="2400"/>
              </a:lnSpc>
              <a:spcBef>
                <a:spcPts val="675"/>
              </a:spcBef>
              <a:buFont typeface="Arial"/>
              <a:buChar char="•"/>
              <a:tabLst>
                <a:tab pos="355600" algn="l"/>
              </a:tabLst>
            </a:pPr>
            <a:r>
              <a:rPr sz="2500" dirty="0">
                <a:latin typeface="Segoe UI"/>
                <a:cs typeface="Segoe UI"/>
              </a:rPr>
              <a:t>Choice</a:t>
            </a:r>
            <a:r>
              <a:rPr sz="2500" spc="-65" dirty="0">
                <a:latin typeface="Segoe UI"/>
                <a:cs typeface="Segoe UI"/>
              </a:rPr>
              <a:t> </a:t>
            </a:r>
            <a:r>
              <a:rPr sz="2500" dirty="0">
                <a:latin typeface="Segoe UI"/>
                <a:cs typeface="Segoe UI"/>
              </a:rPr>
              <a:t>is</a:t>
            </a:r>
            <a:r>
              <a:rPr sz="2500" spc="-60" dirty="0">
                <a:latin typeface="Segoe UI"/>
                <a:cs typeface="Segoe UI"/>
              </a:rPr>
              <a:t> </a:t>
            </a:r>
            <a:r>
              <a:rPr sz="2500" dirty="0">
                <a:latin typeface="Segoe UI"/>
                <a:cs typeface="Segoe UI"/>
              </a:rPr>
              <a:t>“one</a:t>
            </a:r>
            <a:r>
              <a:rPr sz="2500" spc="-60" dirty="0">
                <a:latin typeface="Segoe UI"/>
                <a:cs typeface="Segoe UI"/>
              </a:rPr>
              <a:t> </a:t>
            </a:r>
            <a:r>
              <a:rPr sz="2500" dirty="0">
                <a:latin typeface="Segoe UI"/>
                <a:cs typeface="Segoe UI"/>
              </a:rPr>
              <a:t>of</a:t>
            </a:r>
            <a:r>
              <a:rPr sz="2500" spc="-45" dirty="0">
                <a:latin typeface="Segoe UI"/>
                <a:cs typeface="Segoe UI"/>
              </a:rPr>
              <a:t> </a:t>
            </a:r>
            <a:r>
              <a:rPr sz="2500" dirty="0">
                <a:latin typeface="Segoe UI"/>
                <a:cs typeface="Segoe UI"/>
              </a:rPr>
              <a:t>the</a:t>
            </a:r>
            <a:r>
              <a:rPr sz="2500" spc="-50" dirty="0">
                <a:latin typeface="Segoe UI"/>
                <a:cs typeface="Segoe UI"/>
              </a:rPr>
              <a:t> </a:t>
            </a:r>
            <a:r>
              <a:rPr sz="2500" dirty="0">
                <a:latin typeface="Segoe UI"/>
                <a:cs typeface="Segoe UI"/>
              </a:rPr>
              <a:t>six</a:t>
            </a:r>
            <a:r>
              <a:rPr sz="2500" spc="-60" dirty="0">
                <a:latin typeface="Segoe UI"/>
                <a:cs typeface="Segoe UI"/>
              </a:rPr>
              <a:t> </a:t>
            </a:r>
            <a:r>
              <a:rPr sz="2500" dirty="0">
                <a:latin typeface="Segoe UI"/>
                <a:cs typeface="Segoe UI"/>
              </a:rPr>
              <a:t>components</a:t>
            </a:r>
            <a:r>
              <a:rPr sz="2500" spc="-35" dirty="0">
                <a:latin typeface="Segoe UI"/>
                <a:cs typeface="Segoe UI"/>
              </a:rPr>
              <a:t> </a:t>
            </a:r>
            <a:r>
              <a:rPr sz="2500" dirty="0">
                <a:latin typeface="Segoe UI"/>
                <a:cs typeface="Segoe UI"/>
              </a:rPr>
              <a:t>of</a:t>
            </a:r>
            <a:r>
              <a:rPr sz="2500" spc="-50" dirty="0">
                <a:latin typeface="Segoe UI"/>
                <a:cs typeface="Segoe UI"/>
              </a:rPr>
              <a:t> </a:t>
            </a:r>
            <a:r>
              <a:rPr sz="2500" spc="-25" dirty="0">
                <a:latin typeface="Segoe UI"/>
                <a:cs typeface="Segoe UI"/>
              </a:rPr>
              <a:t>the </a:t>
            </a:r>
            <a:r>
              <a:rPr sz="2500" spc="-10" dirty="0">
                <a:latin typeface="Segoe UI"/>
                <a:cs typeface="Segoe UI"/>
              </a:rPr>
              <a:t>Comprehensive</a:t>
            </a:r>
            <a:r>
              <a:rPr sz="2500" spc="-55" dirty="0">
                <a:latin typeface="Segoe UI"/>
                <a:cs typeface="Segoe UI"/>
              </a:rPr>
              <a:t> </a:t>
            </a:r>
            <a:r>
              <a:rPr sz="2500" dirty="0">
                <a:latin typeface="Segoe UI"/>
                <a:cs typeface="Segoe UI"/>
              </a:rPr>
              <a:t>Model</a:t>
            </a:r>
            <a:r>
              <a:rPr sz="2500" spc="-75" dirty="0">
                <a:latin typeface="Segoe UI"/>
                <a:cs typeface="Segoe UI"/>
              </a:rPr>
              <a:t> </a:t>
            </a:r>
            <a:r>
              <a:rPr sz="2500" dirty="0">
                <a:latin typeface="Segoe UI"/>
                <a:cs typeface="Segoe UI"/>
              </a:rPr>
              <a:t>of</a:t>
            </a:r>
            <a:r>
              <a:rPr sz="2500" spc="-80" dirty="0">
                <a:latin typeface="Segoe UI"/>
                <a:cs typeface="Segoe UI"/>
              </a:rPr>
              <a:t> </a:t>
            </a:r>
            <a:r>
              <a:rPr sz="2500" spc="-10" dirty="0">
                <a:latin typeface="Segoe UI"/>
                <a:cs typeface="Segoe UI"/>
              </a:rPr>
              <a:t>Personalised</a:t>
            </a:r>
            <a:r>
              <a:rPr sz="2500" spc="-35" dirty="0">
                <a:latin typeface="Segoe UI"/>
                <a:cs typeface="Segoe UI"/>
              </a:rPr>
              <a:t> </a:t>
            </a:r>
            <a:r>
              <a:rPr sz="2500" spc="-10" dirty="0">
                <a:latin typeface="Segoe UI"/>
                <a:cs typeface="Segoe UI"/>
              </a:rPr>
              <a:t>Care”.</a:t>
            </a:r>
            <a:endParaRPr sz="2500">
              <a:latin typeface="Segoe UI"/>
              <a:cs typeface="Segoe UI"/>
            </a:endParaRPr>
          </a:p>
          <a:p>
            <a:pPr>
              <a:lnSpc>
                <a:spcPct val="100000"/>
              </a:lnSpc>
              <a:spcBef>
                <a:spcPts val="295"/>
              </a:spcBef>
              <a:buFont typeface="Arial"/>
              <a:buChar char="•"/>
            </a:pPr>
            <a:endParaRPr sz="2500">
              <a:latin typeface="Segoe UI"/>
              <a:cs typeface="Segoe UI"/>
            </a:endParaRPr>
          </a:p>
          <a:p>
            <a:pPr marL="355600" marR="304165" indent="-343535">
              <a:lnSpc>
                <a:spcPct val="80000"/>
              </a:lnSpc>
              <a:buFont typeface="Arial"/>
              <a:buChar char="•"/>
              <a:tabLst>
                <a:tab pos="355600" algn="l"/>
              </a:tabLst>
            </a:pPr>
            <a:r>
              <a:rPr sz="2500" dirty="0">
                <a:latin typeface="Segoe UI"/>
                <a:cs typeface="Segoe UI"/>
              </a:rPr>
              <a:t>The</a:t>
            </a:r>
            <a:r>
              <a:rPr sz="2500" spc="-70" dirty="0">
                <a:latin typeface="Segoe UI"/>
                <a:cs typeface="Segoe UI"/>
              </a:rPr>
              <a:t> </a:t>
            </a:r>
            <a:r>
              <a:rPr sz="2500" dirty="0">
                <a:latin typeface="Segoe UI"/>
                <a:cs typeface="Segoe UI"/>
              </a:rPr>
              <a:t>NHS</a:t>
            </a:r>
            <a:r>
              <a:rPr sz="2500" spc="-70" dirty="0">
                <a:latin typeface="Segoe UI"/>
                <a:cs typeface="Segoe UI"/>
              </a:rPr>
              <a:t> </a:t>
            </a:r>
            <a:r>
              <a:rPr sz="2500" dirty="0">
                <a:latin typeface="Segoe UI"/>
                <a:cs typeface="Segoe UI"/>
              </a:rPr>
              <a:t>in</a:t>
            </a:r>
            <a:r>
              <a:rPr sz="2500" spc="-70" dirty="0">
                <a:latin typeface="Segoe UI"/>
                <a:cs typeface="Segoe UI"/>
              </a:rPr>
              <a:t> </a:t>
            </a:r>
            <a:r>
              <a:rPr sz="2500" dirty="0">
                <a:latin typeface="Segoe UI"/>
                <a:cs typeface="Segoe UI"/>
              </a:rPr>
              <a:t>England</a:t>
            </a:r>
            <a:r>
              <a:rPr sz="2500" spc="-60" dirty="0">
                <a:latin typeface="Segoe UI"/>
                <a:cs typeface="Segoe UI"/>
              </a:rPr>
              <a:t> </a:t>
            </a:r>
            <a:r>
              <a:rPr sz="2500" dirty="0">
                <a:latin typeface="Segoe UI"/>
                <a:cs typeface="Segoe UI"/>
              </a:rPr>
              <a:t>has</a:t>
            </a:r>
            <a:r>
              <a:rPr sz="2500" spc="-80" dirty="0">
                <a:latin typeface="Segoe UI"/>
                <a:cs typeface="Segoe UI"/>
              </a:rPr>
              <a:t> </a:t>
            </a:r>
            <a:r>
              <a:rPr sz="2500" dirty="0">
                <a:latin typeface="Segoe UI"/>
                <a:cs typeface="Segoe UI"/>
              </a:rPr>
              <a:t>“offered</a:t>
            </a:r>
            <a:r>
              <a:rPr sz="2500" spc="-25" dirty="0">
                <a:latin typeface="Segoe UI"/>
                <a:cs typeface="Segoe UI"/>
              </a:rPr>
              <a:t> </a:t>
            </a:r>
            <a:r>
              <a:rPr sz="2500" dirty="0">
                <a:latin typeface="Segoe UI"/>
                <a:cs typeface="Segoe UI"/>
              </a:rPr>
              <a:t>patients</a:t>
            </a:r>
            <a:r>
              <a:rPr sz="2500" spc="-45" dirty="0">
                <a:latin typeface="Segoe UI"/>
                <a:cs typeface="Segoe UI"/>
              </a:rPr>
              <a:t> </a:t>
            </a:r>
            <a:r>
              <a:rPr sz="2500" dirty="0">
                <a:latin typeface="Segoe UI"/>
                <a:cs typeface="Segoe UI"/>
              </a:rPr>
              <a:t>choices</a:t>
            </a:r>
            <a:r>
              <a:rPr sz="2500" spc="-75" dirty="0">
                <a:latin typeface="Segoe UI"/>
                <a:cs typeface="Segoe UI"/>
              </a:rPr>
              <a:t> </a:t>
            </a:r>
            <a:r>
              <a:rPr sz="2500" spc="-25" dirty="0">
                <a:latin typeface="Segoe UI"/>
                <a:cs typeface="Segoe UI"/>
              </a:rPr>
              <a:t>on </a:t>
            </a:r>
            <a:r>
              <a:rPr sz="2500" dirty="0">
                <a:latin typeface="Segoe UI"/>
                <a:cs typeface="Segoe UI"/>
              </a:rPr>
              <a:t>where</a:t>
            </a:r>
            <a:r>
              <a:rPr sz="2500" spc="-40" dirty="0">
                <a:latin typeface="Segoe UI"/>
                <a:cs typeface="Segoe UI"/>
              </a:rPr>
              <a:t> </a:t>
            </a:r>
            <a:r>
              <a:rPr sz="2500" dirty="0">
                <a:latin typeface="Segoe UI"/>
                <a:cs typeface="Segoe UI"/>
              </a:rPr>
              <a:t>they</a:t>
            </a:r>
            <a:r>
              <a:rPr sz="2500" spc="-65" dirty="0">
                <a:latin typeface="Segoe UI"/>
                <a:cs typeface="Segoe UI"/>
              </a:rPr>
              <a:t> </a:t>
            </a:r>
            <a:r>
              <a:rPr sz="2500" dirty="0">
                <a:latin typeface="Segoe UI"/>
                <a:cs typeface="Segoe UI"/>
              </a:rPr>
              <a:t>receive</a:t>
            </a:r>
            <a:r>
              <a:rPr sz="2500" spc="-50" dirty="0">
                <a:latin typeface="Segoe UI"/>
                <a:cs typeface="Segoe UI"/>
              </a:rPr>
              <a:t> </a:t>
            </a:r>
            <a:r>
              <a:rPr sz="2500" dirty="0">
                <a:latin typeface="Segoe UI"/>
                <a:cs typeface="Segoe UI"/>
              </a:rPr>
              <a:t>healthcare</a:t>
            </a:r>
            <a:r>
              <a:rPr sz="2500" spc="-40" dirty="0">
                <a:latin typeface="Segoe UI"/>
                <a:cs typeface="Segoe UI"/>
              </a:rPr>
              <a:t> </a:t>
            </a:r>
            <a:r>
              <a:rPr sz="2500" dirty="0">
                <a:latin typeface="Segoe UI"/>
                <a:cs typeface="Segoe UI"/>
              </a:rPr>
              <a:t>services</a:t>
            </a:r>
            <a:r>
              <a:rPr sz="2500" spc="-45" dirty="0">
                <a:latin typeface="Segoe UI"/>
                <a:cs typeface="Segoe UI"/>
              </a:rPr>
              <a:t> </a:t>
            </a:r>
            <a:r>
              <a:rPr sz="2500" dirty="0">
                <a:latin typeface="Segoe UI"/>
                <a:cs typeface="Segoe UI"/>
              </a:rPr>
              <a:t>since</a:t>
            </a:r>
            <a:r>
              <a:rPr sz="2500" spc="-65" dirty="0">
                <a:latin typeface="Segoe UI"/>
                <a:cs typeface="Segoe UI"/>
              </a:rPr>
              <a:t> </a:t>
            </a:r>
            <a:r>
              <a:rPr sz="2500" dirty="0">
                <a:latin typeface="Segoe UI"/>
                <a:cs typeface="Segoe UI"/>
              </a:rPr>
              <a:t>it</a:t>
            </a:r>
            <a:r>
              <a:rPr sz="2500" spc="-75" dirty="0">
                <a:latin typeface="Segoe UI"/>
                <a:cs typeface="Segoe UI"/>
              </a:rPr>
              <a:t> </a:t>
            </a:r>
            <a:r>
              <a:rPr sz="2500" spc="-25" dirty="0">
                <a:latin typeface="Segoe UI"/>
                <a:cs typeface="Segoe UI"/>
              </a:rPr>
              <a:t>was </a:t>
            </a:r>
            <a:r>
              <a:rPr sz="2500" dirty="0">
                <a:latin typeface="Segoe UI"/>
                <a:cs typeface="Segoe UI"/>
              </a:rPr>
              <a:t>established,</a:t>
            </a:r>
            <a:r>
              <a:rPr sz="2500" spc="-20" dirty="0">
                <a:latin typeface="Segoe UI"/>
                <a:cs typeface="Segoe UI"/>
              </a:rPr>
              <a:t> </a:t>
            </a:r>
            <a:r>
              <a:rPr sz="2500" dirty="0">
                <a:latin typeface="Segoe UI"/>
                <a:cs typeface="Segoe UI"/>
              </a:rPr>
              <a:t>and</a:t>
            </a:r>
            <a:r>
              <a:rPr sz="2500" spc="-55" dirty="0">
                <a:latin typeface="Segoe UI"/>
                <a:cs typeface="Segoe UI"/>
              </a:rPr>
              <a:t> </a:t>
            </a:r>
            <a:r>
              <a:rPr sz="2500" dirty="0">
                <a:latin typeface="Segoe UI"/>
                <a:cs typeface="Segoe UI"/>
              </a:rPr>
              <a:t>these</a:t>
            </a:r>
            <a:r>
              <a:rPr sz="2500" spc="-45" dirty="0">
                <a:latin typeface="Segoe UI"/>
                <a:cs typeface="Segoe UI"/>
              </a:rPr>
              <a:t> </a:t>
            </a:r>
            <a:r>
              <a:rPr sz="2500" dirty="0">
                <a:latin typeface="Segoe UI"/>
                <a:cs typeface="Segoe UI"/>
              </a:rPr>
              <a:t>choices</a:t>
            </a:r>
            <a:r>
              <a:rPr sz="2500" spc="-70" dirty="0">
                <a:latin typeface="Segoe UI"/>
                <a:cs typeface="Segoe UI"/>
              </a:rPr>
              <a:t> </a:t>
            </a:r>
            <a:r>
              <a:rPr sz="2500" dirty="0">
                <a:latin typeface="Segoe UI"/>
                <a:cs typeface="Segoe UI"/>
              </a:rPr>
              <a:t>have</a:t>
            </a:r>
            <a:r>
              <a:rPr sz="2500" spc="-55" dirty="0">
                <a:latin typeface="Segoe UI"/>
                <a:cs typeface="Segoe UI"/>
              </a:rPr>
              <a:t> </a:t>
            </a:r>
            <a:r>
              <a:rPr sz="2500" dirty="0">
                <a:latin typeface="Segoe UI"/>
                <a:cs typeface="Segoe UI"/>
              </a:rPr>
              <a:t>been</a:t>
            </a:r>
            <a:r>
              <a:rPr sz="2500" spc="-55" dirty="0">
                <a:latin typeface="Segoe UI"/>
                <a:cs typeface="Segoe UI"/>
              </a:rPr>
              <a:t> </a:t>
            </a:r>
            <a:r>
              <a:rPr sz="2500" spc="-10" dirty="0">
                <a:latin typeface="Segoe UI"/>
                <a:cs typeface="Segoe UI"/>
              </a:rPr>
              <a:t>extended </a:t>
            </a:r>
            <a:r>
              <a:rPr sz="2500" dirty="0">
                <a:latin typeface="Segoe UI"/>
                <a:cs typeface="Segoe UI"/>
              </a:rPr>
              <a:t>over</a:t>
            </a:r>
            <a:r>
              <a:rPr sz="2500" spc="-35" dirty="0">
                <a:latin typeface="Segoe UI"/>
                <a:cs typeface="Segoe UI"/>
              </a:rPr>
              <a:t> </a:t>
            </a:r>
            <a:r>
              <a:rPr sz="2500" dirty="0">
                <a:latin typeface="Segoe UI"/>
                <a:cs typeface="Segoe UI"/>
              </a:rPr>
              <a:t>time</a:t>
            </a:r>
            <a:r>
              <a:rPr sz="2500" spc="-15" dirty="0">
                <a:latin typeface="Segoe UI"/>
                <a:cs typeface="Segoe UI"/>
              </a:rPr>
              <a:t> </a:t>
            </a:r>
            <a:r>
              <a:rPr sz="2500" dirty="0">
                <a:latin typeface="Segoe UI"/>
                <a:cs typeface="Segoe UI"/>
              </a:rPr>
              <a:t>in</a:t>
            </a:r>
            <a:r>
              <a:rPr sz="2500" spc="-40" dirty="0">
                <a:latin typeface="Segoe UI"/>
                <a:cs typeface="Segoe UI"/>
              </a:rPr>
              <a:t> </a:t>
            </a:r>
            <a:r>
              <a:rPr sz="2500" spc="-10" dirty="0">
                <a:latin typeface="Segoe UI"/>
                <a:cs typeface="Segoe UI"/>
              </a:rPr>
              <a:t>legislation”.</a:t>
            </a:r>
            <a:endParaRPr sz="2500">
              <a:latin typeface="Segoe UI"/>
              <a:cs typeface="Segoe UI"/>
            </a:endParaRPr>
          </a:p>
          <a:p>
            <a:pPr marL="355600" marR="5080" indent="-343535">
              <a:lnSpc>
                <a:spcPct val="80000"/>
              </a:lnSpc>
              <a:spcBef>
                <a:spcPts val="600"/>
              </a:spcBef>
              <a:buFont typeface="Arial"/>
              <a:buChar char="•"/>
              <a:tabLst>
                <a:tab pos="355600" algn="l"/>
              </a:tabLst>
            </a:pPr>
            <a:r>
              <a:rPr sz="2500" dirty="0">
                <a:latin typeface="Segoe UI"/>
                <a:cs typeface="Segoe UI"/>
              </a:rPr>
              <a:t>Choice</a:t>
            </a:r>
            <a:r>
              <a:rPr sz="2500" spc="-55" dirty="0">
                <a:latin typeface="Segoe UI"/>
                <a:cs typeface="Segoe UI"/>
              </a:rPr>
              <a:t> </a:t>
            </a:r>
            <a:r>
              <a:rPr sz="2500" dirty="0">
                <a:latin typeface="Segoe UI"/>
                <a:cs typeface="Segoe UI"/>
              </a:rPr>
              <a:t>is</a:t>
            </a:r>
            <a:r>
              <a:rPr sz="2500" spc="-50" dirty="0">
                <a:latin typeface="Segoe UI"/>
                <a:cs typeface="Segoe UI"/>
              </a:rPr>
              <a:t> </a:t>
            </a:r>
            <a:r>
              <a:rPr sz="2500" dirty="0">
                <a:latin typeface="Segoe UI"/>
                <a:cs typeface="Segoe UI"/>
              </a:rPr>
              <a:t>also</a:t>
            </a:r>
            <a:r>
              <a:rPr sz="2500" spc="-45" dirty="0">
                <a:latin typeface="Segoe UI"/>
                <a:cs typeface="Segoe UI"/>
              </a:rPr>
              <a:t> </a:t>
            </a:r>
            <a:r>
              <a:rPr sz="2500" dirty="0">
                <a:latin typeface="Segoe UI"/>
                <a:cs typeface="Segoe UI"/>
              </a:rPr>
              <a:t>“highlighted</a:t>
            </a:r>
            <a:r>
              <a:rPr sz="2500" spc="-15" dirty="0">
                <a:latin typeface="Segoe UI"/>
                <a:cs typeface="Segoe UI"/>
              </a:rPr>
              <a:t> </a:t>
            </a:r>
            <a:r>
              <a:rPr sz="2500" dirty="0">
                <a:latin typeface="Segoe UI"/>
                <a:cs typeface="Segoe UI"/>
              </a:rPr>
              <a:t>as</a:t>
            </a:r>
            <a:r>
              <a:rPr sz="2500" spc="-45" dirty="0">
                <a:latin typeface="Segoe UI"/>
                <a:cs typeface="Segoe UI"/>
              </a:rPr>
              <a:t> </a:t>
            </a:r>
            <a:r>
              <a:rPr sz="2500" dirty="0">
                <a:latin typeface="Segoe UI"/>
                <a:cs typeface="Segoe UI"/>
              </a:rPr>
              <a:t>a</a:t>
            </a:r>
            <a:r>
              <a:rPr sz="2500" spc="-40" dirty="0">
                <a:latin typeface="Segoe UI"/>
                <a:cs typeface="Segoe UI"/>
              </a:rPr>
              <a:t> </a:t>
            </a:r>
            <a:r>
              <a:rPr sz="2500" dirty="0">
                <a:latin typeface="Segoe UI"/>
                <a:cs typeface="Segoe UI"/>
              </a:rPr>
              <a:t>key</a:t>
            </a:r>
            <a:r>
              <a:rPr sz="2500" spc="-45" dirty="0">
                <a:latin typeface="Segoe UI"/>
                <a:cs typeface="Segoe UI"/>
              </a:rPr>
              <a:t> </a:t>
            </a:r>
            <a:r>
              <a:rPr sz="2500" dirty="0">
                <a:latin typeface="Segoe UI"/>
                <a:cs typeface="Segoe UI"/>
              </a:rPr>
              <a:t>consideration</a:t>
            </a:r>
            <a:r>
              <a:rPr sz="2500" spc="-25" dirty="0">
                <a:latin typeface="Segoe UI"/>
                <a:cs typeface="Segoe UI"/>
              </a:rPr>
              <a:t> in </a:t>
            </a:r>
            <a:r>
              <a:rPr sz="2500" dirty="0">
                <a:latin typeface="Segoe UI"/>
                <a:cs typeface="Segoe UI"/>
              </a:rPr>
              <a:t>other</a:t>
            </a:r>
            <a:r>
              <a:rPr sz="2500" spc="-35" dirty="0">
                <a:latin typeface="Segoe UI"/>
                <a:cs typeface="Segoe UI"/>
              </a:rPr>
              <a:t> </a:t>
            </a:r>
            <a:r>
              <a:rPr sz="2500" dirty="0">
                <a:latin typeface="Segoe UI"/>
                <a:cs typeface="Segoe UI"/>
              </a:rPr>
              <a:t>priorities</a:t>
            </a:r>
            <a:r>
              <a:rPr sz="2500" spc="5" dirty="0">
                <a:latin typeface="Segoe UI"/>
                <a:cs typeface="Segoe UI"/>
              </a:rPr>
              <a:t> </a:t>
            </a:r>
            <a:r>
              <a:rPr sz="2500" dirty="0">
                <a:latin typeface="Segoe UI"/>
                <a:cs typeface="Segoe UI"/>
              </a:rPr>
              <a:t>for</a:t>
            </a:r>
            <a:r>
              <a:rPr sz="2500" spc="-45" dirty="0">
                <a:latin typeface="Segoe UI"/>
                <a:cs typeface="Segoe UI"/>
              </a:rPr>
              <a:t> </a:t>
            </a:r>
            <a:r>
              <a:rPr sz="2500" dirty="0">
                <a:latin typeface="Segoe UI"/>
                <a:cs typeface="Segoe UI"/>
              </a:rPr>
              <a:t>the</a:t>
            </a:r>
            <a:r>
              <a:rPr sz="2500" spc="-30" dirty="0">
                <a:latin typeface="Segoe UI"/>
                <a:cs typeface="Segoe UI"/>
              </a:rPr>
              <a:t> </a:t>
            </a:r>
            <a:r>
              <a:rPr sz="2500" dirty="0">
                <a:latin typeface="Segoe UI"/>
                <a:cs typeface="Segoe UI"/>
              </a:rPr>
              <a:t>NHS,</a:t>
            </a:r>
            <a:r>
              <a:rPr sz="2500" spc="-50" dirty="0">
                <a:latin typeface="Segoe UI"/>
                <a:cs typeface="Segoe UI"/>
              </a:rPr>
              <a:t> </a:t>
            </a:r>
            <a:r>
              <a:rPr sz="2500" dirty="0">
                <a:latin typeface="Segoe UI"/>
                <a:cs typeface="Segoe UI"/>
              </a:rPr>
              <a:t>including</a:t>
            </a:r>
            <a:r>
              <a:rPr sz="2500" spc="-40" dirty="0">
                <a:latin typeface="Segoe UI"/>
                <a:cs typeface="Segoe UI"/>
              </a:rPr>
              <a:t> </a:t>
            </a:r>
            <a:r>
              <a:rPr sz="2500" dirty="0">
                <a:latin typeface="Segoe UI"/>
                <a:cs typeface="Segoe UI"/>
              </a:rPr>
              <a:t>in</a:t>
            </a:r>
            <a:r>
              <a:rPr sz="2500" spc="-50" dirty="0">
                <a:latin typeface="Segoe UI"/>
                <a:cs typeface="Segoe UI"/>
              </a:rPr>
              <a:t> </a:t>
            </a:r>
            <a:r>
              <a:rPr sz="2500" dirty="0">
                <a:latin typeface="Segoe UI"/>
                <a:cs typeface="Segoe UI"/>
              </a:rPr>
              <a:t>the</a:t>
            </a:r>
            <a:r>
              <a:rPr sz="2500" spc="-35" dirty="0">
                <a:latin typeface="Segoe UI"/>
                <a:cs typeface="Segoe UI"/>
              </a:rPr>
              <a:t> </a:t>
            </a:r>
            <a:r>
              <a:rPr sz="2500" dirty="0">
                <a:latin typeface="Segoe UI"/>
                <a:cs typeface="Segoe UI"/>
              </a:rPr>
              <a:t>NHS</a:t>
            </a:r>
            <a:r>
              <a:rPr sz="2500" spc="-50" dirty="0">
                <a:latin typeface="Segoe UI"/>
                <a:cs typeface="Segoe UI"/>
              </a:rPr>
              <a:t> </a:t>
            </a:r>
            <a:r>
              <a:rPr sz="2500" spc="-20" dirty="0">
                <a:latin typeface="Segoe UI"/>
                <a:cs typeface="Segoe UI"/>
              </a:rPr>
              <a:t>Long </a:t>
            </a:r>
            <a:r>
              <a:rPr sz="2500" spc="-55" dirty="0">
                <a:latin typeface="Segoe UI"/>
                <a:cs typeface="Segoe UI"/>
              </a:rPr>
              <a:t>Term</a:t>
            </a:r>
            <a:r>
              <a:rPr sz="2500" spc="-60" dirty="0">
                <a:latin typeface="Segoe UI"/>
                <a:cs typeface="Segoe UI"/>
              </a:rPr>
              <a:t> </a:t>
            </a:r>
            <a:r>
              <a:rPr sz="2500" dirty="0">
                <a:latin typeface="Segoe UI"/>
                <a:cs typeface="Segoe UI"/>
              </a:rPr>
              <a:t>Plan</a:t>
            </a:r>
            <a:r>
              <a:rPr sz="2500" spc="-55" dirty="0">
                <a:latin typeface="Segoe UI"/>
                <a:cs typeface="Segoe UI"/>
              </a:rPr>
              <a:t> </a:t>
            </a:r>
            <a:r>
              <a:rPr sz="2500" dirty="0">
                <a:latin typeface="Segoe UI"/>
                <a:cs typeface="Segoe UI"/>
              </a:rPr>
              <a:t>and</a:t>
            </a:r>
            <a:r>
              <a:rPr sz="2500" spc="-60" dirty="0">
                <a:latin typeface="Segoe UI"/>
                <a:cs typeface="Segoe UI"/>
              </a:rPr>
              <a:t> </a:t>
            </a:r>
            <a:r>
              <a:rPr sz="2500" dirty="0">
                <a:latin typeface="Segoe UI"/>
                <a:cs typeface="Segoe UI"/>
              </a:rPr>
              <a:t>as</a:t>
            </a:r>
            <a:r>
              <a:rPr sz="2500" spc="-60" dirty="0">
                <a:latin typeface="Segoe UI"/>
                <a:cs typeface="Segoe UI"/>
              </a:rPr>
              <a:t> </a:t>
            </a:r>
            <a:r>
              <a:rPr sz="2500" dirty="0">
                <a:latin typeface="Segoe UI"/>
                <a:cs typeface="Segoe UI"/>
              </a:rPr>
              <a:t>part</a:t>
            </a:r>
            <a:r>
              <a:rPr sz="2500" spc="-30" dirty="0">
                <a:latin typeface="Segoe UI"/>
                <a:cs typeface="Segoe UI"/>
              </a:rPr>
              <a:t> </a:t>
            </a:r>
            <a:r>
              <a:rPr sz="2500" dirty="0">
                <a:latin typeface="Segoe UI"/>
                <a:cs typeface="Segoe UI"/>
              </a:rPr>
              <a:t>of</a:t>
            </a:r>
            <a:r>
              <a:rPr sz="2500" spc="-60" dirty="0">
                <a:latin typeface="Segoe UI"/>
                <a:cs typeface="Segoe UI"/>
              </a:rPr>
              <a:t> </a:t>
            </a:r>
            <a:r>
              <a:rPr sz="2500" dirty="0">
                <a:latin typeface="Segoe UI"/>
                <a:cs typeface="Segoe UI"/>
              </a:rPr>
              <a:t>elective</a:t>
            </a:r>
            <a:r>
              <a:rPr sz="2500" spc="-45" dirty="0">
                <a:latin typeface="Segoe UI"/>
                <a:cs typeface="Segoe UI"/>
              </a:rPr>
              <a:t> </a:t>
            </a:r>
            <a:r>
              <a:rPr sz="2500" dirty="0">
                <a:latin typeface="Segoe UI"/>
                <a:cs typeface="Segoe UI"/>
              </a:rPr>
              <a:t>care</a:t>
            </a:r>
            <a:r>
              <a:rPr sz="2500" spc="-45" dirty="0">
                <a:latin typeface="Segoe UI"/>
                <a:cs typeface="Segoe UI"/>
              </a:rPr>
              <a:t> </a:t>
            </a:r>
            <a:r>
              <a:rPr sz="2500" spc="-10" dirty="0">
                <a:latin typeface="Segoe UI"/>
                <a:cs typeface="Segoe UI"/>
              </a:rPr>
              <a:t>recovery”.</a:t>
            </a:r>
            <a:endParaRPr sz="2500">
              <a:latin typeface="Segoe UI"/>
              <a:cs typeface="Segoe UI"/>
            </a:endParaRPr>
          </a:p>
          <a:p>
            <a:pPr marR="36195" algn="r">
              <a:lnSpc>
                <a:spcPct val="100000"/>
              </a:lnSpc>
              <a:spcBef>
                <a:spcPts val="2405"/>
              </a:spcBef>
            </a:pPr>
            <a:r>
              <a:rPr sz="1800" dirty="0">
                <a:latin typeface="Segoe UI"/>
                <a:cs typeface="Segoe UI"/>
              </a:rPr>
              <a:t>(NHS,</a:t>
            </a:r>
            <a:r>
              <a:rPr sz="1800" spc="-35" dirty="0">
                <a:latin typeface="Segoe UI"/>
                <a:cs typeface="Segoe UI"/>
              </a:rPr>
              <a:t> </a:t>
            </a:r>
            <a:r>
              <a:rPr sz="1800" spc="-20" dirty="0">
                <a:latin typeface="Segoe UI"/>
                <a:cs typeface="Segoe UI"/>
              </a:rPr>
              <a:t>2022)</a:t>
            </a:r>
            <a:endParaRPr sz="1800">
              <a:latin typeface="Segoe UI"/>
              <a:cs typeface="Segoe U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243840">
              <a:lnSpc>
                <a:spcPct val="100000"/>
              </a:lnSpc>
              <a:spcBef>
                <a:spcPts val="105"/>
              </a:spcBef>
            </a:pPr>
            <a:r>
              <a:rPr dirty="0"/>
              <a:t>Supported</a:t>
            </a:r>
            <a:r>
              <a:rPr spc="85" dirty="0"/>
              <a:t> </a:t>
            </a:r>
            <a:r>
              <a:rPr spc="-10" dirty="0"/>
              <a:t>self-management</a:t>
            </a:r>
          </a:p>
        </p:txBody>
      </p:sp>
      <p:sp>
        <p:nvSpPr>
          <p:cNvPr id="3" name="object 3"/>
          <p:cNvSpPr txBox="1">
            <a:spLocks noGrp="1"/>
          </p:cNvSpPr>
          <p:nvPr>
            <p:ph type="body" idx="1"/>
          </p:nvPr>
        </p:nvSpPr>
        <p:spPr>
          <a:prstGeom prst="rect">
            <a:avLst/>
          </a:prstGeom>
        </p:spPr>
        <p:txBody>
          <a:bodyPr vert="horz" wrap="square" lIns="0" tIns="64135" rIns="0" bIns="0" rtlCol="0">
            <a:spAutoFit/>
          </a:bodyPr>
          <a:lstStyle/>
          <a:p>
            <a:pPr marL="355600" marR="631825" indent="-343535">
              <a:lnSpc>
                <a:spcPts val="3240"/>
              </a:lnSpc>
              <a:spcBef>
                <a:spcPts val="505"/>
              </a:spcBef>
              <a:buFont typeface="Arial"/>
              <a:buChar char="•"/>
              <a:tabLst>
                <a:tab pos="355600" algn="l"/>
              </a:tabLst>
            </a:pPr>
            <a:r>
              <a:rPr sz="3000" dirty="0">
                <a:solidFill>
                  <a:srgbClr val="1F2A2F"/>
                </a:solidFill>
              </a:rPr>
              <a:t>Supported</a:t>
            </a:r>
            <a:r>
              <a:rPr sz="3000" spc="-50" dirty="0">
                <a:solidFill>
                  <a:srgbClr val="1F2A2F"/>
                </a:solidFill>
              </a:rPr>
              <a:t> </a:t>
            </a:r>
            <a:r>
              <a:rPr sz="3000" spc="-10" dirty="0">
                <a:solidFill>
                  <a:srgbClr val="1F2A2F"/>
                </a:solidFill>
              </a:rPr>
              <a:t>self-</a:t>
            </a:r>
            <a:r>
              <a:rPr sz="3000" dirty="0">
                <a:solidFill>
                  <a:srgbClr val="1F2A2F"/>
                </a:solidFill>
              </a:rPr>
              <a:t>management</a:t>
            </a:r>
            <a:r>
              <a:rPr sz="3000" spc="-35" dirty="0">
                <a:solidFill>
                  <a:srgbClr val="1F2A2F"/>
                </a:solidFill>
              </a:rPr>
              <a:t> </a:t>
            </a:r>
            <a:r>
              <a:rPr sz="3000" dirty="0">
                <a:solidFill>
                  <a:srgbClr val="1F2A2F"/>
                </a:solidFill>
              </a:rPr>
              <a:t>is</a:t>
            </a:r>
            <a:r>
              <a:rPr sz="3000" spc="-65" dirty="0">
                <a:solidFill>
                  <a:srgbClr val="1F2A2F"/>
                </a:solidFill>
              </a:rPr>
              <a:t> </a:t>
            </a:r>
            <a:r>
              <a:rPr sz="3000" dirty="0">
                <a:solidFill>
                  <a:srgbClr val="1F2A2F"/>
                </a:solidFill>
              </a:rPr>
              <a:t>part</a:t>
            </a:r>
            <a:r>
              <a:rPr sz="3000" spc="-65" dirty="0">
                <a:solidFill>
                  <a:srgbClr val="1F2A2F"/>
                </a:solidFill>
              </a:rPr>
              <a:t> </a:t>
            </a:r>
            <a:r>
              <a:rPr sz="3000" spc="-25" dirty="0">
                <a:solidFill>
                  <a:srgbClr val="1F2A2F"/>
                </a:solidFill>
              </a:rPr>
              <a:t>of</a:t>
            </a:r>
            <a:r>
              <a:rPr sz="3000" spc="750" dirty="0">
                <a:solidFill>
                  <a:srgbClr val="1F2A2F"/>
                </a:solidFill>
              </a:rPr>
              <a:t> </a:t>
            </a:r>
            <a:r>
              <a:rPr sz="3000" dirty="0">
                <a:solidFill>
                  <a:srgbClr val="1F2A2F"/>
                </a:solidFill>
              </a:rPr>
              <a:t>the</a:t>
            </a:r>
            <a:r>
              <a:rPr sz="3000" spc="-110" dirty="0">
                <a:solidFill>
                  <a:srgbClr val="1F2A2F"/>
                </a:solidFill>
              </a:rPr>
              <a:t> </a:t>
            </a:r>
            <a:r>
              <a:rPr sz="3000" u="sng" dirty="0">
                <a:solidFill>
                  <a:srgbClr val="0000FF"/>
                </a:solidFill>
                <a:uFill>
                  <a:solidFill>
                    <a:srgbClr val="0000FF"/>
                  </a:solidFill>
                </a:uFill>
                <a:hlinkClick r:id="rId2"/>
              </a:rPr>
              <a:t>NHS</a:t>
            </a:r>
            <a:r>
              <a:rPr sz="3000" u="sng" spc="-100" dirty="0">
                <a:solidFill>
                  <a:srgbClr val="0000FF"/>
                </a:solidFill>
                <a:uFill>
                  <a:solidFill>
                    <a:srgbClr val="0000FF"/>
                  </a:solidFill>
                </a:uFill>
                <a:hlinkClick r:id="rId2"/>
              </a:rPr>
              <a:t> </a:t>
            </a:r>
            <a:r>
              <a:rPr sz="3000" u="sng" dirty="0">
                <a:solidFill>
                  <a:srgbClr val="0000FF"/>
                </a:solidFill>
                <a:uFill>
                  <a:solidFill>
                    <a:srgbClr val="0000FF"/>
                  </a:solidFill>
                </a:uFill>
                <a:hlinkClick r:id="rId2"/>
              </a:rPr>
              <a:t>Long</a:t>
            </a:r>
            <a:r>
              <a:rPr sz="3000" u="sng" spc="-100" dirty="0">
                <a:solidFill>
                  <a:srgbClr val="0000FF"/>
                </a:solidFill>
                <a:uFill>
                  <a:solidFill>
                    <a:srgbClr val="0000FF"/>
                  </a:solidFill>
                </a:uFill>
                <a:hlinkClick r:id="rId2"/>
              </a:rPr>
              <a:t> </a:t>
            </a:r>
            <a:r>
              <a:rPr sz="3000" u="sng" spc="-65" dirty="0">
                <a:solidFill>
                  <a:srgbClr val="0000FF"/>
                </a:solidFill>
                <a:uFill>
                  <a:solidFill>
                    <a:srgbClr val="0000FF"/>
                  </a:solidFill>
                </a:uFill>
                <a:hlinkClick r:id="rId2"/>
              </a:rPr>
              <a:t>Term</a:t>
            </a:r>
            <a:r>
              <a:rPr sz="3000" u="sng" spc="-114" dirty="0">
                <a:solidFill>
                  <a:srgbClr val="0000FF"/>
                </a:solidFill>
                <a:uFill>
                  <a:solidFill>
                    <a:srgbClr val="0000FF"/>
                  </a:solidFill>
                </a:uFill>
                <a:hlinkClick r:id="rId2"/>
              </a:rPr>
              <a:t> </a:t>
            </a:r>
            <a:r>
              <a:rPr sz="3000" u="sng" spc="-10" dirty="0">
                <a:solidFill>
                  <a:srgbClr val="0000FF"/>
                </a:solidFill>
                <a:uFill>
                  <a:solidFill>
                    <a:srgbClr val="0000FF"/>
                  </a:solidFill>
                </a:uFill>
                <a:hlinkClick r:id="rId2"/>
              </a:rPr>
              <a:t>Plan’s</a:t>
            </a:r>
            <a:r>
              <a:rPr sz="3000" spc="-100" dirty="0">
                <a:solidFill>
                  <a:srgbClr val="0000FF"/>
                </a:solidFill>
              </a:rPr>
              <a:t> </a:t>
            </a:r>
            <a:r>
              <a:rPr sz="3000" dirty="0">
                <a:solidFill>
                  <a:srgbClr val="1F2A2F"/>
                </a:solidFill>
              </a:rPr>
              <a:t>commitment</a:t>
            </a:r>
            <a:r>
              <a:rPr sz="3000" spc="-80" dirty="0">
                <a:solidFill>
                  <a:srgbClr val="1F2A2F"/>
                </a:solidFill>
              </a:rPr>
              <a:t> </a:t>
            </a:r>
            <a:r>
              <a:rPr sz="3000" spc="-25" dirty="0">
                <a:solidFill>
                  <a:srgbClr val="1F2A2F"/>
                </a:solidFill>
              </a:rPr>
              <a:t>to </a:t>
            </a:r>
            <a:r>
              <a:rPr sz="3000" dirty="0">
                <a:solidFill>
                  <a:srgbClr val="1F2A2F"/>
                </a:solidFill>
              </a:rPr>
              <a:t>make</a:t>
            </a:r>
            <a:r>
              <a:rPr sz="3000" spc="-40" dirty="0">
                <a:solidFill>
                  <a:srgbClr val="1F2A2F"/>
                </a:solidFill>
              </a:rPr>
              <a:t> </a:t>
            </a:r>
            <a:r>
              <a:rPr sz="3000" dirty="0">
                <a:solidFill>
                  <a:srgbClr val="1F2A2F"/>
                </a:solidFill>
              </a:rPr>
              <a:t>personalised</a:t>
            </a:r>
            <a:r>
              <a:rPr sz="3000" spc="-55" dirty="0">
                <a:solidFill>
                  <a:srgbClr val="1F2A2F"/>
                </a:solidFill>
              </a:rPr>
              <a:t> </a:t>
            </a:r>
            <a:r>
              <a:rPr sz="3000" dirty="0">
                <a:solidFill>
                  <a:srgbClr val="1F2A2F"/>
                </a:solidFill>
              </a:rPr>
              <a:t>care</a:t>
            </a:r>
            <a:r>
              <a:rPr sz="3000" spc="-55" dirty="0">
                <a:solidFill>
                  <a:srgbClr val="1F2A2F"/>
                </a:solidFill>
              </a:rPr>
              <a:t> </a:t>
            </a:r>
            <a:r>
              <a:rPr sz="3000" dirty="0">
                <a:solidFill>
                  <a:srgbClr val="1F2A2F"/>
                </a:solidFill>
              </a:rPr>
              <a:t>the</a:t>
            </a:r>
            <a:r>
              <a:rPr sz="3000" spc="-55" dirty="0">
                <a:solidFill>
                  <a:srgbClr val="1F2A2F"/>
                </a:solidFill>
              </a:rPr>
              <a:t> </a:t>
            </a:r>
            <a:r>
              <a:rPr sz="3000" spc="-10" dirty="0">
                <a:solidFill>
                  <a:srgbClr val="1F2A2F"/>
                </a:solidFill>
              </a:rPr>
              <a:t>norm.</a:t>
            </a:r>
            <a:endParaRPr sz="3000"/>
          </a:p>
          <a:p>
            <a:pPr marL="355600" marR="5080" indent="-343535">
              <a:lnSpc>
                <a:spcPct val="90000"/>
              </a:lnSpc>
              <a:spcBef>
                <a:spcPts val="675"/>
              </a:spcBef>
              <a:buFont typeface="Arial"/>
              <a:buChar char="•"/>
              <a:tabLst>
                <a:tab pos="355600" algn="l"/>
              </a:tabLst>
            </a:pPr>
            <a:r>
              <a:rPr sz="3000" dirty="0">
                <a:solidFill>
                  <a:srgbClr val="1F2A2F"/>
                </a:solidFill>
              </a:rPr>
              <a:t>According</a:t>
            </a:r>
            <a:r>
              <a:rPr sz="3000" spc="-50" dirty="0">
                <a:solidFill>
                  <a:srgbClr val="1F2A2F"/>
                </a:solidFill>
              </a:rPr>
              <a:t> </a:t>
            </a:r>
            <a:r>
              <a:rPr sz="3000" dirty="0">
                <a:solidFill>
                  <a:srgbClr val="1F2A2F"/>
                </a:solidFill>
              </a:rPr>
              <a:t>to</a:t>
            </a:r>
            <a:r>
              <a:rPr sz="3000" spc="-55" dirty="0">
                <a:solidFill>
                  <a:srgbClr val="1F2A2F"/>
                </a:solidFill>
              </a:rPr>
              <a:t> </a:t>
            </a:r>
            <a:r>
              <a:rPr sz="3000" dirty="0">
                <a:solidFill>
                  <a:srgbClr val="1F2A2F"/>
                </a:solidFill>
              </a:rPr>
              <a:t>NHS</a:t>
            </a:r>
            <a:r>
              <a:rPr sz="3000" spc="-40" dirty="0">
                <a:solidFill>
                  <a:srgbClr val="1F2A2F"/>
                </a:solidFill>
              </a:rPr>
              <a:t> </a:t>
            </a:r>
            <a:r>
              <a:rPr sz="3000" dirty="0">
                <a:solidFill>
                  <a:srgbClr val="1F2A2F"/>
                </a:solidFill>
              </a:rPr>
              <a:t>(2022),</a:t>
            </a:r>
            <a:r>
              <a:rPr sz="3000" spc="-85" dirty="0">
                <a:solidFill>
                  <a:srgbClr val="1F2A2F"/>
                </a:solidFill>
              </a:rPr>
              <a:t> </a:t>
            </a:r>
            <a:r>
              <a:rPr sz="3000" dirty="0">
                <a:solidFill>
                  <a:srgbClr val="1F2A2F"/>
                </a:solidFill>
              </a:rPr>
              <a:t>the</a:t>
            </a:r>
            <a:r>
              <a:rPr sz="3000" spc="-40" dirty="0">
                <a:solidFill>
                  <a:srgbClr val="1F2A2F"/>
                </a:solidFill>
              </a:rPr>
              <a:t> </a:t>
            </a:r>
            <a:r>
              <a:rPr sz="3000" spc="-20" dirty="0">
                <a:solidFill>
                  <a:srgbClr val="1F2A2F"/>
                </a:solidFill>
              </a:rPr>
              <a:t>term </a:t>
            </a:r>
            <a:r>
              <a:rPr sz="3000" dirty="0">
                <a:solidFill>
                  <a:srgbClr val="1F2A2F"/>
                </a:solidFill>
              </a:rPr>
              <a:t>“‘supported</a:t>
            </a:r>
            <a:r>
              <a:rPr sz="3000" spc="-145" dirty="0">
                <a:solidFill>
                  <a:srgbClr val="1F2A2F"/>
                </a:solidFill>
              </a:rPr>
              <a:t> </a:t>
            </a:r>
            <a:r>
              <a:rPr sz="3000" spc="-10" dirty="0">
                <a:solidFill>
                  <a:srgbClr val="1F2A2F"/>
                </a:solidFill>
              </a:rPr>
              <a:t>self-</a:t>
            </a:r>
            <a:r>
              <a:rPr sz="3000" dirty="0">
                <a:solidFill>
                  <a:srgbClr val="1F2A2F"/>
                </a:solidFill>
              </a:rPr>
              <a:t>management’</a:t>
            </a:r>
            <a:r>
              <a:rPr sz="3000" spc="-125" dirty="0">
                <a:solidFill>
                  <a:srgbClr val="1F2A2F"/>
                </a:solidFill>
              </a:rPr>
              <a:t> </a:t>
            </a:r>
            <a:r>
              <a:rPr sz="3000" dirty="0">
                <a:solidFill>
                  <a:srgbClr val="1F2A2F"/>
                </a:solidFill>
              </a:rPr>
              <a:t>mean</a:t>
            </a:r>
            <a:r>
              <a:rPr sz="3000" spc="-150" dirty="0">
                <a:solidFill>
                  <a:srgbClr val="1F2A2F"/>
                </a:solidFill>
              </a:rPr>
              <a:t> </a:t>
            </a:r>
            <a:r>
              <a:rPr sz="3000" spc="-25" dirty="0">
                <a:solidFill>
                  <a:srgbClr val="1F2A2F"/>
                </a:solidFill>
              </a:rPr>
              <a:t>the</a:t>
            </a:r>
            <a:r>
              <a:rPr sz="3000" spc="750" dirty="0">
                <a:solidFill>
                  <a:srgbClr val="1F2A2F"/>
                </a:solidFill>
              </a:rPr>
              <a:t> </a:t>
            </a:r>
            <a:r>
              <a:rPr sz="3000" dirty="0">
                <a:solidFill>
                  <a:srgbClr val="1F2A2F"/>
                </a:solidFill>
              </a:rPr>
              <a:t>ways</a:t>
            </a:r>
            <a:r>
              <a:rPr sz="3000" spc="-35" dirty="0">
                <a:solidFill>
                  <a:srgbClr val="1F2A2F"/>
                </a:solidFill>
              </a:rPr>
              <a:t> </a:t>
            </a:r>
            <a:r>
              <a:rPr sz="3000" dirty="0">
                <a:solidFill>
                  <a:srgbClr val="1F2A2F"/>
                </a:solidFill>
              </a:rPr>
              <a:t>that</a:t>
            </a:r>
            <a:r>
              <a:rPr sz="3000" spc="-15" dirty="0">
                <a:solidFill>
                  <a:srgbClr val="1F2A2F"/>
                </a:solidFill>
              </a:rPr>
              <a:t> </a:t>
            </a:r>
            <a:r>
              <a:rPr sz="3000" dirty="0">
                <a:solidFill>
                  <a:srgbClr val="1F2A2F"/>
                </a:solidFill>
              </a:rPr>
              <a:t>health</a:t>
            </a:r>
            <a:r>
              <a:rPr sz="3000" spc="-5" dirty="0">
                <a:solidFill>
                  <a:srgbClr val="1F2A2F"/>
                </a:solidFill>
              </a:rPr>
              <a:t> </a:t>
            </a:r>
            <a:r>
              <a:rPr sz="3000" dirty="0">
                <a:solidFill>
                  <a:srgbClr val="1F2A2F"/>
                </a:solidFill>
              </a:rPr>
              <a:t>and</a:t>
            </a:r>
            <a:r>
              <a:rPr sz="3000" spc="-15" dirty="0">
                <a:solidFill>
                  <a:srgbClr val="1F2A2F"/>
                </a:solidFill>
              </a:rPr>
              <a:t> </a:t>
            </a:r>
            <a:r>
              <a:rPr sz="3000" dirty="0">
                <a:solidFill>
                  <a:srgbClr val="1F2A2F"/>
                </a:solidFill>
              </a:rPr>
              <a:t>care</a:t>
            </a:r>
            <a:r>
              <a:rPr sz="3000" spc="-20" dirty="0">
                <a:solidFill>
                  <a:srgbClr val="1F2A2F"/>
                </a:solidFill>
              </a:rPr>
              <a:t> </a:t>
            </a:r>
            <a:r>
              <a:rPr sz="3000" dirty="0">
                <a:solidFill>
                  <a:srgbClr val="1F2A2F"/>
                </a:solidFill>
              </a:rPr>
              <a:t>services</a:t>
            </a:r>
            <a:r>
              <a:rPr sz="3000" spc="-15" dirty="0">
                <a:solidFill>
                  <a:srgbClr val="1F2A2F"/>
                </a:solidFill>
              </a:rPr>
              <a:t> </a:t>
            </a:r>
            <a:r>
              <a:rPr sz="3000" spc="-10" dirty="0">
                <a:solidFill>
                  <a:srgbClr val="1F2A2F"/>
                </a:solidFill>
              </a:rPr>
              <a:t>encourage, </a:t>
            </a:r>
            <a:r>
              <a:rPr sz="3000" dirty="0">
                <a:solidFill>
                  <a:srgbClr val="1F2A2F"/>
                </a:solidFill>
              </a:rPr>
              <a:t>support</a:t>
            </a:r>
            <a:r>
              <a:rPr sz="3000" spc="-65" dirty="0">
                <a:solidFill>
                  <a:srgbClr val="1F2A2F"/>
                </a:solidFill>
              </a:rPr>
              <a:t> </a:t>
            </a:r>
            <a:r>
              <a:rPr sz="3000" dirty="0">
                <a:solidFill>
                  <a:srgbClr val="1F2A2F"/>
                </a:solidFill>
              </a:rPr>
              <a:t>and</a:t>
            </a:r>
            <a:r>
              <a:rPr sz="3000" spc="-55" dirty="0">
                <a:solidFill>
                  <a:srgbClr val="1F2A2F"/>
                </a:solidFill>
              </a:rPr>
              <a:t> </a:t>
            </a:r>
            <a:r>
              <a:rPr sz="3000" dirty="0">
                <a:solidFill>
                  <a:srgbClr val="1F2A2F"/>
                </a:solidFill>
              </a:rPr>
              <a:t>empower</a:t>
            </a:r>
            <a:r>
              <a:rPr sz="3000" spc="-65" dirty="0">
                <a:solidFill>
                  <a:srgbClr val="1F2A2F"/>
                </a:solidFill>
              </a:rPr>
              <a:t> </a:t>
            </a:r>
            <a:r>
              <a:rPr sz="3000" dirty="0">
                <a:solidFill>
                  <a:srgbClr val="1F2A2F"/>
                </a:solidFill>
              </a:rPr>
              <a:t>people</a:t>
            </a:r>
            <a:r>
              <a:rPr sz="3000" spc="-60" dirty="0">
                <a:solidFill>
                  <a:srgbClr val="1F2A2F"/>
                </a:solidFill>
              </a:rPr>
              <a:t> </a:t>
            </a:r>
            <a:r>
              <a:rPr sz="3000" dirty="0">
                <a:solidFill>
                  <a:srgbClr val="1F2A2F"/>
                </a:solidFill>
              </a:rPr>
              <a:t>to</a:t>
            </a:r>
            <a:r>
              <a:rPr sz="3000" spc="-65" dirty="0">
                <a:solidFill>
                  <a:srgbClr val="1F2A2F"/>
                </a:solidFill>
              </a:rPr>
              <a:t> </a:t>
            </a:r>
            <a:r>
              <a:rPr sz="3000" spc="-10" dirty="0">
                <a:solidFill>
                  <a:srgbClr val="1F2A2F"/>
                </a:solidFill>
              </a:rPr>
              <a:t>manage </a:t>
            </a:r>
            <a:r>
              <a:rPr sz="3000" dirty="0">
                <a:solidFill>
                  <a:srgbClr val="1F2A2F"/>
                </a:solidFill>
              </a:rPr>
              <a:t>their</a:t>
            </a:r>
            <a:r>
              <a:rPr sz="3000" spc="-55" dirty="0">
                <a:solidFill>
                  <a:srgbClr val="1F2A2F"/>
                </a:solidFill>
              </a:rPr>
              <a:t> </a:t>
            </a:r>
            <a:r>
              <a:rPr sz="3000" dirty="0">
                <a:solidFill>
                  <a:srgbClr val="1F2A2F"/>
                </a:solidFill>
              </a:rPr>
              <a:t>ongoing</a:t>
            </a:r>
            <a:r>
              <a:rPr sz="3000" spc="-35" dirty="0">
                <a:solidFill>
                  <a:srgbClr val="1F2A2F"/>
                </a:solidFill>
              </a:rPr>
              <a:t> </a:t>
            </a:r>
            <a:r>
              <a:rPr sz="3000" dirty="0">
                <a:solidFill>
                  <a:srgbClr val="1F2A2F"/>
                </a:solidFill>
              </a:rPr>
              <a:t>physical</a:t>
            </a:r>
            <a:r>
              <a:rPr sz="3000" spc="-45" dirty="0">
                <a:solidFill>
                  <a:srgbClr val="1F2A2F"/>
                </a:solidFill>
              </a:rPr>
              <a:t> </a:t>
            </a:r>
            <a:r>
              <a:rPr sz="3000" dirty="0">
                <a:solidFill>
                  <a:srgbClr val="1F2A2F"/>
                </a:solidFill>
              </a:rPr>
              <a:t>and</a:t>
            </a:r>
            <a:r>
              <a:rPr sz="3000" spc="-55" dirty="0">
                <a:solidFill>
                  <a:srgbClr val="1F2A2F"/>
                </a:solidFill>
              </a:rPr>
              <a:t> </a:t>
            </a:r>
            <a:r>
              <a:rPr sz="3000" dirty="0">
                <a:solidFill>
                  <a:srgbClr val="1F2A2F"/>
                </a:solidFill>
              </a:rPr>
              <a:t>mental</a:t>
            </a:r>
            <a:r>
              <a:rPr sz="3000" spc="-55" dirty="0">
                <a:solidFill>
                  <a:srgbClr val="1F2A2F"/>
                </a:solidFill>
              </a:rPr>
              <a:t> </a:t>
            </a:r>
            <a:r>
              <a:rPr sz="3000" spc="-10" dirty="0">
                <a:solidFill>
                  <a:srgbClr val="1F2A2F"/>
                </a:solidFill>
              </a:rPr>
              <a:t>health </a:t>
            </a:r>
            <a:r>
              <a:rPr sz="3000" dirty="0">
                <a:solidFill>
                  <a:srgbClr val="1F2A2F"/>
                </a:solidFill>
              </a:rPr>
              <a:t>conditions</a:t>
            </a:r>
            <a:r>
              <a:rPr sz="3000" spc="-110" dirty="0">
                <a:solidFill>
                  <a:srgbClr val="1F2A2F"/>
                </a:solidFill>
              </a:rPr>
              <a:t> </a:t>
            </a:r>
            <a:r>
              <a:rPr sz="3000" spc="-10" dirty="0">
                <a:solidFill>
                  <a:srgbClr val="1F2A2F"/>
                </a:solidFill>
              </a:rPr>
              <a:t>themselves”.</a:t>
            </a:r>
            <a:endParaRPr sz="3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243840">
              <a:lnSpc>
                <a:spcPct val="100000"/>
              </a:lnSpc>
              <a:spcBef>
                <a:spcPts val="105"/>
              </a:spcBef>
            </a:pPr>
            <a:r>
              <a:rPr dirty="0"/>
              <a:t>Supported</a:t>
            </a:r>
            <a:r>
              <a:rPr spc="85" dirty="0"/>
              <a:t> </a:t>
            </a:r>
            <a:r>
              <a:rPr spc="-10" dirty="0"/>
              <a:t>self-management</a:t>
            </a:r>
          </a:p>
        </p:txBody>
      </p:sp>
      <p:sp>
        <p:nvSpPr>
          <p:cNvPr id="3" name="object 3"/>
          <p:cNvSpPr txBox="1"/>
          <p:nvPr/>
        </p:nvSpPr>
        <p:spPr>
          <a:xfrm>
            <a:off x="535940" y="1526260"/>
            <a:ext cx="7235825" cy="3683635"/>
          </a:xfrm>
          <a:prstGeom prst="rect">
            <a:avLst/>
          </a:prstGeom>
        </p:spPr>
        <p:txBody>
          <a:bodyPr vert="horz" wrap="square" lIns="0" tIns="60960" rIns="0" bIns="0" rtlCol="0">
            <a:spAutoFit/>
          </a:bodyPr>
          <a:lstStyle/>
          <a:p>
            <a:pPr marL="12700">
              <a:lnSpc>
                <a:spcPct val="100000"/>
              </a:lnSpc>
              <a:spcBef>
                <a:spcPts val="480"/>
              </a:spcBef>
            </a:pPr>
            <a:r>
              <a:rPr sz="3200" dirty="0">
                <a:latin typeface="Segoe UI"/>
                <a:cs typeface="Segoe UI"/>
              </a:rPr>
              <a:t>SSM</a:t>
            </a:r>
            <a:r>
              <a:rPr sz="3200" spc="-60" dirty="0">
                <a:latin typeface="Segoe UI"/>
                <a:cs typeface="Segoe UI"/>
              </a:rPr>
              <a:t> </a:t>
            </a:r>
            <a:r>
              <a:rPr sz="3200" dirty="0">
                <a:latin typeface="Segoe UI"/>
                <a:cs typeface="Segoe UI"/>
              </a:rPr>
              <a:t>is</a:t>
            </a:r>
            <a:r>
              <a:rPr sz="3200" spc="-55" dirty="0">
                <a:latin typeface="Segoe UI"/>
                <a:cs typeface="Segoe UI"/>
              </a:rPr>
              <a:t> </a:t>
            </a:r>
            <a:r>
              <a:rPr sz="3200" dirty="0">
                <a:latin typeface="Segoe UI"/>
                <a:cs typeface="Segoe UI"/>
              </a:rPr>
              <a:t>expected</a:t>
            </a:r>
            <a:r>
              <a:rPr sz="3200" spc="-60" dirty="0">
                <a:latin typeface="Segoe UI"/>
                <a:cs typeface="Segoe UI"/>
              </a:rPr>
              <a:t> </a:t>
            </a:r>
            <a:r>
              <a:rPr sz="3200" dirty="0">
                <a:latin typeface="Segoe UI"/>
                <a:cs typeface="Segoe UI"/>
              </a:rPr>
              <a:t>to</a:t>
            </a:r>
            <a:r>
              <a:rPr sz="3200" spc="-55" dirty="0">
                <a:latin typeface="Segoe UI"/>
                <a:cs typeface="Segoe UI"/>
              </a:rPr>
              <a:t> </a:t>
            </a:r>
            <a:r>
              <a:rPr sz="3200" dirty="0">
                <a:latin typeface="Segoe UI"/>
                <a:cs typeface="Segoe UI"/>
              </a:rPr>
              <a:t>be</a:t>
            </a:r>
            <a:r>
              <a:rPr sz="3200" spc="-55" dirty="0">
                <a:latin typeface="Segoe UI"/>
                <a:cs typeface="Segoe UI"/>
              </a:rPr>
              <a:t> </a:t>
            </a:r>
            <a:r>
              <a:rPr sz="3200" dirty="0">
                <a:latin typeface="Segoe UI"/>
                <a:cs typeface="Segoe UI"/>
              </a:rPr>
              <a:t>achieved</a:t>
            </a:r>
            <a:r>
              <a:rPr sz="3200" spc="-75" dirty="0">
                <a:latin typeface="Segoe UI"/>
                <a:cs typeface="Segoe UI"/>
              </a:rPr>
              <a:t> </a:t>
            </a:r>
            <a:r>
              <a:rPr sz="3200" spc="-10" dirty="0">
                <a:latin typeface="Segoe UI"/>
                <a:cs typeface="Segoe UI"/>
              </a:rPr>
              <a:t>through</a:t>
            </a:r>
            <a:endParaRPr sz="3200">
              <a:latin typeface="Segoe UI"/>
              <a:cs typeface="Segoe UI"/>
            </a:endParaRPr>
          </a:p>
          <a:p>
            <a:pPr marL="355600" indent="-342900">
              <a:lnSpc>
                <a:spcPct val="100000"/>
              </a:lnSpc>
              <a:spcBef>
                <a:spcPts val="385"/>
              </a:spcBef>
              <a:buFont typeface="Arial"/>
              <a:buChar char="•"/>
              <a:tabLst>
                <a:tab pos="355600" algn="l"/>
              </a:tabLst>
            </a:pPr>
            <a:r>
              <a:rPr sz="3200" b="1" dirty="0">
                <a:latin typeface="Segoe UI"/>
                <a:cs typeface="Segoe UI"/>
              </a:rPr>
              <a:t>Health</a:t>
            </a:r>
            <a:r>
              <a:rPr sz="3200" b="1" spc="-114" dirty="0">
                <a:latin typeface="Segoe UI"/>
                <a:cs typeface="Segoe UI"/>
              </a:rPr>
              <a:t> </a:t>
            </a:r>
            <a:r>
              <a:rPr sz="3200" b="1" spc="-10" dirty="0">
                <a:latin typeface="Segoe UI"/>
                <a:cs typeface="Segoe UI"/>
              </a:rPr>
              <a:t>coaching</a:t>
            </a:r>
            <a:endParaRPr sz="3200">
              <a:latin typeface="Segoe UI"/>
              <a:cs typeface="Segoe UI"/>
            </a:endParaRPr>
          </a:p>
          <a:p>
            <a:pPr marL="355600" indent="-342900">
              <a:lnSpc>
                <a:spcPct val="100000"/>
              </a:lnSpc>
              <a:spcBef>
                <a:spcPts val="385"/>
              </a:spcBef>
              <a:buFont typeface="Arial"/>
              <a:buChar char="•"/>
              <a:tabLst>
                <a:tab pos="355600" algn="l"/>
              </a:tabLst>
            </a:pPr>
            <a:r>
              <a:rPr sz="3200" b="1" dirty="0">
                <a:latin typeface="Segoe UI"/>
                <a:cs typeface="Segoe UI"/>
              </a:rPr>
              <a:t>Care</a:t>
            </a:r>
            <a:r>
              <a:rPr sz="3200" b="1" spc="-30" dirty="0">
                <a:latin typeface="Segoe UI"/>
                <a:cs typeface="Segoe UI"/>
              </a:rPr>
              <a:t> </a:t>
            </a:r>
            <a:r>
              <a:rPr sz="3200" b="1" spc="-10" dirty="0">
                <a:latin typeface="Segoe UI"/>
                <a:cs typeface="Segoe UI"/>
              </a:rPr>
              <a:t>coordinators</a:t>
            </a:r>
            <a:endParaRPr sz="3200">
              <a:latin typeface="Segoe UI"/>
              <a:cs typeface="Segoe UI"/>
            </a:endParaRPr>
          </a:p>
          <a:p>
            <a:pPr marL="355600" indent="-342900">
              <a:lnSpc>
                <a:spcPct val="100000"/>
              </a:lnSpc>
              <a:spcBef>
                <a:spcPts val="385"/>
              </a:spcBef>
              <a:buFont typeface="Arial"/>
              <a:buChar char="•"/>
              <a:tabLst>
                <a:tab pos="355600" algn="l"/>
              </a:tabLst>
            </a:pPr>
            <a:r>
              <a:rPr sz="3200" b="1" dirty="0">
                <a:latin typeface="Segoe UI"/>
                <a:cs typeface="Segoe UI"/>
              </a:rPr>
              <a:t>Peer</a:t>
            </a:r>
            <a:r>
              <a:rPr sz="3200" b="1" spc="-140" dirty="0">
                <a:latin typeface="Segoe UI"/>
                <a:cs typeface="Segoe UI"/>
              </a:rPr>
              <a:t> </a:t>
            </a:r>
            <a:r>
              <a:rPr sz="3200" b="1" spc="-10" dirty="0">
                <a:latin typeface="Segoe UI"/>
                <a:cs typeface="Segoe UI"/>
              </a:rPr>
              <a:t>support</a:t>
            </a:r>
            <a:endParaRPr sz="3200">
              <a:latin typeface="Segoe UI"/>
              <a:cs typeface="Segoe UI"/>
            </a:endParaRPr>
          </a:p>
          <a:p>
            <a:pPr marL="355600" marR="779145" indent="-343535">
              <a:lnSpc>
                <a:spcPts val="3460"/>
              </a:lnSpc>
              <a:spcBef>
                <a:spcPts val="815"/>
              </a:spcBef>
              <a:buFont typeface="Arial"/>
              <a:buChar char="•"/>
              <a:tabLst>
                <a:tab pos="355600" algn="l"/>
              </a:tabLst>
            </a:pPr>
            <a:r>
              <a:rPr sz="3200" b="1" dirty="0">
                <a:latin typeface="Segoe UI"/>
                <a:cs typeface="Segoe UI"/>
              </a:rPr>
              <a:t>Measurement</a:t>
            </a:r>
            <a:r>
              <a:rPr sz="3200" b="1" spc="-80" dirty="0">
                <a:latin typeface="Segoe UI"/>
                <a:cs typeface="Segoe UI"/>
              </a:rPr>
              <a:t> </a:t>
            </a:r>
            <a:r>
              <a:rPr sz="3200" b="1" dirty="0">
                <a:latin typeface="Segoe UI"/>
                <a:cs typeface="Segoe UI"/>
              </a:rPr>
              <a:t>and</a:t>
            </a:r>
            <a:r>
              <a:rPr sz="3200" b="1" spc="-90" dirty="0">
                <a:latin typeface="Segoe UI"/>
                <a:cs typeface="Segoe UI"/>
              </a:rPr>
              <a:t> </a:t>
            </a:r>
            <a:r>
              <a:rPr sz="3200" b="1" dirty="0">
                <a:latin typeface="Segoe UI"/>
                <a:cs typeface="Segoe UI"/>
              </a:rPr>
              <a:t>evaluation</a:t>
            </a:r>
            <a:r>
              <a:rPr sz="3200" b="1" spc="-90" dirty="0">
                <a:latin typeface="Segoe UI"/>
                <a:cs typeface="Segoe UI"/>
              </a:rPr>
              <a:t> </a:t>
            </a:r>
            <a:r>
              <a:rPr sz="3200" b="1" spc="-25" dirty="0">
                <a:latin typeface="Segoe UI"/>
                <a:cs typeface="Segoe UI"/>
              </a:rPr>
              <a:t>of </a:t>
            </a:r>
            <a:r>
              <a:rPr sz="3200" b="1" dirty="0">
                <a:latin typeface="Segoe UI"/>
                <a:cs typeface="Segoe UI"/>
              </a:rPr>
              <a:t>supported</a:t>
            </a:r>
            <a:r>
              <a:rPr sz="3200" b="1" spc="-85" dirty="0">
                <a:latin typeface="Segoe UI"/>
                <a:cs typeface="Segoe UI"/>
              </a:rPr>
              <a:t> </a:t>
            </a:r>
            <a:r>
              <a:rPr sz="3200" b="1" dirty="0">
                <a:latin typeface="Segoe UI"/>
                <a:cs typeface="Segoe UI"/>
              </a:rPr>
              <a:t>self</a:t>
            </a:r>
            <a:r>
              <a:rPr sz="3200" b="1" spc="-70" dirty="0">
                <a:latin typeface="Segoe UI"/>
                <a:cs typeface="Segoe UI"/>
              </a:rPr>
              <a:t> </a:t>
            </a:r>
            <a:r>
              <a:rPr sz="3200" b="1" spc="-10" dirty="0">
                <a:latin typeface="Segoe UI"/>
                <a:cs typeface="Segoe UI"/>
              </a:rPr>
              <a:t>management</a:t>
            </a:r>
            <a:endParaRPr sz="3200">
              <a:latin typeface="Segoe UI"/>
              <a:cs typeface="Segoe UI"/>
            </a:endParaRPr>
          </a:p>
          <a:p>
            <a:pPr marL="355600" indent="-342900">
              <a:lnSpc>
                <a:spcPct val="100000"/>
              </a:lnSpc>
              <a:spcBef>
                <a:spcPts val="334"/>
              </a:spcBef>
              <a:buFont typeface="Arial"/>
              <a:buChar char="•"/>
              <a:tabLst>
                <a:tab pos="355600" algn="l"/>
              </a:tabLst>
            </a:pPr>
            <a:r>
              <a:rPr sz="3200" b="1" dirty="0">
                <a:latin typeface="Segoe UI"/>
                <a:cs typeface="Segoe UI"/>
              </a:rPr>
              <a:t>Self</a:t>
            </a:r>
            <a:r>
              <a:rPr sz="3200" b="1" spc="-140" dirty="0">
                <a:latin typeface="Segoe UI"/>
                <a:cs typeface="Segoe UI"/>
              </a:rPr>
              <a:t> </a:t>
            </a:r>
            <a:r>
              <a:rPr sz="3200" b="1" dirty="0">
                <a:latin typeface="Segoe UI"/>
                <a:cs typeface="Segoe UI"/>
              </a:rPr>
              <a:t>management</a:t>
            </a:r>
            <a:r>
              <a:rPr sz="3200" b="1" spc="-145" dirty="0">
                <a:latin typeface="Segoe UI"/>
                <a:cs typeface="Segoe UI"/>
              </a:rPr>
              <a:t> </a:t>
            </a:r>
            <a:r>
              <a:rPr sz="3200" b="1" spc="-10" dirty="0">
                <a:latin typeface="Segoe UI"/>
                <a:cs typeface="Segoe UI"/>
              </a:rPr>
              <a:t>education</a:t>
            </a:r>
            <a:endParaRPr sz="3200">
              <a:latin typeface="Segoe UI"/>
              <a:cs typeface="Segoe U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98880" y="2026157"/>
            <a:ext cx="6745605" cy="1367790"/>
          </a:xfrm>
          <a:prstGeom prst="rect">
            <a:avLst/>
          </a:prstGeom>
        </p:spPr>
        <p:txBody>
          <a:bodyPr vert="horz" wrap="square" lIns="0" tIns="13335" rIns="0" bIns="0" rtlCol="0">
            <a:spAutoFit/>
          </a:bodyPr>
          <a:lstStyle/>
          <a:p>
            <a:pPr marL="1094740" marR="5080" indent="-1082675">
              <a:lnSpc>
                <a:spcPct val="100000"/>
              </a:lnSpc>
              <a:spcBef>
                <a:spcPts val="105"/>
              </a:spcBef>
            </a:pPr>
            <a:r>
              <a:rPr i="1" dirty="0">
                <a:solidFill>
                  <a:srgbClr val="FFFFFF"/>
                </a:solidFill>
                <a:latin typeface="Segoe UI"/>
                <a:cs typeface="Segoe UI"/>
              </a:rPr>
              <a:t>Components</a:t>
            </a:r>
            <a:r>
              <a:rPr i="1" spc="-100" dirty="0">
                <a:solidFill>
                  <a:srgbClr val="FFFFFF"/>
                </a:solidFill>
                <a:latin typeface="Segoe UI"/>
                <a:cs typeface="Segoe UI"/>
              </a:rPr>
              <a:t> </a:t>
            </a:r>
            <a:r>
              <a:rPr i="1" dirty="0">
                <a:solidFill>
                  <a:srgbClr val="FFFFFF"/>
                </a:solidFill>
                <a:latin typeface="Segoe UI"/>
                <a:cs typeface="Segoe UI"/>
              </a:rPr>
              <a:t>of</a:t>
            </a:r>
            <a:r>
              <a:rPr i="1" spc="-75" dirty="0">
                <a:solidFill>
                  <a:srgbClr val="FFFFFF"/>
                </a:solidFill>
                <a:latin typeface="Segoe UI"/>
                <a:cs typeface="Segoe UI"/>
              </a:rPr>
              <a:t> </a:t>
            </a:r>
            <a:r>
              <a:rPr i="1" spc="-10" dirty="0">
                <a:solidFill>
                  <a:srgbClr val="FFFFFF"/>
                </a:solidFill>
                <a:latin typeface="Segoe UI"/>
                <a:cs typeface="Segoe UI"/>
              </a:rPr>
              <a:t>supported </a:t>
            </a:r>
            <a:r>
              <a:rPr i="1" dirty="0">
                <a:solidFill>
                  <a:srgbClr val="FFFFFF"/>
                </a:solidFill>
                <a:latin typeface="Segoe UI"/>
                <a:cs typeface="Segoe UI"/>
              </a:rPr>
              <a:t>self</a:t>
            </a:r>
            <a:r>
              <a:rPr i="1" spc="-70" dirty="0">
                <a:solidFill>
                  <a:srgbClr val="FFFFFF"/>
                </a:solidFill>
                <a:latin typeface="Segoe UI"/>
                <a:cs typeface="Segoe UI"/>
              </a:rPr>
              <a:t> </a:t>
            </a:r>
            <a:r>
              <a:rPr i="1" spc="-10" dirty="0">
                <a:solidFill>
                  <a:srgbClr val="FFFFFF"/>
                </a:solidFill>
                <a:latin typeface="Segoe UI"/>
                <a:cs typeface="Segoe UI"/>
              </a:rPr>
              <a:t>management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21920">
              <a:lnSpc>
                <a:spcPct val="100000"/>
              </a:lnSpc>
              <a:spcBef>
                <a:spcPts val="105"/>
              </a:spcBef>
            </a:pPr>
            <a:r>
              <a:rPr dirty="0">
                <a:solidFill>
                  <a:srgbClr val="1F2A2F"/>
                </a:solidFill>
              </a:rPr>
              <a:t>Health</a:t>
            </a:r>
            <a:r>
              <a:rPr spc="-70" dirty="0">
                <a:solidFill>
                  <a:srgbClr val="1F2A2F"/>
                </a:solidFill>
              </a:rPr>
              <a:t> </a:t>
            </a:r>
            <a:r>
              <a:rPr dirty="0">
                <a:solidFill>
                  <a:srgbClr val="1F2A2F"/>
                </a:solidFill>
              </a:rPr>
              <a:t>and</a:t>
            </a:r>
            <a:r>
              <a:rPr spc="-45" dirty="0">
                <a:solidFill>
                  <a:srgbClr val="1F2A2F"/>
                </a:solidFill>
              </a:rPr>
              <a:t> </a:t>
            </a:r>
            <a:r>
              <a:rPr dirty="0">
                <a:solidFill>
                  <a:srgbClr val="1F2A2F"/>
                </a:solidFill>
              </a:rPr>
              <a:t>wellbeing</a:t>
            </a:r>
            <a:r>
              <a:rPr spc="-85" dirty="0">
                <a:solidFill>
                  <a:srgbClr val="1F2A2F"/>
                </a:solidFill>
              </a:rPr>
              <a:t> </a:t>
            </a:r>
            <a:r>
              <a:rPr spc="-10" dirty="0">
                <a:solidFill>
                  <a:srgbClr val="1F2A2F"/>
                </a:solidFill>
              </a:rPr>
              <a:t>coaches</a:t>
            </a:r>
          </a:p>
        </p:txBody>
      </p:sp>
      <p:sp>
        <p:nvSpPr>
          <p:cNvPr id="6" name="Text Placeholder 5">
            <a:extLst>
              <a:ext uri="{FF2B5EF4-FFF2-40B4-BE49-F238E27FC236}">
                <a16:creationId xmlns:a16="http://schemas.microsoft.com/office/drawing/2014/main" id="{AE2FE363-F2C4-FAB2-E919-38CB3DC35151}"/>
              </a:ext>
            </a:extLst>
          </p:cNvPr>
          <p:cNvSpPr>
            <a:spLocks noGrp="1"/>
          </p:cNvSpPr>
          <p:nvPr>
            <p:ph type="body" idx="1"/>
          </p:nvPr>
        </p:nvSpPr>
        <p:spPr>
          <a:xfrm>
            <a:off x="535940" y="1564589"/>
            <a:ext cx="8030845" cy="4001095"/>
          </a:xfrm>
        </p:spPr>
        <p:txBody>
          <a:bodyPr/>
          <a:lstStyle/>
          <a:p>
            <a:pPr marL="457200" indent="-457200">
              <a:buFont typeface="Wingdings" panose="05000000000000000000" pitchFamily="2" charset="2"/>
              <a:buChar char="Ø"/>
            </a:pPr>
            <a:r>
              <a:rPr lang="en-GB" sz="2600" dirty="0"/>
              <a:t>Health coaches help people identify issues and prevent new or existing illnesses.</a:t>
            </a:r>
          </a:p>
          <a:p>
            <a:pPr marL="457200" indent="-457200">
              <a:buFont typeface="Wingdings" panose="05000000000000000000" pitchFamily="2" charset="2"/>
              <a:buChar char="Ø"/>
            </a:pPr>
            <a:r>
              <a:rPr lang="en-GB" sz="2600" dirty="0"/>
              <a:t>They use strong communication and negotiation skills to support personal choice and positive risk‑taking.</a:t>
            </a:r>
          </a:p>
          <a:p>
            <a:pPr marL="457200" indent="-457200">
              <a:buFont typeface="Wingdings" panose="05000000000000000000" pitchFamily="2" charset="2"/>
              <a:buChar char="Ø"/>
            </a:pPr>
            <a:r>
              <a:rPr lang="en-GB" sz="2600" dirty="0"/>
              <a:t>They motivate people over multiple sessions to identify needs, build skills, knowledge, confidence, to set goals and implement their personalised health and care plan. </a:t>
            </a:r>
          </a:p>
          <a:p>
            <a:r>
              <a:rPr lang="en-GB" sz="2600" dirty="0"/>
              <a:t>						(NHS, 2022)</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688464">
              <a:lnSpc>
                <a:spcPct val="100000"/>
              </a:lnSpc>
              <a:spcBef>
                <a:spcPts val="105"/>
              </a:spcBef>
            </a:pPr>
            <a:r>
              <a:rPr dirty="0"/>
              <a:t>Care</a:t>
            </a:r>
            <a:r>
              <a:rPr spc="-45" dirty="0"/>
              <a:t> </a:t>
            </a:r>
            <a:r>
              <a:rPr spc="-10" dirty="0"/>
              <a:t>coordinators</a:t>
            </a:r>
          </a:p>
        </p:txBody>
      </p:sp>
      <p:sp>
        <p:nvSpPr>
          <p:cNvPr id="4" name="Text Placeholder 3">
            <a:extLst>
              <a:ext uri="{FF2B5EF4-FFF2-40B4-BE49-F238E27FC236}">
                <a16:creationId xmlns:a16="http://schemas.microsoft.com/office/drawing/2014/main" id="{24FD368F-413B-4353-6E41-7813F1C8A019}"/>
              </a:ext>
            </a:extLst>
          </p:cNvPr>
          <p:cNvSpPr>
            <a:spLocks noGrp="1"/>
          </p:cNvSpPr>
          <p:nvPr>
            <p:ph type="body" idx="1"/>
          </p:nvPr>
        </p:nvSpPr>
        <p:spPr>
          <a:xfrm>
            <a:off x="535940" y="1564589"/>
            <a:ext cx="8030845" cy="4447371"/>
          </a:xfrm>
        </p:spPr>
        <p:txBody>
          <a:bodyPr/>
          <a:lstStyle/>
          <a:p>
            <a:pPr marL="342900" indent="-342900">
              <a:buFont typeface="Arial" panose="020B0604020202020204" pitchFamily="34" charset="0"/>
              <a:buChar char="•"/>
            </a:pPr>
            <a:r>
              <a:rPr lang="en-GB" sz="2200" dirty="0"/>
              <a:t>Care coordinators provide extra time and expertise to help patients prepare for and follow up clinical conversations.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They work with GPs and the wider Primary Care Network to manage caseloads and ensure patients and carers receive appropriate support.</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They deliver personalised care based on PCN priorities, local needs and health inequalities.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They also support PCNs with Enhanced Health in Care Homes.</a:t>
            </a:r>
          </a:p>
          <a:p>
            <a:r>
              <a:rPr lang="en-GB" sz="2400" dirty="0">
                <a:solidFill>
                  <a:srgbClr val="1F2A2F"/>
                </a:solidFill>
              </a:rPr>
              <a:t>							(NHS,</a:t>
            </a:r>
            <a:r>
              <a:rPr lang="en-GB" sz="2400" spc="-45" dirty="0">
                <a:solidFill>
                  <a:srgbClr val="1F2A2F"/>
                </a:solidFill>
              </a:rPr>
              <a:t> </a:t>
            </a:r>
            <a:r>
              <a:rPr lang="en-GB" sz="2400" spc="-10" dirty="0">
                <a:solidFill>
                  <a:srgbClr val="1F2A2F"/>
                </a:solidFill>
              </a:rPr>
              <a:t>2022)</a:t>
            </a:r>
            <a:endParaRPr lang="en-GB" sz="2400" dirty="0"/>
          </a:p>
          <a:p>
            <a:pPr marL="342900" indent="-342900">
              <a:buFont typeface="Arial" panose="020B0604020202020204" pitchFamily="34" charset="0"/>
              <a:buChar char="•"/>
            </a:pPr>
            <a:endParaRPr lang="en-GB" sz="2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2330450">
              <a:lnSpc>
                <a:spcPct val="100000"/>
              </a:lnSpc>
              <a:spcBef>
                <a:spcPts val="105"/>
              </a:spcBef>
            </a:pPr>
            <a:r>
              <a:rPr dirty="0">
                <a:solidFill>
                  <a:srgbClr val="1F2A2F"/>
                </a:solidFill>
              </a:rPr>
              <a:t>Peer</a:t>
            </a:r>
            <a:r>
              <a:rPr spc="-170" dirty="0">
                <a:solidFill>
                  <a:srgbClr val="1F2A2F"/>
                </a:solidFill>
              </a:rPr>
              <a:t> </a:t>
            </a:r>
            <a:r>
              <a:rPr spc="-10" dirty="0">
                <a:solidFill>
                  <a:srgbClr val="1F2A2F"/>
                </a:solidFill>
              </a:rPr>
              <a:t>support</a:t>
            </a:r>
          </a:p>
        </p:txBody>
      </p:sp>
      <p:sp>
        <p:nvSpPr>
          <p:cNvPr id="3" name="object 3"/>
          <p:cNvSpPr txBox="1"/>
          <p:nvPr/>
        </p:nvSpPr>
        <p:spPr>
          <a:xfrm>
            <a:off x="535940" y="1550035"/>
            <a:ext cx="7907655" cy="3836035"/>
          </a:xfrm>
          <a:prstGeom prst="rect">
            <a:avLst/>
          </a:prstGeom>
        </p:spPr>
        <p:txBody>
          <a:bodyPr vert="horz" wrap="square" lIns="0" tIns="85725" rIns="0" bIns="0" rtlCol="0">
            <a:spAutoFit/>
          </a:bodyPr>
          <a:lstStyle/>
          <a:p>
            <a:pPr marL="355600" marR="5080" indent="-343535">
              <a:lnSpc>
                <a:spcPts val="2400"/>
              </a:lnSpc>
              <a:spcBef>
                <a:spcPts val="675"/>
              </a:spcBef>
              <a:buFont typeface="Arial"/>
              <a:buChar char="•"/>
              <a:tabLst>
                <a:tab pos="355600" algn="l"/>
              </a:tabLst>
            </a:pPr>
            <a:r>
              <a:rPr sz="2500" dirty="0">
                <a:solidFill>
                  <a:srgbClr val="1F2A2F"/>
                </a:solidFill>
                <a:latin typeface="Segoe UI"/>
                <a:cs typeface="Segoe UI"/>
              </a:rPr>
              <a:t>Peer</a:t>
            </a:r>
            <a:r>
              <a:rPr sz="2500" spc="-45" dirty="0">
                <a:solidFill>
                  <a:srgbClr val="1F2A2F"/>
                </a:solidFill>
                <a:latin typeface="Segoe UI"/>
                <a:cs typeface="Segoe UI"/>
              </a:rPr>
              <a:t> </a:t>
            </a:r>
            <a:r>
              <a:rPr sz="2500" dirty="0">
                <a:solidFill>
                  <a:srgbClr val="1F2A2F"/>
                </a:solidFill>
                <a:latin typeface="Segoe UI"/>
                <a:cs typeface="Segoe UI"/>
              </a:rPr>
              <a:t>support</a:t>
            </a:r>
            <a:r>
              <a:rPr sz="2500" spc="-40" dirty="0">
                <a:solidFill>
                  <a:srgbClr val="1F2A2F"/>
                </a:solidFill>
                <a:latin typeface="Segoe UI"/>
                <a:cs typeface="Segoe UI"/>
              </a:rPr>
              <a:t> </a:t>
            </a:r>
            <a:r>
              <a:rPr sz="2500" dirty="0">
                <a:solidFill>
                  <a:srgbClr val="1F2A2F"/>
                </a:solidFill>
                <a:latin typeface="Segoe UI"/>
                <a:cs typeface="Segoe UI"/>
              </a:rPr>
              <a:t>is</a:t>
            </a:r>
            <a:r>
              <a:rPr sz="2500" spc="-75" dirty="0">
                <a:solidFill>
                  <a:srgbClr val="1F2A2F"/>
                </a:solidFill>
                <a:latin typeface="Segoe UI"/>
                <a:cs typeface="Segoe UI"/>
              </a:rPr>
              <a:t> </a:t>
            </a:r>
            <a:r>
              <a:rPr sz="2500" dirty="0">
                <a:solidFill>
                  <a:srgbClr val="1F2A2F"/>
                </a:solidFill>
                <a:latin typeface="Segoe UI"/>
                <a:cs typeface="Segoe UI"/>
              </a:rPr>
              <a:t>a</a:t>
            </a:r>
            <a:r>
              <a:rPr sz="2500" spc="-75" dirty="0">
                <a:solidFill>
                  <a:srgbClr val="1F2A2F"/>
                </a:solidFill>
                <a:latin typeface="Segoe UI"/>
                <a:cs typeface="Segoe UI"/>
              </a:rPr>
              <a:t> </a:t>
            </a:r>
            <a:r>
              <a:rPr sz="2500" dirty="0">
                <a:solidFill>
                  <a:srgbClr val="1F2A2F"/>
                </a:solidFill>
                <a:latin typeface="Segoe UI"/>
                <a:cs typeface="Segoe UI"/>
              </a:rPr>
              <a:t>“range</a:t>
            </a:r>
            <a:r>
              <a:rPr sz="2500" spc="-45" dirty="0">
                <a:solidFill>
                  <a:srgbClr val="1F2A2F"/>
                </a:solidFill>
                <a:latin typeface="Segoe UI"/>
                <a:cs typeface="Segoe UI"/>
              </a:rPr>
              <a:t> </a:t>
            </a:r>
            <a:r>
              <a:rPr sz="2500" dirty="0">
                <a:solidFill>
                  <a:srgbClr val="1F2A2F"/>
                </a:solidFill>
                <a:latin typeface="Segoe UI"/>
                <a:cs typeface="Segoe UI"/>
              </a:rPr>
              <a:t>of</a:t>
            </a:r>
            <a:r>
              <a:rPr sz="2500" spc="-65" dirty="0">
                <a:solidFill>
                  <a:srgbClr val="1F2A2F"/>
                </a:solidFill>
                <a:latin typeface="Segoe UI"/>
                <a:cs typeface="Segoe UI"/>
              </a:rPr>
              <a:t> </a:t>
            </a:r>
            <a:r>
              <a:rPr sz="2500" spc="-10" dirty="0">
                <a:solidFill>
                  <a:srgbClr val="1F2A2F"/>
                </a:solidFill>
                <a:latin typeface="Segoe UI"/>
                <a:cs typeface="Segoe UI"/>
              </a:rPr>
              <a:t>approaches</a:t>
            </a:r>
            <a:r>
              <a:rPr sz="2500" spc="-30" dirty="0">
                <a:solidFill>
                  <a:srgbClr val="1F2A2F"/>
                </a:solidFill>
                <a:latin typeface="Segoe UI"/>
                <a:cs typeface="Segoe UI"/>
              </a:rPr>
              <a:t> </a:t>
            </a:r>
            <a:r>
              <a:rPr sz="2500" dirty="0">
                <a:solidFill>
                  <a:srgbClr val="1F2A2F"/>
                </a:solidFill>
                <a:latin typeface="Segoe UI"/>
                <a:cs typeface="Segoe UI"/>
              </a:rPr>
              <a:t>through</a:t>
            </a:r>
            <a:r>
              <a:rPr sz="2500" spc="-55" dirty="0">
                <a:solidFill>
                  <a:srgbClr val="1F2A2F"/>
                </a:solidFill>
                <a:latin typeface="Segoe UI"/>
                <a:cs typeface="Segoe UI"/>
              </a:rPr>
              <a:t> </a:t>
            </a:r>
            <a:r>
              <a:rPr sz="2500" spc="-10" dirty="0">
                <a:solidFill>
                  <a:srgbClr val="1F2A2F"/>
                </a:solidFill>
                <a:latin typeface="Segoe UI"/>
                <a:cs typeface="Segoe UI"/>
              </a:rPr>
              <a:t>which </a:t>
            </a:r>
            <a:r>
              <a:rPr sz="2500" dirty="0">
                <a:solidFill>
                  <a:srgbClr val="1F2A2F"/>
                </a:solidFill>
                <a:latin typeface="Segoe UI"/>
                <a:cs typeface="Segoe UI"/>
              </a:rPr>
              <a:t>people</a:t>
            </a:r>
            <a:r>
              <a:rPr sz="2500" spc="-30" dirty="0">
                <a:solidFill>
                  <a:srgbClr val="1F2A2F"/>
                </a:solidFill>
                <a:latin typeface="Segoe UI"/>
                <a:cs typeface="Segoe UI"/>
              </a:rPr>
              <a:t> </a:t>
            </a:r>
            <a:r>
              <a:rPr sz="2500" dirty="0">
                <a:solidFill>
                  <a:srgbClr val="1F2A2F"/>
                </a:solidFill>
                <a:latin typeface="Segoe UI"/>
                <a:cs typeface="Segoe UI"/>
              </a:rPr>
              <a:t>with</a:t>
            </a:r>
            <a:r>
              <a:rPr sz="2500" spc="-40" dirty="0">
                <a:solidFill>
                  <a:srgbClr val="1F2A2F"/>
                </a:solidFill>
                <a:latin typeface="Segoe UI"/>
                <a:cs typeface="Segoe UI"/>
              </a:rPr>
              <a:t> </a:t>
            </a:r>
            <a:r>
              <a:rPr sz="2500" dirty="0">
                <a:solidFill>
                  <a:srgbClr val="1F2A2F"/>
                </a:solidFill>
                <a:latin typeface="Segoe UI"/>
                <a:cs typeface="Segoe UI"/>
              </a:rPr>
              <a:t>similar</a:t>
            </a:r>
            <a:r>
              <a:rPr sz="2500" spc="-40" dirty="0">
                <a:solidFill>
                  <a:srgbClr val="1F2A2F"/>
                </a:solidFill>
                <a:latin typeface="Segoe UI"/>
                <a:cs typeface="Segoe UI"/>
              </a:rPr>
              <a:t> </a:t>
            </a:r>
            <a:r>
              <a:rPr sz="2500" spc="-20" dirty="0">
                <a:solidFill>
                  <a:srgbClr val="1F2A2F"/>
                </a:solidFill>
                <a:latin typeface="Segoe UI"/>
                <a:cs typeface="Segoe UI"/>
              </a:rPr>
              <a:t>long-</a:t>
            </a:r>
            <a:r>
              <a:rPr sz="2500" dirty="0">
                <a:solidFill>
                  <a:srgbClr val="1F2A2F"/>
                </a:solidFill>
                <a:latin typeface="Segoe UI"/>
                <a:cs typeface="Segoe UI"/>
              </a:rPr>
              <a:t>term</a:t>
            </a:r>
            <a:r>
              <a:rPr sz="2500" spc="-20" dirty="0">
                <a:solidFill>
                  <a:srgbClr val="1F2A2F"/>
                </a:solidFill>
                <a:latin typeface="Segoe UI"/>
                <a:cs typeface="Segoe UI"/>
              </a:rPr>
              <a:t> </a:t>
            </a:r>
            <a:r>
              <a:rPr sz="2500" dirty="0">
                <a:solidFill>
                  <a:srgbClr val="1F2A2F"/>
                </a:solidFill>
                <a:latin typeface="Segoe UI"/>
                <a:cs typeface="Segoe UI"/>
              </a:rPr>
              <a:t>conditions</a:t>
            </a:r>
            <a:r>
              <a:rPr sz="2500" spc="-35" dirty="0">
                <a:solidFill>
                  <a:srgbClr val="1F2A2F"/>
                </a:solidFill>
                <a:latin typeface="Segoe UI"/>
                <a:cs typeface="Segoe UI"/>
              </a:rPr>
              <a:t> </a:t>
            </a:r>
            <a:r>
              <a:rPr sz="2500" dirty="0">
                <a:solidFill>
                  <a:srgbClr val="1F2A2F"/>
                </a:solidFill>
                <a:latin typeface="Segoe UI"/>
                <a:cs typeface="Segoe UI"/>
              </a:rPr>
              <a:t>or</a:t>
            </a:r>
            <a:r>
              <a:rPr sz="2500" spc="-45" dirty="0">
                <a:solidFill>
                  <a:srgbClr val="1F2A2F"/>
                </a:solidFill>
                <a:latin typeface="Segoe UI"/>
                <a:cs typeface="Segoe UI"/>
              </a:rPr>
              <a:t> </a:t>
            </a:r>
            <a:r>
              <a:rPr sz="2500" spc="-10" dirty="0">
                <a:solidFill>
                  <a:srgbClr val="1F2A2F"/>
                </a:solidFill>
                <a:latin typeface="Segoe UI"/>
                <a:cs typeface="Segoe UI"/>
              </a:rPr>
              <a:t>health </a:t>
            </a:r>
            <a:r>
              <a:rPr sz="2500" dirty="0">
                <a:solidFill>
                  <a:srgbClr val="1F2A2F"/>
                </a:solidFill>
                <a:latin typeface="Segoe UI"/>
                <a:cs typeface="Segoe UI"/>
              </a:rPr>
              <a:t>experiences</a:t>
            </a:r>
            <a:r>
              <a:rPr sz="2500" spc="-20" dirty="0">
                <a:solidFill>
                  <a:srgbClr val="1F2A2F"/>
                </a:solidFill>
                <a:latin typeface="Segoe UI"/>
                <a:cs typeface="Segoe UI"/>
              </a:rPr>
              <a:t> </a:t>
            </a:r>
            <a:r>
              <a:rPr sz="2500" dirty="0">
                <a:solidFill>
                  <a:srgbClr val="1F2A2F"/>
                </a:solidFill>
                <a:latin typeface="Segoe UI"/>
                <a:cs typeface="Segoe UI"/>
              </a:rPr>
              <a:t>support</a:t>
            </a:r>
            <a:r>
              <a:rPr sz="2500" spc="-40" dirty="0">
                <a:solidFill>
                  <a:srgbClr val="1F2A2F"/>
                </a:solidFill>
                <a:latin typeface="Segoe UI"/>
                <a:cs typeface="Segoe UI"/>
              </a:rPr>
              <a:t> </a:t>
            </a:r>
            <a:r>
              <a:rPr sz="2500" dirty="0">
                <a:solidFill>
                  <a:srgbClr val="1F2A2F"/>
                </a:solidFill>
                <a:latin typeface="Segoe UI"/>
                <a:cs typeface="Segoe UI"/>
              </a:rPr>
              <a:t>each</a:t>
            </a:r>
            <a:r>
              <a:rPr sz="2500" spc="-70" dirty="0">
                <a:solidFill>
                  <a:srgbClr val="1F2A2F"/>
                </a:solidFill>
                <a:latin typeface="Segoe UI"/>
                <a:cs typeface="Segoe UI"/>
              </a:rPr>
              <a:t> </a:t>
            </a:r>
            <a:r>
              <a:rPr sz="2500" dirty="0">
                <a:solidFill>
                  <a:srgbClr val="1F2A2F"/>
                </a:solidFill>
                <a:latin typeface="Segoe UI"/>
                <a:cs typeface="Segoe UI"/>
              </a:rPr>
              <a:t>other</a:t>
            </a:r>
            <a:r>
              <a:rPr sz="2500" spc="-55" dirty="0">
                <a:solidFill>
                  <a:srgbClr val="1F2A2F"/>
                </a:solidFill>
                <a:latin typeface="Segoe UI"/>
                <a:cs typeface="Segoe UI"/>
              </a:rPr>
              <a:t> </a:t>
            </a:r>
            <a:r>
              <a:rPr sz="2500" dirty="0">
                <a:solidFill>
                  <a:srgbClr val="1F2A2F"/>
                </a:solidFill>
                <a:latin typeface="Segoe UI"/>
                <a:cs typeface="Segoe UI"/>
              </a:rPr>
              <a:t>to</a:t>
            </a:r>
            <a:r>
              <a:rPr sz="2500" spc="-65" dirty="0">
                <a:solidFill>
                  <a:srgbClr val="1F2A2F"/>
                </a:solidFill>
                <a:latin typeface="Segoe UI"/>
                <a:cs typeface="Segoe UI"/>
              </a:rPr>
              <a:t> </a:t>
            </a:r>
            <a:r>
              <a:rPr sz="2500" dirty="0">
                <a:solidFill>
                  <a:srgbClr val="1F2A2F"/>
                </a:solidFill>
                <a:latin typeface="Segoe UI"/>
                <a:cs typeface="Segoe UI"/>
              </a:rPr>
              <a:t>better</a:t>
            </a:r>
            <a:r>
              <a:rPr sz="2500" spc="-25" dirty="0">
                <a:solidFill>
                  <a:srgbClr val="1F2A2F"/>
                </a:solidFill>
                <a:latin typeface="Segoe UI"/>
                <a:cs typeface="Segoe UI"/>
              </a:rPr>
              <a:t> </a:t>
            </a:r>
            <a:r>
              <a:rPr sz="2500" spc="-10" dirty="0">
                <a:solidFill>
                  <a:srgbClr val="1F2A2F"/>
                </a:solidFill>
                <a:latin typeface="Segoe UI"/>
                <a:cs typeface="Segoe UI"/>
              </a:rPr>
              <a:t>understand </a:t>
            </a:r>
            <a:r>
              <a:rPr sz="2500" dirty="0">
                <a:solidFill>
                  <a:srgbClr val="1F2A2F"/>
                </a:solidFill>
                <a:latin typeface="Segoe UI"/>
                <a:cs typeface="Segoe UI"/>
              </a:rPr>
              <a:t>the</a:t>
            </a:r>
            <a:r>
              <a:rPr sz="2500" spc="-40" dirty="0">
                <a:solidFill>
                  <a:srgbClr val="1F2A2F"/>
                </a:solidFill>
                <a:latin typeface="Segoe UI"/>
                <a:cs typeface="Segoe UI"/>
              </a:rPr>
              <a:t> </a:t>
            </a:r>
            <a:r>
              <a:rPr sz="2500" dirty="0">
                <a:solidFill>
                  <a:srgbClr val="1F2A2F"/>
                </a:solidFill>
                <a:latin typeface="Segoe UI"/>
                <a:cs typeface="Segoe UI"/>
              </a:rPr>
              <a:t>conditions</a:t>
            </a:r>
            <a:r>
              <a:rPr sz="2500" spc="-25" dirty="0">
                <a:solidFill>
                  <a:srgbClr val="1F2A2F"/>
                </a:solidFill>
                <a:latin typeface="Segoe UI"/>
                <a:cs typeface="Segoe UI"/>
              </a:rPr>
              <a:t> </a:t>
            </a:r>
            <a:r>
              <a:rPr sz="2500" dirty="0">
                <a:solidFill>
                  <a:srgbClr val="1F2A2F"/>
                </a:solidFill>
                <a:latin typeface="Segoe UI"/>
                <a:cs typeface="Segoe UI"/>
              </a:rPr>
              <a:t>and</a:t>
            </a:r>
            <a:r>
              <a:rPr sz="2500" spc="-35" dirty="0">
                <a:solidFill>
                  <a:srgbClr val="1F2A2F"/>
                </a:solidFill>
                <a:latin typeface="Segoe UI"/>
                <a:cs typeface="Segoe UI"/>
              </a:rPr>
              <a:t> </a:t>
            </a:r>
            <a:r>
              <a:rPr sz="2500" dirty="0">
                <a:solidFill>
                  <a:srgbClr val="1F2A2F"/>
                </a:solidFill>
                <a:latin typeface="Segoe UI"/>
                <a:cs typeface="Segoe UI"/>
              </a:rPr>
              <a:t>aid</a:t>
            </a:r>
            <a:r>
              <a:rPr sz="2500" spc="-35" dirty="0">
                <a:solidFill>
                  <a:srgbClr val="1F2A2F"/>
                </a:solidFill>
                <a:latin typeface="Segoe UI"/>
                <a:cs typeface="Segoe UI"/>
              </a:rPr>
              <a:t> </a:t>
            </a:r>
            <a:r>
              <a:rPr sz="2500" dirty="0">
                <a:solidFill>
                  <a:srgbClr val="1F2A2F"/>
                </a:solidFill>
                <a:latin typeface="Segoe UI"/>
                <a:cs typeface="Segoe UI"/>
              </a:rPr>
              <a:t>recovery or</a:t>
            </a:r>
            <a:r>
              <a:rPr sz="2500" spc="-25" dirty="0">
                <a:solidFill>
                  <a:srgbClr val="1F2A2F"/>
                </a:solidFill>
                <a:latin typeface="Segoe UI"/>
                <a:cs typeface="Segoe UI"/>
              </a:rPr>
              <a:t> </a:t>
            </a:r>
            <a:r>
              <a:rPr sz="2500" spc="-10" dirty="0">
                <a:solidFill>
                  <a:srgbClr val="1F2A2F"/>
                </a:solidFill>
                <a:latin typeface="Segoe UI"/>
                <a:cs typeface="Segoe UI"/>
              </a:rPr>
              <a:t>self-management”.</a:t>
            </a:r>
            <a:endParaRPr sz="2500">
              <a:latin typeface="Segoe UI"/>
              <a:cs typeface="Segoe UI"/>
            </a:endParaRPr>
          </a:p>
          <a:p>
            <a:pPr marL="12700">
              <a:lnSpc>
                <a:spcPct val="100000"/>
              </a:lnSpc>
              <a:spcBef>
                <a:spcPts val="3020"/>
              </a:spcBef>
            </a:pPr>
            <a:r>
              <a:rPr sz="2500" dirty="0">
                <a:solidFill>
                  <a:srgbClr val="1F2A2F"/>
                </a:solidFill>
                <a:latin typeface="Segoe UI"/>
                <a:cs typeface="Segoe UI"/>
              </a:rPr>
              <a:t>Peer</a:t>
            </a:r>
            <a:r>
              <a:rPr sz="2500" spc="-30" dirty="0">
                <a:solidFill>
                  <a:srgbClr val="1F2A2F"/>
                </a:solidFill>
                <a:latin typeface="Segoe UI"/>
                <a:cs typeface="Segoe UI"/>
              </a:rPr>
              <a:t> </a:t>
            </a:r>
            <a:r>
              <a:rPr sz="2500" dirty="0">
                <a:solidFill>
                  <a:srgbClr val="1F2A2F"/>
                </a:solidFill>
                <a:latin typeface="Segoe UI"/>
                <a:cs typeface="Segoe UI"/>
              </a:rPr>
              <a:t>support</a:t>
            </a:r>
            <a:r>
              <a:rPr sz="2500" spc="-30" dirty="0">
                <a:solidFill>
                  <a:srgbClr val="1F2A2F"/>
                </a:solidFill>
                <a:latin typeface="Segoe UI"/>
                <a:cs typeface="Segoe UI"/>
              </a:rPr>
              <a:t> </a:t>
            </a:r>
            <a:r>
              <a:rPr sz="2500" dirty="0">
                <a:solidFill>
                  <a:srgbClr val="1F2A2F"/>
                </a:solidFill>
                <a:latin typeface="Segoe UI"/>
                <a:cs typeface="Segoe UI"/>
              </a:rPr>
              <a:t>may</a:t>
            </a:r>
            <a:r>
              <a:rPr sz="2500" spc="-45" dirty="0">
                <a:solidFill>
                  <a:srgbClr val="1F2A2F"/>
                </a:solidFill>
                <a:latin typeface="Segoe UI"/>
                <a:cs typeface="Segoe UI"/>
              </a:rPr>
              <a:t> </a:t>
            </a:r>
            <a:r>
              <a:rPr sz="2500" dirty="0">
                <a:solidFill>
                  <a:srgbClr val="1F2A2F"/>
                </a:solidFill>
                <a:latin typeface="Segoe UI"/>
                <a:cs typeface="Segoe UI"/>
              </a:rPr>
              <a:t>be</a:t>
            </a:r>
            <a:r>
              <a:rPr sz="2500" spc="-45" dirty="0">
                <a:solidFill>
                  <a:srgbClr val="1F2A2F"/>
                </a:solidFill>
                <a:latin typeface="Segoe UI"/>
                <a:cs typeface="Segoe UI"/>
              </a:rPr>
              <a:t> </a:t>
            </a:r>
            <a:r>
              <a:rPr sz="2500" b="1" dirty="0">
                <a:solidFill>
                  <a:srgbClr val="1F2A2F"/>
                </a:solidFill>
                <a:latin typeface="Segoe UI"/>
                <a:cs typeface="Segoe UI"/>
              </a:rPr>
              <a:t>formal</a:t>
            </a:r>
            <a:r>
              <a:rPr sz="2500" b="1" spc="-55" dirty="0">
                <a:solidFill>
                  <a:srgbClr val="1F2A2F"/>
                </a:solidFill>
                <a:latin typeface="Segoe UI"/>
                <a:cs typeface="Segoe UI"/>
              </a:rPr>
              <a:t> </a:t>
            </a:r>
            <a:r>
              <a:rPr sz="2500" b="1" dirty="0">
                <a:solidFill>
                  <a:srgbClr val="1F2A2F"/>
                </a:solidFill>
                <a:latin typeface="Segoe UI"/>
                <a:cs typeface="Segoe UI"/>
              </a:rPr>
              <a:t>or</a:t>
            </a:r>
            <a:r>
              <a:rPr sz="2500" b="1" spc="-55" dirty="0">
                <a:solidFill>
                  <a:srgbClr val="1F2A2F"/>
                </a:solidFill>
                <a:latin typeface="Segoe UI"/>
                <a:cs typeface="Segoe UI"/>
              </a:rPr>
              <a:t> </a:t>
            </a:r>
            <a:r>
              <a:rPr sz="2500" b="1" spc="-10" dirty="0">
                <a:solidFill>
                  <a:srgbClr val="1F2A2F"/>
                </a:solidFill>
                <a:latin typeface="Segoe UI"/>
                <a:cs typeface="Segoe UI"/>
              </a:rPr>
              <a:t>informal</a:t>
            </a:r>
            <a:endParaRPr sz="2500">
              <a:latin typeface="Segoe UI"/>
              <a:cs typeface="Segoe UI"/>
            </a:endParaRPr>
          </a:p>
          <a:p>
            <a:pPr marL="355600" marR="242570" indent="-343535">
              <a:lnSpc>
                <a:spcPts val="2400"/>
              </a:lnSpc>
              <a:spcBef>
                <a:spcPts val="580"/>
              </a:spcBef>
              <a:buFont typeface="Arial"/>
              <a:buChar char="•"/>
              <a:tabLst>
                <a:tab pos="355600" algn="l"/>
              </a:tabLst>
            </a:pPr>
            <a:r>
              <a:rPr sz="2500" dirty="0">
                <a:solidFill>
                  <a:srgbClr val="1F2A2F"/>
                </a:solidFill>
                <a:latin typeface="Segoe UI"/>
                <a:cs typeface="Segoe UI"/>
              </a:rPr>
              <a:t>It</a:t>
            </a:r>
            <a:r>
              <a:rPr sz="2500" spc="-60" dirty="0">
                <a:solidFill>
                  <a:srgbClr val="1F2A2F"/>
                </a:solidFill>
                <a:latin typeface="Segoe UI"/>
                <a:cs typeface="Segoe UI"/>
              </a:rPr>
              <a:t> </a:t>
            </a:r>
            <a:r>
              <a:rPr sz="2500" dirty="0">
                <a:solidFill>
                  <a:srgbClr val="1F2A2F"/>
                </a:solidFill>
                <a:latin typeface="Segoe UI"/>
                <a:cs typeface="Segoe UI"/>
              </a:rPr>
              <a:t>can</a:t>
            </a:r>
            <a:r>
              <a:rPr sz="2500" spc="-45" dirty="0">
                <a:solidFill>
                  <a:srgbClr val="1F2A2F"/>
                </a:solidFill>
                <a:latin typeface="Segoe UI"/>
                <a:cs typeface="Segoe UI"/>
              </a:rPr>
              <a:t> </a:t>
            </a:r>
            <a:r>
              <a:rPr sz="2500" dirty="0">
                <a:solidFill>
                  <a:srgbClr val="1F2A2F"/>
                </a:solidFill>
                <a:latin typeface="Segoe UI"/>
                <a:cs typeface="Segoe UI"/>
              </a:rPr>
              <a:t>be</a:t>
            </a:r>
            <a:r>
              <a:rPr sz="2500" spc="-40" dirty="0">
                <a:solidFill>
                  <a:srgbClr val="1F2A2F"/>
                </a:solidFill>
                <a:latin typeface="Segoe UI"/>
                <a:cs typeface="Segoe UI"/>
              </a:rPr>
              <a:t> </a:t>
            </a:r>
            <a:r>
              <a:rPr sz="2500" dirty="0">
                <a:solidFill>
                  <a:srgbClr val="1F2A2F"/>
                </a:solidFill>
                <a:latin typeface="Segoe UI"/>
                <a:cs typeface="Segoe UI"/>
              </a:rPr>
              <a:t>delivered</a:t>
            </a:r>
            <a:r>
              <a:rPr sz="2500" spc="-15" dirty="0">
                <a:solidFill>
                  <a:srgbClr val="1F2A2F"/>
                </a:solidFill>
                <a:latin typeface="Segoe UI"/>
                <a:cs typeface="Segoe UI"/>
              </a:rPr>
              <a:t> </a:t>
            </a:r>
            <a:r>
              <a:rPr sz="2500" dirty="0">
                <a:solidFill>
                  <a:srgbClr val="1F2A2F"/>
                </a:solidFill>
                <a:latin typeface="Segoe UI"/>
                <a:cs typeface="Segoe UI"/>
              </a:rPr>
              <a:t>by</a:t>
            </a:r>
            <a:r>
              <a:rPr sz="2500" spc="-50" dirty="0">
                <a:solidFill>
                  <a:srgbClr val="1F2A2F"/>
                </a:solidFill>
                <a:latin typeface="Segoe UI"/>
                <a:cs typeface="Segoe UI"/>
              </a:rPr>
              <a:t> </a:t>
            </a:r>
            <a:r>
              <a:rPr sz="2500" dirty="0">
                <a:solidFill>
                  <a:srgbClr val="1F2A2F"/>
                </a:solidFill>
                <a:latin typeface="Segoe UI"/>
                <a:cs typeface="Segoe UI"/>
              </a:rPr>
              <a:t>trained</a:t>
            </a:r>
            <a:r>
              <a:rPr sz="2500" spc="-15" dirty="0">
                <a:solidFill>
                  <a:srgbClr val="1F2A2F"/>
                </a:solidFill>
                <a:latin typeface="Segoe UI"/>
                <a:cs typeface="Segoe UI"/>
              </a:rPr>
              <a:t> </a:t>
            </a:r>
            <a:r>
              <a:rPr sz="2500" dirty="0">
                <a:solidFill>
                  <a:srgbClr val="1F2A2F"/>
                </a:solidFill>
                <a:latin typeface="Segoe UI"/>
                <a:cs typeface="Segoe UI"/>
              </a:rPr>
              <a:t>peer</a:t>
            </a:r>
            <a:r>
              <a:rPr sz="2500" spc="-30" dirty="0">
                <a:solidFill>
                  <a:srgbClr val="1F2A2F"/>
                </a:solidFill>
                <a:latin typeface="Segoe UI"/>
                <a:cs typeface="Segoe UI"/>
              </a:rPr>
              <a:t> </a:t>
            </a:r>
            <a:r>
              <a:rPr sz="2500" dirty="0">
                <a:solidFill>
                  <a:srgbClr val="1F2A2F"/>
                </a:solidFill>
                <a:latin typeface="Segoe UI"/>
                <a:cs typeface="Segoe UI"/>
              </a:rPr>
              <a:t>support</a:t>
            </a:r>
            <a:r>
              <a:rPr sz="2500" spc="-20" dirty="0">
                <a:solidFill>
                  <a:srgbClr val="1F2A2F"/>
                </a:solidFill>
                <a:latin typeface="Segoe UI"/>
                <a:cs typeface="Segoe UI"/>
              </a:rPr>
              <a:t> </a:t>
            </a:r>
            <a:r>
              <a:rPr sz="2500" dirty="0">
                <a:solidFill>
                  <a:srgbClr val="1F2A2F"/>
                </a:solidFill>
                <a:latin typeface="Segoe UI"/>
                <a:cs typeface="Segoe UI"/>
              </a:rPr>
              <a:t>staff</a:t>
            </a:r>
            <a:r>
              <a:rPr sz="2500" spc="-25" dirty="0">
                <a:solidFill>
                  <a:srgbClr val="1F2A2F"/>
                </a:solidFill>
                <a:latin typeface="Segoe UI"/>
                <a:cs typeface="Segoe UI"/>
              </a:rPr>
              <a:t> and </a:t>
            </a:r>
            <a:r>
              <a:rPr sz="2500" dirty="0">
                <a:solidFill>
                  <a:srgbClr val="1F2A2F"/>
                </a:solidFill>
                <a:latin typeface="Segoe UI"/>
                <a:cs typeface="Segoe UI"/>
              </a:rPr>
              <a:t>volunteers,</a:t>
            </a:r>
            <a:r>
              <a:rPr sz="2500" spc="-65" dirty="0">
                <a:solidFill>
                  <a:srgbClr val="1F2A2F"/>
                </a:solidFill>
                <a:latin typeface="Segoe UI"/>
                <a:cs typeface="Segoe UI"/>
              </a:rPr>
              <a:t> </a:t>
            </a:r>
            <a:r>
              <a:rPr sz="2500" spc="-25" dirty="0">
                <a:solidFill>
                  <a:srgbClr val="1F2A2F"/>
                </a:solidFill>
                <a:latin typeface="Segoe UI"/>
                <a:cs typeface="Segoe UI"/>
              </a:rPr>
              <a:t>or</a:t>
            </a:r>
            <a:endParaRPr sz="2500">
              <a:latin typeface="Segoe UI"/>
              <a:cs typeface="Segoe UI"/>
            </a:endParaRPr>
          </a:p>
          <a:p>
            <a:pPr marL="355600" marR="29845" indent="-343535">
              <a:lnSpc>
                <a:spcPts val="2400"/>
              </a:lnSpc>
              <a:spcBef>
                <a:spcPts val="605"/>
              </a:spcBef>
              <a:buFont typeface="Arial"/>
              <a:buChar char="•"/>
              <a:tabLst>
                <a:tab pos="355600" algn="l"/>
              </a:tabLst>
            </a:pPr>
            <a:r>
              <a:rPr sz="2500" dirty="0">
                <a:solidFill>
                  <a:srgbClr val="1F2A2F"/>
                </a:solidFill>
                <a:latin typeface="Segoe UI"/>
                <a:cs typeface="Segoe UI"/>
              </a:rPr>
              <a:t>Through</a:t>
            </a:r>
            <a:r>
              <a:rPr sz="2500" spc="-60" dirty="0">
                <a:solidFill>
                  <a:srgbClr val="1F2A2F"/>
                </a:solidFill>
                <a:latin typeface="Segoe UI"/>
                <a:cs typeface="Segoe UI"/>
              </a:rPr>
              <a:t> </a:t>
            </a:r>
            <a:r>
              <a:rPr sz="2500" dirty="0">
                <a:solidFill>
                  <a:srgbClr val="1F2A2F"/>
                </a:solidFill>
                <a:latin typeface="Segoe UI"/>
                <a:cs typeface="Segoe UI"/>
              </a:rPr>
              <a:t>more</a:t>
            </a:r>
            <a:r>
              <a:rPr sz="2500" spc="-55" dirty="0">
                <a:solidFill>
                  <a:srgbClr val="1F2A2F"/>
                </a:solidFill>
                <a:latin typeface="Segoe UI"/>
                <a:cs typeface="Segoe UI"/>
              </a:rPr>
              <a:t> </a:t>
            </a:r>
            <a:r>
              <a:rPr sz="2500" dirty="0">
                <a:solidFill>
                  <a:srgbClr val="1F2A2F"/>
                </a:solidFill>
                <a:latin typeface="Segoe UI"/>
                <a:cs typeface="Segoe UI"/>
              </a:rPr>
              <a:t>informal,</a:t>
            </a:r>
            <a:r>
              <a:rPr sz="2500" spc="-65" dirty="0">
                <a:solidFill>
                  <a:srgbClr val="1F2A2F"/>
                </a:solidFill>
                <a:latin typeface="Segoe UI"/>
                <a:cs typeface="Segoe UI"/>
              </a:rPr>
              <a:t> </a:t>
            </a:r>
            <a:r>
              <a:rPr sz="2500" spc="-20" dirty="0">
                <a:solidFill>
                  <a:srgbClr val="1F2A2F"/>
                </a:solidFill>
                <a:latin typeface="Segoe UI"/>
                <a:cs typeface="Segoe UI"/>
              </a:rPr>
              <a:t>ad-</a:t>
            </a:r>
            <a:r>
              <a:rPr sz="2500" dirty="0">
                <a:solidFill>
                  <a:srgbClr val="1F2A2F"/>
                </a:solidFill>
                <a:latin typeface="Segoe UI"/>
                <a:cs typeface="Segoe UI"/>
              </a:rPr>
              <a:t>hoc</a:t>
            </a:r>
            <a:r>
              <a:rPr sz="2500" spc="-65" dirty="0">
                <a:solidFill>
                  <a:srgbClr val="1F2A2F"/>
                </a:solidFill>
                <a:latin typeface="Segoe UI"/>
                <a:cs typeface="Segoe UI"/>
              </a:rPr>
              <a:t> </a:t>
            </a:r>
            <a:r>
              <a:rPr sz="2500" dirty="0">
                <a:solidFill>
                  <a:srgbClr val="1F2A2F"/>
                </a:solidFill>
                <a:latin typeface="Segoe UI"/>
                <a:cs typeface="Segoe UI"/>
              </a:rPr>
              <a:t>support</a:t>
            </a:r>
            <a:r>
              <a:rPr sz="2500" spc="-45" dirty="0">
                <a:solidFill>
                  <a:srgbClr val="1F2A2F"/>
                </a:solidFill>
                <a:latin typeface="Segoe UI"/>
                <a:cs typeface="Segoe UI"/>
              </a:rPr>
              <a:t> </a:t>
            </a:r>
            <a:r>
              <a:rPr sz="2500" dirty="0">
                <a:solidFill>
                  <a:srgbClr val="1F2A2F"/>
                </a:solidFill>
                <a:latin typeface="Segoe UI"/>
                <a:cs typeface="Segoe UI"/>
              </a:rPr>
              <a:t>among</a:t>
            </a:r>
            <a:r>
              <a:rPr sz="2500" spc="-65" dirty="0">
                <a:solidFill>
                  <a:srgbClr val="1F2A2F"/>
                </a:solidFill>
                <a:latin typeface="Segoe UI"/>
                <a:cs typeface="Segoe UI"/>
              </a:rPr>
              <a:t> </a:t>
            </a:r>
            <a:r>
              <a:rPr sz="2500" spc="-10" dirty="0">
                <a:solidFill>
                  <a:srgbClr val="1F2A2F"/>
                </a:solidFill>
                <a:latin typeface="Segoe UI"/>
                <a:cs typeface="Segoe UI"/>
              </a:rPr>
              <a:t>peers </a:t>
            </a:r>
            <a:r>
              <a:rPr sz="2500" dirty="0">
                <a:solidFill>
                  <a:srgbClr val="1F2A2F"/>
                </a:solidFill>
                <a:latin typeface="Segoe UI"/>
                <a:cs typeface="Segoe UI"/>
              </a:rPr>
              <a:t>with</a:t>
            </a:r>
            <a:r>
              <a:rPr sz="2500" spc="-50" dirty="0">
                <a:solidFill>
                  <a:srgbClr val="1F2A2F"/>
                </a:solidFill>
                <a:latin typeface="Segoe UI"/>
                <a:cs typeface="Segoe UI"/>
              </a:rPr>
              <a:t> </a:t>
            </a:r>
            <a:r>
              <a:rPr sz="2500" dirty="0">
                <a:solidFill>
                  <a:srgbClr val="1F2A2F"/>
                </a:solidFill>
                <a:latin typeface="Segoe UI"/>
                <a:cs typeface="Segoe UI"/>
              </a:rPr>
              <a:t>lived</a:t>
            </a:r>
            <a:r>
              <a:rPr sz="2500" spc="-65" dirty="0">
                <a:solidFill>
                  <a:srgbClr val="1F2A2F"/>
                </a:solidFill>
                <a:latin typeface="Segoe UI"/>
                <a:cs typeface="Segoe UI"/>
              </a:rPr>
              <a:t> </a:t>
            </a:r>
            <a:r>
              <a:rPr sz="2500" spc="-10" dirty="0">
                <a:solidFill>
                  <a:srgbClr val="1F2A2F"/>
                </a:solidFill>
                <a:latin typeface="Segoe UI"/>
                <a:cs typeface="Segoe UI"/>
              </a:rPr>
              <a:t>experience.</a:t>
            </a:r>
            <a:endParaRPr sz="2500">
              <a:latin typeface="Segoe UI"/>
              <a:cs typeface="Segoe UI"/>
            </a:endParaRPr>
          </a:p>
          <a:p>
            <a:pPr marL="5513705">
              <a:lnSpc>
                <a:spcPct val="100000"/>
              </a:lnSpc>
              <a:spcBef>
                <a:spcPts val="20"/>
              </a:spcBef>
            </a:pPr>
            <a:r>
              <a:rPr sz="2500" dirty="0">
                <a:solidFill>
                  <a:srgbClr val="1F2A2F"/>
                </a:solidFill>
                <a:latin typeface="Segoe UI"/>
                <a:cs typeface="Segoe UI"/>
              </a:rPr>
              <a:t>(NHS,</a:t>
            </a:r>
            <a:r>
              <a:rPr sz="2500" spc="-35" dirty="0">
                <a:solidFill>
                  <a:srgbClr val="1F2A2F"/>
                </a:solidFill>
                <a:latin typeface="Segoe UI"/>
                <a:cs typeface="Segoe UI"/>
              </a:rPr>
              <a:t> </a:t>
            </a:r>
            <a:r>
              <a:rPr sz="2500" spc="-10" dirty="0">
                <a:solidFill>
                  <a:srgbClr val="1F2A2F"/>
                </a:solidFill>
                <a:latin typeface="Segoe UI"/>
                <a:cs typeface="Segoe UI"/>
              </a:rPr>
              <a:t>2022)</a:t>
            </a:r>
            <a:endParaRPr sz="2500">
              <a:latin typeface="Segoe UI"/>
              <a:cs typeface="Segoe U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73659" rIns="0" bIns="0" rtlCol="0">
            <a:spAutoFit/>
          </a:bodyPr>
          <a:lstStyle/>
          <a:p>
            <a:pPr marL="958215" marR="5080" indent="-334010">
              <a:lnSpc>
                <a:spcPct val="100000"/>
              </a:lnSpc>
              <a:spcBef>
                <a:spcPts val="100"/>
              </a:spcBef>
            </a:pPr>
            <a:r>
              <a:rPr sz="3600" dirty="0">
                <a:solidFill>
                  <a:srgbClr val="1F2A2F"/>
                </a:solidFill>
              </a:rPr>
              <a:t>Measurement</a:t>
            </a:r>
            <a:r>
              <a:rPr sz="3600" spc="-100" dirty="0">
                <a:solidFill>
                  <a:srgbClr val="1F2A2F"/>
                </a:solidFill>
              </a:rPr>
              <a:t> </a:t>
            </a:r>
            <a:r>
              <a:rPr sz="3600" dirty="0">
                <a:solidFill>
                  <a:srgbClr val="1F2A2F"/>
                </a:solidFill>
              </a:rPr>
              <a:t>and</a:t>
            </a:r>
            <a:r>
              <a:rPr sz="3600" spc="-150" dirty="0">
                <a:solidFill>
                  <a:srgbClr val="1F2A2F"/>
                </a:solidFill>
              </a:rPr>
              <a:t> </a:t>
            </a:r>
            <a:r>
              <a:rPr sz="3600" dirty="0">
                <a:solidFill>
                  <a:srgbClr val="1F2A2F"/>
                </a:solidFill>
              </a:rPr>
              <a:t>evaluation</a:t>
            </a:r>
            <a:r>
              <a:rPr sz="3600" spc="-125" dirty="0">
                <a:solidFill>
                  <a:srgbClr val="1F2A2F"/>
                </a:solidFill>
              </a:rPr>
              <a:t> </a:t>
            </a:r>
            <a:r>
              <a:rPr sz="3600" spc="-25" dirty="0">
                <a:solidFill>
                  <a:srgbClr val="1F2A2F"/>
                </a:solidFill>
              </a:rPr>
              <a:t>in </a:t>
            </a:r>
            <a:r>
              <a:rPr sz="3600" dirty="0">
                <a:solidFill>
                  <a:srgbClr val="1F2A2F"/>
                </a:solidFill>
              </a:rPr>
              <a:t>supported</a:t>
            </a:r>
            <a:r>
              <a:rPr sz="3600" spc="-30" dirty="0">
                <a:solidFill>
                  <a:srgbClr val="1F2A2F"/>
                </a:solidFill>
              </a:rPr>
              <a:t> </a:t>
            </a:r>
            <a:r>
              <a:rPr sz="3600" spc="-25" dirty="0">
                <a:solidFill>
                  <a:srgbClr val="1F2A2F"/>
                </a:solidFill>
              </a:rPr>
              <a:t>self-</a:t>
            </a:r>
            <a:r>
              <a:rPr sz="3600" spc="-10" dirty="0">
                <a:solidFill>
                  <a:srgbClr val="1F2A2F"/>
                </a:solidFill>
              </a:rPr>
              <a:t>management</a:t>
            </a:r>
            <a:endParaRPr sz="3600"/>
          </a:p>
        </p:txBody>
      </p:sp>
      <p:sp>
        <p:nvSpPr>
          <p:cNvPr id="3" name="object 3"/>
          <p:cNvSpPr txBox="1"/>
          <p:nvPr/>
        </p:nvSpPr>
        <p:spPr>
          <a:xfrm>
            <a:off x="535940" y="1542415"/>
            <a:ext cx="7934959" cy="3729354"/>
          </a:xfrm>
          <a:prstGeom prst="rect">
            <a:avLst/>
          </a:prstGeom>
        </p:spPr>
        <p:txBody>
          <a:bodyPr vert="horz" wrap="square" lIns="0" tIns="94615" rIns="0" bIns="0" rtlCol="0">
            <a:spAutoFit/>
          </a:bodyPr>
          <a:lstStyle/>
          <a:p>
            <a:pPr marL="355600" marR="80645" indent="-343535">
              <a:lnSpc>
                <a:spcPct val="80000"/>
              </a:lnSpc>
              <a:spcBef>
                <a:spcPts val="745"/>
              </a:spcBef>
              <a:buFont typeface="Arial"/>
              <a:buChar char="•"/>
              <a:tabLst>
                <a:tab pos="355600" algn="l"/>
              </a:tabLst>
            </a:pPr>
            <a:r>
              <a:rPr sz="2700" dirty="0">
                <a:solidFill>
                  <a:srgbClr val="1F2A2F"/>
                </a:solidFill>
                <a:latin typeface="Segoe UI"/>
                <a:cs typeface="Segoe UI"/>
              </a:rPr>
              <a:t>Measurement</a:t>
            </a:r>
            <a:r>
              <a:rPr sz="2700" spc="-50" dirty="0">
                <a:solidFill>
                  <a:srgbClr val="1F2A2F"/>
                </a:solidFill>
                <a:latin typeface="Segoe UI"/>
                <a:cs typeface="Segoe UI"/>
              </a:rPr>
              <a:t> </a:t>
            </a:r>
            <a:r>
              <a:rPr sz="2700" dirty="0">
                <a:solidFill>
                  <a:srgbClr val="1F2A2F"/>
                </a:solidFill>
                <a:latin typeface="Segoe UI"/>
                <a:cs typeface="Segoe UI"/>
              </a:rPr>
              <a:t>can</a:t>
            </a:r>
            <a:r>
              <a:rPr sz="2700" spc="-40" dirty="0">
                <a:solidFill>
                  <a:srgbClr val="1F2A2F"/>
                </a:solidFill>
                <a:latin typeface="Segoe UI"/>
                <a:cs typeface="Segoe UI"/>
              </a:rPr>
              <a:t> </a:t>
            </a:r>
            <a:r>
              <a:rPr sz="2700" dirty="0">
                <a:solidFill>
                  <a:srgbClr val="1F2A2F"/>
                </a:solidFill>
                <a:latin typeface="Segoe UI"/>
                <a:cs typeface="Segoe UI"/>
              </a:rPr>
              <a:t>be</a:t>
            </a:r>
            <a:r>
              <a:rPr sz="2700" spc="-50" dirty="0">
                <a:solidFill>
                  <a:srgbClr val="1F2A2F"/>
                </a:solidFill>
                <a:latin typeface="Segoe UI"/>
                <a:cs typeface="Segoe UI"/>
              </a:rPr>
              <a:t> </a:t>
            </a:r>
            <a:r>
              <a:rPr sz="2700" dirty="0">
                <a:solidFill>
                  <a:srgbClr val="1F2A2F"/>
                </a:solidFill>
                <a:latin typeface="Segoe UI"/>
                <a:cs typeface="Segoe UI"/>
              </a:rPr>
              <a:t>”</a:t>
            </a:r>
            <a:r>
              <a:rPr sz="2700" b="1" dirty="0">
                <a:solidFill>
                  <a:srgbClr val="1F2A2F"/>
                </a:solidFill>
                <a:latin typeface="Segoe UI"/>
                <a:cs typeface="Segoe UI"/>
              </a:rPr>
              <a:t>part</a:t>
            </a:r>
            <a:r>
              <a:rPr sz="2700" b="1" spc="-50" dirty="0">
                <a:solidFill>
                  <a:srgbClr val="1F2A2F"/>
                </a:solidFill>
                <a:latin typeface="Segoe UI"/>
                <a:cs typeface="Segoe UI"/>
              </a:rPr>
              <a:t> </a:t>
            </a:r>
            <a:r>
              <a:rPr sz="2700" b="1" dirty="0">
                <a:solidFill>
                  <a:srgbClr val="1F2A2F"/>
                </a:solidFill>
                <a:latin typeface="Segoe UI"/>
                <a:cs typeface="Segoe UI"/>
              </a:rPr>
              <a:t>of</a:t>
            </a:r>
            <a:r>
              <a:rPr sz="2700" b="1" spc="-55" dirty="0">
                <a:solidFill>
                  <a:srgbClr val="1F2A2F"/>
                </a:solidFill>
                <a:latin typeface="Segoe UI"/>
                <a:cs typeface="Segoe UI"/>
              </a:rPr>
              <a:t> </a:t>
            </a:r>
            <a:r>
              <a:rPr sz="2700" b="1" dirty="0">
                <a:solidFill>
                  <a:srgbClr val="1F2A2F"/>
                </a:solidFill>
                <a:latin typeface="Segoe UI"/>
                <a:cs typeface="Segoe UI"/>
              </a:rPr>
              <a:t>an</a:t>
            </a:r>
            <a:r>
              <a:rPr sz="2700" b="1" spc="-45" dirty="0">
                <a:solidFill>
                  <a:srgbClr val="1F2A2F"/>
                </a:solidFill>
                <a:latin typeface="Segoe UI"/>
                <a:cs typeface="Segoe UI"/>
              </a:rPr>
              <a:t> </a:t>
            </a:r>
            <a:r>
              <a:rPr sz="2700" b="1" dirty="0">
                <a:solidFill>
                  <a:srgbClr val="1F2A2F"/>
                </a:solidFill>
                <a:latin typeface="Segoe UI"/>
                <a:cs typeface="Segoe UI"/>
              </a:rPr>
              <a:t>intervention</a:t>
            </a:r>
            <a:r>
              <a:rPr sz="2700" b="1" spc="-85" dirty="0">
                <a:solidFill>
                  <a:srgbClr val="1F2A2F"/>
                </a:solidFill>
                <a:latin typeface="Segoe UI"/>
                <a:cs typeface="Segoe UI"/>
              </a:rPr>
              <a:t> </a:t>
            </a:r>
            <a:r>
              <a:rPr sz="2700" spc="-25" dirty="0">
                <a:solidFill>
                  <a:srgbClr val="1F2A2F"/>
                </a:solidFill>
                <a:latin typeface="Segoe UI"/>
                <a:cs typeface="Segoe UI"/>
              </a:rPr>
              <a:t>to </a:t>
            </a:r>
            <a:r>
              <a:rPr sz="2700" dirty="0">
                <a:solidFill>
                  <a:srgbClr val="1F2A2F"/>
                </a:solidFill>
                <a:latin typeface="Segoe UI"/>
                <a:cs typeface="Segoe UI"/>
              </a:rPr>
              <a:t>support </a:t>
            </a:r>
            <a:r>
              <a:rPr sz="2700" spc="-20" dirty="0">
                <a:solidFill>
                  <a:srgbClr val="1F2A2F"/>
                </a:solidFill>
                <a:latin typeface="Segoe UI"/>
                <a:cs typeface="Segoe UI"/>
              </a:rPr>
              <a:t>self-</a:t>
            </a:r>
            <a:r>
              <a:rPr sz="2700" dirty="0">
                <a:solidFill>
                  <a:srgbClr val="1F2A2F"/>
                </a:solidFill>
                <a:latin typeface="Segoe UI"/>
                <a:cs typeface="Segoe UI"/>
              </a:rPr>
              <a:t>management</a:t>
            </a:r>
            <a:r>
              <a:rPr sz="2700" spc="-5" dirty="0">
                <a:solidFill>
                  <a:srgbClr val="1F2A2F"/>
                </a:solidFill>
                <a:latin typeface="Segoe UI"/>
                <a:cs typeface="Segoe UI"/>
              </a:rPr>
              <a:t> </a:t>
            </a:r>
            <a:r>
              <a:rPr sz="2700" dirty="0">
                <a:solidFill>
                  <a:srgbClr val="1F2A2F"/>
                </a:solidFill>
                <a:latin typeface="Segoe UI"/>
                <a:cs typeface="Segoe UI"/>
              </a:rPr>
              <a:t>for</a:t>
            </a:r>
            <a:r>
              <a:rPr sz="2700" spc="-10" dirty="0">
                <a:solidFill>
                  <a:srgbClr val="1F2A2F"/>
                </a:solidFill>
                <a:latin typeface="Segoe UI"/>
                <a:cs typeface="Segoe UI"/>
              </a:rPr>
              <a:t> </a:t>
            </a:r>
            <a:r>
              <a:rPr sz="2700" dirty="0">
                <a:solidFill>
                  <a:srgbClr val="1F2A2F"/>
                </a:solidFill>
                <a:latin typeface="Segoe UI"/>
                <a:cs typeface="Segoe UI"/>
              </a:rPr>
              <a:t>an</a:t>
            </a:r>
            <a:r>
              <a:rPr sz="2700" spc="-30" dirty="0">
                <a:solidFill>
                  <a:srgbClr val="1F2A2F"/>
                </a:solidFill>
                <a:latin typeface="Segoe UI"/>
                <a:cs typeface="Segoe UI"/>
              </a:rPr>
              <a:t> </a:t>
            </a:r>
            <a:r>
              <a:rPr sz="2700" dirty="0">
                <a:solidFill>
                  <a:srgbClr val="1F2A2F"/>
                </a:solidFill>
                <a:latin typeface="Segoe UI"/>
                <a:cs typeface="Segoe UI"/>
              </a:rPr>
              <a:t>individual</a:t>
            </a:r>
            <a:r>
              <a:rPr sz="2700" spc="-10" dirty="0">
                <a:solidFill>
                  <a:srgbClr val="1F2A2F"/>
                </a:solidFill>
                <a:latin typeface="Segoe UI"/>
                <a:cs typeface="Segoe UI"/>
              </a:rPr>
              <a:t> </a:t>
            </a:r>
            <a:r>
              <a:rPr sz="2700" spc="-25" dirty="0">
                <a:solidFill>
                  <a:srgbClr val="1F2A2F"/>
                </a:solidFill>
                <a:latin typeface="Segoe UI"/>
                <a:cs typeface="Segoe UI"/>
              </a:rPr>
              <a:t>or </a:t>
            </a:r>
            <a:r>
              <a:rPr sz="2700" dirty="0">
                <a:solidFill>
                  <a:srgbClr val="1F2A2F"/>
                </a:solidFill>
                <a:latin typeface="Segoe UI"/>
                <a:cs typeface="Segoe UI"/>
              </a:rPr>
              <a:t>population</a:t>
            </a:r>
            <a:r>
              <a:rPr sz="2700" spc="-120" dirty="0">
                <a:solidFill>
                  <a:srgbClr val="1F2A2F"/>
                </a:solidFill>
                <a:latin typeface="Segoe UI"/>
                <a:cs typeface="Segoe UI"/>
              </a:rPr>
              <a:t> </a:t>
            </a:r>
            <a:r>
              <a:rPr sz="2700" spc="-10" dirty="0">
                <a:solidFill>
                  <a:srgbClr val="1F2A2F"/>
                </a:solidFill>
                <a:latin typeface="Segoe UI"/>
                <a:cs typeface="Segoe UI"/>
              </a:rPr>
              <a:t>group”,</a:t>
            </a:r>
            <a:endParaRPr sz="2700">
              <a:latin typeface="Segoe UI"/>
              <a:cs typeface="Segoe UI"/>
            </a:endParaRPr>
          </a:p>
          <a:p>
            <a:pPr marL="12700">
              <a:lnSpc>
                <a:spcPct val="100000"/>
              </a:lnSpc>
            </a:pPr>
            <a:r>
              <a:rPr sz="2700" b="1" dirty="0">
                <a:solidFill>
                  <a:srgbClr val="1F2A2F"/>
                </a:solidFill>
                <a:latin typeface="Segoe UI"/>
                <a:cs typeface="Segoe UI"/>
              </a:rPr>
              <a:t>For</a:t>
            </a:r>
            <a:r>
              <a:rPr sz="2700" b="1" spc="-5" dirty="0">
                <a:solidFill>
                  <a:srgbClr val="1F2A2F"/>
                </a:solidFill>
                <a:latin typeface="Segoe UI"/>
                <a:cs typeface="Segoe UI"/>
              </a:rPr>
              <a:t> </a:t>
            </a:r>
            <a:r>
              <a:rPr sz="2700" b="1" spc="-10" dirty="0">
                <a:solidFill>
                  <a:srgbClr val="1F2A2F"/>
                </a:solidFill>
                <a:latin typeface="Segoe UI"/>
                <a:cs typeface="Segoe UI"/>
              </a:rPr>
              <a:t>example</a:t>
            </a:r>
            <a:r>
              <a:rPr sz="2700" spc="-10" dirty="0">
                <a:solidFill>
                  <a:srgbClr val="1F2A2F"/>
                </a:solidFill>
                <a:latin typeface="Segoe UI"/>
                <a:cs typeface="Segoe UI"/>
              </a:rPr>
              <a:t>:</a:t>
            </a:r>
            <a:endParaRPr sz="2700">
              <a:latin typeface="Segoe UI"/>
              <a:cs typeface="Segoe UI"/>
            </a:endParaRPr>
          </a:p>
          <a:p>
            <a:pPr marL="355600" marR="5080" indent="-343535">
              <a:lnSpc>
                <a:spcPts val="2590"/>
              </a:lnSpc>
              <a:spcBef>
                <a:spcPts val="630"/>
              </a:spcBef>
              <a:buFont typeface="Arial"/>
              <a:buChar char="•"/>
              <a:tabLst>
                <a:tab pos="355600" algn="l"/>
              </a:tabLst>
            </a:pPr>
            <a:r>
              <a:rPr sz="2700" spc="-120" dirty="0">
                <a:solidFill>
                  <a:srgbClr val="1F2A2F"/>
                </a:solidFill>
                <a:latin typeface="Segoe UI"/>
                <a:cs typeface="Segoe UI"/>
              </a:rPr>
              <a:t>To</a:t>
            </a:r>
            <a:r>
              <a:rPr sz="2700" spc="-60" dirty="0">
                <a:solidFill>
                  <a:srgbClr val="1F2A2F"/>
                </a:solidFill>
                <a:latin typeface="Segoe UI"/>
                <a:cs typeface="Segoe UI"/>
              </a:rPr>
              <a:t> </a:t>
            </a:r>
            <a:r>
              <a:rPr sz="2700" dirty="0">
                <a:solidFill>
                  <a:srgbClr val="1F2A2F"/>
                </a:solidFill>
                <a:latin typeface="Segoe UI"/>
                <a:cs typeface="Segoe UI"/>
              </a:rPr>
              <a:t>facilitate</a:t>
            </a:r>
            <a:r>
              <a:rPr sz="2700" spc="-15" dirty="0">
                <a:solidFill>
                  <a:srgbClr val="1F2A2F"/>
                </a:solidFill>
                <a:latin typeface="Segoe UI"/>
                <a:cs typeface="Segoe UI"/>
              </a:rPr>
              <a:t> </a:t>
            </a:r>
            <a:r>
              <a:rPr sz="2700" dirty="0">
                <a:solidFill>
                  <a:srgbClr val="1F2A2F"/>
                </a:solidFill>
                <a:latin typeface="Segoe UI"/>
                <a:cs typeface="Segoe UI"/>
              </a:rPr>
              <a:t>shared</a:t>
            </a:r>
            <a:r>
              <a:rPr sz="2700" spc="-30" dirty="0">
                <a:solidFill>
                  <a:srgbClr val="1F2A2F"/>
                </a:solidFill>
                <a:latin typeface="Segoe UI"/>
                <a:cs typeface="Segoe UI"/>
              </a:rPr>
              <a:t> </a:t>
            </a:r>
            <a:r>
              <a:rPr sz="2700" dirty="0">
                <a:solidFill>
                  <a:srgbClr val="1F2A2F"/>
                </a:solidFill>
                <a:latin typeface="Segoe UI"/>
                <a:cs typeface="Segoe UI"/>
              </a:rPr>
              <a:t>agenda</a:t>
            </a:r>
            <a:r>
              <a:rPr sz="2700" spc="-45" dirty="0">
                <a:solidFill>
                  <a:srgbClr val="1F2A2F"/>
                </a:solidFill>
                <a:latin typeface="Segoe UI"/>
                <a:cs typeface="Segoe UI"/>
              </a:rPr>
              <a:t> </a:t>
            </a:r>
            <a:r>
              <a:rPr sz="2700" dirty="0">
                <a:solidFill>
                  <a:srgbClr val="1F2A2F"/>
                </a:solidFill>
                <a:latin typeface="Segoe UI"/>
                <a:cs typeface="Segoe UI"/>
              </a:rPr>
              <a:t>setting</a:t>
            </a:r>
            <a:r>
              <a:rPr sz="2700" spc="-60" dirty="0">
                <a:solidFill>
                  <a:srgbClr val="1F2A2F"/>
                </a:solidFill>
                <a:latin typeface="Segoe UI"/>
                <a:cs typeface="Segoe UI"/>
              </a:rPr>
              <a:t> </a:t>
            </a:r>
            <a:r>
              <a:rPr sz="2700" dirty="0">
                <a:solidFill>
                  <a:srgbClr val="1F2A2F"/>
                </a:solidFill>
                <a:latin typeface="Segoe UI"/>
                <a:cs typeface="Segoe UI"/>
              </a:rPr>
              <a:t>and</a:t>
            </a:r>
            <a:r>
              <a:rPr sz="2700" spc="-45" dirty="0">
                <a:solidFill>
                  <a:srgbClr val="1F2A2F"/>
                </a:solidFill>
                <a:latin typeface="Segoe UI"/>
                <a:cs typeface="Segoe UI"/>
              </a:rPr>
              <a:t> </a:t>
            </a:r>
            <a:r>
              <a:rPr sz="2700" spc="-10" dirty="0">
                <a:solidFill>
                  <a:srgbClr val="1F2A2F"/>
                </a:solidFill>
                <a:latin typeface="Segoe UI"/>
                <a:cs typeface="Segoe UI"/>
              </a:rPr>
              <a:t>person-</a:t>
            </a:r>
            <a:r>
              <a:rPr sz="2700" spc="-25" dirty="0">
                <a:solidFill>
                  <a:srgbClr val="1F2A2F"/>
                </a:solidFill>
                <a:latin typeface="Segoe UI"/>
                <a:cs typeface="Segoe UI"/>
              </a:rPr>
              <a:t>led </a:t>
            </a:r>
            <a:r>
              <a:rPr sz="2700" dirty="0">
                <a:solidFill>
                  <a:srgbClr val="1F2A2F"/>
                </a:solidFill>
                <a:latin typeface="Segoe UI"/>
                <a:cs typeface="Segoe UI"/>
              </a:rPr>
              <a:t>goal</a:t>
            </a:r>
            <a:r>
              <a:rPr sz="2700" spc="-85" dirty="0">
                <a:solidFill>
                  <a:srgbClr val="1F2A2F"/>
                </a:solidFill>
                <a:latin typeface="Segoe UI"/>
                <a:cs typeface="Segoe UI"/>
              </a:rPr>
              <a:t> </a:t>
            </a:r>
            <a:r>
              <a:rPr sz="2700" spc="-10" dirty="0">
                <a:solidFill>
                  <a:srgbClr val="1F2A2F"/>
                </a:solidFill>
                <a:latin typeface="Segoe UI"/>
                <a:cs typeface="Segoe UI"/>
              </a:rPr>
              <a:t>setting</a:t>
            </a:r>
            <a:endParaRPr sz="2700">
              <a:latin typeface="Segoe UI"/>
              <a:cs typeface="Segoe UI"/>
            </a:endParaRPr>
          </a:p>
          <a:p>
            <a:pPr marL="355600" marR="318135" indent="-343535">
              <a:lnSpc>
                <a:spcPct val="80000"/>
              </a:lnSpc>
              <a:spcBef>
                <a:spcPts val="675"/>
              </a:spcBef>
              <a:buFont typeface="Arial"/>
              <a:buChar char="•"/>
              <a:tabLst>
                <a:tab pos="355600" algn="l"/>
              </a:tabLst>
            </a:pPr>
            <a:r>
              <a:rPr sz="2700" spc="-125" dirty="0">
                <a:solidFill>
                  <a:srgbClr val="1F2A2F"/>
                </a:solidFill>
                <a:latin typeface="Segoe UI"/>
                <a:cs typeface="Segoe UI"/>
              </a:rPr>
              <a:t>To</a:t>
            </a:r>
            <a:r>
              <a:rPr sz="2700" spc="-40" dirty="0">
                <a:solidFill>
                  <a:srgbClr val="1F2A2F"/>
                </a:solidFill>
                <a:latin typeface="Segoe UI"/>
                <a:cs typeface="Segoe UI"/>
              </a:rPr>
              <a:t> </a:t>
            </a:r>
            <a:r>
              <a:rPr sz="2700" dirty="0">
                <a:solidFill>
                  <a:srgbClr val="1F2A2F"/>
                </a:solidFill>
                <a:latin typeface="Segoe UI"/>
                <a:cs typeface="Segoe UI"/>
              </a:rPr>
              <a:t>assess</a:t>
            </a:r>
            <a:r>
              <a:rPr sz="2700" spc="-10" dirty="0">
                <a:solidFill>
                  <a:srgbClr val="1F2A2F"/>
                </a:solidFill>
                <a:latin typeface="Segoe UI"/>
                <a:cs typeface="Segoe UI"/>
              </a:rPr>
              <a:t> </a:t>
            </a:r>
            <a:r>
              <a:rPr sz="2700" dirty="0">
                <a:solidFill>
                  <a:srgbClr val="1F2A2F"/>
                </a:solidFill>
                <a:latin typeface="Segoe UI"/>
                <a:cs typeface="Segoe UI"/>
              </a:rPr>
              <a:t>the</a:t>
            </a:r>
            <a:r>
              <a:rPr sz="2700" spc="-25" dirty="0">
                <a:solidFill>
                  <a:srgbClr val="1F2A2F"/>
                </a:solidFill>
                <a:latin typeface="Segoe UI"/>
                <a:cs typeface="Segoe UI"/>
              </a:rPr>
              <a:t> </a:t>
            </a:r>
            <a:r>
              <a:rPr sz="2700" spc="-20" dirty="0">
                <a:solidFill>
                  <a:srgbClr val="1F2A2F"/>
                </a:solidFill>
                <a:latin typeface="Segoe UI"/>
                <a:cs typeface="Segoe UI"/>
              </a:rPr>
              <a:t>self-</a:t>
            </a:r>
            <a:r>
              <a:rPr sz="2700" dirty="0">
                <a:solidFill>
                  <a:srgbClr val="1F2A2F"/>
                </a:solidFill>
                <a:latin typeface="Segoe UI"/>
                <a:cs typeface="Segoe UI"/>
              </a:rPr>
              <a:t>management</a:t>
            </a:r>
            <a:r>
              <a:rPr sz="2700" spc="-25" dirty="0">
                <a:solidFill>
                  <a:srgbClr val="1F2A2F"/>
                </a:solidFill>
                <a:latin typeface="Segoe UI"/>
                <a:cs typeface="Segoe UI"/>
              </a:rPr>
              <a:t> </a:t>
            </a:r>
            <a:r>
              <a:rPr sz="2700" dirty="0">
                <a:solidFill>
                  <a:srgbClr val="1F2A2F"/>
                </a:solidFill>
                <a:latin typeface="Segoe UI"/>
                <a:cs typeface="Segoe UI"/>
              </a:rPr>
              <a:t>support</a:t>
            </a:r>
            <a:r>
              <a:rPr sz="2700" spc="-10" dirty="0">
                <a:solidFill>
                  <a:srgbClr val="1F2A2F"/>
                </a:solidFill>
                <a:latin typeface="Segoe UI"/>
                <a:cs typeface="Segoe UI"/>
              </a:rPr>
              <a:t> needs, </a:t>
            </a:r>
            <a:r>
              <a:rPr sz="2700" dirty="0">
                <a:solidFill>
                  <a:srgbClr val="1F2A2F"/>
                </a:solidFill>
                <a:latin typeface="Segoe UI"/>
                <a:cs typeface="Segoe UI"/>
              </a:rPr>
              <a:t>knowledge</a:t>
            </a:r>
            <a:r>
              <a:rPr sz="2700" spc="-55" dirty="0">
                <a:solidFill>
                  <a:srgbClr val="1F2A2F"/>
                </a:solidFill>
                <a:latin typeface="Segoe UI"/>
                <a:cs typeface="Segoe UI"/>
              </a:rPr>
              <a:t> </a:t>
            </a:r>
            <a:r>
              <a:rPr sz="2700" dirty="0">
                <a:solidFill>
                  <a:srgbClr val="1F2A2F"/>
                </a:solidFill>
                <a:latin typeface="Segoe UI"/>
                <a:cs typeface="Segoe UI"/>
              </a:rPr>
              <a:t>and</a:t>
            </a:r>
            <a:r>
              <a:rPr sz="2700" spc="-65" dirty="0">
                <a:solidFill>
                  <a:srgbClr val="1F2A2F"/>
                </a:solidFill>
                <a:latin typeface="Segoe UI"/>
                <a:cs typeface="Segoe UI"/>
              </a:rPr>
              <a:t> </a:t>
            </a:r>
            <a:r>
              <a:rPr sz="2700" dirty="0">
                <a:solidFill>
                  <a:srgbClr val="1F2A2F"/>
                </a:solidFill>
                <a:latin typeface="Segoe UI"/>
                <a:cs typeface="Segoe UI"/>
              </a:rPr>
              <a:t>confidence</a:t>
            </a:r>
            <a:r>
              <a:rPr sz="2700" spc="-40" dirty="0">
                <a:solidFill>
                  <a:srgbClr val="1F2A2F"/>
                </a:solidFill>
                <a:latin typeface="Segoe UI"/>
                <a:cs typeface="Segoe UI"/>
              </a:rPr>
              <a:t> </a:t>
            </a:r>
            <a:r>
              <a:rPr sz="2700" dirty="0">
                <a:solidFill>
                  <a:srgbClr val="1F2A2F"/>
                </a:solidFill>
                <a:latin typeface="Segoe UI"/>
                <a:cs typeface="Segoe UI"/>
              </a:rPr>
              <a:t>of</a:t>
            </a:r>
            <a:r>
              <a:rPr sz="2700" spc="-45" dirty="0">
                <a:solidFill>
                  <a:srgbClr val="1F2A2F"/>
                </a:solidFill>
                <a:latin typeface="Segoe UI"/>
                <a:cs typeface="Segoe UI"/>
              </a:rPr>
              <a:t> </a:t>
            </a:r>
            <a:r>
              <a:rPr sz="2700" dirty="0">
                <a:solidFill>
                  <a:srgbClr val="1F2A2F"/>
                </a:solidFill>
                <a:latin typeface="Segoe UI"/>
                <a:cs typeface="Segoe UI"/>
              </a:rPr>
              <a:t>people</a:t>
            </a:r>
            <a:r>
              <a:rPr sz="2700" spc="-50" dirty="0">
                <a:solidFill>
                  <a:srgbClr val="1F2A2F"/>
                </a:solidFill>
                <a:latin typeface="Segoe UI"/>
                <a:cs typeface="Segoe UI"/>
              </a:rPr>
              <a:t> </a:t>
            </a:r>
            <a:r>
              <a:rPr sz="2700" dirty="0">
                <a:solidFill>
                  <a:srgbClr val="1F2A2F"/>
                </a:solidFill>
                <a:latin typeface="Segoe UI"/>
                <a:cs typeface="Segoe UI"/>
              </a:rPr>
              <a:t>with</a:t>
            </a:r>
            <a:r>
              <a:rPr sz="2700" spc="-70" dirty="0">
                <a:solidFill>
                  <a:srgbClr val="1F2A2F"/>
                </a:solidFill>
                <a:latin typeface="Segoe UI"/>
                <a:cs typeface="Segoe UI"/>
              </a:rPr>
              <a:t> </a:t>
            </a:r>
            <a:r>
              <a:rPr sz="2700" spc="-10" dirty="0">
                <a:solidFill>
                  <a:srgbClr val="1F2A2F"/>
                </a:solidFill>
                <a:latin typeface="Segoe UI"/>
                <a:cs typeface="Segoe UI"/>
              </a:rPr>
              <a:t>long- </a:t>
            </a:r>
            <a:r>
              <a:rPr sz="2700" dirty="0">
                <a:solidFill>
                  <a:srgbClr val="1F2A2F"/>
                </a:solidFill>
                <a:latin typeface="Segoe UI"/>
                <a:cs typeface="Segoe UI"/>
              </a:rPr>
              <a:t>term</a:t>
            </a:r>
            <a:r>
              <a:rPr sz="2700" spc="-60" dirty="0">
                <a:solidFill>
                  <a:srgbClr val="1F2A2F"/>
                </a:solidFill>
                <a:latin typeface="Segoe UI"/>
                <a:cs typeface="Segoe UI"/>
              </a:rPr>
              <a:t> </a:t>
            </a:r>
            <a:r>
              <a:rPr sz="2700" dirty="0">
                <a:solidFill>
                  <a:srgbClr val="1F2A2F"/>
                </a:solidFill>
                <a:latin typeface="Segoe UI"/>
                <a:cs typeface="Segoe UI"/>
              </a:rPr>
              <a:t>conditions</a:t>
            </a:r>
            <a:r>
              <a:rPr sz="2700" spc="-45" dirty="0">
                <a:solidFill>
                  <a:srgbClr val="1F2A2F"/>
                </a:solidFill>
                <a:latin typeface="Segoe UI"/>
                <a:cs typeface="Segoe UI"/>
              </a:rPr>
              <a:t> </a:t>
            </a:r>
            <a:r>
              <a:rPr sz="2700" dirty="0">
                <a:solidFill>
                  <a:srgbClr val="1F2A2F"/>
                </a:solidFill>
                <a:latin typeface="Segoe UI"/>
                <a:cs typeface="Segoe UI"/>
              </a:rPr>
              <a:t>and</a:t>
            </a:r>
            <a:r>
              <a:rPr sz="2700" spc="-55" dirty="0">
                <a:solidFill>
                  <a:srgbClr val="1F2A2F"/>
                </a:solidFill>
                <a:latin typeface="Segoe UI"/>
                <a:cs typeface="Segoe UI"/>
              </a:rPr>
              <a:t> </a:t>
            </a:r>
            <a:r>
              <a:rPr sz="2700" dirty="0">
                <a:solidFill>
                  <a:srgbClr val="1F2A2F"/>
                </a:solidFill>
                <a:latin typeface="Segoe UI"/>
                <a:cs typeface="Segoe UI"/>
              </a:rPr>
              <a:t>their</a:t>
            </a:r>
            <a:r>
              <a:rPr sz="2700" spc="-55" dirty="0">
                <a:solidFill>
                  <a:srgbClr val="1F2A2F"/>
                </a:solidFill>
                <a:latin typeface="Segoe UI"/>
                <a:cs typeface="Segoe UI"/>
              </a:rPr>
              <a:t> </a:t>
            </a:r>
            <a:r>
              <a:rPr sz="2700" spc="-10" dirty="0">
                <a:solidFill>
                  <a:srgbClr val="1F2A2F"/>
                </a:solidFill>
                <a:latin typeface="Segoe UI"/>
                <a:cs typeface="Segoe UI"/>
              </a:rPr>
              <a:t>carers</a:t>
            </a:r>
            <a:endParaRPr sz="2700">
              <a:latin typeface="Segoe UI"/>
              <a:cs typeface="Segoe UI"/>
            </a:endParaRPr>
          </a:p>
          <a:p>
            <a:pPr marL="5914390">
              <a:lnSpc>
                <a:spcPct val="100000"/>
              </a:lnSpc>
            </a:pPr>
            <a:r>
              <a:rPr sz="2700" dirty="0">
                <a:solidFill>
                  <a:srgbClr val="1F2A2F"/>
                </a:solidFill>
                <a:latin typeface="Segoe UI"/>
                <a:cs typeface="Segoe UI"/>
              </a:rPr>
              <a:t>(NHS,</a:t>
            </a:r>
            <a:r>
              <a:rPr sz="2700" spc="-65" dirty="0">
                <a:solidFill>
                  <a:srgbClr val="1F2A2F"/>
                </a:solidFill>
                <a:latin typeface="Segoe UI"/>
                <a:cs typeface="Segoe UI"/>
              </a:rPr>
              <a:t> </a:t>
            </a:r>
            <a:r>
              <a:rPr sz="2700" spc="-10" dirty="0">
                <a:solidFill>
                  <a:srgbClr val="1F2A2F"/>
                </a:solidFill>
                <a:latin typeface="Segoe UI"/>
                <a:cs typeface="Segoe UI"/>
              </a:rPr>
              <a:t>2022)</a:t>
            </a:r>
            <a:endParaRPr sz="2700">
              <a:latin typeface="Segoe UI"/>
              <a:cs typeface="Segoe U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619125" marR="5080" indent="-373380">
              <a:lnSpc>
                <a:spcPct val="100000"/>
              </a:lnSpc>
              <a:spcBef>
                <a:spcPts val="95"/>
              </a:spcBef>
            </a:pPr>
            <a:r>
              <a:rPr sz="4000" dirty="0">
                <a:solidFill>
                  <a:srgbClr val="1F2A2F"/>
                </a:solidFill>
              </a:rPr>
              <a:t>Measurement</a:t>
            </a:r>
            <a:r>
              <a:rPr sz="4000" spc="-180" dirty="0">
                <a:solidFill>
                  <a:srgbClr val="1F2A2F"/>
                </a:solidFill>
              </a:rPr>
              <a:t> </a:t>
            </a:r>
            <a:r>
              <a:rPr sz="4000" dirty="0">
                <a:solidFill>
                  <a:srgbClr val="1F2A2F"/>
                </a:solidFill>
              </a:rPr>
              <a:t>and</a:t>
            </a:r>
            <a:r>
              <a:rPr sz="4000" spc="-204" dirty="0">
                <a:solidFill>
                  <a:srgbClr val="1F2A2F"/>
                </a:solidFill>
              </a:rPr>
              <a:t> </a:t>
            </a:r>
            <a:r>
              <a:rPr sz="4000" dirty="0">
                <a:solidFill>
                  <a:srgbClr val="1F2A2F"/>
                </a:solidFill>
              </a:rPr>
              <a:t>evaluation</a:t>
            </a:r>
            <a:r>
              <a:rPr sz="4000" spc="-185" dirty="0">
                <a:solidFill>
                  <a:srgbClr val="1F2A2F"/>
                </a:solidFill>
              </a:rPr>
              <a:t> </a:t>
            </a:r>
            <a:r>
              <a:rPr sz="4000" spc="-25" dirty="0">
                <a:solidFill>
                  <a:srgbClr val="1F2A2F"/>
                </a:solidFill>
              </a:rPr>
              <a:t>in </a:t>
            </a:r>
            <a:r>
              <a:rPr sz="4000" dirty="0">
                <a:solidFill>
                  <a:srgbClr val="1F2A2F"/>
                </a:solidFill>
              </a:rPr>
              <a:t>supported</a:t>
            </a:r>
            <a:r>
              <a:rPr sz="4000" spc="-80" dirty="0">
                <a:solidFill>
                  <a:srgbClr val="1F2A2F"/>
                </a:solidFill>
              </a:rPr>
              <a:t> </a:t>
            </a:r>
            <a:r>
              <a:rPr sz="4000" spc="-20" dirty="0">
                <a:solidFill>
                  <a:srgbClr val="1F2A2F"/>
                </a:solidFill>
              </a:rPr>
              <a:t>self-</a:t>
            </a:r>
            <a:r>
              <a:rPr sz="4000" spc="-10" dirty="0">
                <a:solidFill>
                  <a:srgbClr val="1F2A2F"/>
                </a:solidFill>
              </a:rPr>
              <a:t>management</a:t>
            </a:r>
            <a:endParaRPr sz="4000"/>
          </a:p>
        </p:txBody>
      </p:sp>
      <p:sp>
        <p:nvSpPr>
          <p:cNvPr id="3" name="object 3"/>
          <p:cNvSpPr txBox="1"/>
          <p:nvPr/>
        </p:nvSpPr>
        <p:spPr>
          <a:xfrm>
            <a:off x="535940" y="1550035"/>
            <a:ext cx="7974330" cy="3836035"/>
          </a:xfrm>
          <a:prstGeom prst="rect">
            <a:avLst/>
          </a:prstGeom>
        </p:spPr>
        <p:txBody>
          <a:bodyPr vert="horz" wrap="square" lIns="0" tIns="85725" rIns="0" bIns="0" rtlCol="0">
            <a:spAutoFit/>
          </a:bodyPr>
          <a:lstStyle/>
          <a:p>
            <a:pPr marL="12700" marR="188595">
              <a:lnSpc>
                <a:spcPts val="2400"/>
              </a:lnSpc>
              <a:spcBef>
                <a:spcPts val="675"/>
              </a:spcBef>
            </a:pPr>
            <a:r>
              <a:rPr sz="2500" dirty="0">
                <a:solidFill>
                  <a:srgbClr val="1F2A2F"/>
                </a:solidFill>
                <a:latin typeface="Segoe UI"/>
                <a:cs typeface="Segoe UI"/>
              </a:rPr>
              <a:t>Measurement</a:t>
            </a:r>
            <a:r>
              <a:rPr sz="2500" spc="-50" dirty="0">
                <a:solidFill>
                  <a:srgbClr val="1F2A2F"/>
                </a:solidFill>
                <a:latin typeface="Segoe UI"/>
                <a:cs typeface="Segoe UI"/>
              </a:rPr>
              <a:t> </a:t>
            </a:r>
            <a:r>
              <a:rPr sz="2500" dirty="0">
                <a:solidFill>
                  <a:srgbClr val="1F2A2F"/>
                </a:solidFill>
                <a:latin typeface="Segoe UI"/>
                <a:cs typeface="Segoe UI"/>
              </a:rPr>
              <a:t>can</a:t>
            </a:r>
            <a:r>
              <a:rPr sz="2500" spc="-90" dirty="0">
                <a:solidFill>
                  <a:srgbClr val="1F2A2F"/>
                </a:solidFill>
                <a:latin typeface="Segoe UI"/>
                <a:cs typeface="Segoe UI"/>
              </a:rPr>
              <a:t> </a:t>
            </a:r>
            <a:r>
              <a:rPr sz="2500" dirty="0">
                <a:solidFill>
                  <a:srgbClr val="1F2A2F"/>
                </a:solidFill>
                <a:latin typeface="Segoe UI"/>
                <a:cs typeface="Segoe UI"/>
              </a:rPr>
              <a:t>also</a:t>
            </a:r>
            <a:r>
              <a:rPr sz="2500" spc="-80" dirty="0">
                <a:solidFill>
                  <a:srgbClr val="1F2A2F"/>
                </a:solidFill>
                <a:latin typeface="Segoe UI"/>
                <a:cs typeface="Segoe UI"/>
              </a:rPr>
              <a:t> </a:t>
            </a:r>
            <a:r>
              <a:rPr sz="2500" dirty="0">
                <a:solidFill>
                  <a:srgbClr val="1F2A2F"/>
                </a:solidFill>
                <a:latin typeface="Segoe UI"/>
                <a:cs typeface="Segoe UI"/>
              </a:rPr>
              <a:t>“help</a:t>
            </a:r>
            <a:r>
              <a:rPr sz="2500" spc="-70" dirty="0">
                <a:solidFill>
                  <a:srgbClr val="1F2A2F"/>
                </a:solidFill>
                <a:latin typeface="Segoe UI"/>
                <a:cs typeface="Segoe UI"/>
              </a:rPr>
              <a:t> </a:t>
            </a:r>
            <a:r>
              <a:rPr sz="2500" b="1" dirty="0">
                <a:solidFill>
                  <a:srgbClr val="1F2A2F"/>
                </a:solidFill>
                <a:latin typeface="Segoe UI"/>
                <a:cs typeface="Segoe UI"/>
              </a:rPr>
              <a:t>evaluate</a:t>
            </a:r>
            <a:r>
              <a:rPr sz="2500" b="1" spc="-85" dirty="0">
                <a:solidFill>
                  <a:srgbClr val="1F2A2F"/>
                </a:solidFill>
                <a:latin typeface="Segoe UI"/>
                <a:cs typeface="Segoe UI"/>
              </a:rPr>
              <a:t> </a:t>
            </a:r>
            <a:r>
              <a:rPr sz="2500" b="1" dirty="0">
                <a:solidFill>
                  <a:srgbClr val="1F2A2F"/>
                </a:solidFill>
                <a:latin typeface="Segoe UI"/>
                <a:cs typeface="Segoe UI"/>
              </a:rPr>
              <a:t>interventions</a:t>
            </a:r>
            <a:r>
              <a:rPr sz="2500" b="1" spc="-70" dirty="0">
                <a:solidFill>
                  <a:srgbClr val="1F2A2F"/>
                </a:solidFill>
                <a:latin typeface="Segoe UI"/>
                <a:cs typeface="Segoe UI"/>
              </a:rPr>
              <a:t> </a:t>
            </a:r>
            <a:r>
              <a:rPr sz="2500" spc="-25" dirty="0">
                <a:solidFill>
                  <a:srgbClr val="1F2A2F"/>
                </a:solidFill>
                <a:latin typeface="Segoe UI"/>
                <a:cs typeface="Segoe UI"/>
              </a:rPr>
              <a:t>to </a:t>
            </a:r>
            <a:r>
              <a:rPr sz="2500" dirty="0">
                <a:solidFill>
                  <a:srgbClr val="1F2A2F"/>
                </a:solidFill>
                <a:latin typeface="Segoe UI"/>
                <a:cs typeface="Segoe UI"/>
              </a:rPr>
              <a:t>support</a:t>
            </a:r>
            <a:r>
              <a:rPr sz="2500" spc="50" dirty="0">
                <a:solidFill>
                  <a:srgbClr val="1F2A2F"/>
                </a:solidFill>
                <a:latin typeface="Segoe UI"/>
                <a:cs typeface="Segoe UI"/>
              </a:rPr>
              <a:t> </a:t>
            </a:r>
            <a:r>
              <a:rPr sz="2500" spc="-20" dirty="0">
                <a:solidFill>
                  <a:srgbClr val="1F2A2F"/>
                </a:solidFill>
                <a:latin typeface="Segoe UI"/>
                <a:cs typeface="Segoe UI"/>
              </a:rPr>
              <a:t>self-</a:t>
            </a:r>
            <a:r>
              <a:rPr sz="2500" spc="-10" dirty="0">
                <a:solidFill>
                  <a:srgbClr val="1F2A2F"/>
                </a:solidFill>
                <a:latin typeface="Segoe UI"/>
                <a:cs typeface="Segoe UI"/>
              </a:rPr>
              <a:t>management,</a:t>
            </a:r>
            <a:endParaRPr sz="2500">
              <a:latin typeface="Segoe UI"/>
              <a:cs typeface="Segoe UI"/>
            </a:endParaRPr>
          </a:p>
          <a:p>
            <a:pPr marL="12700">
              <a:lnSpc>
                <a:spcPct val="100000"/>
              </a:lnSpc>
              <a:spcBef>
                <a:spcPts val="3020"/>
              </a:spcBef>
            </a:pPr>
            <a:r>
              <a:rPr sz="2500" b="1" dirty="0">
                <a:solidFill>
                  <a:srgbClr val="1F2A2F"/>
                </a:solidFill>
                <a:latin typeface="Segoe UI"/>
                <a:cs typeface="Segoe UI"/>
              </a:rPr>
              <a:t>For</a:t>
            </a:r>
            <a:r>
              <a:rPr sz="2500" b="1" spc="-40" dirty="0">
                <a:solidFill>
                  <a:srgbClr val="1F2A2F"/>
                </a:solidFill>
                <a:latin typeface="Segoe UI"/>
                <a:cs typeface="Segoe UI"/>
              </a:rPr>
              <a:t> </a:t>
            </a:r>
            <a:r>
              <a:rPr sz="2500" b="1" spc="-10" dirty="0">
                <a:solidFill>
                  <a:srgbClr val="1F2A2F"/>
                </a:solidFill>
                <a:latin typeface="Segoe UI"/>
                <a:cs typeface="Segoe UI"/>
              </a:rPr>
              <a:t>example</a:t>
            </a:r>
            <a:r>
              <a:rPr sz="2500" spc="-10" dirty="0">
                <a:solidFill>
                  <a:srgbClr val="1F2A2F"/>
                </a:solidFill>
                <a:latin typeface="Segoe UI"/>
                <a:cs typeface="Segoe UI"/>
              </a:rPr>
              <a:t>:</a:t>
            </a:r>
            <a:endParaRPr sz="2500">
              <a:latin typeface="Segoe UI"/>
              <a:cs typeface="Segoe UI"/>
            </a:endParaRPr>
          </a:p>
          <a:p>
            <a:pPr marL="355600" marR="558800" indent="-343535">
              <a:lnSpc>
                <a:spcPts val="2400"/>
              </a:lnSpc>
              <a:spcBef>
                <a:spcPts val="580"/>
              </a:spcBef>
              <a:buFont typeface="Arial"/>
              <a:buChar char="•"/>
              <a:tabLst>
                <a:tab pos="355600" algn="l"/>
              </a:tabLst>
            </a:pPr>
            <a:r>
              <a:rPr sz="2500" spc="-105" dirty="0">
                <a:solidFill>
                  <a:srgbClr val="1F2A2F"/>
                </a:solidFill>
                <a:latin typeface="Segoe UI"/>
                <a:cs typeface="Segoe UI"/>
              </a:rPr>
              <a:t>To</a:t>
            </a:r>
            <a:r>
              <a:rPr sz="2500" spc="-70" dirty="0">
                <a:solidFill>
                  <a:srgbClr val="1F2A2F"/>
                </a:solidFill>
                <a:latin typeface="Segoe UI"/>
                <a:cs typeface="Segoe UI"/>
              </a:rPr>
              <a:t> </a:t>
            </a:r>
            <a:r>
              <a:rPr sz="2500" dirty="0">
                <a:solidFill>
                  <a:srgbClr val="1F2A2F"/>
                </a:solidFill>
                <a:latin typeface="Segoe UI"/>
                <a:cs typeface="Segoe UI"/>
              </a:rPr>
              <a:t>identify</a:t>
            </a:r>
            <a:r>
              <a:rPr sz="2500" spc="-70" dirty="0">
                <a:solidFill>
                  <a:srgbClr val="1F2A2F"/>
                </a:solidFill>
                <a:latin typeface="Segoe UI"/>
                <a:cs typeface="Segoe UI"/>
              </a:rPr>
              <a:t> </a:t>
            </a:r>
            <a:r>
              <a:rPr sz="2500" dirty="0">
                <a:solidFill>
                  <a:srgbClr val="1F2A2F"/>
                </a:solidFill>
                <a:latin typeface="Segoe UI"/>
                <a:cs typeface="Segoe UI"/>
              </a:rPr>
              <a:t>whether</a:t>
            </a:r>
            <a:r>
              <a:rPr sz="2500" spc="-50" dirty="0">
                <a:solidFill>
                  <a:srgbClr val="1F2A2F"/>
                </a:solidFill>
                <a:latin typeface="Segoe UI"/>
                <a:cs typeface="Segoe UI"/>
              </a:rPr>
              <a:t> </a:t>
            </a:r>
            <a:r>
              <a:rPr sz="2500" spc="-20" dirty="0">
                <a:solidFill>
                  <a:srgbClr val="1F2A2F"/>
                </a:solidFill>
                <a:latin typeface="Segoe UI"/>
                <a:cs typeface="Segoe UI"/>
              </a:rPr>
              <a:t>self-</a:t>
            </a:r>
            <a:r>
              <a:rPr sz="2500" dirty="0">
                <a:solidFill>
                  <a:srgbClr val="1F2A2F"/>
                </a:solidFill>
                <a:latin typeface="Segoe UI"/>
                <a:cs typeface="Segoe UI"/>
              </a:rPr>
              <a:t>management</a:t>
            </a:r>
            <a:r>
              <a:rPr sz="2500" spc="-55" dirty="0">
                <a:solidFill>
                  <a:srgbClr val="1F2A2F"/>
                </a:solidFill>
                <a:latin typeface="Segoe UI"/>
                <a:cs typeface="Segoe UI"/>
              </a:rPr>
              <a:t> </a:t>
            </a:r>
            <a:r>
              <a:rPr sz="2500" dirty="0">
                <a:solidFill>
                  <a:srgbClr val="1F2A2F"/>
                </a:solidFill>
                <a:latin typeface="Segoe UI"/>
                <a:cs typeface="Segoe UI"/>
              </a:rPr>
              <a:t>activities</a:t>
            </a:r>
            <a:r>
              <a:rPr sz="2500" spc="-55" dirty="0">
                <a:solidFill>
                  <a:srgbClr val="1F2A2F"/>
                </a:solidFill>
                <a:latin typeface="Segoe UI"/>
                <a:cs typeface="Segoe UI"/>
              </a:rPr>
              <a:t> </a:t>
            </a:r>
            <a:r>
              <a:rPr sz="2500" spc="-25" dirty="0">
                <a:solidFill>
                  <a:srgbClr val="1F2A2F"/>
                </a:solidFill>
                <a:latin typeface="Segoe UI"/>
                <a:cs typeface="Segoe UI"/>
              </a:rPr>
              <a:t>are </a:t>
            </a:r>
            <a:r>
              <a:rPr sz="2500" dirty="0">
                <a:solidFill>
                  <a:srgbClr val="1F2A2F"/>
                </a:solidFill>
                <a:latin typeface="Segoe UI"/>
                <a:cs typeface="Segoe UI"/>
              </a:rPr>
              <a:t>improving</a:t>
            </a:r>
            <a:r>
              <a:rPr sz="2500" spc="-135" dirty="0">
                <a:solidFill>
                  <a:srgbClr val="1F2A2F"/>
                </a:solidFill>
                <a:latin typeface="Segoe UI"/>
                <a:cs typeface="Segoe UI"/>
              </a:rPr>
              <a:t> </a:t>
            </a:r>
            <a:r>
              <a:rPr sz="2500" spc="-10" dirty="0">
                <a:solidFill>
                  <a:srgbClr val="1F2A2F"/>
                </a:solidFill>
                <a:latin typeface="Segoe UI"/>
                <a:cs typeface="Segoe UI"/>
              </a:rPr>
              <a:t>outcomes</a:t>
            </a:r>
            <a:endParaRPr sz="2500">
              <a:latin typeface="Segoe UI"/>
              <a:cs typeface="Segoe UI"/>
            </a:endParaRPr>
          </a:p>
          <a:p>
            <a:pPr marL="355600" indent="-342900">
              <a:lnSpc>
                <a:spcPts val="2700"/>
              </a:lnSpc>
              <a:spcBef>
                <a:spcPts val="20"/>
              </a:spcBef>
              <a:buFont typeface="Arial"/>
              <a:buChar char="•"/>
              <a:tabLst>
                <a:tab pos="355600" algn="l"/>
              </a:tabLst>
            </a:pPr>
            <a:r>
              <a:rPr sz="2500" spc="-100" dirty="0">
                <a:solidFill>
                  <a:srgbClr val="1F2A2F"/>
                </a:solidFill>
                <a:latin typeface="Segoe UI"/>
                <a:cs typeface="Segoe UI"/>
              </a:rPr>
              <a:t>To</a:t>
            </a:r>
            <a:r>
              <a:rPr sz="2500" spc="-75" dirty="0">
                <a:solidFill>
                  <a:srgbClr val="1F2A2F"/>
                </a:solidFill>
                <a:latin typeface="Segoe UI"/>
                <a:cs typeface="Segoe UI"/>
              </a:rPr>
              <a:t> </a:t>
            </a:r>
            <a:r>
              <a:rPr sz="2500" dirty="0">
                <a:solidFill>
                  <a:srgbClr val="1F2A2F"/>
                </a:solidFill>
                <a:latin typeface="Segoe UI"/>
                <a:cs typeface="Segoe UI"/>
              </a:rPr>
              <a:t>test</a:t>
            </a:r>
            <a:r>
              <a:rPr sz="2500" spc="-114" dirty="0">
                <a:solidFill>
                  <a:srgbClr val="1F2A2F"/>
                </a:solidFill>
                <a:latin typeface="Segoe UI"/>
                <a:cs typeface="Segoe UI"/>
              </a:rPr>
              <a:t> </a:t>
            </a:r>
            <a:r>
              <a:rPr sz="2500" dirty="0">
                <a:solidFill>
                  <a:srgbClr val="1F2A2F"/>
                </a:solidFill>
                <a:latin typeface="Segoe UI"/>
                <a:cs typeface="Segoe UI"/>
              </a:rPr>
              <a:t>different</a:t>
            </a:r>
            <a:r>
              <a:rPr sz="2500" spc="-60" dirty="0">
                <a:solidFill>
                  <a:srgbClr val="1F2A2F"/>
                </a:solidFill>
                <a:latin typeface="Segoe UI"/>
                <a:cs typeface="Segoe UI"/>
              </a:rPr>
              <a:t> </a:t>
            </a:r>
            <a:r>
              <a:rPr sz="2500" dirty="0">
                <a:solidFill>
                  <a:srgbClr val="1F2A2F"/>
                </a:solidFill>
                <a:latin typeface="Segoe UI"/>
                <a:cs typeface="Segoe UI"/>
              </a:rPr>
              <a:t>approaches</a:t>
            </a:r>
            <a:r>
              <a:rPr sz="2500" spc="-55" dirty="0">
                <a:solidFill>
                  <a:srgbClr val="1F2A2F"/>
                </a:solidFill>
                <a:latin typeface="Segoe UI"/>
                <a:cs typeface="Segoe UI"/>
              </a:rPr>
              <a:t> </a:t>
            </a:r>
            <a:r>
              <a:rPr sz="2500" dirty="0">
                <a:solidFill>
                  <a:srgbClr val="1F2A2F"/>
                </a:solidFill>
                <a:latin typeface="Segoe UI"/>
                <a:cs typeface="Segoe UI"/>
              </a:rPr>
              <a:t>to</a:t>
            </a:r>
            <a:r>
              <a:rPr sz="2500" spc="-100" dirty="0">
                <a:solidFill>
                  <a:srgbClr val="1F2A2F"/>
                </a:solidFill>
                <a:latin typeface="Segoe UI"/>
                <a:cs typeface="Segoe UI"/>
              </a:rPr>
              <a:t> </a:t>
            </a:r>
            <a:r>
              <a:rPr sz="2500" spc="-25" dirty="0">
                <a:solidFill>
                  <a:srgbClr val="1F2A2F"/>
                </a:solidFill>
                <a:latin typeface="Segoe UI"/>
                <a:cs typeface="Segoe UI"/>
              </a:rPr>
              <a:t>see</a:t>
            </a:r>
            <a:endParaRPr sz="2500">
              <a:latin typeface="Segoe UI"/>
              <a:cs typeface="Segoe UI"/>
            </a:endParaRPr>
          </a:p>
          <a:p>
            <a:pPr marL="355600" marR="1603375">
              <a:lnSpc>
                <a:spcPts val="2400"/>
              </a:lnSpc>
              <a:spcBef>
                <a:spcPts val="280"/>
              </a:spcBef>
            </a:pPr>
            <a:r>
              <a:rPr sz="2500" dirty="0">
                <a:solidFill>
                  <a:srgbClr val="1F2A2F"/>
                </a:solidFill>
                <a:latin typeface="Segoe UI"/>
                <a:cs typeface="Segoe UI"/>
              </a:rPr>
              <a:t>which</a:t>
            </a:r>
            <a:r>
              <a:rPr sz="2500" spc="-65" dirty="0">
                <a:solidFill>
                  <a:srgbClr val="1F2A2F"/>
                </a:solidFill>
                <a:latin typeface="Segoe UI"/>
                <a:cs typeface="Segoe UI"/>
              </a:rPr>
              <a:t> </a:t>
            </a:r>
            <a:r>
              <a:rPr sz="2500" dirty="0">
                <a:solidFill>
                  <a:srgbClr val="1F2A2F"/>
                </a:solidFill>
                <a:latin typeface="Segoe UI"/>
                <a:cs typeface="Segoe UI"/>
              </a:rPr>
              <a:t>have</a:t>
            </a:r>
            <a:r>
              <a:rPr sz="2500" spc="-85" dirty="0">
                <a:solidFill>
                  <a:srgbClr val="1F2A2F"/>
                </a:solidFill>
                <a:latin typeface="Segoe UI"/>
                <a:cs typeface="Segoe UI"/>
              </a:rPr>
              <a:t> </a:t>
            </a:r>
            <a:r>
              <a:rPr sz="2500" dirty="0">
                <a:solidFill>
                  <a:srgbClr val="1F2A2F"/>
                </a:solidFill>
                <a:latin typeface="Segoe UI"/>
                <a:cs typeface="Segoe UI"/>
              </a:rPr>
              <a:t>the</a:t>
            </a:r>
            <a:r>
              <a:rPr sz="2500" spc="-60" dirty="0">
                <a:solidFill>
                  <a:srgbClr val="1F2A2F"/>
                </a:solidFill>
                <a:latin typeface="Segoe UI"/>
                <a:cs typeface="Segoe UI"/>
              </a:rPr>
              <a:t> </a:t>
            </a:r>
            <a:r>
              <a:rPr sz="2500" dirty="0">
                <a:solidFill>
                  <a:srgbClr val="1F2A2F"/>
                </a:solidFill>
                <a:latin typeface="Segoe UI"/>
                <a:cs typeface="Segoe UI"/>
              </a:rPr>
              <a:t>greatest</a:t>
            </a:r>
            <a:r>
              <a:rPr sz="2500" spc="-25" dirty="0">
                <a:solidFill>
                  <a:srgbClr val="1F2A2F"/>
                </a:solidFill>
                <a:latin typeface="Segoe UI"/>
                <a:cs typeface="Segoe UI"/>
              </a:rPr>
              <a:t> </a:t>
            </a:r>
            <a:r>
              <a:rPr sz="2500" dirty="0">
                <a:solidFill>
                  <a:srgbClr val="1F2A2F"/>
                </a:solidFill>
                <a:latin typeface="Segoe UI"/>
                <a:cs typeface="Segoe UI"/>
              </a:rPr>
              <a:t>impact</a:t>
            </a:r>
            <a:r>
              <a:rPr sz="2500" spc="-45" dirty="0">
                <a:solidFill>
                  <a:srgbClr val="1F2A2F"/>
                </a:solidFill>
                <a:latin typeface="Segoe UI"/>
                <a:cs typeface="Segoe UI"/>
              </a:rPr>
              <a:t> </a:t>
            </a:r>
            <a:r>
              <a:rPr sz="2500" dirty="0">
                <a:solidFill>
                  <a:srgbClr val="1F2A2F"/>
                </a:solidFill>
                <a:latin typeface="Segoe UI"/>
                <a:cs typeface="Segoe UI"/>
              </a:rPr>
              <a:t>and</a:t>
            </a:r>
            <a:r>
              <a:rPr sz="2500" spc="-85" dirty="0">
                <a:solidFill>
                  <a:srgbClr val="1F2A2F"/>
                </a:solidFill>
                <a:latin typeface="Segoe UI"/>
                <a:cs typeface="Segoe UI"/>
              </a:rPr>
              <a:t> </a:t>
            </a:r>
            <a:r>
              <a:rPr sz="2500" spc="-10" dirty="0">
                <a:solidFill>
                  <a:srgbClr val="1F2A2F"/>
                </a:solidFill>
                <a:latin typeface="Segoe UI"/>
                <a:cs typeface="Segoe UI"/>
              </a:rPr>
              <a:t>should </a:t>
            </a:r>
            <a:r>
              <a:rPr sz="2500" dirty="0">
                <a:solidFill>
                  <a:srgbClr val="1F2A2F"/>
                </a:solidFill>
                <a:latin typeface="Segoe UI"/>
                <a:cs typeface="Segoe UI"/>
              </a:rPr>
              <a:t>be</a:t>
            </a:r>
            <a:r>
              <a:rPr sz="2500" spc="-15" dirty="0">
                <a:solidFill>
                  <a:srgbClr val="1F2A2F"/>
                </a:solidFill>
                <a:latin typeface="Segoe UI"/>
                <a:cs typeface="Segoe UI"/>
              </a:rPr>
              <a:t> </a:t>
            </a:r>
            <a:r>
              <a:rPr sz="2500" spc="-10" dirty="0">
                <a:solidFill>
                  <a:srgbClr val="1F2A2F"/>
                </a:solidFill>
                <a:latin typeface="Segoe UI"/>
                <a:cs typeface="Segoe UI"/>
              </a:rPr>
              <a:t>prioritised/expanded,</a:t>
            </a:r>
            <a:r>
              <a:rPr sz="2500" spc="5" dirty="0">
                <a:solidFill>
                  <a:srgbClr val="1F2A2F"/>
                </a:solidFill>
                <a:latin typeface="Segoe UI"/>
                <a:cs typeface="Segoe UI"/>
              </a:rPr>
              <a:t> </a:t>
            </a:r>
            <a:r>
              <a:rPr sz="2500" dirty="0">
                <a:solidFill>
                  <a:srgbClr val="1F2A2F"/>
                </a:solidFill>
                <a:latin typeface="Segoe UI"/>
                <a:cs typeface="Segoe UI"/>
              </a:rPr>
              <a:t>and</a:t>
            </a:r>
            <a:r>
              <a:rPr sz="2500" spc="-35" dirty="0">
                <a:solidFill>
                  <a:srgbClr val="1F2A2F"/>
                </a:solidFill>
                <a:latin typeface="Segoe UI"/>
                <a:cs typeface="Segoe UI"/>
              </a:rPr>
              <a:t> </a:t>
            </a:r>
            <a:r>
              <a:rPr sz="2500" spc="-10" dirty="0">
                <a:solidFill>
                  <a:srgbClr val="1F2A2F"/>
                </a:solidFill>
                <a:latin typeface="Segoe UI"/>
                <a:cs typeface="Segoe UI"/>
              </a:rPr>
              <a:t>which</a:t>
            </a:r>
            <a:endParaRPr sz="2500">
              <a:latin typeface="Segoe UI"/>
              <a:cs typeface="Segoe UI"/>
            </a:endParaRPr>
          </a:p>
          <a:p>
            <a:pPr marL="355600">
              <a:lnSpc>
                <a:spcPts val="2425"/>
              </a:lnSpc>
            </a:pPr>
            <a:r>
              <a:rPr sz="2500" dirty="0">
                <a:solidFill>
                  <a:srgbClr val="1F2A2F"/>
                </a:solidFill>
                <a:latin typeface="Segoe UI"/>
                <a:cs typeface="Segoe UI"/>
              </a:rPr>
              <a:t>should</a:t>
            </a:r>
            <a:r>
              <a:rPr sz="2500" spc="-75" dirty="0">
                <a:solidFill>
                  <a:srgbClr val="1F2A2F"/>
                </a:solidFill>
                <a:latin typeface="Segoe UI"/>
                <a:cs typeface="Segoe UI"/>
              </a:rPr>
              <a:t> </a:t>
            </a:r>
            <a:r>
              <a:rPr sz="2500" dirty="0">
                <a:solidFill>
                  <a:srgbClr val="1F2A2F"/>
                </a:solidFill>
                <a:latin typeface="Segoe UI"/>
                <a:cs typeface="Segoe UI"/>
              </a:rPr>
              <a:t>perhaps</a:t>
            </a:r>
            <a:r>
              <a:rPr sz="2500" spc="-35" dirty="0">
                <a:solidFill>
                  <a:srgbClr val="1F2A2F"/>
                </a:solidFill>
                <a:latin typeface="Segoe UI"/>
                <a:cs typeface="Segoe UI"/>
              </a:rPr>
              <a:t> </a:t>
            </a:r>
            <a:r>
              <a:rPr sz="2500" dirty="0">
                <a:solidFill>
                  <a:srgbClr val="1F2A2F"/>
                </a:solidFill>
                <a:latin typeface="Segoe UI"/>
                <a:cs typeface="Segoe UI"/>
              </a:rPr>
              <a:t>be</a:t>
            </a:r>
            <a:r>
              <a:rPr sz="2500" spc="-50" dirty="0">
                <a:solidFill>
                  <a:srgbClr val="1F2A2F"/>
                </a:solidFill>
                <a:latin typeface="Segoe UI"/>
                <a:cs typeface="Segoe UI"/>
              </a:rPr>
              <a:t> </a:t>
            </a:r>
            <a:r>
              <a:rPr sz="2500" spc="-10" dirty="0">
                <a:solidFill>
                  <a:srgbClr val="1F2A2F"/>
                </a:solidFill>
                <a:latin typeface="Segoe UI"/>
                <a:cs typeface="Segoe UI"/>
              </a:rPr>
              <a:t>decommissioned/withdrawn”.</a:t>
            </a:r>
            <a:endParaRPr sz="2500">
              <a:latin typeface="Segoe UI"/>
              <a:cs typeface="Segoe UI"/>
            </a:endParaRPr>
          </a:p>
          <a:p>
            <a:pPr marL="6299835">
              <a:lnSpc>
                <a:spcPct val="100000"/>
              </a:lnSpc>
            </a:pPr>
            <a:r>
              <a:rPr sz="2500" dirty="0">
                <a:solidFill>
                  <a:srgbClr val="1F2A2F"/>
                </a:solidFill>
                <a:latin typeface="Segoe UI"/>
                <a:cs typeface="Segoe UI"/>
              </a:rPr>
              <a:t>(NHS,</a:t>
            </a:r>
            <a:r>
              <a:rPr sz="2500" spc="-85" dirty="0">
                <a:solidFill>
                  <a:srgbClr val="1F2A2F"/>
                </a:solidFill>
                <a:latin typeface="Segoe UI"/>
                <a:cs typeface="Segoe UI"/>
              </a:rPr>
              <a:t> </a:t>
            </a:r>
            <a:r>
              <a:rPr sz="2500" spc="-20" dirty="0">
                <a:solidFill>
                  <a:srgbClr val="1F2A2F"/>
                </a:solidFill>
                <a:latin typeface="Segoe UI"/>
                <a:cs typeface="Segoe UI"/>
              </a:rPr>
              <a:t>2022)</a:t>
            </a:r>
            <a:endParaRPr sz="2500">
              <a:latin typeface="Segoe UI"/>
              <a:cs typeface="Segoe U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619125" marR="5080" indent="-373380">
              <a:lnSpc>
                <a:spcPct val="100000"/>
              </a:lnSpc>
              <a:spcBef>
                <a:spcPts val="95"/>
              </a:spcBef>
            </a:pPr>
            <a:r>
              <a:rPr sz="4000" dirty="0">
                <a:solidFill>
                  <a:srgbClr val="1F2A2F"/>
                </a:solidFill>
              </a:rPr>
              <a:t>Measurement</a:t>
            </a:r>
            <a:r>
              <a:rPr sz="4000" spc="-180" dirty="0">
                <a:solidFill>
                  <a:srgbClr val="1F2A2F"/>
                </a:solidFill>
              </a:rPr>
              <a:t> </a:t>
            </a:r>
            <a:r>
              <a:rPr sz="4000" dirty="0">
                <a:solidFill>
                  <a:srgbClr val="1F2A2F"/>
                </a:solidFill>
              </a:rPr>
              <a:t>and</a:t>
            </a:r>
            <a:r>
              <a:rPr sz="4000" spc="-204" dirty="0">
                <a:solidFill>
                  <a:srgbClr val="1F2A2F"/>
                </a:solidFill>
              </a:rPr>
              <a:t> </a:t>
            </a:r>
            <a:r>
              <a:rPr sz="4000" dirty="0">
                <a:solidFill>
                  <a:srgbClr val="1F2A2F"/>
                </a:solidFill>
              </a:rPr>
              <a:t>evaluation</a:t>
            </a:r>
            <a:r>
              <a:rPr sz="4000" spc="-185" dirty="0">
                <a:solidFill>
                  <a:srgbClr val="1F2A2F"/>
                </a:solidFill>
              </a:rPr>
              <a:t> </a:t>
            </a:r>
            <a:r>
              <a:rPr sz="4000" spc="-25" dirty="0">
                <a:solidFill>
                  <a:srgbClr val="1F2A2F"/>
                </a:solidFill>
              </a:rPr>
              <a:t>in </a:t>
            </a:r>
            <a:r>
              <a:rPr sz="4000" dirty="0">
                <a:solidFill>
                  <a:srgbClr val="1F2A2F"/>
                </a:solidFill>
              </a:rPr>
              <a:t>supported</a:t>
            </a:r>
            <a:r>
              <a:rPr sz="4000" spc="-80" dirty="0">
                <a:solidFill>
                  <a:srgbClr val="1F2A2F"/>
                </a:solidFill>
              </a:rPr>
              <a:t> </a:t>
            </a:r>
            <a:r>
              <a:rPr sz="4000" spc="-20" dirty="0">
                <a:solidFill>
                  <a:srgbClr val="1F2A2F"/>
                </a:solidFill>
              </a:rPr>
              <a:t>self-</a:t>
            </a:r>
            <a:r>
              <a:rPr sz="4000" spc="-10" dirty="0">
                <a:solidFill>
                  <a:srgbClr val="1F2A2F"/>
                </a:solidFill>
              </a:rPr>
              <a:t>management</a:t>
            </a:r>
            <a:endParaRPr sz="4000"/>
          </a:p>
        </p:txBody>
      </p:sp>
      <p:sp>
        <p:nvSpPr>
          <p:cNvPr id="3" name="object 3"/>
          <p:cNvSpPr txBox="1">
            <a:spLocks noGrp="1"/>
          </p:cNvSpPr>
          <p:nvPr>
            <p:ph type="body" idx="1"/>
          </p:nvPr>
        </p:nvSpPr>
        <p:spPr>
          <a:prstGeom prst="rect">
            <a:avLst/>
          </a:prstGeom>
        </p:spPr>
        <p:txBody>
          <a:bodyPr vert="horz" wrap="square" lIns="0" tIns="94615" rIns="0" bIns="0" rtlCol="0">
            <a:spAutoFit/>
          </a:bodyPr>
          <a:lstStyle/>
          <a:p>
            <a:pPr marL="355600" marR="229235" indent="-343535">
              <a:lnSpc>
                <a:spcPct val="80000"/>
              </a:lnSpc>
              <a:spcBef>
                <a:spcPts val="745"/>
              </a:spcBef>
              <a:buFont typeface="Arial"/>
              <a:buChar char="•"/>
              <a:tabLst>
                <a:tab pos="355600" algn="l"/>
              </a:tabLst>
            </a:pPr>
            <a:r>
              <a:rPr sz="2700" dirty="0"/>
              <a:t>Measuring</a:t>
            </a:r>
            <a:r>
              <a:rPr sz="2700" spc="-75" dirty="0"/>
              <a:t> </a:t>
            </a:r>
            <a:r>
              <a:rPr sz="2700" dirty="0"/>
              <a:t>is</a:t>
            </a:r>
            <a:r>
              <a:rPr sz="2700" spc="-75" dirty="0"/>
              <a:t> </a:t>
            </a:r>
            <a:r>
              <a:rPr sz="2700" dirty="0"/>
              <a:t>not</a:t>
            </a:r>
            <a:r>
              <a:rPr sz="2700" spc="-70" dirty="0"/>
              <a:t> </a:t>
            </a:r>
            <a:r>
              <a:rPr sz="2700" dirty="0"/>
              <a:t>about</a:t>
            </a:r>
            <a:r>
              <a:rPr sz="2700" spc="-80" dirty="0"/>
              <a:t> </a:t>
            </a:r>
            <a:r>
              <a:rPr sz="2700" dirty="0"/>
              <a:t>collecting</a:t>
            </a:r>
            <a:r>
              <a:rPr sz="2700" spc="-70" dirty="0"/>
              <a:t> </a:t>
            </a:r>
            <a:r>
              <a:rPr sz="2700" dirty="0"/>
              <a:t>information</a:t>
            </a:r>
            <a:r>
              <a:rPr sz="2700" spc="-55" dirty="0"/>
              <a:t> </a:t>
            </a:r>
            <a:r>
              <a:rPr sz="2700" spc="-25" dirty="0"/>
              <a:t>for </a:t>
            </a:r>
            <a:r>
              <a:rPr sz="2700" dirty="0"/>
              <a:t>the</a:t>
            </a:r>
            <a:r>
              <a:rPr sz="2700" spc="-75" dirty="0"/>
              <a:t> </a:t>
            </a:r>
            <a:r>
              <a:rPr sz="2700" dirty="0"/>
              <a:t>sake</a:t>
            </a:r>
            <a:r>
              <a:rPr sz="2700" spc="-55" dirty="0"/>
              <a:t> </a:t>
            </a:r>
            <a:r>
              <a:rPr sz="2700" dirty="0"/>
              <a:t>of</a:t>
            </a:r>
            <a:r>
              <a:rPr sz="2700" spc="-60" dirty="0"/>
              <a:t> </a:t>
            </a:r>
            <a:r>
              <a:rPr sz="2700" spc="-10" dirty="0"/>
              <a:t>reporting.</a:t>
            </a:r>
            <a:endParaRPr sz="2700"/>
          </a:p>
          <a:p>
            <a:pPr marL="355600" marR="267335" indent="-343535">
              <a:lnSpc>
                <a:spcPts val="2590"/>
              </a:lnSpc>
              <a:spcBef>
                <a:spcPts val="630"/>
              </a:spcBef>
              <a:buFont typeface="Arial"/>
              <a:buChar char="•"/>
              <a:tabLst>
                <a:tab pos="355600" algn="l"/>
              </a:tabLst>
            </a:pPr>
            <a:r>
              <a:rPr sz="2700" dirty="0"/>
              <a:t>It</a:t>
            </a:r>
            <a:r>
              <a:rPr sz="2700" spc="-65" dirty="0"/>
              <a:t> </a:t>
            </a:r>
            <a:r>
              <a:rPr sz="2700" dirty="0"/>
              <a:t>is</a:t>
            </a:r>
            <a:r>
              <a:rPr sz="2700" spc="-65" dirty="0"/>
              <a:t> </a:t>
            </a:r>
            <a:r>
              <a:rPr sz="2700" dirty="0"/>
              <a:t>about</a:t>
            </a:r>
            <a:r>
              <a:rPr sz="2700" spc="-45" dirty="0"/>
              <a:t> </a:t>
            </a:r>
            <a:r>
              <a:rPr sz="2700" dirty="0"/>
              <a:t>tracking</a:t>
            </a:r>
            <a:r>
              <a:rPr sz="2700" spc="-65" dirty="0"/>
              <a:t> </a:t>
            </a:r>
            <a:r>
              <a:rPr sz="2700" dirty="0"/>
              <a:t>progress</a:t>
            </a:r>
            <a:r>
              <a:rPr sz="2700" spc="-25" dirty="0"/>
              <a:t> </a:t>
            </a:r>
            <a:r>
              <a:rPr sz="2700" dirty="0"/>
              <a:t>or</a:t>
            </a:r>
            <a:r>
              <a:rPr sz="2700" spc="-60" dirty="0"/>
              <a:t> </a:t>
            </a:r>
            <a:r>
              <a:rPr sz="2700" dirty="0"/>
              <a:t>using</a:t>
            </a:r>
            <a:r>
              <a:rPr sz="2700" spc="-45" dirty="0"/>
              <a:t> </a:t>
            </a:r>
            <a:r>
              <a:rPr sz="2700" spc="-10" dirty="0"/>
              <a:t>information </a:t>
            </a:r>
            <a:r>
              <a:rPr sz="2700" dirty="0"/>
              <a:t>to</a:t>
            </a:r>
            <a:r>
              <a:rPr sz="2700" spc="-40" dirty="0"/>
              <a:t> </a:t>
            </a:r>
            <a:r>
              <a:rPr sz="2700" dirty="0"/>
              <a:t>inform</a:t>
            </a:r>
            <a:r>
              <a:rPr sz="2700" spc="-35" dirty="0"/>
              <a:t> </a:t>
            </a:r>
            <a:r>
              <a:rPr sz="2700" spc="-10" dirty="0"/>
              <a:t>decisions.</a:t>
            </a:r>
            <a:endParaRPr sz="2700"/>
          </a:p>
          <a:p>
            <a:pPr marL="355600" marR="5080" indent="-343535">
              <a:lnSpc>
                <a:spcPct val="80000"/>
              </a:lnSpc>
              <a:spcBef>
                <a:spcPts val="675"/>
              </a:spcBef>
              <a:buFont typeface="Arial"/>
              <a:buChar char="•"/>
              <a:tabLst>
                <a:tab pos="355600" algn="l"/>
              </a:tabLst>
            </a:pPr>
            <a:r>
              <a:rPr sz="2700" dirty="0"/>
              <a:t>It</a:t>
            </a:r>
            <a:r>
              <a:rPr sz="2700" spc="-45" dirty="0"/>
              <a:t> </a:t>
            </a:r>
            <a:r>
              <a:rPr sz="2700" dirty="0"/>
              <a:t>may</a:t>
            </a:r>
            <a:r>
              <a:rPr sz="2700" spc="-35" dirty="0"/>
              <a:t> </a:t>
            </a:r>
            <a:r>
              <a:rPr sz="2700" dirty="0"/>
              <a:t>help</a:t>
            </a:r>
            <a:r>
              <a:rPr sz="2700" spc="-35" dirty="0"/>
              <a:t> </a:t>
            </a:r>
            <a:r>
              <a:rPr sz="2700" dirty="0"/>
              <a:t>you</a:t>
            </a:r>
            <a:r>
              <a:rPr sz="2700" spc="-30" dirty="0"/>
              <a:t> </a:t>
            </a:r>
            <a:r>
              <a:rPr sz="2700" dirty="0"/>
              <a:t>determine</a:t>
            </a:r>
            <a:r>
              <a:rPr sz="2700" spc="-50" dirty="0"/>
              <a:t> </a:t>
            </a:r>
            <a:r>
              <a:rPr sz="2700" dirty="0"/>
              <a:t>how</a:t>
            </a:r>
            <a:r>
              <a:rPr sz="2700" spc="-35" dirty="0"/>
              <a:t> </a:t>
            </a:r>
            <a:r>
              <a:rPr sz="2700" dirty="0"/>
              <a:t>best</a:t>
            </a:r>
            <a:r>
              <a:rPr sz="2700" spc="-30" dirty="0"/>
              <a:t> </a:t>
            </a:r>
            <a:r>
              <a:rPr sz="2700" dirty="0"/>
              <a:t>to</a:t>
            </a:r>
            <a:r>
              <a:rPr sz="2700" spc="-35" dirty="0"/>
              <a:t> </a:t>
            </a:r>
            <a:r>
              <a:rPr sz="2700" dirty="0"/>
              <a:t>help</a:t>
            </a:r>
            <a:r>
              <a:rPr sz="2700" spc="-35" dirty="0"/>
              <a:t> </a:t>
            </a:r>
            <a:r>
              <a:rPr sz="2700" spc="-25" dirty="0"/>
              <a:t>an </a:t>
            </a:r>
            <a:r>
              <a:rPr sz="2700" dirty="0"/>
              <a:t>individual</a:t>
            </a:r>
            <a:r>
              <a:rPr sz="2700" spc="-60" dirty="0"/>
              <a:t> </a:t>
            </a:r>
            <a:r>
              <a:rPr sz="2700" dirty="0"/>
              <a:t>through</a:t>
            </a:r>
            <a:r>
              <a:rPr sz="2700" spc="-65" dirty="0"/>
              <a:t> </a:t>
            </a:r>
            <a:r>
              <a:rPr sz="2700" dirty="0"/>
              <a:t>tailoring</a:t>
            </a:r>
            <a:r>
              <a:rPr sz="2700" spc="-50" dirty="0"/>
              <a:t> </a:t>
            </a:r>
            <a:r>
              <a:rPr sz="2700" dirty="0"/>
              <a:t>support</a:t>
            </a:r>
            <a:r>
              <a:rPr sz="2700" spc="-45" dirty="0"/>
              <a:t> </a:t>
            </a:r>
            <a:r>
              <a:rPr sz="2700" dirty="0"/>
              <a:t>based</a:t>
            </a:r>
            <a:r>
              <a:rPr sz="2700" spc="-50" dirty="0"/>
              <a:t> </a:t>
            </a:r>
            <a:r>
              <a:rPr sz="2700" dirty="0"/>
              <a:t>on</a:t>
            </a:r>
            <a:r>
              <a:rPr sz="2700" spc="-65" dirty="0"/>
              <a:t> </a:t>
            </a:r>
            <a:r>
              <a:rPr sz="2700" spc="-10" dirty="0"/>
              <a:t>their </a:t>
            </a:r>
            <a:r>
              <a:rPr sz="2700" dirty="0"/>
              <a:t>needs</a:t>
            </a:r>
            <a:r>
              <a:rPr sz="2700" spc="-45" dirty="0"/>
              <a:t> </a:t>
            </a:r>
            <a:r>
              <a:rPr sz="2700" dirty="0"/>
              <a:t>and</a:t>
            </a:r>
            <a:r>
              <a:rPr sz="2700" spc="-45" dirty="0"/>
              <a:t> </a:t>
            </a:r>
            <a:r>
              <a:rPr sz="2700" dirty="0"/>
              <a:t>goals,</a:t>
            </a:r>
            <a:r>
              <a:rPr sz="2700" spc="-30" dirty="0"/>
              <a:t> </a:t>
            </a:r>
            <a:r>
              <a:rPr sz="2700" dirty="0"/>
              <a:t>or</a:t>
            </a:r>
            <a:r>
              <a:rPr sz="2700" spc="-40" dirty="0"/>
              <a:t> </a:t>
            </a:r>
            <a:r>
              <a:rPr sz="2700" dirty="0"/>
              <a:t>to</a:t>
            </a:r>
            <a:r>
              <a:rPr sz="2700" spc="-40" dirty="0"/>
              <a:t> </a:t>
            </a:r>
            <a:r>
              <a:rPr sz="2700" dirty="0"/>
              <a:t>identify</a:t>
            </a:r>
            <a:r>
              <a:rPr sz="2700" spc="-30" dirty="0"/>
              <a:t> </a:t>
            </a:r>
            <a:r>
              <a:rPr sz="2700" dirty="0"/>
              <a:t>how</a:t>
            </a:r>
            <a:r>
              <a:rPr sz="2700" spc="-40" dirty="0"/>
              <a:t> </a:t>
            </a:r>
            <a:r>
              <a:rPr sz="2700" spc="-10" dirty="0"/>
              <a:t>self- </a:t>
            </a:r>
            <a:r>
              <a:rPr sz="2700" dirty="0"/>
              <a:t>management</a:t>
            </a:r>
            <a:r>
              <a:rPr sz="2700" spc="-30" dirty="0"/>
              <a:t> </a:t>
            </a:r>
            <a:r>
              <a:rPr sz="2700" dirty="0"/>
              <a:t>initiatives</a:t>
            </a:r>
            <a:r>
              <a:rPr sz="2700" spc="-30" dirty="0"/>
              <a:t> </a:t>
            </a:r>
            <a:r>
              <a:rPr sz="2700" dirty="0"/>
              <a:t>or</a:t>
            </a:r>
            <a:r>
              <a:rPr sz="2700" spc="-25" dirty="0"/>
              <a:t> </a:t>
            </a:r>
            <a:r>
              <a:rPr sz="2700" dirty="0"/>
              <a:t>services</a:t>
            </a:r>
            <a:r>
              <a:rPr sz="2700" spc="-20" dirty="0"/>
              <a:t> </a:t>
            </a:r>
            <a:r>
              <a:rPr sz="2700" dirty="0"/>
              <a:t>can</a:t>
            </a:r>
            <a:r>
              <a:rPr sz="2700" spc="-40" dirty="0"/>
              <a:t> </a:t>
            </a:r>
            <a:r>
              <a:rPr sz="2700" spc="-25" dirty="0"/>
              <a:t>be </a:t>
            </a:r>
            <a:r>
              <a:rPr sz="2700" dirty="0"/>
              <a:t>improved</a:t>
            </a:r>
            <a:r>
              <a:rPr sz="2700" spc="-80" dirty="0"/>
              <a:t> </a:t>
            </a:r>
            <a:r>
              <a:rPr sz="2700" dirty="0"/>
              <a:t>to</a:t>
            </a:r>
            <a:r>
              <a:rPr sz="2700" spc="-65" dirty="0"/>
              <a:t> </a:t>
            </a:r>
            <a:r>
              <a:rPr sz="2700" dirty="0"/>
              <a:t>meet</a:t>
            </a:r>
            <a:r>
              <a:rPr sz="2700" spc="-65" dirty="0"/>
              <a:t> </a:t>
            </a:r>
            <a:r>
              <a:rPr sz="2700" dirty="0"/>
              <a:t>more</a:t>
            </a:r>
            <a:r>
              <a:rPr sz="2700" spc="-60" dirty="0"/>
              <a:t> </a:t>
            </a:r>
            <a:r>
              <a:rPr sz="2700" spc="-20" dirty="0"/>
              <a:t>people’s</a:t>
            </a:r>
            <a:r>
              <a:rPr sz="2700" spc="-70" dirty="0"/>
              <a:t> </a:t>
            </a:r>
            <a:r>
              <a:rPr sz="2700" spc="-10" dirty="0"/>
              <a:t>needs.</a:t>
            </a:r>
            <a:endParaRPr sz="2700"/>
          </a:p>
          <a:p>
            <a:pPr marL="5821680">
              <a:lnSpc>
                <a:spcPct val="100000"/>
              </a:lnSpc>
            </a:pPr>
            <a:r>
              <a:rPr sz="2700" dirty="0">
                <a:solidFill>
                  <a:srgbClr val="1F2A2F"/>
                </a:solidFill>
              </a:rPr>
              <a:t>(NHS,</a:t>
            </a:r>
            <a:r>
              <a:rPr sz="2700" spc="-85" dirty="0">
                <a:solidFill>
                  <a:srgbClr val="1F2A2F"/>
                </a:solidFill>
              </a:rPr>
              <a:t> </a:t>
            </a:r>
            <a:r>
              <a:rPr sz="2700" spc="-20" dirty="0">
                <a:solidFill>
                  <a:srgbClr val="1F2A2F"/>
                </a:solidFill>
              </a:rPr>
              <a:t>2022)</a:t>
            </a:r>
            <a:endParaRPr sz="27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72134" y="483234"/>
            <a:ext cx="7399655" cy="696595"/>
          </a:xfrm>
          <a:prstGeom prst="rect">
            <a:avLst/>
          </a:prstGeom>
        </p:spPr>
        <p:txBody>
          <a:bodyPr vert="horz" wrap="square" lIns="0" tIns="13335" rIns="0" bIns="0" rtlCol="0">
            <a:spAutoFit/>
          </a:bodyPr>
          <a:lstStyle/>
          <a:p>
            <a:pPr marL="12700">
              <a:lnSpc>
                <a:spcPct val="100000"/>
              </a:lnSpc>
              <a:spcBef>
                <a:spcPts val="105"/>
              </a:spcBef>
            </a:pPr>
            <a:r>
              <a:rPr dirty="0"/>
              <a:t>Self</a:t>
            </a:r>
            <a:r>
              <a:rPr spc="-60" dirty="0"/>
              <a:t> </a:t>
            </a:r>
            <a:r>
              <a:rPr dirty="0"/>
              <a:t>management</a:t>
            </a:r>
            <a:r>
              <a:rPr spc="-70" dirty="0"/>
              <a:t> </a:t>
            </a:r>
            <a:r>
              <a:rPr spc="-10" dirty="0"/>
              <a:t>education</a:t>
            </a:r>
          </a:p>
        </p:txBody>
      </p:sp>
      <p:sp>
        <p:nvSpPr>
          <p:cNvPr id="3" name="object 3"/>
          <p:cNvSpPr txBox="1"/>
          <p:nvPr/>
        </p:nvSpPr>
        <p:spPr>
          <a:xfrm>
            <a:off x="618540" y="1449705"/>
            <a:ext cx="7929245" cy="3928745"/>
          </a:xfrm>
          <a:prstGeom prst="rect">
            <a:avLst/>
          </a:prstGeom>
        </p:spPr>
        <p:txBody>
          <a:bodyPr vert="horz" wrap="square" lIns="0" tIns="71755" rIns="0" bIns="0" rtlCol="0">
            <a:spAutoFit/>
          </a:bodyPr>
          <a:lstStyle/>
          <a:p>
            <a:pPr marL="354965" marR="508634" indent="-342900">
              <a:lnSpc>
                <a:spcPts val="1920"/>
              </a:lnSpc>
              <a:spcBef>
                <a:spcPts val="565"/>
              </a:spcBef>
              <a:buFont typeface="Arial"/>
              <a:buChar char="•"/>
              <a:tabLst>
                <a:tab pos="354965" algn="l"/>
              </a:tabLst>
            </a:pPr>
            <a:r>
              <a:rPr sz="2000" spc="-10" dirty="0">
                <a:latin typeface="Segoe UI"/>
                <a:cs typeface="Segoe UI"/>
              </a:rPr>
              <a:t>People</a:t>
            </a:r>
            <a:r>
              <a:rPr sz="2000" spc="-40" dirty="0">
                <a:latin typeface="Segoe UI"/>
                <a:cs typeface="Segoe UI"/>
              </a:rPr>
              <a:t> </a:t>
            </a:r>
            <a:r>
              <a:rPr sz="2000" dirty="0">
                <a:latin typeface="Segoe UI"/>
                <a:cs typeface="Segoe UI"/>
              </a:rPr>
              <a:t>have</a:t>
            </a:r>
            <a:r>
              <a:rPr sz="2000" spc="-45" dirty="0">
                <a:latin typeface="Segoe UI"/>
                <a:cs typeface="Segoe UI"/>
              </a:rPr>
              <a:t> </a:t>
            </a:r>
            <a:r>
              <a:rPr sz="2000" dirty="0">
                <a:latin typeface="Segoe UI"/>
                <a:cs typeface="Segoe UI"/>
              </a:rPr>
              <a:t>a</a:t>
            </a:r>
            <a:r>
              <a:rPr sz="2000" spc="-50" dirty="0">
                <a:latin typeface="Segoe UI"/>
                <a:cs typeface="Segoe UI"/>
              </a:rPr>
              <a:t> </a:t>
            </a:r>
            <a:r>
              <a:rPr sz="2000" dirty="0">
                <a:latin typeface="Segoe UI"/>
                <a:cs typeface="Segoe UI"/>
              </a:rPr>
              <a:t>key</a:t>
            </a:r>
            <a:r>
              <a:rPr sz="2000" spc="-55" dirty="0">
                <a:latin typeface="Segoe UI"/>
                <a:cs typeface="Segoe UI"/>
              </a:rPr>
              <a:t> </a:t>
            </a:r>
            <a:r>
              <a:rPr sz="2000" dirty="0">
                <a:latin typeface="Segoe UI"/>
                <a:cs typeface="Segoe UI"/>
              </a:rPr>
              <a:t>role</a:t>
            </a:r>
            <a:r>
              <a:rPr sz="2000" spc="-40" dirty="0">
                <a:latin typeface="Segoe UI"/>
                <a:cs typeface="Segoe UI"/>
              </a:rPr>
              <a:t> </a:t>
            </a:r>
            <a:r>
              <a:rPr sz="2000" dirty="0">
                <a:latin typeface="Segoe UI"/>
                <a:cs typeface="Segoe UI"/>
              </a:rPr>
              <a:t>in</a:t>
            </a:r>
            <a:r>
              <a:rPr sz="2000" spc="-30" dirty="0">
                <a:latin typeface="Segoe UI"/>
                <a:cs typeface="Segoe UI"/>
              </a:rPr>
              <a:t> </a:t>
            </a:r>
            <a:r>
              <a:rPr sz="2000" dirty="0">
                <a:latin typeface="Segoe UI"/>
                <a:cs typeface="Segoe UI"/>
              </a:rPr>
              <a:t>protecting</a:t>
            </a:r>
            <a:r>
              <a:rPr sz="2000" spc="-50" dirty="0">
                <a:latin typeface="Segoe UI"/>
                <a:cs typeface="Segoe UI"/>
              </a:rPr>
              <a:t> </a:t>
            </a:r>
            <a:r>
              <a:rPr sz="2000" dirty="0">
                <a:latin typeface="Segoe UI"/>
                <a:cs typeface="Segoe UI"/>
              </a:rPr>
              <a:t>their</a:t>
            </a:r>
            <a:r>
              <a:rPr sz="2000" spc="-45" dirty="0">
                <a:latin typeface="Segoe UI"/>
                <a:cs typeface="Segoe UI"/>
              </a:rPr>
              <a:t> </a:t>
            </a:r>
            <a:r>
              <a:rPr sz="2000" dirty="0">
                <a:latin typeface="Segoe UI"/>
                <a:cs typeface="Segoe UI"/>
              </a:rPr>
              <a:t>own</a:t>
            </a:r>
            <a:r>
              <a:rPr sz="2000" spc="-40" dirty="0">
                <a:latin typeface="Segoe UI"/>
                <a:cs typeface="Segoe UI"/>
              </a:rPr>
              <a:t> </a:t>
            </a:r>
            <a:r>
              <a:rPr sz="2000" dirty="0">
                <a:latin typeface="Segoe UI"/>
                <a:cs typeface="Segoe UI"/>
              </a:rPr>
              <a:t>health,</a:t>
            </a:r>
            <a:r>
              <a:rPr sz="2000" spc="-45" dirty="0">
                <a:latin typeface="Segoe UI"/>
                <a:cs typeface="Segoe UI"/>
              </a:rPr>
              <a:t> </a:t>
            </a:r>
            <a:r>
              <a:rPr sz="2000" spc="-10" dirty="0">
                <a:latin typeface="Segoe UI"/>
                <a:cs typeface="Segoe UI"/>
              </a:rPr>
              <a:t>choosing </a:t>
            </a:r>
            <a:r>
              <a:rPr sz="2000" dirty="0">
                <a:latin typeface="Segoe UI"/>
                <a:cs typeface="Segoe UI"/>
              </a:rPr>
              <a:t>appropriate</a:t>
            </a:r>
            <a:r>
              <a:rPr sz="2000" spc="-55" dirty="0">
                <a:latin typeface="Segoe UI"/>
                <a:cs typeface="Segoe UI"/>
              </a:rPr>
              <a:t> </a:t>
            </a:r>
            <a:r>
              <a:rPr sz="2000" dirty="0">
                <a:latin typeface="Segoe UI"/>
                <a:cs typeface="Segoe UI"/>
              </a:rPr>
              <a:t>treatments</a:t>
            </a:r>
            <a:r>
              <a:rPr sz="2000" spc="-65" dirty="0">
                <a:latin typeface="Segoe UI"/>
                <a:cs typeface="Segoe UI"/>
              </a:rPr>
              <a:t> </a:t>
            </a:r>
            <a:r>
              <a:rPr sz="2000" dirty="0">
                <a:latin typeface="Segoe UI"/>
                <a:cs typeface="Segoe UI"/>
              </a:rPr>
              <a:t>and</a:t>
            </a:r>
            <a:r>
              <a:rPr sz="2000" spc="-45" dirty="0">
                <a:latin typeface="Segoe UI"/>
                <a:cs typeface="Segoe UI"/>
              </a:rPr>
              <a:t> </a:t>
            </a:r>
            <a:r>
              <a:rPr sz="2000" dirty="0">
                <a:latin typeface="Segoe UI"/>
                <a:cs typeface="Segoe UI"/>
              </a:rPr>
              <a:t>managing</a:t>
            </a:r>
            <a:r>
              <a:rPr sz="2000" spc="-45" dirty="0">
                <a:latin typeface="Segoe UI"/>
                <a:cs typeface="Segoe UI"/>
              </a:rPr>
              <a:t> </a:t>
            </a:r>
            <a:r>
              <a:rPr sz="2000" spc="-10" dirty="0">
                <a:latin typeface="Segoe UI"/>
                <a:cs typeface="Segoe UI"/>
              </a:rPr>
              <a:t>long-</a:t>
            </a:r>
            <a:r>
              <a:rPr sz="2000" dirty="0">
                <a:latin typeface="Segoe UI"/>
                <a:cs typeface="Segoe UI"/>
              </a:rPr>
              <a:t>term</a:t>
            </a:r>
            <a:r>
              <a:rPr sz="2000" spc="-55" dirty="0">
                <a:latin typeface="Segoe UI"/>
                <a:cs typeface="Segoe UI"/>
              </a:rPr>
              <a:t> </a:t>
            </a:r>
            <a:r>
              <a:rPr sz="2000" spc="-10" dirty="0">
                <a:latin typeface="Segoe UI"/>
                <a:cs typeface="Segoe UI"/>
              </a:rPr>
              <a:t>conditions.</a:t>
            </a:r>
            <a:endParaRPr sz="2000">
              <a:latin typeface="Segoe UI"/>
              <a:cs typeface="Segoe UI"/>
            </a:endParaRPr>
          </a:p>
          <a:p>
            <a:pPr marL="354965" indent="-342265">
              <a:lnSpc>
                <a:spcPts val="2160"/>
              </a:lnSpc>
              <a:spcBef>
                <a:spcPts val="2420"/>
              </a:spcBef>
              <a:buFont typeface="Arial"/>
              <a:buChar char="•"/>
              <a:tabLst>
                <a:tab pos="354965" algn="l"/>
              </a:tabLst>
            </a:pPr>
            <a:r>
              <a:rPr sz="2000" spc="-10" dirty="0">
                <a:latin typeface="Segoe UI"/>
                <a:cs typeface="Segoe UI"/>
              </a:rPr>
              <a:t>Self-</a:t>
            </a:r>
            <a:r>
              <a:rPr sz="2000" dirty="0">
                <a:latin typeface="Segoe UI"/>
                <a:cs typeface="Segoe UI"/>
              </a:rPr>
              <a:t>management</a:t>
            </a:r>
            <a:r>
              <a:rPr sz="2000" spc="-45" dirty="0">
                <a:latin typeface="Segoe UI"/>
                <a:cs typeface="Segoe UI"/>
              </a:rPr>
              <a:t> </a:t>
            </a:r>
            <a:r>
              <a:rPr sz="2000" dirty="0">
                <a:latin typeface="Segoe UI"/>
                <a:cs typeface="Segoe UI"/>
              </a:rPr>
              <a:t>is</a:t>
            </a:r>
            <a:r>
              <a:rPr sz="2000" spc="-15" dirty="0">
                <a:latin typeface="Segoe UI"/>
                <a:cs typeface="Segoe UI"/>
              </a:rPr>
              <a:t> </a:t>
            </a:r>
            <a:r>
              <a:rPr sz="2000" dirty="0">
                <a:latin typeface="Segoe UI"/>
                <a:cs typeface="Segoe UI"/>
              </a:rPr>
              <a:t>“a</a:t>
            </a:r>
            <a:r>
              <a:rPr sz="2000" spc="-45" dirty="0">
                <a:latin typeface="Segoe UI"/>
                <a:cs typeface="Segoe UI"/>
              </a:rPr>
              <a:t> </a:t>
            </a:r>
            <a:r>
              <a:rPr sz="2000" dirty="0">
                <a:latin typeface="Segoe UI"/>
                <a:cs typeface="Segoe UI"/>
              </a:rPr>
              <a:t>term</a:t>
            </a:r>
            <a:r>
              <a:rPr sz="2000" spc="-35" dirty="0">
                <a:latin typeface="Segoe UI"/>
                <a:cs typeface="Segoe UI"/>
              </a:rPr>
              <a:t> </a:t>
            </a:r>
            <a:r>
              <a:rPr sz="2000" dirty="0">
                <a:latin typeface="Segoe UI"/>
                <a:cs typeface="Segoe UI"/>
              </a:rPr>
              <a:t>used</a:t>
            </a:r>
            <a:r>
              <a:rPr sz="2000" spc="-20" dirty="0">
                <a:latin typeface="Segoe UI"/>
                <a:cs typeface="Segoe UI"/>
              </a:rPr>
              <a:t> </a:t>
            </a:r>
            <a:r>
              <a:rPr sz="2000" dirty="0">
                <a:latin typeface="Segoe UI"/>
                <a:cs typeface="Segoe UI"/>
              </a:rPr>
              <a:t>to</a:t>
            </a:r>
            <a:r>
              <a:rPr sz="2000" spc="-30" dirty="0">
                <a:latin typeface="Segoe UI"/>
                <a:cs typeface="Segoe UI"/>
              </a:rPr>
              <a:t> </a:t>
            </a:r>
            <a:r>
              <a:rPr sz="2000" dirty="0">
                <a:latin typeface="Segoe UI"/>
                <a:cs typeface="Segoe UI"/>
              </a:rPr>
              <a:t>include</a:t>
            </a:r>
            <a:r>
              <a:rPr sz="2000" spc="-20" dirty="0">
                <a:latin typeface="Segoe UI"/>
                <a:cs typeface="Segoe UI"/>
              </a:rPr>
              <a:t> </a:t>
            </a:r>
            <a:r>
              <a:rPr sz="2000" dirty="0">
                <a:latin typeface="Segoe UI"/>
                <a:cs typeface="Segoe UI"/>
              </a:rPr>
              <a:t>all</a:t>
            </a:r>
            <a:r>
              <a:rPr sz="2000" spc="-15" dirty="0">
                <a:latin typeface="Segoe UI"/>
                <a:cs typeface="Segoe UI"/>
              </a:rPr>
              <a:t> </a:t>
            </a:r>
            <a:r>
              <a:rPr sz="2000" dirty="0">
                <a:latin typeface="Segoe UI"/>
                <a:cs typeface="Segoe UI"/>
              </a:rPr>
              <a:t>the</a:t>
            </a:r>
            <a:r>
              <a:rPr sz="2000" spc="-40" dirty="0">
                <a:latin typeface="Segoe UI"/>
                <a:cs typeface="Segoe UI"/>
              </a:rPr>
              <a:t> </a:t>
            </a:r>
            <a:r>
              <a:rPr sz="2000" dirty="0">
                <a:latin typeface="Segoe UI"/>
                <a:cs typeface="Segoe UI"/>
              </a:rPr>
              <a:t>actions</a:t>
            </a:r>
            <a:r>
              <a:rPr sz="2000" spc="-30" dirty="0">
                <a:latin typeface="Segoe UI"/>
                <a:cs typeface="Segoe UI"/>
              </a:rPr>
              <a:t> </a:t>
            </a:r>
            <a:r>
              <a:rPr sz="2000" dirty="0">
                <a:latin typeface="Segoe UI"/>
                <a:cs typeface="Segoe UI"/>
              </a:rPr>
              <a:t>taken</a:t>
            </a:r>
            <a:r>
              <a:rPr sz="2000" spc="-40" dirty="0">
                <a:latin typeface="Segoe UI"/>
                <a:cs typeface="Segoe UI"/>
              </a:rPr>
              <a:t> </a:t>
            </a:r>
            <a:r>
              <a:rPr sz="2000" spc="-25" dirty="0">
                <a:latin typeface="Segoe UI"/>
                <a:cs typeface="Segoe UI"/>
              </a:rPr>
              <a:t>by</a:t>
            </a:r>
            <a:endParaRPr sz="2000">
              <a:latin typeface="Segoe UI"/>
              <a:cs typeface="Segoe UI"/>
            </a:endParaRPr>
          </a:p>
          <a:p>
            <a:pPr marL="354965">
              <a:lnSpc>
                <a:spcPts val="2160"/>
              </a:lnSpc>
            </a:pPr>
            <a:r>
              <a:rPr sz="2000" dirty="0">
                <a:latin typeface="Segoe UI"/>
                <a:cs typeface="Segoe UI"/>
              </a:rPr>
              <a:t>people</a:t>
            </a:r>
            <a:r>
              <a:rPr sz="2000" spc="-35" dirty="0">
                <a:latin typeface="Segoe UI"/>
                <a:cs typeface="Segoe UI"/>
              </a:rPr>
              <a:t> </a:t>
            </a:r>
            <a:r>
              <a:rPr sz="2000" dirty="0">
                <a:latin typeface="Segoe UI"/>
                <a:cs typeface="Segoe UI"/>
              </a:rPr>
              <a:t>to</a:t>
            </a:r>
            <a:r>
              <a:rPr sz="2000" spc="-40" dirty="0">
                <a:latin typeface="Segoe UI"/>
                <a:cs typeface="Segoe UI"/>
              </a:rPr>
              <a:t> </a:t>
            </a:r>
            <a:r>
              <a:rPr sz="2000" dirty="0">
                <a:latin typeface="Segoe UI"/>
                <a:cs typeface="Segoe UI"/>
              </a:rPr>
              <a:t>recognise,</a:t>
            </a:r>
            <a:r>
              <a:rPr sz="2000" spc="-10" dirty="0">
                <a:latin typeface="Segoe UI"/>
                <a:cs typeface="Segoe UI"/>
              </a:rPr>
              <a:t> </a:t>
            </a:r>
            <a:r>
              <a:rPr sz="2000" dirty="0">
                <a:latin typeface="Segoe UI"/>
                <a:cs typeface="Segoe UI"/>
              </a:rPr>
              <a:t>treat</a:t>
            </a:r>
            <a:r>
              <a:rPr sz="2000" spc="-50" dirty="0">
                <a:latin typeface="Segoe UI"/>
                <a:cs typeface="Segoe UI"/>
              </a:rPr>
              <a:t> </a:t>
            </a:r>
            <a:r>
              <a:rPr sz="2000" dirty="0">
                <a:latin typeface="Segoe UI"/>
                <a:cs typeface="Segoe UI"/>
              </a:rPr>
              <a:t>and</a:t>
            </a:r>
            <a:r>
              <a:rPr sz="2000" spc="-40" dirty="0">
                <a:latin typeface="Segoe UI"/>
                <a:cs typeface="Segoe UI"/>
              </a:rPr>
              <a:t> </a:t>
            </a:r>
            <a:r>
              <a:rPr sz="2000" dirty="0">
                <a:latin typeface="Segoe UI"/>
                <a:cs typeface="Segoe UI"/>
              </a:rPr>
              <a:t>manage</a:t>
            </a:r>
            <a:r>
              <a:rPr sz="2000" spc="-60" dirty="0">
                <a:latin typeface="Segoe UI"/>
                <a:cs typeface="Segoe UI"/>
              </a:rPr>
              <a:t> </a:t>
            </a:r>
            <a:r>
              <a:rPr sz="2000" dirty="0">
                <a:latin typeface="Segoe UI"/>
                <a:cs typeface="Segoe UI"/>
              </a:rPr>
              <a:t>their</a:t>
            </a:r>
            <a:r>
              <a:rPr sz="2000" spc="-25" dirty="0">
                <a:latin typeface="Segoe UI"/>
                <a:cs typeface="Segoe UI"/>
              </a:rPr>
              <a:t> </a:t>
            </a:r>
            <a:r>
              <a:rPr sz="2000" dirty="0">
                <a:latin typeface="Segoe UI"/>
                <a:cs typeface="Segoe UI"/>
              </a:rPr>
              <a:t>own</a:t>
            </a:r>
            <a:r>
              <a:rPr sz="2000" spc="-35" dirty="0">
                <a:latin typeface="Segoe UI"/>
                <a:cs typeface="Segoe UI"/>
              </a:rPr>
              <a:t> </a:t>
            </a:r>
            <a:r>
              <a:rPr sz="2000" spc="-10" dirty="0">
                <a:latin typeface="Segoe UI"/>
                <a:cs typeface="Segoe UI"/>
              </a:rPr>
              <a:t>health”.</a:t>
            </a:r>
            <a:endParaRPr sz="2000">
              <a:latin typeface="Segoe UI"/>
              <a:cs typeface="Segoe UI"/>
            </a:endParaRPr>
          </a:p>
          <a:p>
            <a:pPr>
              <a:lnSpc>
                <a:spcPct val="100000"/>
              </a:lnSpc>
              <a:spcBef>
                <a:spcPts val="200"/>
              </a:spcBef>
            </a:pPr>
            <a:endParaRPr sz="2000">
              <a:latin typeface="Segoe UI"/>
              <a:cs typeface="Segoe UI"/>
            </a:endParaRPr>
          </a:p>
          <a:p>
            <a:pPr marL="354965" marR="960755" indent="-342900">
              <a:lnSpc>
                <a:spcPts val="1920"/>
              </a:lnSpc>
              <a:buFont typeface="Arial"/>
              <a:buChar char="•"/>
              <a:tabLst>
                <a:tab pos="354965" algn="l"/>
              </a:tabLst>
            </a:pPr>
            <a:r>
              <a:rPr sz="2000" dirty="0">
                <a:latin typeface="Segoe UI"/>
                <a:cs typeface="Segoe UI"/>
              </a:rPr>
              <a:t>This</a:t>
            </a:r>
            <a:r>
              <a:rPr sz="2000" spc="-10" dirty="0">
                <a:latin typeface="Segoe UI"/>
                <a:cs typeface="Segoe UI"/>
              </a:rPr>
              <a:t> </a:t>
            </a:r>
            <a:r>
              <a:rPr sz="2000" dirty="0">
                <a:latin typeface="Segoe UI"/>
                <a:cs typeface="Segoe UI"/>
              </a:rPr>
              <a:t>can</a:t>
            </a:r>
            <a:r>
              <a:rPr sz="2000" spc="-25" dirty="0">
                <a:latin typeface="Segoe UI"/>
                <a:cs typeface="Segoe UI"/>
              </a:rPr>
              <a:t> </a:t>
            </a:r>
            <a:r>
              <a:rPr sz="2000" dirty="0">
                <a:latin typeface="Segoe UI"/>
                <a:cs typeface="Segoe UI"/>
              </a:rPr>
              <a:t>be</a:t>
            </a:r>
            <a:r>
              <a:rPr sz="2000" spc="-20" dirty="0">
                <a:latin typeface="Segoe UI"/>
                <a:cs typeface="Segoe UI"/>
              </a:rPr>
              <a:t> </a:t>
            </a:r>
            <a:r>
              <a:rPr sz="2000" dirty="0">
                <a:latin typeface="Segoe UI"/>
                <a:cs typeface="Segoe UI"/>
              </a:rPr>
              <a:t>done</a:t>
            </a:r>
            <a:r>
              <a:rPr sz="2000" spc="-20" dirty="0">
                <a:latin typeface="Segoe UI"/>
                <a:cs typeface="Segoe UI"/>
              </a:rPr>
              <a:t> </a:t>
            </a:r>
            <a:r>
              <a:rPr sz="2000" dirty="0">
                <a:latin typeface="Segoe UI"/>
                <a:cs typeface="Segoe UI"/>
              </a:rPr>
              <a:t>“independently</a:t>
            </a:r>
            <a:r>
              <a:rPr sz="2000" spc="-25" dirty="0">
                <a:latin typeface="Segoe UI"/>
                <a:cs typeface="Segoe UI"/>
              </a:rPr>
              <a:t> </a:t>
            </a:r>
            <a:r>
              <a:rPr sz="2000" dirty="0">
                <a:latin typeface="Segoe UI"/>
                <a:cs typeface="Segoe UI"/>
              </a:rPr>
              <a:t>or</a:t>
            </a:r>
            <a:r>
              <a:rPr sz="2000" spc="-20" dirty="0">
                <a:latin typeface="Segoe UI"/>
                <a:cs typeface="Segoe UI"/>
              </a:rPr>
              <a:t> </a:t>
            </a:r>
            <a:r>
              <a:rPr sz="2000" dirty="0">
                <a:latin typeface="Segoe UI"/>
                <a:cs typeface="Segoe UI"/>
              </a:rPr>
              <a:t>in</a:t>
            </a:r>
            <a:r>
              <a:rPr sz="2000" spc="-20" dirty="0">
                <a:latin typeface="Segoe UI"/>
                <a:cs typeface="Segoe UI"/>
              </a:rPr>
              <a:t> </a:t>
            </a:r>
            <a:r>
              <a:rPr sz="2000" dirty="0">
                <a:latin typeface="Segoe UI"/>
                <a:cs typeface="Segoe UI"/>
              </a:rPr>
              <a:t>partnership</a:t>
            </a:r>
            <a:r>
              <a:rPr sz="2000" spc="-40" dirty="0">
                <a:latin typeface="Segoe UI"/>
                <a:cs typeface="Segoe UI"/>
              </a:rPr>
              <a:t> </a:t>
            </a:r>
            <a:r>
              <a:rPr sz="2000" dirty="0">
                <a:latin typeface="Segoe UI"/>
                <a:cs typeface="Segoe UI"/>
              </a:rPr>
              <a:t>with</a:t>
            </a:r>
            <a:r>
              <a:rPr sz="2000" spc="-30" dirty="0">
                <a:latin typeface="Segoe UI"/>
                <a:cs typeface="Segoe UI"/>
              </a:rPr>
              <a:t> </a:t>
            </a:r>
            <a:r>
              <a:rPr sz="2000" spc="-25" dirty="0">
                <a:latin typeface="Segoe UI"/>
                <a:cs typeface="Segoe UI"/>
              </a:rPr>
              <a:t>the </a:t>
            </a:r>
            <a:r>
              <a:rPr sz="2000" dirty="0">
                <a:latin typeface="Segoe UI"/>
                <a:cs typeface="Segoe UI"/>
              </a:rPr>
              <a:t>healthcare</a:t>
            </a:r>
            <a:r>
              <a:rPr sz="2000" spc="-55" dirty="0">
                <a:latin typeface="Segoe UI"/>
                <a:cs typeface="Segoe UI"/>
              </a:rPr>
              <a:t> </a:t>
            </a:r>
            <a:r>
              <a:rPr sz="2000" spc="-10" dirty="0">
                <a:latin typeface="Segoe UI"/>
                <a:cs typeface="Segoe UI"/>
              </a:rPr>
              <a:t>system”.</a:t>
            </a:r>
            <a:endParaRPr sz="2000">
              <a:latin typeface="Segoe UI"/>
              <a:cs typeface="Segoe UI"/>
            </a:endParaRPr>
          </a:p>
          <a:p>
            <a:pPr>
              <a:lnSpc>
                <a:spcPct val="100000"/>
              </a:lnSpc>
              <a:spcBef>
                <a:spcPts val="220"/>
              </a:spcBef>
              <a:buFont typeface="Arial"/>
              <a:buChar char="•"/>
            </a:pPr>
            <a:endParaRPr sz="2000">
              <a:latin typeface="Segoe UI"/>
              <a:cs typeface="Segoe UI"/>
            </a:endParaRPr>
          </a:p>
          <a:p>
            <a:pPr marL="354965" marR="43815" indent="-342900">
              <a:lnSpc>
                <a:spcPts val="1920"/>
              </a:lnSpc>
              <a:spcBef>
                <a:spcPts val="5"/>
              </a:spcBef>
              <a:buFont typeface="Arial"/>
              <a:buChar char="•"/>
              <a:tabLst>
                <a:tab pos="354965" algn="l"/>
              </a:tabLst>
            </a:pPr>
            <a:r>
              <a:rPr sz="2000" dirty="0">
                <a:latin typeface="Segoe UI"/>
                <a:cs typeface="Segoe UI"/>
              </a:rPr>
              <a:t>Self</a:t>
            </a:r>
            <a:r>
              <a:rPr sz="2000" spc="-25" dirty="0">
                <a:latin typeface="Segoe UI"/>
                <a:cs typeface="Segoe UI"/>
              </a:rPr>
              <a:t> </a:t>
            </a:r>
            <a:r>
              <a:rPr sz="2000" dirty="0">
                <a:latin typeface="Segoe UI"/>
                <a:cs typeface="Segoe UI"/>
              </a:rPr>
              <a:t>management</a:t>
            </a:r>
            <a:r>
              <a:rPr sz="2000" spc="-65" dirty="0">
                <a:latin typeface="Segoe UI"/>
                <a:cs typeface="Segoe UI"/>
              </a:rPr>
              <a:t> </a:t>
            </a:r>
            <a:r>
              <a:rPr sz="2000" dirty="0">
                <a:latin typeface="Segoe UI"/>
                <a:cs typeface="Segoe UI"/>
              </a:rPr>
              <a:t>education</a:t>
            </a:r>
            <a:r>
              <a:rPr sz="2000" spc="-30" dirty="0">
                <a:latin typeface="Segoe UI"/>
                <a:cs typeface="Segoe UI"/>
              </a:rPr>
              <a:t> </a:t>
            </a:r>
            <a:r>
              <a:rPr sz="2000" dirty="0">
                <a:latin typeface="Segoe UI"/>
                <a:cs typeface="Segoe UI"/>
              </a:rPr>
              <a:t>is</a:t>
            </a:r>
            <a:r>
              <a:rPr sz="2000" spc="-25" dirty="0">
                <a:latin typeface="Segoe UI"/>
                <a:cs typeface="Segoe UI"/>
              </a:rPr>
              <a:t> </a:t>
            </a:r>
            <a:r>
              <a:rPr sz="2000" dirty="0">
                <a:latin typeface="Segoe UI"/>
                <a:cs typeface="Segoe UI"/>
              </a:rPr>
              <a:t>“any</a:t>
            </a:r>
            <a:r>
              <a:rPr sz="2000" spc="-45" dirty="0">
                <a:latin typeface="Segoe UI"/>
                <a:cs typeface="Segoe UI"/>
              </a:rPr>
              <a:t> </a:t>
            </a:r>
            <a:r>
              <a:rPr sz="2000" dirty="0">
                <a:latin typeface="Segoe UI"/>
                <a:cs typeface="Segoe UI"/>
              </a:rPr>
              <a:t>form</a:t>
            </a:r>
            <a:r>
              <a:rPr sz="2000" spc="-35" dirty="0">
                <a:latin typeface="Segoe UI"/>
                <a:cs typeface="Segoe UI"/>
              </a:rPr>
              <a:t> </a:t>
            </a:r>
            <a:r>
              <a:rPr sz="2000" dirty="0">
                <a:latin typeface="Segoe UI"/>
                <a:cs typeface="Segoe UI"/>
              </a:rPr>
              <a:t>of</a:t>
            </a:r>
            <a:r>
              <a:rPr sz="2000" spc="-30" dirty="0">
                <a:latin typeface="Segoe UI"/>
                <a:cs typeface="Segoe UI"/>
              </a:rPr>
              <a:t> </a:t>
            </a:r>
            <a:r>
              <a:rPr sz="2000" dirty="0">
                <a:latin typeface="Segoe UI"/>
                <a:cs typeface="Segoe UI"/>
              </a:rPr>
              <a:t>formal</a:t>
            </a:r>
            <a:r>
              <a:rPr sz="2000" spc="-25" dirty="0">
                <a:latin typeface="Segoe UI"/>
                <a:cs typeface="Segoe UI"/>
              </a:rPr>
              <a:t> </a:t>
            </a:r>
            <a:r>
              <a:rPr sz="2000" dirty="0">
                <a:latin typeface="Segoe UI"/>
                <a:cs typeface="Segoe UI"/>
              </a:rPr>
              <a:t>education</a:t>
            </a:r>
            <a:r>
              <a:rPr sz="2000" spc="-35" dirty="0">
                <a:latin typeface="Segoe UI"/>
                <a:cs typeface="Segoe UI"/>
              </a:rPr>
              <a:t> </a:t>
            </a:r>
            <a:r>
              <a:rPr sz="2000" spc="-25" dirty="0">
                <a:latin typeface="Segoe UI"/>
                <a:cs typeface="Segoe UI"/>
              </a:rPr>
              <a:t>or </a:t>
            </a:r>
            <a:r>
              <a:rPr sz="2000" dirty="0">
                <a:latin typeface="Segoe UI"/>
                <a:cs typeface="Segoe UI"/>
              </a:rPr>
              <a:t>training</a:t>
            </a:r>
            <a:r>
              <a:rPr sz="2000" spc="-40" dirty="0">
                <a:latin typeface="Segoe UI"/>
                <a:cs typeface="Segoe UI"/>
              </a:rPr>
              <a:t> </a:t>
            </a:r>
            <a:r>
              <a:rPr sz="2000" dirty="0">
                <a:latin typeface="Segoe UI"/>
                <a:cs typeface="Segoe UI"/>
              </a:rPr>
              <a:t>for</a:t>
            </a:r>
            <a:r>
              <a:rPr sz="2000" spc="-40" dirty="0">
                <a:latin typeface="Segoe UI"/>
                <a:cs typeface="Segoe UI"/>
              </a:rPr>
              <a:t> </a:t>
            </a:r>
            <a:r>
              <a:rPr sz="2000" dirty="0">
                <a:latin typeface="Segoe UI"/>
                <a:cs typeface="Segoe UI"/>
              </a:rPr>
              <a:t>people</a:t>
            </a:r>
            <a:r>
              <a:rPr sz="2000" spc="-30" dirty="0">
                <a:latin typeface="Segoe UI"/>
                <a:cs typeface="Segoe UI"/>
              </a:rPr>
              <a:t> </a:t>
            </a:r>
            <a:r>
              <a:rPr sz="2000" dirty="0">
                <a:latin typeface="Segoe UI"/>
                <a:cs typeface="Segoe UI"/>
              </a:rPr>
              <a:t>with</a:t>
            </a:r>
            <a:r>
              <a:rPr sz="2000" spc="-45" dirty="0">
                <a:latin typeface="Segoe UI"/>
                <a:cs typeface="Segoe UI"/>
              </a:rPr>
              <a:t> </a:t>
            </a:r>
            <a:r>
              <a:rPr sz="2000" spc="-10" dirty="0">
                <a:latin typeface="Segoe UI"/>
                <a:cs typeface="Segoe UI"/>
              </a:rPr>
              <a:t>long-</a:t>
            </a:r>
            <a:r>
              <a:rPr sz="2000" dirty="0">
                <a:latin typeface="Segoe UI"/>
                <a:cs typeface="Segoe UI"/>
              </a:rPr>
              <a:t>term</a:t>
            </a:r>
            <a:r>
              <a:rPr sz="2000" spc="-50" dirty="0">
                <a:latin typeface="Segoe UI"/>
                <a:cs typeface="Segoe UI"/>
              </a:rPr>
              <a:t> </a:t>
            </a:r>
            <a:r>
              <a:rPr sz="2000" dirty="0">
                <a:latin typeface="Segoe UI"/>
                <a:cs typeface="Segoe UI"/>
              </a:rPr>
              <a:t>conditions</a:t>
            </a:r>
            <a:r>
              <a:rPr sz="2000" spc="-35" dirty="0">
                <a:latin typeface="Segoe UI"/>
                <a:cs typeface="Segoe UI"/>
              </a:rPr>
              <a:t> </a:t>
            </a:r>
            <a:r>
              <a:rPr sz="2000" dirty="0">
                <a:latin typeface="Segoe UI"/>
                <a:cs typeface="Segoe UI"/>
              </a:rPr>
              <a:t>focused</a:t>
            </a:r>
            <a:r>
              <a:rPr sz="2000" spc="-40" dirty="0">
                <a:latin typeface="Segoe UI"/>
                <a:cs typeface="Segoe UI"/>
              </a:rPr>
              <a:t> </a:t>
            </a:r>
            <a:r>
              <a:rPr sz="2000" dirty="0">
                <a:latin typeface="Segoe UI"/>
                <a:cs typeface="Segoe UI"/>
              </a:rPr>
              <a:t>on</a:t>
            </a:r>
            <a:r>
              <a:rPr sz="2000" spc="-40" dirty="0">
                <a:latin typeface="Segoe UI"/>
                <a:cs typeface="Segoe UI"/>
              </a:rPr>
              <a:t> </a:t>
            </a:r>
            <a:r>
              <a:rPr sz="2000" spc="-10" dirty="0">
                <a:latin typeface="Segoe UI"/>
                <a:cs typeface="Segoe UI"/>
              </a:rPr>
              <a:t>helping </a:t>
            </a:r>
            <a:r>
              <a:rPr sz="2000" dirty="0">
                <a:latin typeface="Segoe UI"/>
                <a:cs typeface="Segoe UI"/>
              </a:rPr>
              <a:t>them</a:t>
            </a:r>
            <a:r>
              <a:rPr sz="2000" spc="-50" dirty="0">
                <a:latin typeface="Segoe UI"/>
                <a:cs typeface="Segoe UI"/>
              </a:rPr>
              <a:t> </a:t>
            </a:r>
            <a:r>
              <a:rPr sz="2000" dirty="0">
                <a:latin typeface="Segoe UI"/>
                <a:cs typeface="Segoe UI"/>
              </a:rPr>
              <a:t>to</a:t>
            </a:r>
            <a:r>
              <a:rPr sz="2000" spc="-50" dirty="0">
                <a:latin typeface="Segoe UI"/>
                <a:cs typeface="Segoe UI"/>
              </a:rPr>
              <a:t> </a:t>
            </a:r>
            <a:r>
              <a:rPr sz="2000" dirty="0">
                <a:latin typeface="Segoe UI"/>
                <a:cs typeface="Segoe UI"/>
              </a:rPr>
              <a:t>develop</a:t>
            </a:r>
            <a:r>
              <a:rPr sz="2000" spc="-30" dirty="0">
                <a:latin typeface="Segoe UI"/>
                <a:cs typeface="Segoe UI"/>
              </a:rPr>
              <a:t> </a:t>
            </a:r>
            <a:r>
              <a:rPr sz="2000" dirty="0">
                <a:latin typeface="Segoe UI"/>
                <a:cs typeface="Segoe UI"/>
              </a:rPr>
              <a:t>the</a:t>
            </a:r>
            <a:r>
              <a:rPr sz="2000" spc="-35" dirty="0">
                <a:latin typeface="Segoe UI"/>
                <a:cs typeface="Segoe UI"/>
              </a:rPr>
              <a:t> </a:t>
            </a:r>
            <a:r>
              <a:rPr sz="2000" dirty="0">
                <a:latin typeface="Segoe UI"/>
                <a:cs typeface="Segoe UI"/>
              </a:rPr>
              <a:t>knowledge,</a:t>
            </a:r>
            <a:r>
              <a:rPr sz="2000" spc="-30" dirty="0">
                <a:latin typeface="Segoe UI"/>
                <a:cs typeface="Segoe UI"/>
              </a:rPr>
              <a:t> </a:t>
            </a:r>
            <a:r>
              <a:rPr sz="2000" dirty="0">
                <a:latin typeface="Segoe UI"/>
                <a:cs typeface="Segoe UI"/>
              </a:rPr>
              <a:t>skills</a:t>
            </a:r>
            <a:r>
              <a:rPr sz="2000" spc="-20" dirty="0">
                <a:latin typeface="Segoe UI"/>
                <a:cs typeface="Segoe UI"/>
              </a:rPr>
              <a:t> </a:t>
            </a:r>
            <a:r>
              <a:rPr sz="2000" dirty="0">
                <a:latin typeface="Segoe UI"/>
                <a:cs typeface="Segoe UI"/>
              </a:rPr>
              <a:t>and</a:t>
            </a:r>
            <a:r>
              <a:rPr sz="2000" spc="-50" dirty="0">
                <a:latin typeface="Segoe UI"/>
                <a:cs typeface="Segoe UI"/>
              </a:rPr>
              <a:t> </a:t>
            </a:r>
            <a:r>
              <a:rPr sz="2000" dirty="0">
                <a:latin typeface="Segoe UI"/>
                <a:cs typeface="Segoe UI"/>
              </a:rPr>
              <a:t>confidence</a:t>
            </a:r>
            <a:r>
              <a:rPr sz="2000" spc="-35" dirty="0">
                <a:latin typeface="Segoe UI"/>
                <a:cs typeface="Segoe UI"/>
              </a:rPr>
              <a:t> </a:t>
            </a:r>
            <a:r>
              <a:rPr sz="2000" dirty="0">
                <a:latin typeface="Segoe UI"/>
                <a:cs typeface="Segoe UI"/>
              </a:rPr>
              <a:t>they</a:t>
            </a:r>
            <a:r>
              <a:rPr sz="2000" spc="-50" dirty="0">
                <a:latin typeface="Segoe UI"/>
                <a:cs typeface="Segoe UI"/>
              </a:rPr>
              <a:t> </a:t>
            </a:r>
            <a:r>
              <a:rPr sz="2000" dirty="0">
                <a:latin typeface="Segoe UI"/>
                <a:cs typeface="Segoe UI"/>
              </a:rPr>
              <a:t>need</a:t>
            </a:r>
            <a:r>
              <a:rPr sz="2000" spc="-45" dirty="0">
                <a:latin typeface="Segoe UI"/>
                <a:cs typeface="Segoe UI"/>
              </a:rPr>
              <a:t> </a:t>
            </a:r>
            <a:r>
              <a:rPr sz="2000" spc="-25" dirty="0">
                <a:latin typeface="Segoe UI"/>
                <a:cs typeface="Segoe UI"/>
              </a:rPr>
              <a:t>to </a:t>
            </a:r>
            <a:r>
              <a:rPr sz="2000" dirty="0">
                <a:latin typeface="Segoe UI"/>
                <a:cs typeface="Segoe UI"/>
              </a:rPr>
              <a:t>manage</a:t>
            </a:r>
            <a:r>
              <a:rPr sz="2000" spc="-50" dirty="0">
                <a:latin typeface="Segoe UI"/>
                <a:cs typeface="Segoe UI"/>
              </a:rPr>
              <a:t> </a:t>
            </a:r>
            <a:r>
              <a:rPr sz="2000" dirty="0">
                <a:latin typeface="Segoe UI"/>
                <a:cs typeface="Segoe UI"/>
              </a:rPr>
              <a:t>their</a:t>
            </a:r>
            <a:r>
              <a:rPr sz="2000" spc="-30" dirty="0">
                <a:latin typeface="Segoe UI"/>
                <a:cs typeface="Segoe UI"/>
              </a:rPr>
              <a:t> </a:t>
            </a:r>
            <a:r>
              <a:rPr sz="2000" dirty="0">
                <a:latin typeface="Segoe UI"/>
                <a:cs typeface="Segoe UI"/>
              </a:rPr>
              <a:t>own</a:t>
            </a:r>
            <a:r>
              <a:rPr sz="2000" spc="-30" dirty="0">
                <a:latin typeface="Segoe UI"/>
                <a:cs typeface="Segoe UI"/>
              </a:rPr>
              <a:t> </a:t>
            </a:r>
            <a:r>
              <a:rPr sz="2000" dirty="0">
                <a:latin typeface="Segoe UI"/>
                <a:cs typeface="Segoe UI"/>
              </a:rPr>
              <a:t>health</a:t>
            </a:r>
            <a:r>
              <a:rPr sz="2000" spc="-35" dirty="0">
                <a:latin typeface="Segoe UI"/>
                <a:cs typeface="Segoe UI"/>
              </a:rPr>
              <a:t> </a:t>
            </a:r>
            <a:r>
              <a:rPr sz="2000" dirty="0">
                <a:latin typeface="Segoe UI"/>
                <a:cs typeface="Segoe UI"/>
              </a:rPr>
              <a:t>care</a:t>
            </a:r>
            <a:r>
              <a:rPr sz="2000" spc="-30" dirty="0">
                <a:latin typeface="Segoe UI"/>
                <a:cs typeface="Segoe UI"/>
              </a:rPr>
              <a:t> </a:t>
            </a:r>
            <a:r>
              <a:rPr sz="2000" spc="-10" dirty="0">
                <a:latin typeface="Segoe UI"/>
                <a:cs typeface="Segoe UI"/>
              </a:rPr>
              <a:t>effectively”.</a:t>
            </a:r>
            <a:endParaRPr sz="2000">
              <a:latin typeface="Segoe UI"/>
              <a:cs typeface="Segoe UI"/>
            </a:endParaRPr>
          </a:p>
          <a:p>
            <a:pPr marL="6510020">
              <a:lnSpc>
                <a:spcPct val="100000"/>
              </a:lnSpc>
              <a:spcBef>
                <a:spcPts val="15"/>
              </a:spcBef>
            </a:pPr>
            <a:r>
              <a:rPr sz="2000" dirty="0">
                <a:latin typeface="Segoe UI"/>
                <a:cs typeface="Segoe UI"/>
              </a:rPr>
              <a:t>(NHS,</a:t>
            </a:r>
            <a:r>
              <a:rPr sz="2000" spc="-10" dirty="0">
                <a:latin typeface="Segoe UI"/>
                <a:cs typeface="Segoe UI"/>
              </a:rPr>
              <a:t> 2022)</a:t>
            </a:r>
            <a:endParaRPr sz="2000">
              <a:latin typeface="Segoe UI"/>
              <a:cs typeface="Segoe U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30426" y="1784680"/>
            <a:ext cx="5876290" cy="1854835"/>
          </a:xfrm>
          <a:prstGeom prst="rect">
            <a:avLst/>
          </a:prstGeom>
        </p:spPr>
        <p:txBody>
          <a:bodyPr vert="horz" wrap="square" lIns="0" tIns="12065" rIns="0" bIns="0" rtlCol="0">
            <a:spAutoFit/>
          </a:bodyPr>
          <a:lstStyle/>
          <a:p>
            <a:pPr marL="12700" marR="5080" indent="3810" algn="ctr">
              <a:lnSpc>
                <a:spcPct val="100000"/>
              </a:lnSpc>
              <a:spcBef>
                <a:spcPts val="95"/>
              </a:spcBef>
              <a:tabLst>
                <a:tab pos="4634230" algn="l"/>
              </a:tabLst>
            </a:pPr>
            <a:r>
              <a:rPr sz="4000" i="1" dirty="0">
                <a:solidFill>
                  <a:srgbClr val="FFFFFF"/>
                </a:solidFill>
                <a:latin typeface="Segoe UI"/>
                <a:cs typeface="Segoe UI"/>
              </a:rPr>
              <a:t>The</a:t>
            </a:r>
            <a:r>
              <a:rPr sz="4000" i="1" spc="-70" dirty="0">
                <a:solidFill>
                  <a:srgbClr val="FFFFFF"/>
                </a:solidFill>
                <a:latin typeface="Segoe UI"/>
                <a:cs typeface="Segoe UI"/>
              </a:rPr>
              <a:t> </a:t>
            </a:r>
            <a:r>
              <a:rPr sz="4000" i="1" dirty="0">
                <a:solidFill>
                  <a:srgbClr val="FFFFFF"/>
                </a:solidFill>
                <a:latin typeface="Segoe UI"/>
                <a:cs typeface="Segoe UI"/>
              </a:rPr>
              <a:t>components</a:t>
            </a:r>
            <a:r>
              <a:rPr sz="4000" i="1" spc="-50" dirty="0">
                <a:solidFill>
                  <a:srgbClr val="FFFFFF"/>
                </a:solidFill>
                <a:latin typeface="Segoe UI"/>
                <a:cs typeface="Segoe UI"/>
              </a:rPr>
              <a:t> </a:t>
            </a:r>
            <a:r>
              <a:rPr sz="4000" i="1" spc="-25" dirty="0">
                <a:solidFill>
                  <a:srgbClr val="FFFFFF"/>
                </a:solidFill>
                <a:latin typeface="Segoe UI"/>
                <a:cs typeface="Segoe UI"/>
              </a:rPr>
              <a:t>of</a:t>
            </a:r>
            <a:r>
              <a:rPr sz="4000" i="1" dirty="0">
                <a:solidFill>
                  <a:srgbClr val="FFFFFF"/>
                </a:solidFill>
                <a:latin typeface="Segoe UI"/>
                <a:cs typeface="Segoe UI"/>
              </a:rPr>
              <a:t>	</a:t>
            </a:r>
            <a:r>
              <a:rPr sz="4000" i="1" spc="-25" dirty="0">
                <a:solidFill>
                  <a:srgbClr val="FFFFFF"/>
                </a:solidFill>
                <a:latin typeface="Segoe UI"/>
                <a:cs typeface="Segoe UI"/>
              </a:rPr>
              <a:t>the </a:t>
            </a:r>
            <a:r>
              <a:rPr sz="4000" i="1" spc="-10" dirty="0">
                <a:solidFill>
                  <a:srgbClr val="FFFFFF"/>
                </a:solidFill>
                <a:latin typeface="Segoe UI"/>
                <a:cs typeface="Segoe UI"/>
              </a:rPr>
              <a:t>Comprehensive</a:t>
            </a:r>
            <a:r>
              <a:rPr sz="4000" i="1" spc="-135" dirty="0">
                <a:solidFill>
                  <a:srgbClr val="FFFFFF"/>
                </a:solidFill>
                <a:latin typeface="Segoe UI"/>
                <a:cs typeface="Segoe UI"/>
              </a:rPr>
              <a:t> </a:t>
            </a:r>
            <a:r>
              <a:rPr sz="4000" i="1" dirty="0">
                <a:solidFill>
                  <a:srgbClr val="FFFFFF"/>
                </a:solidFill>
                <a:latin typeface="Segoe UI"/>
                <a:cs typeface="Segoe UI"/>
              </a:rPr>
              <a:t>model</a:t>
            </a:r>
            <a:r>
              <a:rPr sz="4000" i="1" spc="-150" dirty="0">
                <a:solidFill>
                  <a:srgbClr val="FFFFFF"/>
                </a:solidFill>
                <a:latin typeface="Segoe UI"/>
                <a:cs typeface="Segoe UI"/>
              </a:rPr>
              <a:t> </a:t>
            </a:r>
            <a:r>
              <a:rPr sz="4000" i="1" spc="-25" dirty="0">
                <a:solidFill>
                  <a:srgbClr val="FFFFFF"/>
                </a:solidFill>
                <a:latin typeface="Segoe UI"/>
                <a:cs typeface="Segoe UI"/>
              </a:rPr>
              <a:t>of </a:t>
            </a:r>
            <a:r>
              <a:rPr sz="4000" i="1" dirty="0">
                <a:solidFill>
                  <a:srgbClr val="FFFFFF"/>
                </a:solidFill>
                <a:latin typeface="Segoe UI"/>
                <a:cs typeface="Segoe UI"/>
              </a:rPr>
              <a:t>personalised</a:t>
            </a:r>
            <a:r>
              <a:rPr sz="4000" i="1" spc="-180" dirty="0">
                <a:solidFill>
                  <a:srgbClr val="FFFFFF"/>
                </a:solidFill>
                <a:latin typeface="Segoe UI"/>
                <a:cs typeface="Segoe UI"/>
              </a:rPr>
              <a:t> </a:t>
            </a:r>
            <a:r>
              <a:rPr sz="4000" i="1" dirty="0">
                <a:solidFill>
                  <a:srgbClr val="FFFFFF"/>
                </a:solidFill>
                <a:latin typeface="Segoe UI"/>
                <a:cs typeface="Segoe UI"/>
              </a:rPr>
              <a:t>care</a:t>
            </a:r>
            <a:r>
              <a:rPr sz="4000" i="1" spc="-185" dirty="0">
                <a:solidFill>
                  <a:srgbClr val="FFFFFF"/>
                </a:solidFill>
                <a:latin typeface="Segoe UI"/>
                <a:cs typeface="Segoe UI"/>
              </a:rPr>
              <a:t> </a:t>
            </a:r>
            <a:r>
              <a:rPr sz="4000" i="1" spc="-10" dirty="0">
                <a:solidFill>
                  <a:srgbClr val="FFFFFF"/>
                </a:solidFill>
                <a:latin typeface="Segoe UI"/>
                <a:cs typeface="Segoe UI"/>
              </a:rPr>
              <a:t>contd.</a:t>
            </a:r>
            <a:endParaRPr sz="4000">
              <a:latin typeface="Segoe UI"/>
              <a:cs typeface="Segoe U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1696085">
              <a:lnSpc>
                <a:spcPct val="100000"/>
              </a:lnSpc>
              <a:spcBef>
                <a:spcPts val="105"/>
              </a:spcBef>
            </a:pPr>
            <a:r>
              <a:rPr dirty="0">
                <a:solidFill>
                  <a:srgbClr val="1F2A2F"/>
                </a:solidFill>
              </a:rPr>
              <a:t>Social</a:t>
            </a:r>
            <a:r>
              <a:rPr spc="-50" dirty="0">
                <a:solidFill>
                  <a:srgbClr val="1F2A2F"/>
                </a:solidFill>
              </a:rPr>
              <a:t> </a:t>
            </a:r>
            <a:r>
              <a:rPr spc="-10" dirty="0">
                <a:solidFill>
                  <a:srgbClr val="1F2A2F"/>
                </a:solidFill>
              </a:rPr>
              <a:t>prescribing</a:t>
            </a:r>
          </a:p>
        </p:txBody>
      </p:sp>
      <p:sp>
        <p:nvSpPr>
          <p:cNvPr id="3" name="object 3"/>
          <p:cNvSpPr txBox="1"/>
          <p:nvPr/>
        </p:nvSpPr>
        <p:spPr>
          <a:xfrm>
            <a:off x="535940" y="5115001"/>
            <a:ext cx="123189" cy="360680"/>
          </a:xfrm>
          <a:prstGeom prst="rect">
            <a:avLst/>
          </a:prstGeom>
        </p:spPr>
        <p:txBody>
          <a:bodyPr vert="horz" wrap="square" lIns="0" tIns="12065" rIns="0" bIns="0" rtlCol="0">
            <a:spAutoFit/>
          </a:bodyPr>
          <a:lstStyle/>
          <a:p>
            <a:pPr marL="12700">
              <a:lnSpc>
                <a:spcPct val="100000"/>
              </a:lnSpc>
              <a:spcBef>
                <a:spcPts val="95"/>
              </a:spcBef>
            </a:pPr>
            <a:r>
              <a:rPr sz="2200" spc="-50" dirty="0">
                <a:solidFill>
                  <a:srgbClr val="1F2A2F"/>
                </a:solidFill>
                <a:latin typeface="Arial"/>
                <a:cs typeface="Arial"/>
              </a:rPr>
              <a:t>•</a:t>
            </a:r>
            <a:endParaRPr sz="2200">
              <a:latin typeface="Arial"/>
              <a:cs typeface="Arial"/>
            </a:endParaRPr>
          </a:p>
        </p:txBody>
      </p:sp>
      <p:sp>
        <p:nvSpPr>
          <p:cNvPr id="4" name="object 4"/>
          <p:cNvSpPr txBox="1"/>
          <p:nvPr/>
        </p:nvSpPr>
        <p:spPr>
          <a:xfrm>
            <a:off x="535940" y="1560703"/>
            <a:ext cx="8032750" cy="3914775"/>
          </a:xfrm>
          <a:prstGeom prst="rect">
            <a:avLst/>
          </a:prstGeom>
        </p:spPr>
        <p:txBody>
          <a:bodyPr vert="horz" wrap="square" lIns="0" tIns="78740" rIns="0" bIns="0" rtlCol="0">
            <a:spAutoFit/>
          </a:bodyPr>
          <a:lstStyle/>
          <a:p>
            <a:pPr marL="355600" marR="1511300" indent="-343535">
              <a:lnSpc>
                <a:spcPct val="80000"/>
              </a:lnSpc>
              <a:spcBef>
                <a:spcPts val="620"/>
              </a:spcBef>
              <a:buFont typeface="Arial"/>
              <a:buChar char="•"/>
              <a:tabLst>
                <a:tab pos="355600" algn="l"/>
              </a:tabLst>
            </a:pPr>
            <a:r>
              <a:rPr sz="2200" dirty="0">
                <a:solidFill>
                  <a:srgbClr val="1F2A2F"/>
                </a:solidFill>
                <a:latin typeface="Segoe UI"/>
                <a:cs typeface="Segoe UI"/>
              </a:rPr>
              <a:t>Social</a:t>
            </a:r>
            <a:r>
              <a:rPr sz="2200" spc="-45" dirty="0">
                <a:solidFill>
                  <a:srgbClr val="1F2A2F"/>
                </a:solidFill>
                <a:latin typeface="Segoe UI"/>
                <a:cs typeface="Segoe UI"/>
              </a:rPr>
              <a:t> </a:t>
            </a:r>
            <a:r>
              <a:rPr sz="2200" dirty="0">
                <a:solidFill>
                  <a:srgbClr val="1F2A2F"/>
                </a:solidFill>
                <a:latin typeface="Segoe UI"/>
                <a:cs typeface="Segoe UI"/>
              </a:rPr>
              <a:t>prescribing</a:t>
            </a:r>
            <a:r>
              <a:rPr sz="2200" spc="-75" dirty="0">
                <a:solidFill>
                  <a:srgbClr val="1F2A2F"/>
                </a:solidFill>
                <a:latin typeface="Segoe UI"/>
                <a:cs typeface="Segoe UI"/>
              </a:rPr>
              <a:t> </a:t>
            </a:r>
            <a:r>
              <a:rPr sz="2200" dirty="0">
                <a:solidFill>
                  <a:srgbClr val="1F2A2F"/>
                </a:solidFill>
                <a:latin typeface="Segoe UI"/>
                <a:cs typeface="Segoe UI"/>
              </a:rPr>
              <a:t>is</a:t>
            </a:r>
            <a:r>
              <a:rPr sz="2200" spc="-55" dirty="0">
                <a:solidFill>
                  <a:srgbClr val="1F2A2F"/>
                </a:solidFill>
                <a:latin typeface="Segoe UI"/>
                <a:cs typeface="Segoe UI"/>
              </a:rPr>
              <a:t> </a:t>
            </a:r>
            <a:r>
              <a:rPr sz="2200" dirty="0">
                <a:solidFill>
                  <a:srgbClr val="1F2A2F"/>
                </a:solidFill>
                <a:latin typeface="Segoe UI"/>
                <a:cs typeface="Segoe UI"/>
              </a:rPr>
              <a:t>a</a:t>
            </a:r>
            <a:r>
              <a:rPr sz="2200" spc="-65" dirty="0">
                <a:solidFill>
                  <a:srgbClr val="1F2A2F"/>
                </a:solidFill>
                <a:latin typeface="Segoe UI"/>
                <a:cs typeface="Segoe UI"/>
              </a:rPr>
              <a:t> </a:t>
            </a:r>
            <a:r>
              <a:rPr sz="2200" dirty="0">
                <a:solidFill>
                  <a:srgbClr val="1F2A2F"/>
                </a:solidFill>
                <a:latin typeface="Segoe UI"/>
                <a:cs typeface="Segoe UI"/>
              </a:rPr>
              <a:t>key</a:t>
            </a:r>
            <a:r>
              <a:rPr sz="2200" spc="-60" dirty="0">
                <a:solidFill>
                  <a:srgbClr val="1F2A2F"/>
                </a:solidFill>
                <a:latin typeface="Segoe UI"/>
                <a:cs typeface="Segoe UI"/>
              </a:rPr>
              <a:t> </a:t>
            </a:r>
            <a:r>
              <a:rPr sz="2200" dirty="0">
                <a:solidFill>
                  <a:srgbClr val="1F2A2F"/>
                </a:solidFill>
                <a:latin typeface="Segoe UI"/>
                <a:cs typeface="Segoe UI"/>
              </a:rPr>
              <a:t>component</a:t>
            </a:r>
            <a:r>
              <a:rPr sz="2200" spc="-65" dirty="0">
                <a:solidFill>
                  <a:srgbClr val="1F2A2F"/>
                </a:solidFill>
                <a:latin typeface="Segoe UI"/>
                <a:cs typeface="Segoe UI"/>
              </a:rPr>
              <a:t> </a:t>
            </a:r>
            <a:r>
              <a:rPr sz="2200" dirty="0">
                <a:solidFill>
                  <a:srgbClr val="1F2A2F"/>
                </a:solidFill>
                <a:latin typeface="Segoe UI"/>
                <a:cs typeface="Segoe UI"/>
              </a:rPr>
              <a:t>of</a:t>
            </a:r>
            <a:r>
              <a:rPr sz="2200" spc="-55" dirty="0">
                <a:solidFill>
                  <a:srgbClr val="1F2A2F"/>
                </a:solidFill>
                <a:latin typeface="Segoe UI"/>
                <a:cs typeface="Segoe UI"/>
              </a:rPr>
              <a:t> </a:t>
            </a:r>
            <a:r>
              <a:rPr sz="2200" u="sng" spc="-10" dirty="0">
                <a:solidFill>
                  <a:srgbClr val="0000FF"/>
                </a:solidFill>
                <a:uFill>
                  <a:solidFill>
                    <a:srgbClr val="0000FF"/>
                  </a:solidFill>
                </a:uFill>
                <a:latin typeface="Segoe UI"/>
                <a:cs typeface="Segoe UI"/>
              </a:rPr>
              <a:t>Universal</a:t>
            </a:r>
            <a:r>
              <a:rPr sz="2200" spc="-10" dirty="0">
                <a:solidFill>
                  <a:srgbClr val="0000FF"/>
                </a:solidFill>
                <a:latin typeface="Segoe UI"/>
                <a:cs typeface="Segoe UI"/>
              </a:rPr>
              <a:t> </a:t>
            </a:r>
            <a:r>
              <a:rPr sz="2200" u="sng" spc="-10" dirty="0">
                <a:solidFill>
                  <a:srgbClr val="0000FF"/>
                </a:solidFill>
                <a:uFill>
                  <a:solidFill>
                    <a:srgbClr val="0000FF"/>
                  </a:solidFill>
                </a:uFill>
                <a:latin typeface="Segoe UI"/>
                <a:cs typeface="Segoe UI"/>
                <a:hlinkClick r:id="rId3"/>
              </a:rPr>
              <a:t>Personalised</a:t>
            </a:r>
            <a:r>
              <a:rPr sz="2200" u="sng" spc="-55" dirty="0">
                <a:solidFill>
                  <a:srgbClr val="0000FF"/>
                </a:solidFill>
                <a:uFill>
                  <a:solidFill>
                    <a:srgbClr val="0000FF"/>
                  </a:solidFill>
                </a:uFill>
                <a:latin typeface="Segoe UI"/>
                <a:cs typeface="Segoe UI"/>
                <a:hlinkClick r:id="rId3"/>
              </a:rPr>
              <a:t> </a:t>
            </a:r>
            <a:r>
              <a:rPr sz="2200" u="sng" spc="-20" dirty="0">
                <a:solidFill>
                  <a:srgbClr val="0000FF"/>
                </a:solidFill>
                <a:uFill>
                  <a:solidFill>
                    <a:srgbClr val="0000FF"/>
                  </a:solidFill>
                </a:uFill>
                <a:latin typeface="Segoe UI"/>
                <a:cs typeface="Segoe UI"/>
                <a:hlinkClick r:id="rId3"/>
              </a:rPr>
              <a:t>Care</a:t>
            </a:r>
            <a:r>
              <a:rPr sz="2200" spc="-20" dirty="0">
                <a:solidFill>
                  <a:srgbClr val="1F2A2F"/>
                </a:solidFill>
                <a:latin typeface="Segoe UI"/>
                <a:cs typeface="Segoe UI"/>
                <a:hlinkClick r:id="rId3"/>
              </a:rPr>
              <a:t>.</a:t>
            </a:r>
            <a:endParaRPr sz="2200">
              <a:latin typeface="Segoe UI"/>
              <a:cs typeface="Segoe UI"/>
            </a:endParaRPr>
          </a:p>
          <a:p>
            <a:pPr marL="355600" marR="5080" indent="-343535">
              <a:lnSpc>
                <a:spcPct val="80000"/>
              </a:lnSpc>
              <a:spcBef>
                <a:spcPts val="530"/>
              </a:spcBef>
              <a:buFont typeface="Arial"/>
              <a:buChar char="•"/>
              <a:tabLst>
                <a:tab pos="355600" algn="l"/>
              </a:tabLst>
            </a:pPr>
            <a:r>
              <a:rPr sz="2200" dirty="0">
                <a:solidFill>
                  <a:srgbClr val="1F2A2F"/>
                </a:solidFill>
                <a:latin typeface="Segoe UI"/>
                <a:cs typeface="Segoe UI"/>
              </a:rPr>
              <a:t>Social</a:t>
            </a:r>
            <a:r>
              <a:rPr sz="2200" spc="-35" dirty="0">
                <a:solidFill>
                  <a:srgbClr val="1F2A2F"/>
                </a:solidFill>
                <a:latin typeface="Segoe UI"/>
                <a:cs typeface="Segoe UI"/>
              </a:rPr>
              <a:t> </a:t>
            </a:r>
            <a:r>
              <a:rPr sz="2200" dirty="0">
                <a:solidFill>
                  <a:srgbClr val="1F2A2F"/>
                </a:solidFill>
                <a:latin typeface="Segoe UI"/>
                <a:cs typeface="Segoe UI"/>
              </a:rPr>
              <a:t>prescribing</a:t>
            </a:r>
            <a:r>
              <a:rPr sz="2200" spc="-55" dirty="0">
                <a:solidFill>
                  <a:srgbClr val="1F2A2F"/>
                </a:solidFill>
                <a:latin typeface="Segoe UI"/>
                <a:cs typeface="Segoe UI"/>
              </a:rPr>
              <a:t> </a:t>
            </a:r>
            <a:r>
              <a:rPr sz="2200" dirty="0">
                <a:solidFill>
                  <a:srgbClr val="1F2A2F"/>
                </a:solidFill>
                <a:latin typeface="Segoe UI"/>
                <a:cs typeface="Segoe UI"/>
              </a:rPr>
              <a:t>is</a:t>
            </a:r>
            <a:r>
              <a:rPr sz="2200" spc="-45" dirty="0">
                <a:solidFill>
                  <a:srgbClr val="1F2A2F"/>
                </a:solidFill>
                <a:latin typeface="Segoe UI"/>
                <a:cs typeface="Segoe UI"/>
              </a:rPr>
              <a:t> </a:t>
            </a:r>
            <a:r>
              <a:rPr sz="2200" dirty="0">
                <a:solidFill>
                  <a:srgbClr val="1F2A2F"/>
                </a:solidFill>
                <a:latin typeface="Segoe UI"/>
                <a:cs typeface="Segoe UI"/>
              </a:rPr>
              <a:t>a</a:t>
            </a:r>
            <a:r>
              <a:rPr sz="2200" spc="-55" dirty="0">
                <a:solidFill>
                  <a:srgbClr val="1F2A2F"/>
                </a:solidFill>
                <a:latin typeface="Segoe UI"/>
                <a:cs typeface="Segoe UI"/>
              </a:rPr>
              <a:t> </a:t>
            </a:r>
            <a:r>
              <a:rPr sz="2200" dirty="0">
                <a:solidFill>
                  <a:srgbClr val="1F2A2F"/>
                </a:solidFill>
                <a:latin typeface="Segoe UI"/>
                <a:cs typeface="Segoe UI"/>
              </a:rPr>
              <a:t>way</a:t>
            </a:r>
            <a:r>
              <a:rPr sz="2200" spc="-40" dirty="0">
                <a:solidFill>
                  <a:srgbClr val="1F2A2F"/>
                </a:solidFill>
                <a:latin typeface="Segoe UI"/>
                <a:cs typeface="Segoe UI"/>
              </a:rPr>
              <a:t> </a:t>
            </a:r>
            <a:r>
              <a:rPr sz="2200" dirty="0">
                <a:solidFill>
                  <a:srgbClr val="1F2A2F"/>
                </a:solidFill>
                <a:latin typeface="Segoe UI"/>
                <a:cs typeface="Segoe UI"/>
              </a:rPr>
              <a:t>for</a:t>
            </a:r>
            <a:r>
              <a:rPr sz="2200" spc="-55" dirty="0">
                <a:solidFill>
                  <a:srgbClr val="1F2A2F"/>
                </a:solidFill>
                <a:latin typeface="Segoe UI"/>
                <a:cs typeface="Segoe UI"/>
              </a:rPr>
              <a:t> </a:t>
            </a:r>
            <a:r>
              <a:rPr sz="2200" dirty="0">
                <a:solidFill>
                  <a:srgbClr val="1F2A2F"/>
                </a:solidFill>
                <a:latin typeface="Segoe UI"/>
                <a:cs typeface="Segoe UI"/>
              </a:rPr>
              <a:t>local</a:t>
            </a:r>
            <a:r>
              <a:rPr sz="2200" spc="-35" dirty="0">
                <a:solidFill>
                  <a:srgbClr val="1F2A2F"/>
                </a:solidFill>
                <a:latin typeface="Segoe UI"/>
                <a:cs typeface="Segoe UI"/>
              </a:rPr>
              <a:t> </a:t>
            </a:r>
            <a:r>
              <a:rPr sz="2200" dirty="0">
                <a:solidFill>
                  <a:srgbClr val="1F2A2F"/>
                </a:solidFill>
                <a:latin typeface="Segoe UI"/>
                <a:cs typeface="Segoe UI"/>
              </a:rPr>
              <a:t>agencies</a:t>
            </a:r>
            <a:r>
              <a:rPr sz="2200" spc="-35" dirty="0">
                <a:solidFill>
                  <a:srgbClr val="1F2A2F"/>
                </a:solidFill>
                <a:latin typeface="Segoe UI"/>
                <a:cs typeface="Segoe UI"/>
              </a:rPr>
              <a:t> </a:t>
            </a:r>
            <a:r>
              <a:rPr sz="2200" dirty="0">
                <a:solidFill>
                  <a:srgbClr val="1F2A2F"/>
                </a:solidFill>
                <a:latin typeface="Segoe UI"/>
                <a:cs typeface="Segoe UI"/>
              </a:rPr>
              <a:t>to</a:t>
            </a:r>
            <a:r>
              <a:rPr sz="2200" spc="-50" dirty="0">
                <a:solidFill>
                  <a:srgbClr val="1F2A2F"/>
                </a:solidFill>
                <a:latin typeface="Segoe UI"/>
                <a:cs typeface="Segoe UI"/>
              </a:rPr>
              <a:t> </a:t>
            </a:r>
            <a:r>
              <a:rPr sz="2200" dirty="0">
                <a:solidFill>
                  <a:srgbClr val="1F2A2F"/>
                </a:solidFill>
                <a:latin typeface="Segoe UI"/>
                <a:cs typeface="Segoe UI"/>
              </a:rPr>
              <a:t>refer</a:t>
            </a:r>
            <a:r>
              <a:rPr sz="2200" spc="-70" dirty="0">
                <a:solidFill>
                  <a:srgbClr val="1F2A2F"/>
                </a:solidFill>
                <a:latin typeface="Segoe UI"/>
                <a:cs typeface="Segoe UI"/>
              </a:rPr>
              <a:t> </a:t>
            </a:r>
            <a:r>
              <a:rPr sz="2200" dirty="0">
                <a:solidFill>
                  <a:srgbClr val="1F2A2F"/>
                </a:solidFill>
                <a:latin typeface="Segoe UI"/>
                <a:cs typeface="Segoe UI"/>
              </a:rPr>
              <a:t>people</a:t>
            </a:r>
            <a:r>
              <a:rPr sz="2200" spc="-55" dirty="0">
                <a:solidFill>
                  <a:srgbClr val="1F2A2F"/>
                </a:solidFill>
                <a:latin typeface="Segoe UI"/>
                <a:cs typeface="Segoe UI"/>
              </a:rPr>
              <a:t> </a:t>
            </a:r>
            <a:r>
              <a:rPr sz="2200" spc="-25" dirty="0">
                <a:solidFill>
                  <a:srgbClr val="1F2A2F"/>
                </a:solidFill>
                <a:latin typeface="Segoe UI"/>
                <a:cs typeface="Segoe UI"/>
              </a:rPr>
              <a:t>to </a:t>
            </a:r>
            <a:r>
              <a:rPr sz="2200" dirty="0">
                <a:solidFill>
                  <a:srgbClr val="1F2A2F"/>
                </a:solidFill>
                <a:latin typeface="Segoe UI"/>
                <a:cs typeface="Segoe UI"/>
              </a:rPr>
              <a:t>a</a:t>
            </a:r>
            <a:r>
              <a:rPr sz="2200" spc="-35" dirty="0">
                <a:solidFill>
                  <a:srgbClr val="1F2A2F"/>
                </a:solidFill>
                <a:latin typeface="Segoe UI"/>
                <a:cs typeface="Segoe UI"/>
              </a:rPr>
              <a:t> </a:t>
            </a:r>
            <a:r>
              <a:rPr sz="2200" dirty="0">
                <a:solidFill>
                  <a:srgbClr val="1F2A2F"/>
                </a:solidFill>
                <a:latin typeface="Segoe UI"/>
                <a:cs typeface="Segoe UI"/>
              </a:rPr>
              <a:t>link</a:t>
            </a:r>
            <a:r>
              <a:rPr sz="2200" spc="-30" dirty="0">
                <a:solidFill>
                  <a:srgbClr val="1F2A2F"/>
                </a:solidFill>
                <a:latin typeface="Segoe UI"/>
                <a:cs typeface="Segoe UI"/>
              </a:rPr>
              <a:t> </a:t>
            </a:r>
            <a:r>
              <a:rPr sz="2200" spc="-10" dirty="0">
                <a:solidFill>
                  <a:srgbClr val="1F2A2F"/>
                </a:solidFill>
                <a:latin typeface="Segoe UI"/>
                <a:cs typeface="Segoe UI"/>
              </a:rPr>
              <a:t>worker.</a:t>
            </a:r>
            <a:endParaRPr sz="2200">
              <a:latin typeface="Segoe UI"/>
              <a:cs typeface="Segoe UI"/>
            </a:endParaRPr>
          </a:p>
          <a:p>
            <a:pPr marL="355600" marR="193675" indent="-343535">
              <a:lnSpc>
                <a:spcPts val="2110"/>
              </a:lnSpc>
              <a:spcBef>
                <a:spcPts val="515"/>
              </a:spcBef>
              <a:buFont typeface="Arial"/>
              <a:buChar char="•"/>
              <a:tabLst>
                <a:tab pos="355600" algn="l"/>
              </a:tabLst>
            </a:pPr>
            <a:r>
              <a:rPr sz="2200" b="1" dirty="0">
                <a:solidFill>
                  <a:srgbClr val="1F2A2F"/>
                </a:solidFill>
                <a:latin typeface="Segoe UI"/>
                <a:cs typeface="Segoe UI"/>
              </a:rPr>
              <a:t>Link</a:t>
            </a:r>
            <a:r>
              <a:rPr sz="2200" b="1" spc="-55" dirty="0">
                <a:solidFill>
                  <a:srgbClr val="1F2A2F"/>
                </a:solidFill>
                <a:latin typeface="Segoe UI"/>
                <a:cs typeface="Segoe UI"/>
              </a:rPr>
              <a:t> </a:t>
            </a:r>
            <a:r>
              <a:rPr sz="2200" b="1" dirty="0">
                <a:solidFill>
                  <a:srgbClr val="1F2A2F"/>
                </a:solidFill>
                <a:latin typeface="Segoe UI"/>
                <a:cs typeface="Segoe UI"/>
              </a:rPr>
              <a:t>workers</a:t>
            </a:r>
            <a:r>
              <a:rPr sz="2200" b="1" spc="-30" dirty="0">
                <a:solidFill>
                  <a:srgbClr val="1F2A2F"/>
                </a:solidFill>
                <a:latin typeface="Segoe UI"/>
                <a:cs typeface="Segoe UI"/>
              </a:rPr>
              <a:t> </a:t>
            </a:r>
            <a:r>
              <a:rPr sz="2200" dirty="0">
                <a:solidFill>
                  <a:srgbClr val="1F2A2F"/>
                </a:solidFill>
                <a:latin typeface="Segoe UI"/>
                <a:cs typeface="Segoe UI"/>
              </a:rPr>
              <a:t>give</a:t>
            </a:r>
            <a:r>
              <a:rPr sz="2200" spc="-40" dirty="0">
                <a:solidFill>
                  <a:srgbClr val="1F2A2F"/>
                </a:solidFill>
                <a:latin typeface="Segoe UI"/>
                <a:cs typeface="Segoe UI"/>
              </a:rPr>
              <a:t> </a:t>
            </a:r>
            <a:r>
              <a:rPr sz="2200" dirty="0">
                <a:solidFill>
                  <a:srgbClr val="1F2A2F"/>
                </a:solidFill>
                <a:latin typeface="Segoe UI"/>
                <a:cs typeface="Segoe UI"/>
              </a:rPr>
              <a:t>people</a:t>
            </a:r>
            <a:r>
              <a:rPr sz="2200" spc="-60" dirty="0">
                <a:solidFill>
                  <a:srgbClr val="1F2A2F"/>
                </a:solidFill>
                <a:latin typeface="Segoe UI"/>
                <a:cs typeface="Segoe UI"/>
              </a:rPr>
              <a:t> </a:t>
            </a:r>
            <a:r>
              <a:rPr sz="2200" dirty="0">
                <a:solidFill>
                  <a:srgbClr val="1F2A2F"/>
                </a:solidFill>
                <a:latin typeface="Segoe UI"/>
                <a:cs typeface="Segoe UI"/>
              </a:rPr>
              <a:t>time,</a:t>
            </a:r>
            <a:r>
              <a:rPr sz="2200" spc="-35" dirty="0">
                <a:solidFill>
                  <a:srgbClr val="1F2A2F"/>
                </a:solidFill>
                <a:latin typeface="Segoe UI"/>
                <a:cs typeface="Segoe UI"/>
              </a:rPr>
              <a:t> </a:t>
            </a:r>
            <a:r>
              <a:rPr sz="2200" dirty="0">
                <a:solidFill>
                  <a:srgbClr val="1F2A2F"/>
                </a:solidFill>
                <a:latin typeface="Segoe UI"/>
                <a:cs typeface="Segoe UI"/>
              </a:rPr>
              <a:t>focusing</a:t>
            </a:r>
            <a:r>
              <a:rPr sz="2200" spc="-30" dirty="0">
                <a:solidFill>
                  <a:srgbClr val="1F2A2F"/>
                </a:solidFill>
                <a:latin typeface="Segoe UI"/>
                <a:cs typeface="Segoe UI"/>
              </a:rPr>
              <a:t> </a:t>
            </a:r>
            <a:r>
              <a:rPr sz="2200" dirty="0">
                <a:solidFill>
                  <a:srgbClr val="1F2A2F"/>
                </a:solidFill>
                <a:latin typeface="Segoe UI"/>
                <a:cs typeface="Segoe UI"/>
              </a:rPr>
              <a:t>on</a:t>
            </a:r>
            <a:r>
              <a:rPr sz="2200" spc="-45" dirty="0">
                <a:solidFill>
                  <a:srgbClr val="1F2A2F"/>
                </a:solidFill>
                <a:latin typeface="Segoe UI"/>
                <a:cs typeface="Segoe UI"/>
              </a:rPr>
              <a:t> </a:t>
            </a:r>
            <a:r>
              <a:rPr sz="2200" dirty="0">
                <a:solidFill>
                  <a:srgbClr val="1F2A2F"/>
                </a:solidFill>
                <a:latin typeface="Segoe UI"/>
                <a:cs typeface="Segoe UI"/>
              </a:rPr>
              <a:t>‘what</a:t>
            </a:r>
            <a:r>
              <a:rPr sz="2200" spc="-35" dirty="0">
                <a:solidFill>
                  <a:srgbClr val="1F2A2F"/>
                </a:solidFill>
                <a:latin typeface="Segoe UI"/>
                <a:cs typeface="Segoe UI"/>
              </a:rPr>
              <a:t> </a:t>
            </a:r>
            <a:r>
              <a:rPr sz="2200" dirty="0">
                <a:solidFill>
                  <a:srgbClr val="1F2A2F"/>
                </a:solidFill>
                <a:latin typeface="Segoe UI"/>
                <a:cs typeface="Segoe UI"/>
              </a:rPr>
              <a:t>matters</a:t>
            </a:r>
            <a:r>
              <a:rPr sz="2200" spc="-35" dirty="0">
                <a:solidFill>
                  <a:srgbClr val="1F2A2F"/>
                </a:solidFill>
                <a:latin typeface="Segoe UI"/>
                <a:cs typeface="Segoe UI"/>
              </a:rPr>
              <a:t> </a:t>
            </a:r>
            <a:r>
              <a:rPr sz="2200" spc="-25" dirty="0">
                <a:solidFill>
                  <a:srgbClr val="1F2A2F"/>
                </a:solidFill>
                <a:latin typeface="Segoe UI"/>
                <a:cs typeface="Segoe UI"/>
              </a:rPr>
              <a:t>to </a:t>
            </a:r>
            <a:r>
              <a:rPr sz="2200" dirty="0">
                <a:solidFill>
                  <a:srgbClr val="1F2A2F"/>
                </a:solidFill>
                <a:latin typeface="Segoe UI"/>
                <a:cs typeface="Segoe UI"/>
              </a:rPr>
              <a:t>me’</a:t>
            </a:r>
            <a:r>
              <a:rPr sz="2200" spc="-55" dirty="0">
                <a:solidFill>
                  <a:srgbClr val="1F2A2F"/>
                </a:solidFill>
                <a:latin typeface="Segoe UI"/>
                <a:cs typeface="Segoe UI"/>
              </a:rPr>
              <a:t> </a:t>
            </a:r>
            <a:r>
              <a:rPr sz="2200" dirty="0">
                <a:solidFill>
                  <a:srgbClr val="1F2A2F"/>
                </a:solidFill>
                <a:latin typeface="Segoe UI"/>
                <a:cs typeface="Segoe UI"/>
              </a:rPr>
              <a:t>and</a:t>
            </a:r>
            <a:r>
              <a:rPr sz="2200" spc="-40" dirty="0">
                <a:solidFill>
                  <a:srgbClr val="1F2A2F"/>
                </a:solidFill>
                <a:latin typeface="Segoe UI"/>
                <a:cs typeface="Segoe UI"/>
              </a:rPr>
              <a:t> </a:t>
            </a:r>
            <a:r>
              <a:rPr sz="2200" dirty="0">
                <a:solidFill>
                  <a:srgbClr val="1F2A2F"/>
                </a:solidFill>
                <a:latin typeface="Segoe UI"/>
                <a:cs typeface="Segoe UI"/>
              </a:rPr>
              <a:t>taking</a:t>
            </a:r>
            <a:r>
              <a:rPr sz="2200" spc="-25" dirty="0">
                <a:solidFill>
                  <a:srgbClr val="1F2A2F"/>
                </a:solidFill>
                <a:latin typeface="Segoe UI"/>
                <a:cs typeface="Segoe UI"/>
              </a:rPr>
              <a:t> </a:t>
            </a:r>
            <a:r>
              <a:rPr sz="2200" dirty="0">
                <a:solidFill>
                  <a:srgbClr val="1F2A2F"/>
                </a:solidFill>
                <a:latin typeface="Segoe UI"/>
                <a:cs typeface="Segoe UI"/>
              </a:rPr>
              <a:t>a</a:t>
            </a:r>
            <a:r>
              <a:rPr sz="2200" spc="-45" dirty="0">
                <a:solidFill>
                  <a:srgbClr val="1F2A2F"/>
                </a:solidFill>
                <a:latin typeface="Segoe UI"/>
                <a:cs typeface="Segoe UI"/>
              </a:rPr>
              <a:t> </a:t>
            </a:r>
            <a:r>
              <a:rPr sz="2200" dirty="0">
                <a:solidFill>
                  <a:srgbClr val="1F2A2F"/>
                </a:solidFill>
                <a:latin typeface="Segoe UI"/>
                <a:cs typeface="Segoe UI"/>
              </a:rPr>
              <a:t>holistic</a:t>
            </a:r>
            <a:r>
              <a:rPr sz="2200" spc="-20" dirty="0">
                <a:solidFill>
                  <a:srgbClr val="1F2A2F"/>
                </a:solidFill>
                <a:latin typeface="Segoe UI"/>
                <a:cs typeface="Segoe UI"/>
              </a:rPr>
              <a:t> </a:t>
            </a:r>
            <a:r>
              <a:rPr sz="2200" spc="-10" dirty="0">
                <a:solidFill>
                  <a:srgbClr val="1F2A2F"/>
                </a:solidFill>
                <a:latin typeface="Segoe UI"/>
                <a:cs typeface="Segoe UI"/>
              </a:rPr>
              <a:t>approach</a:t>
            </a:r>
            <a:r>
              <a:rPr sz="2200" spc="-70" dirty="0">
                <a:solidFill>
                  <a:srgbClr val="1F2A2F"/>
                </a:solidFill>
                <a:latin typeface="Segoe UI"/>
                <a:cs typeface="Segoe UI"/>
              </a:rPr>
              <a:t> </a:t>
            </a:r>
            <a:r>
              <a:rPr sz="2200" dirty="0">
                <a:solidFill>
                  <a:srgbClr val="1F2A2F"/>
                </a:solidFill>
                <a:latin typeface="Segoe UI"/>
                <a:cs typeface="Segoe UI"/>
              </a:rPr>
              <a:t>to</a:t>
            </a:r>
            <a:r>
              <a:rPr sz="2200" spc="-45" dirty="0">
                <a:solidFill>
                  <a:srgbClr val="1F2A2F"/>
                </a:solidFill>
                <a:latin typeface="Segoe UI"/>
                <a:cs typeface="Segoe UI"/>
              </a:rPr>
              <a:t> </a:t>
            </a:r>
            <a:r>
              <a:rPr sz="2200" spc="-10" dirty="0">
                <a:solidFill>
                  <a:srgbClr val="1F2A2F"/>
                </a:solidFill>
                <a:latin typeface="Segoe UI"/>
                <a:cs typeface="Segoe UI"/>
              </a:rPr>
              <a:t>people’s</a:t>
            </a:r>
            <a:r>
              <a:rPr sz="2200" spc="-65" dirty="0">
                <a:solidFill>
                  <a:srgbClr val="1F2A2F"/>
                </a:solidFill>
                <a:latin typeface="Segoe UI"/>
                <a:cs typeface="Segoe UI"/>
              </a:rPr>
              <a:t> </a:t>
            </a:r>
            <a:r>
              <a:rPr sz="2200" dirty="0">
                <a:solidFill>
                  <a:srgbClr val="1F2A2F"/>
                </a:solidFill>
                <a:latin typeface="Segoe UI"/>
                <a:cs typeface="Segoe UI"/>
              </a:rPr>
              <a:t>health</a:t>
            </a:r>
            <a:r>
              <a:rPr sz="2200" spc="-30" dirty="0">
                <a:solidFill>
                  <a:srgbClr val="1F2A2F"/>
                </a:solidFill>
                <a:latin typeface="Segoe UI"/>
                <a:cs typeface="Segoe UI"/>
              </a:rPr>
              <a:t> </a:t>
            </a:r>
            <a:r>
              <a:rPr sz="2200" spc="-25" dirty="0">
                <a:solidFill>
                  <a:srgbClr val="1F2A2F"/>
                </a:solidFill>
                <a:latin typeface="Segoe UI"/>
                <a:cs typeface="Segoe UI"/>
              </a:rPr>
              <a:t>and </a:t>
            </a:r>
            <a:r>
              <a:rPr sz="2200" spc="-10" dirty="0">
                <a:solidFill>
                  <a:srgbClr val="1F2A2F"/>
                </a:solidFill>
                <a:latin typeface="Segoe UI"/>
                <a:cs typeface="Segoe UI"/>
              </a:rPr>
              <a:t>wellbeing.</a:t>
            </a:r>
            <a:endParaRPr sz="2200">
              <a:latin typeface="Segoe UI"/>
              <a:cs typeface="Segoe UI"/>
            </a:endParaRPr>
          </a:p>
          <a:p>
            <a:pPr marL="355600" indent="-342900">
              <a:lnSpc>
                <a:spcPts val="2375"/>
              </a:lnSpc>
              <a:spcBef>
                <a:spcPts val="20"/>
              </a:spcBef>
              <a:buFont typeface="Arial"/>
              <a:buChar char="•"/>
              <a:tabLst>
                <a:tab pos="355600" algn="l"/>
              </a:tabLst>
            </a:pPr>
            <a:r>
              <a:rPr sz="2200" dirty="0">
                <a:solidFill>
                  <a:srgbClr val="1F2A2F"/>
                </a:solidFill>
                <a:latin typeface="Segoe UI"/>
                <a:cs typeface="Segoe UI"/>
              </a:rPr>
              <a:t>They</a:t>
            </a:r>
            <a:r>
              <a:rPr sz="2200" spc="-70" dirty="0">
                <a:solidFill>
                  <a:srgbClr val="1F2A2F"/>
                </a:solidFill>
                <a:latin typeface="Segoe UI"/>
                <a:cs typeface="Segoe UI"/>
              </a:rPr>
              <a:t> </a:t>
            </a:r>
            <a:r>
              <a:rPr sz="2200" dirty="0">
                <a:solidFill>
                  <a:srgbClr val="1F2A2F"/>
                </a:solidFill>
                <a:latin typeface="Segoe UI"/>
                <a:cs typeface="Segoe UI"/>
              </a:rPr>
              <a:t>connect</a:t>
            </a:r>
            <a:r>
              <a:rPr sz="2200" spc="-65" dirty="0">
                <a:solidFill>
                  <a:srgbClr val="1F2A2F"/>
                </a:solidFill>
                <a:latin typeface="Segoe UI"/>
                <a:cs typeface="Segoe UI"/>
              </a:rPr>
              <a:t> </a:t>
            </a:r>
            <a:r>
              <a:rPr sz="2200" dirty="0">
                <a:solidFill>
                  <a:srgbClr val="1F2A2F"/>
                </a:solidFill>
                <a:latin typeface="Segoe UI"/>
                <a:cs typeface="Segoe UI"/>
              </a:rPr>
              <a:t>people</a:t>
            </a:r>
            <a:r>
              <a:rPr sz="2200" spc="-70" dirty="0">
                <a:solidFill>
                  <a:srgbClr val="1F2A2F"/>
                </a:solidFill>
                <a:latin typeface="Segoe UI"/>
                <a:cs typeface="Segoe UI"/>
              </a:rPr>
              <a:t> </a:t>
            </a:r>
            <a:r>
              <a:rPr sz="2200" dirty="0">
                <a:solidFill>
                  <a:srgbClr val="1F2A2F"/>
                </a:solidFill>
                <a:latin typeface="Segoe UI"/>
                <a:cs typeface="Segoe UI"/>
              </a:rPr>
              <a:t>to</a:t>
            </a:r>
            <a:r>
              <a:rPr sz="2200" spc="-60" dirty="0">
                <a:solidFill>
                  <a:srgbClr val="1F2A2F"/>
                </a:solidFill>
                <a:latin typeface="Segoe UI"/>
                <a:cs typeface="Segoe UI"/>
              </a:rPr>
              <a:t> </a:t>
            </a:r>
            <a:r>
              <a:rPr sz="2200" dirty="0">
                <a:solidFill>
                  <a:srgbClr val="1F2A2F"/>
                </a:solidFill>
                <a:latin typeface="Segoe UI"/>
                <a:cs typeface="Segoe UI"/>
              </a:rPr>
              <a:t>community</a:t>
            </a:r>
            <a:r>
              <a:rPr sz="2200" spc="-55" dirty="0">
                <a:solidFill>
                  <a:srgbClr val="1F2A2F"/>
                </a:solidFill>
                <a:latin typeface="Segoe UI"/>
                <a:cs typeface="Segoe UI"/>
              </a:rPr>
              <a:t> </a:t>
            </a:r>
            <a:r>
              <a:rPr sz="2200" dirty="0">
                <a:solidFill>
                  <a:srgbClr val="1F2A2F"/>
                </a:solidFill>
                <a:latin typeface="Segoe UI"/>
                <a:cs typeface="Segoe UI"/>
              </a:rPr>
              <a:t>groups</a:t>
            </a:r>
            <a:r>
              <a:rPr sz="2200" spc="-65" dirty="0">
                <a:solidFill>
                  <a:srgbClr val="1F2A2F"/>
                </a:solidFill>
                <a:latin typeface="Segoe UI"/>
                <a:cs typeface="Segoe UI"/>
              </a:rPr>
              <a:t> </a:t>
            </a:r>
            <a:r>
              <a:rPr sz="2200" dirty="0">
                <a:solidFill>
                  <a:srgbClr val="1F2A2F"/>
                </a:solidFill>
                <a:latin typeface="Segoe UI"/>
                <a:cs typeface="Segoe UI"/>
              </a:rPr>
              <a:t>and</a:t>
            </a:r>
            <a:r>
              <a:rPr sz="2200" spc="-50" dirty="0">
                <a:solidFill>
                  <a:srgbClr val="1F2A2F"/>
                </a:solidFill>
                <a:latin typeface="Segoe UI"/>
                <a:cs typeface="Segoe UI"/>
              </a:rPr>
              <a:t> </a:t>
            </a:r>
            <a:r>
              <a:rPr sz="2200" spc="-10" dirty="0">
                <a:solidFill>
                  <a:srgbClr val="1F2A2F"/>
                </a:solidFill>
                <a:latin typeface="Segoe UI"/>
                <a:cs typeface="Segoe UI"/>
              </a:rPr>
              <a:t>statutory</a:t>
            </a:r>
            <a:endParaRPr sz="2200">
              <a:latin typeface="Segoe UI"/>
              <a:cs typeface="Segoe UI"/>
            </a:endParaRPr>
          </a:p>
          <a:p>
            <a:pPr marL="355600">
              <a:lnSpc>
                <a:spcPts val="2375"/>
              </a:lnSpc>
            </a:pPr>
            <a:r>
              <a:rPr sz="2200" dirty="0">
                <a:solidFill>
                  <a:srgbClr val="1F2A2F"/>
                </a:solidFill>
                <a:latin typeface="Segoe UI"/>
                <a:cs typeface="Segoe UI"/>
              </a:rPr>
              <a:t>services</a:t>
            </a:r>
            <a:r>
              <a:rPr sz="2200" spc="-55" dirty="0">
                <a:solidFill>
                  <a:srgbClr val="1F2A2F"/>
                </a:solidFill>
                <a:latin typeface="Segoe UI"/>
                <a:cs typeface="Segoe UI"/>
              </a:rPr>
              <a:t> </a:t>
            </a:r>
            <a:r>
              <a:rPr sz="2200" dirty="0">
                <a:solidFill>
                  <a:srgbClr val="1F2A2F"/>
                </a:solidFill>
                <a:latin typeface="Segoe UI"/>
                <a:cs typeface="Segoe UI"/>
              </a:rPr>
              <a:t>for</a:t>
            </a:r>
            <a:r>
              <a:rPr sz="2200" spc="-40" dirty="0">
                <a:solidFill>
                  <a:srgbClr val="1F2A2F"/>
                </a:solidFill>
                <a:latin typeface="Segoe UI"/>
                <a:cs typeface="Segoe UI"/>
              </a:rPr>
              <a:t> </a:t>
            </a:r>
            <a:r>
              <a:rPr sz="2200" dirty="0">
                <a:solidFill>
                  <a:srgbClr val="1F2A2F"/>
                </a:solidFill>
                <a:latin typeface="Segoe UI"/>
                <a:cs typeface="Segoe UI"/>
              </a:rPr>
              <a:t>practical</a:t>
            </a:r>
            <a:r>
              <a:rPr sz="2200" spc="-50" dirty="0">
                <a:solidFill>
                  <a:srgbClr val="1F2A2F"/>
                </a:solidFill>
                <a:latin typeface="Segoe UI"/>
                <a:cs typeface="Segoe UI"/>
              </a:rPr>
              <a:t> </a:t>
            </a:r>
            <a:r>
              <a:rPr sz="2200" dirty="0">
                <a:solidFill>
                  <a:srgbClr val="1F2A2F"/>
                </a:solidFill>
                <a:latin typeface="Segoe UI"/>
                <a:cs typeface="Segoe UI"/>
              </a:rPr>
              <a:t>and</a:t>
            </a:r>
            <a:r>
              <a:rPr sz="2200" spc="-40" dirty="0">
                <a:solidFill>
                  <a:srgbClr val="1F2A2F"/>
                </a:solidFill>
                <a:latin typeface="Segoe UI"/>
                <a:cs typeface="Segoe UI"/>
              </a:rPr>
              <a:t> </a:t>
            </a:r>
            <a:r>
              <a:rPr sz="2200" dirty="0">
                <a:solidFill>
                  <a:srgbClr val="1F2A2F"/>
                </a:solidFill>
                <a:latin typeface="Segoe UI"/>
                <a:cs typeface="Segoe UI"/>
              </a:rPr>
              <a:t>emotional</a:t>
            </a:r>
            <a:r>
              <a:rPr sz="2200" spc="-10" dirty="0">
                <a:solidFill>
                  <a:srgbClr val="1F2A2F"/>
                </a:solidFill>
                <a:latin typeface="Segoe UI"/>
                <a:cs typeface="Segoe UI"/>
              </a:rPr>
              <a:t> support.</a:t>
            </a:r>
            <a:endParaRPr sz="2200">
              <a:latin typeface="Segoe UI"/>
              <a:cs typeface="Segoe UI"/>
            </a:endParaRPr>
          </a:p>
          <a:p>
            <a:pPr marL="355600" marR="374015" indent="-343535">
              <a:lnSpc>
                <a:spcPct val="80000"/>
              </a:lnSpc>
              <a:spcBef>
                <a:spcPts val="535"/>
              </a:spcBef>
              <a:buFont typeface="Arial"/>
              <a:buChar char="•"/>
              <a:tabLst>
                <a:tab pos="355600" algn="l"/>
              </a:tabLst>
            </a:pPr>
            <a:r>
              <a:rPr sz="2200" dirty="0">
                <a:solidFill>
                  <a:srgbClr val="1F2A2F"/>
                </a:solidFill>
                <a:latin typeface="Segoe UI"/>
                <a:cs typeface="Segoe UI"/>
              </a:rPr>
              <a:t>Link</a:t>
            </a:r>
            <a:r>
              <a:rPr sz="2200" spc="-55" dirty="0">
                <a:solidFill>
                  <a:srgbClr val="1F2A2F"/>
                </a:solidFill>
                <a:latin typeface="Segoe UI"/>
                <a:cs typeface="Segoe UI"/>
              </a:rPr>
              <a:t> </a:t>
            </a:r>
            <a:r>
              <a:rPr sz="2200" dirty="0">
                <a:solidFill>
                  <a:srgbClr val="1F2A2F"/>
                </a:solidFill>
                <a:latin typeface="Segoe UI"/>
                <a:cs typeface="Segoe UI"/>
              </a:rPr>
              <a:t>workers</a:t>
            </a:r>
            <a:r>
              <a:rPr sz="2200" spc="-60" dirty="0">
                <a:solidFill>
                  <a:srgbClr val="1F2A2F"/>
                </a:solidFill>
                <a:latin typeface="Segoe UI"/>
                <a:cs typeface="Segoe UI"/>
              </a:rPr>
              <a:t> </a:t>
            </a:r>
            <a:r>
              <a:rPr sz="2200" dirty="0">
                <a:solidFill>
                  <a:srgbClr val="1F2A2F"/>
                </a:solidFill>
                <a:latin typeface="Segoe UI"/>
                <a:cs typeface="Segoe UI"/>
              </a:rPr>
              <a:t>also</a:t>
            </a:r>
            <a:r>
              <a:rPr sz="2200" spc="-45" dirty="0">
                <a:solidFill>
                  <a:srgbClr val="1F2A2F"/>
                </a:solidFill>
                <a:latin typeface="Segoe UI"/>
                <a:cs typeface="Segoe UI"/>
              </a:rPr>
              <a:t> </a:t>
            </a:r>
            <a:r>
              <a:rPr sz="2200" dirty="0">
                <a:solidFill>
                  <a:srgbClr val="1F2A2F"/>
                </a:solidFill>
                <a:latin typeface="Segoe UI"/>
                <a:cs typeface="Segoe UI"/>
              </a:rPr>
              <a:t>support</a:t>
            </a:r>
            <a:r>
              <a:rPr sz="2200" spc="-60" dirty="0">
                <a:solidFill>
                  <a:srgbClr val="1F2A2F"/>
                </a:solidFill>
                <a:latin typeface="Segoe UI"/>
                <a:cs typeface="Segoe UI"/>
              </a:rPr>
              <a:t> </a:t>
            </a:r>
            <a:r>
              <a:rPr sz="2200" dirty="0">
                <a:solidFill>
                  <a:srgbClr val="1F2A2F"/>
                </a:solidFill>
                <a:latin typeface="Segoe UI"/>
                <a:cs typeface="Segoe UI"/>
              </a:rPr>
              <a:t>existing</a:t>
            </a:r>
            <a:r>
              <a:rPr sz="2200" spc="-25" dirty="0">
                <a:solidFill>
                  <a:srgbClr val="1F2A2F"/>
                </a:solidFill>
                <a:latin typeface="Segoe UI"/>
                <a:cs typeface="Segoe UI"/>
              </a:rPr>
              <a:t> </a:t>
            </a:r>
            <a:r>
              <a:rPr sz="2200" dirty="0">
                <a:solidFill>
                  <a:srgbClr val="1F2A2F"/>
                </a:solidFill>
                <a:latin typeface="Segoe UI"/>
                <a:cs typeface="Segoe UI"/>
              </a:rPr>
              <a:t>community</a:t>
            </a:r>
            <a:r>
              <a:rPr sz="2200" spc="-50" dirty="0">
                <a:solidFill>
                  <a:srgbClr val="1F2A2F"/>
                </a:solidFill>
                <a:latin typeface="Segoe UI"/>
                <a:cs typeface="Segoe UI"/>
              </a:rPr>
              <a:t> </a:t>
            </a:r>
            <a:r>
              <a:rPr sz="2200" dirty="0">
                <a:solidFill>
                  <a:srgbClr val="1F2A2F"/>
                </a:solidFill>
                <a:latin typeface="Segoe UI"/>
                <a:cs typeface="Segoe UI"/>
              </a:rPr>
              <a:t>groups</a:t>
            </a:r>
            <a:r>
              <a:rPr sz="2200" spc="-60" dirty="0">
                <a:solidFill>
                  <a:srgbClr val="1F2A2F"/>
                </a:solidFill>
                <a:latin typeface="Segoe UI"/>
                <a:cs typeface="Segoe UI"/>
              </a:rPr>
              <a:t> </a:t>
            </a:r>
            <a:r>
              <a:rPr sz="2200" dirty="0">
                <a:solidFill>
                  <a:srgbClr val="1F2A2F"/>
                </a:solidFill>
                <a:latin typeface="Segoe UI"/>
                <a:cs typeface="Segoe UI"/>
              </a:rPr>
              <a:t>to</a:t>
            </a:r>
            <a:r>
              <a:rPr sz="2200" spc="-60" dirty="0">
                <a:solidFill>
                  <a:srgbClr val="1F2A2F"/>
                </a:solidFill>
                <a:latin typeface="Segoe UI"/>
                <a:cs typeface="Segoe UI"/>
              </a:rPr>
              <a:t> </a:t>
            </a:r>
            <a:r>
              <a:rPr sz="2200" spc="-25" dirty="0">
                <a:solidFill>
                  <a:srgbClr val="1F2A2F"/>
                </a:solidFill>
                <a:latin typeface="Segoe UI"/>
                <a:cs typeface="Segoe UI"/>
              </a:rPr>
              <a:t>be </a:t>
            </a:r>
            <a:r>
              <a:rPr sz="2200" dirty="0">
                <a:solidFill>
                  <a:srgbClr val="1F2A2F"/>
                </a:solidFill>
                <a:latin typeface="Segoe UI"/>
                <a:cs typeface="Segoe UI"/>
              </a:rPr>
              <a:t>accessible</a:t>
            </a:r>
            <a:r>
              <a:rPr sz="2200" spc="-50" dirty="0">
                <a:solidFill>
                  <a:srgbClr val="1F2A2F"/>
                </a:solidFill>
                <a:latin typeface="Segoe UI"/>
                <a:cs typeface="Segoe UI"/>
              </a:rPr>
              <a:t> </a:t>
            </a:r>
            <a:r>
              <a:rPr sz="2200" dirty="0">
                <a:solidFill>
                  <a:srgbClr val="1F2A2F"/>
                </a:solidFill>
                <a:latin typeface="Segoe UI"/>
                <a:cs typeface="Segoe UI"/>
              </a:rPr>
              <a:t>and</a:t>
            </a:r>
            <a:r>
              <a:rPr sz="2200" spc="-30" dirty="0">
                <a:solidFill>
                  <a:srgbClr val="1F2A2F"/>
                </a:solidFill>
                <a:latin typeface="Segoe UI"/>
                <a:cs typeface="Segoe UI"/>
              </a:rPr>
              <a:t> </a:t>
            </a:r>
            <a:r>
              <a:rPr sz="2200" dirty="0">
                <a:solidFill>
                  <a:srgbClr val="1F2A2F"/>
                </a:solidFill>
                <a:latin typeface="Segoe UI"/>
                <a:cs typeface="Segoe UI"/>
              </a:rPr>
              <a:t>sustainable,</a:t>
            </a:r>
            <a:r>
              <a:rPr sz="2200" spc="-25" dirty="0">
                <a:solidFill>
                  <a:srgbClr val="1F2A2F"/>
                </a:solidFill>
                <a:latin typeface="Segoe UI"/>
                <a:cs typeface="Segoe UI"/>
              </a:rPr>
              <a:t> </a:t>
            </a:r>
            <a:r>
              <a:rPr sz="2200" dirty="0">
                <a:solidFill>
                  <a:srgbClr val="1F2A2F"/>
                </a:solidFill>
                <a:latin typeface="Segoe UI"/>
                <a:cs typeface="Segoe UI"/>
              </a:rPr>
              <a:t>and</a:t>
            </a:r>
            <a:r>
              <a:rPr sz="2200" spc="-20" dirty="0">
                <a:solidFill>
                  <a:srgbClr val="1F2A2F"/>
                </a:solidFill>
                <a:latin typeface="Segoe UI"/>
                <a:cs typeface="Segoe UI"/>
              </a:rPr>
              <a:t> </a:t>
            </a:r>
            <a:r>
              <a:rPr sz="2200" dirty="0">
                <a:solidFill>
                  <a:srgbClr val="1F2A2F"/>
                </a:solidFill>
                <a:latin typeface="Segoe UI"/>
                <a:cs typeface="Segoe UI"/>
              </a:rPr>
              <a:t>help</a:t>
            </a:r>
            <a:r>
              <a:rPr sz="2200" spc="-50" dirty="0">
                <a:solidFill>
                  <a:srgbClr val="1F2A2F"/>
                </a:solidFill>
                <a:latin typeface="Segoe UI"/>
                <a:cs typeface="Segoe UI"/>
              </a:rPr>
              <a:t> </a:t>
            </a:r>
            <a:r>
              <a:rPr sz="2200" dirty="0">
                <a:solidFill>
                  <a:srgbClr val="1F2A2F"/>
                </a:solidFill>
                <a:latin typeface="Segoe UI"/>
                <a:cs typeface="Segoe UI"/>
              </a:rPr>
              <a:t>people</a:t>
            </a:r>
            <a:r>
              <a:rPr sz="2200" spc="-60" dirty="0">
                <a:solidFill>
                  <a:srgbClr val="1F2A2F"/>
                </a:solidFill>
                <a:latin typeface="Segoe UI"/>
                <a:cs typeface="Segoe UI"/>
              </a:rPr>
              <a:t> </a:t>
            </a:r>
            <a:r>
              <a:rPr sz="2200" dirty="0">
                <a:solidFill>
                  <a:srgbClr val="1F2A2F"/>
                </a:solidFill>
                <a:latin typeface="Segoe UI"/>
                <a:cs typeface="Segoe UI"/>
              </a:rPr>
              <a:t>to</a:t>
            </a:r>
            <a:r>
              <a:rPr sz="2200" spc="-50" dirty="0">
                <a:solidFill>
                  <a:srgbClr val="1F2A2F"/>
                </a:solidFill>
                <a:latin typeface="Segoe UI"/>
                <a:cs typeface="Segoe UI"/>
              </a:rPr>
              <a:t> </a:t>
            </a:r>
            <a:r>
              <a:rPr sz="2200" dirty="0">
                <a:solidFill>
                  <a:srgbClr val="1F2A2F"/>
                </a:solidFill>
                <a:latin typeface="Segoe UI"/>
                <a:cs typeface="Segoe UI"/>
              </a:rPr>
              <a:t>start</a:t>
            </a:r>
            <a:r>
              <a:rPr sz="2200" spc="-30" dirty="0">
                <a:solidFill>
                  <a:srgbClr val="1F2A2F"/>
                </a:solidFill>
                <a:latin typeface="Segoe UI"/>
                <a:cs typeface="Segoe UI"/>
              </a:rPr>
              <a:t> </a:t>
            </a:r>
            <a:r>
              <a:rPr sz="2200" spc="-25" dirty="0">
                <a:solidFill>
                  <a:srgbClr val="1F2A2F"/>
                </a:solidFill>
                <a:latin typeface="Segoe UI"/>
                <a:cs typeface="Segoe UI"/>
              </a:rPr>
              <a:t>new </a:t>
            </a:r>
            <a:r>
              <a:rPr sz="2200" dirty="0">
                <a:solidFill>
                  <a:srgbClr val="1F2A2F"/>
                </a:solidFill>
                <a:latin typeface="Segoe UI"/>
                <a:cs typeface="Segoe UI"/>
              </a:rPr>
              <a:t>groups,</a:t>
            </a:r>
            <a:r>
              <a:rPr sz="2200" spc="-90" dirty="0">
                <a:solidFill>
                  <a:srgbClr val="1F2A2F"/>
                </a:solidFill>
                <a:latin typeface="Segoe UI"/>
                <a:cs typeface="Segoe UI"/>
              </a:rPr>
              <a:t> </a:t>
            </a:r>
            <a:r>
              <a:rPr sz="2200" dirty="0">
                <a:solidFill>
                  <a:srgbClr val="1F2A2F"/>
                </a:solidFill>
                <a:latin typeface="Segoe UI"/>
                <a:cs typeface="Segoe UI"/>
              </a:rPr>
              <a:t>working</a:t>
            </a:r>
            <a:r>
              <a:rPr sz="2200" spc="-75" dirty="0">
                <a:solidFill>
                  <a:srgbClr val="1F2A2F"/>
                </a:solidFill>
                <a:latin typeface="Segoe UI"/>
                <a:cs typeface="Segoe UI"/>
              </a:rPr>
              <a:t> </a:t>
            </a:r>
            <a:r>
              <a:rPr sz="2200" dirty="0">
                <a:solidFill>
                  <a:srgbClr val="1F2A2F"/>
                </a:solidFill>
                <a:latin typeface="Segoe UI"/>
                <a:cs typeface="Segoe UI"/>
              </a:rPr>
              <a:t>collaboratively</a:t>
            </a:r>
            <a:r>
              <a:rPr sz="2200" spc="-50" dirty="0">
                <a:solidFill>
                  <a:srgbClr val="1F2A2F"/>
                </a:solidFill>
                <a:latin typeface="Segoe UI"/>
                <a:cs typeface="Segoe UI"/>
              </a:rPr>
              <a:t> </a:t>
            </a:r>
            <a:r>
              <a:rPr sz="2200" dirty="0">
                <a:solidFill>
                  <a:srgbClr val="1F2A2F"/>
                </a:solidFill>
                <a:latin typeface="Segoe UI"/>
                <a:cs typeface="Segoe UI"/>
              </a:rPr>
              <a:t>with</a:t>
            </a:r>
            <a:r>
              <a:rPr sz="2200" spc="-65" dirty="0">
                <a:solidFill>
                  <a:srgbClr val="1F2A2F"/>
                </a:solidFill>
                <a:latin typeface="Segoe UI"/>
                <a:cs typeface="Segoe UI"/>
              </a:rPr>
              <a:t> </a:t>
            </a:r>
            <a:r>
              <a:rPr sz="2200" dirty="0">
                <a:solidFill>
                  <a:srgbClr val="1F2A2F"/>
                </a:solidFill>
                <a:latin typeface="Segoe UI"/>
                <a:cs typeface="Segoe UI"/>
              </a:rPr>
              <a:t>all</a:t>
            </a:r>
            <a:r>
              <a:rPr sz="2200" spc="-75" dirty="0">
                <a:solidFill>
                  <a:srgbClr val="1F2A2F"/>
                </a:solidFill>
                <a:latin typeface="Segoe UI"/>
                <a:cs typeface="Segoe UI"/>
              </a:rPr>
              <a:t> </a:t>
            </a:r>
            <a:r>
              <a:rPr sz="2200" dirty="0">
                <a:solidFill>
                  <a:srgbClr val="1F2A2F"/>
                </a:solidFill>
                <a:latin typeface="Segoe UI"/>
                <a:cs typeface="Segoe UI"/>
              </a:rPr>
              <a:t>local</a:t>
            </a:r>
            <a:r>
              <a:rPr sz="2200" spc="-70" dirty="0">
                <a:solidFill>
                  <a:srgbClr val="1F2A2F"/>
                </a:solidFill>
                <a:latin typeface="Segoe UI"/>
                <a:cs typeface="Segoe UI"/>
              </a:rPr>
              <a:t> </a:t>
            </a:r>
            <a:r>
              <a:rPr sz="2200" spc="-10" dirty="0">
                <a:solidFill>
                  <a:srgbClr val="1F2A2F"/>
                </a:solidFill>
                <a:latin typeface="Segoe UI"/>
                <a:cs typeface="Segoe UI"/>
              </a:rPr>
              <a:t>partners.</a:t>
            </a:r>
            <a:endParaRPr sz="2200">
              <a:latin typeface="Segoe UI"/>
              <a:cs typeface="Segoe UI"/>
            </a:endParaRPr>
          </a:p>
          <a:p>
            <a:pPr marL="6071235">
              <a:lnSpc>
                <a:spcPct val="100000"/>
              </a:lnSpc>
            </a:pPr>
            <a:r>
              <a:rPr sz="2200" dirty="0">
                <a:solidFill>
                  <a:srgbClr val="1F2A2F"/>
                </a:solidFill>
                <a:latin typeface="Segoe UI"/>
                <a:cs typeface="Segoe UI"/>
              </a:rPr>
              <a:t>(NHS,</a:t>
            </a:r>
            <a:r>
              <a:rPr sz="2200" spc="-70" dirty="0">
                <a:solidFill>
                  <a:srgbClr val="1F2A2F"/>
                </a:solidFill>
                <a:latin typeface="Segoe UI"/>
                <a:cs typeface="Segoe UI"/>
              </a:rPr>
              <a:t> </a:t>
            </a:r>
            <a:r>
              <a:rPr sz="2200" spc="-10" dirty="0">
                <a:solidFill>
                  <a:srgbClr val="1F2A2F"/>
                </a:solidFill>
                <a:latin typeface="Segoe UI"/>
                <a:cs typeface="Segoe UI"/>
              </a:rPr>
              <a:t>2022)</a:t>
            </a:r>
            <a:endParaRPr sz="2200">
              <a:latin typeface="Segoe UI"/>
              <a:cs typeface="Segoe U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9143999" cy="6857998"/>
          </a:xfrm>
          <a:prstGeom prst="rect">
            <a:avLst/>
          </a:prstGeom>
        </p:spPr>
      </p:pic>
      <p:sp>
        <p:nvSpPr>
          <p:cNvPr id="3" name="object 3"/>
          <p:cNvSpPr txBox="1">
            <a:spLocks noGrp="1"/>
          </p:cNvSpPr>
          <p:nvPr>
            <p:ph type="title"/>
          </p:nvPr>
        </p:nvSpPr>
        <p:spPr>
          <a:prstGeom prst="rect">
            <a:avLst/>
          </a:prstGeom>
        </p:spPr>
        <p:txBody>
          <a:bodyPr vert="horz" wrap="square" lIns="0" tIns="284607" rIns="0" bIns="0" rtlCol="0">
            <a:spAutoFit/>
          </a:bodyPr>
          <a:lstStyle/>
          <a:p>
            <a:pPr marL="792480">
              <a:lnSpc>
                <a:spcPct val="100000"/>
              </a:lnSpc>
              <a:spcBef>
                <a:spcPts val="105"/>
              </a:spcBef>
            </a:pPr>
            <a:r>
              <a:rPr dirty="0">
                <a:solidFill>
                  <a:srgbClr val="1F2A2F"/>
                </a:solidFill>
              </a:rPr>
              <a:t>Social</a:t>
            </a:r>
            <a:r>
              <a:rPr spc="-85" dirty="0">
                <a:solidFill>
                  <a:srgbClr val="1F2A2F"/>
                </a:solidFill>
              </a:rPr>
              <a:t> </a:t>
            </a:r>
            <a:r>
              <a:rPr dirty="0">
                <a:solidFill>
                  <a:srgbClr val="1F2A2F"/>
                </a:solidFill>
              </a:rPr>
              <a:t>Prescribing</a:t>
            </a:r>
            <a:r>
              <a:rPr spc="-40" dirty="0">
                <a:solidFill>
                  <a:srgbClr val="1F2A2F"/>
                </a:solidFill>
              </a:rPr>
              <a:t> </a:t>
            </a:r>
            <a:r>
              <a:rPr spc="-10" dirty="0">
                <a:solidFill>
                  <a:srgbClr val="1F2A2F"/>
                </a:solidFill>
              </a:rPr>
              <a:t>model</a:t>
            </a:r>
          </a:p>
        </p:txBody>
      </p:sp>
      <p:pic>
        <p:nvPicPr>
          <p:cNvPr id="4" name="object 4"/>
          <p:cNvPicPr/>
          <p:nvPr/>
        </p:nvPicPr>
        <p:blipFill>
          <a:blip r:embed="rId4" cstate="print"/>
          <a:stretch>
            <a:fillRect/>
          </a:stretch>
        </p:blipFill>
        <p:spPr>
          <a:xfrm>
            <a:off x="1979676" y="1341119"/>
            <a:ext cx="4751832" cy="432054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3013710">
              <a:lnSpc>
                <a:spcPct val="100000"/>
              </a:lnSpc>
              <a:spcBef>
                <a:spcPts val="105"/>
              </a:spcBef>
            </a:pPr>
            <a:r>
              <a:rPr spc="-10" dirty="0"/>
              <a:t>Activity</a:t>
            </a:r>
          </a:p>
        </p:txBody>
      </p:sp>
      <p:sp>
        <p:nvSpPr>
          <p:cNvPr id="3" name="object 3"/>
          <p:cNvSpPr txBox="1"/>
          <p:nvPr/>
        </p:nvSpPr>
        <p:spPr>
          <a:xfrm>
            <a:off x="535940" y="1651762"/>
            <a:ext cx="7900670" cy="3199130"/>
          </a:xfrm>
          <a:prstGeom prst="rect">
            <a:avLst/>
          </a:prstGeom>
        </p:spPr>
        <p:txBody>
          <a:bodyPr vert="horz" wrap="square" lIns="0" tIns="13335" rIns="0" bIns="0" rtlCol="0">
            <a:spAutoFit/>
          </a:bodyPr>
          <a:lstStyle/>
          <a:p>
            <a:pPr marL="12700">
              <a:lnSpc>
                <a:spcPct val="100000"/>
              </a:lnSpc>
              <a:spcBef>
                <a:spcPts val="105"/>
              </a:spcBef>
            </a:pPr>
            <a:r>
              <a:rPr sz="3200" dirty="0">
                <a:latin typeface="Segoe UI"/>
                <a:cs typeface="Segoe UI"/>
              </a:rPr>
              <a:t>Watch</a:t>
            </a:r>
            <a:r>
              <a:rPr sz="3200" spc="-130" dirty="0">
                <a:latin typeface="Segoe UI"/>
                <a:cs typeface="Segoe UI"/>
              </a:rPr>
              <a:t> </a:t>
            </a:r>
            <a:r>
              <a:rPr sz="3200" dirty="0">
                <a:latin typeface="Segoe UI"/>
                <a:cs typeface="Segoe UI"/>
              </a:rPr>
              <a:t>the</a:t>
            </a:r>
            <a:r>
              <a:rPr sz="3200" spc="-110" dirty="0">
                <a:latin typeface="Segoe UI"/>
                <a:cs typeface="Segoe UI"/>
              </a:rPr>
              <a:t> </a:t>
            </a:r>
            <a:r>
              <a:rPr sz="3200" spc="-10" dirty="0">
                <a:latin typeface="Segoe UI"/>
                <a:cs typeface="Segoe UI"/>
              </a:rPr>
              <a:t>video</a:t>
            </a:r>
            <a:endParaRPr sz="3200">
              <a:latin typeface="Segoe UI"/>
              <a:cs typeface="Segoe UI"/>
            </a:endParaRPr>
          </a:p>
          <a:p>
            <a:pPr>
              <a:lnSpc>
                <a:spcPct val="100000"/>
              </a:lnSpc>
              <a:spcBef>
                <a:spcPts val="1115"/>
              </a:spcBef>
            </a:pPr>
            <a:endParaRPr sz="3200">
              <a:latin typeface="Segoe UI"/>
              <a:cs typeface="Segoe UI"/>
            </a:endParaRPr>
          </a:p>
          <a:p>
            <a:pPr marL="355600" marR="5080" indent="-343535">
              <a:lnSpc>
                <a:spcPct val="100000"/>
              </a:lnSpc>
              <a:buClr>
                <a:srgbClr val="000000"/>
              </a:buClr>
              <a:buFont typeface="Arial"/>
              <a:buChar char="•"/>
              <a:tabLst>
                <a:tab pos="355600" algn="l"/>
              </a:tabLst>
            </a:pPr>
            <a:r>
              <a:rPr sz="3200" u="sng" spc="-10" dirty="0">
                <a:solidFill>
                  <a:srgbClr val="0000FF"/>
                </a:solidFill>
                <a:uFill>
                  <a:solidFill>
                    <a:srgbClr val="0000FF"/>
                  </a:solidFill>
                </a:uFill>
                <a:latin typeface="Segoe UI"/>
                <a:cs typeface="Segoe UI"/>
                <a:hlinkClick r:id="rId2"/>
              </a:rPr>
              <a:t>https://www.youtube.com/watch?v=O9azf</a:t>
            </a:r>
            <a:r>
              <a:rPr sz="3200" spc="-10" dirty="0">
                <a:solidFill>
                  <a:srgbClr val="0000FF"/>
                </a:solidFill>
                <a:latin typeface="Segoe UI"/>
                <a:cs typeface="Segoe UI"/>
                <a:hlinkClick r:id="rId2"/>
              </a:rPr>
              <a:t> </a:t>
            </a:r>
            <a:r>
              <a:rPr sz="3200" u="sng" spc="-10" dirty="0">
                <a:solidFill>
                  <a:srgbClr val="0000FF"/>
                </a:solidFill>
                <a:uFill>
                  <a:solidFill>
                    <a:srgbClr val="0000FF"/>
                  </a:solidFill>
                </a:uFill>
                <a:latin typeface="Segoe UI"/>
                <a:cs typeface="Segoe UI"/>
                <a:hlinkClick r:id="rId2"/>
              </a:rPr>
              <a:t>XNcqD8</a:t>
            </a:r>
            <a:endParaRPr sz="3200">
              <a:latin typeface="Segoe UI"/>
              <a:cs typeface="Segoe UI"/>
            </a:endParaRPr>
          </a:p>
          <a:p>
            <a:pPr>
              <a:lnSpc>
                <a:spcPct val="100000"/>
              </a:lnSpc>
              <a:spcBef>
                <a:spcPts val="955"/>
              </a:spcBef>
              <a:buFont typeface="Arial"/>
              <a:buChar char="•"/>
            </a:pPr>
            <a:endParaRPr sz="3200">
              <a:latin typeface="Segoe UI"/>
              <a:cs typeface="Segoe UI"/>
            </a:endParaRPr>
          </a:p>
          <a:p>
            <a:pPr marL="355600" indent="-342900">
              <a:lnSpc>
                <a:spcPct val="100000"/>
              </a:lnSpc>
              <a:buFont typeface="Arial"/>
              <a:buChar char="•"/>
              <a:tabLst>
                <a:tab pos="355600" algn="l"/>
              </a:tabLst>
            </a:pPr>
            <a:r>
              <a:rPr sz="2400" b="1" dirty="0">
                <a:latin typeface="Segoe UI"/>
                <a:cs typeface="Segoe UI"/>
              </a:rPr>
              <a:t>Feedback</a:t>
            </a:r>
            <a:r>
              <a:rPr sz="2400" b="1" spc="-60" dirty="0">
                <a:latin typeface="Segoe UI"/>
                <a:cs typeface="Segoe UI"/>
              </a:rPr>
              <a:t> </a:t>
            </a:r>
            <a:r>
              <a:rPr sz="2400" b="1" dirty="0">
                <a:latin typeface="Segoe UI"/>
                <a:cs typeface="Segoe UI"/>
              </a:rPr>
              <a:t>what</a:t>
            </a:r>
            <a:r>
              <a:rPr sz="2400" b="1" spc="-60" dirty="0">
                <a:latin typeface="Segoe UI"/>
                <a:cs typeface="Segoe UI"/>
              </a:rPr>
              <a:t> </a:t>
            </a:r>
            <a:r>
              <a:rPr sz="2400" b="1" dirty="0">
                <a:latin typeface="Segoe UI"/>
                <a:cs typeface="Segoe UI"/>
              </a:rPr>
              <a:t>you</a:t>
            </a:r>
            <a:r>
              <a:rPr sz="2400" b="1" spc="-55" dirty="0">
                <a:latin typeface="Segoe UI"/>
                <a:cs typeface="Segoe UI"/>
              </a:rPr>
              <a:t> </a:t>
            </a:r>
            <a:r>
              <a:rPr sz="2400" b="1" dirty="0">
                <a:latin typeface="Segoe UI"/>
                <a:cs typeface="Segoe UI"/>
              </a:rPr>
              <a:t>have</a:t>
            </a:r>
            <a:r>
              <a:rPr sz="2400" b="1" spc="-50" dirty="0">
                <a:latin typeface="Segoe UI"/>
                <a:cs typeface="Segoe UI"/>
              </a:rPr>
              <a:t> </a:t>
            </a:r>
            <a:r>
              <a:rPr sz="2400" b="1" dirty="0">
                <a:latin typeface="Segoe UI"/>
                <a:cs typeface="Segoe UI"/>
              </a:rPr>
              <a:t>learnt</a:t>
            </a:r>
            <a:r>
              <a:rPr sz="2400" b="1" spc="-70" dirty="0">
                <a:latin typeface="Segoe UI"/>
                <a:cs typeface="Segoe UI"/>
              </a:rPr>
              <a:t> </a:t>
            </a:r>
            <a:r>
              <a:rPr sz="2400" b="1" dirty="0">
                <a:latin typeface="Segoe UI"/>
                <a:cs typeface="Segoe UI"/>
              </a:rPr>
              <a:t>to</a:t>
            </a:r>
            <a:r>
              <a:rPr sz="2400" b="1" spc="-65" dirty="0">
                <a:latin typeface="Segoe UI"/>
                <a:cs typeface="Segoe UI"/>
              </a:rPr>
              <a:t> </a:t>
            </a:r>
            <a:r>
              <a:rPr sz="2400" b="1" dirty="0">
                <a:latin typeface="Segoe UI"/>
                <a:cs typeface="Segoe UI"/>
              </a:rPr>
              <a:t>the</a:t>
            </a:r>
            <a:r>
              <a:rPr sz="2400" b="1" spc="-50" dirty="0">
                <a:latin typeface="Segoe UI"/>
                <a:cs typeface="Segoe UI"/>
              </a:rPr>
              <a:t> </a:t>
            </a:r>
            <a:r>
              <a:rPr sz="2400" b="1" dirty="0">
                <a:latin typeface="Segoe UI"/>
                <a:cs typeface="Segoe UI"/>
              </a:rPr>
              <a:t>whole</a:t>
            </a:r>
            <a:r>
              <a:rPr sz="2400" b="1" spc="-40" dirty="0">
                <a:latin typeface="Segoe UI"/>
                <a:cs typeface="Segoe UI"/>
              </a:rPr>
              <a:t> </a:t>
            </a:r>
            <a:r>
              <a:rPr sz="2400" b="1" spc="-10" dirty="0">
                <a:latin typeface="Segoe UI"/>
                <a:cs typeface="Segoe UI"/>
              </a:rPr>
              <a:t>class</a:t>
            </a:r>
            <a:endParaRPr sz="2400">
              <a:latin typeface="Segoe UI"/>
              <a:cs typeface="Segoe U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2967355" marR="5080" indent="-2538095">
              <a:lnSpc>
                <a:spcPct val="100000"/>
              </a:lnSpc>
              <a:spcBef>
                <a:spcPts val="95"/>
              </a:spcBef>
            </a:pPr>
            <a:r>
              <a:rPr sz="4000" spc="-10" dirty="0"/>
              <a:t>Personalised</a:t>
            </a:r>
            <a:r>
              <a:rPr sz="4000" spc="-120" dirty="0"/>
              <a:t> </a:t>
            </a:r>
            <a:r>
              <a:rPr sz="4000" dirty="0"/>
              <a:t>care</a:t>
            </a:r>
            <a:r>
              <a:rPr sz="4000" spc="-150" dirty="0"/>
              <a:t> </a:t>
            </a:r>
            <a:r>
              <a:rPr sz="4000" dirty="0"/>
              <a:t>and</a:t>
            </a:r>
            <a:r>
              <a:rPr sz="4000" spc="-130" dirty="0"/>
              <a:t> </a:t>
            </a:r>
            <a:r>
              <a:rPr sz="4000" spc="-10" dirty="0"/>
              <a:t>support planning</a:t>
            </a:r>
            <a:endParaRPr sz="4000" dirty="0"/>
          </a:p>
        </p:txBody>
      </p:sp>
      <p:sp>
        <p:nvSpPr>
          <p:cNvPr id="3" name="object 3"/>
          <p:cNvSpPr txBox="1"/>
          <p:nvPr/>
        </p:nvSpPr>
        <p:spPr>
          <a:xfrm>
            <a:off x="575080" y="1981200"/>
            <a:ext cx="7991475" cy="3552896"/>
          </a:xfrm>
          <a:prstGeom prst="rect">
            <a:avLst/>
          </a:prstGeom>
        </p:spPr>
        <p:txBody>
          <a:bodyPr vert="horz" wrap="square" lIns="0" tIns="74295" rIns="0" bIns="0" rtlCol="0">
            <a:spAutoFit/>
          </a:bodyPr>
          <a:lstStyle/>
          <a:p>
            <a:pPr marL="355600" marR="5080" indent="-343535">
              <a:lnSpc>
                <a:spcPct val="80000"/>
              </a:lnSpc>
              <a:spcBef>
                <a:spcPts val="585"/>
              </a:spcBef>
              <a:buFont typeface="Wingdings" panose="05000000000000000000" pitchFamily="2" charset="2"/>
              <a:buChar char="Ø"/>
              <a:tabLst>
                <a:tab pos="355600" algn="l"/>
              </a:tabLst>
            </a:pPr>
            <a:r>
              <a:rPr lang="en-GB" sz="2700" spc="-10" dirty="0">
                <a:latin typeface="Segoe UI"/>
                <a:cs typeface="Segoe UI"/>
              </a:rPr>
              <a:t>Personalised care and support planning uses guided conversations to help a person manage their health and wellbeing in the context of their whole life.</a:t>
            </a:r>
          </a:p>
          <a:p>
            <a:pPr marL="355600" marR="5080" indent="-343535">
              <a:lnSpc>
                <a:spcPct val="80000"/>
              </a:lnSpc>
              <a:spcBef>
                <a:spcPts val="585"/>
              </a:spcBef>
              <a:buFont typeface="Wingdings" panose="05000000000000000000" pitchFamily="2" charset="2"/>
              <a:buChar char="Ø"/>
              <a:tabLst>
                <a:tab pos="355600" algn="l"/>
              </a:tabLst>
            </a:pPr>
            <a:r>
              <a:rPr lang="en-GB" sz="2700" spc="-10" dirty="0">
                <a:latin typeface="Segoe UI"/>
                <a:cs typeface="Segoe UI"/>
              </a:rPr>
              <a:t>It brings all health and social care services together into one coordinated, person‑centred plan.</a:t>
            </a:r>
          </a:p>
          <a:p>
            <a:pPr marL="355600" marR="5080" indent="-343535">
              <a:lnSpc>
                <a:spcPct val="80000"/>
              </a:lnSpc>
              <a:spcBef>
                <a:spcPts val="585"/>
              </a:spcBef>
              <a:buFont typeface="Wingdings" panose="05000000000000000000" pitchFamily="2" charset="2"/>
              <a:buChar char="Ø"/>
              <a:tabLst>
                <a:tab pos="355600" algn="l"/>
              </a:tabLst>
            </a:pPr>
            <a:r>
              <a:rPr lang="en-GB" sz="2700" spc="-10" dirty="0">
                <a:latin typeface="Segoe UI"/>
                <a:cs typeface="Segoe UI"/>
              </a:rPr>
              <a:t>It focuses on strengths and what matters most, identifying challenges and setting goals and actions.</a:t>
            </a:r>
            <a:endParaRPr sz="2700" dirty="0">
              <a:latin typeface="Segoe UI"/>
              <a:cs typeface="Segoe U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10664" y="483234"/>
            <a:ext cx="6120130" cy="696595"/>
          </a:xfrm>
          <a:prstGeom prst="rect">
            <a:avLst/>
          </a:prstGeom>
        </p:spPr>
        <p:txBody>
          <a:bodyPr vert="horz" wrap="square" lIns="0" tIns="13335" rIns="0" bIns="0" rtlCol="0">
            <a:spAutoFit/>
          </a:bodyPr>
          <a:lstStyle/>
          <a:p>
            <a:pPr marL="12700">
              <a:lnSpc>
                <a:spcPct val="100000"/>
              </a:lnSpc>
              <a:spcBef>
                <a:spcPts val="105"/>
              </a:spcBef>
            </a:pPr>
            <a:r>
              <a:rPr dirty="0"/>
              <a:t>Personal</a:t>
            </a:r>
            <a:r>
              <a:rPr spc="-105" dirty="0"/>
              <a:t> </a:t>
            </a:r>
            <a:r>
              <a:rPr dirty="0"/>
              <a:t>health</a:t>
            </a:r>
            <a:r>
              <a:rPr spc="-100" dirty="0"/>
              <a:t> </a:t>
            </a:r>
            <a:r>
              <a:rPr spc="-10" dirty="0"/>
              <a:t>budget</a:t>
            </a:r>
          </a:p>
        </p:txBody>
      </p:sp>
      <p:sp>
        <p:nvSpPr>
          <p:cNvPr id="3" name="object 3"/>
          <p:cNvSpPr txBox="1"/>
          <p:nvPr/>
        </p:nvSpPr>
        <p:spPr>
          <a:xfrm>
            <a:off x="381000" y="1776817"/>
            <a:ext cx="8024495" cy="3304366"/>
          </a:xfrm>
          <a:prstGeom prst="rect">
            <a:avLst/>
          </a:prstGeom>
        </p:spPr>
        <p:txBody>
          <a:bodyPr vert="horz" wrap="square" lIns="0" tIns="67945" rIns="0" bIns="0" rtlCol="0">
            <a:spAutoFit/>
          </a:bodyPr>
          <a:lstStyle/>
          <a:p>
            <a:pPr marL="355600" marR="5080" indent="-343535">
              <a:lnSpc>
                <a:spcPct val="80000"/>
              </a:lnSpc>
              <a:spcBef>
                <a:spcPts val="535"/>
              </a:spcBef>
              <a:buFont typeface="Arial"/>
              <a:buChar char="•"/>
              <a:tabLst>
                <a:tab pos="355600" algn="l"/>
              </a:tabLst>
            </a:pPr>
            <a:r>
              <a:rPr lang="en-GB" sz="2200" dirty="0">
                <a:latin typeface="Segoe UI"/>
                <a:cs typeface="Segoe UI"/>
              </a:rPr>
              <a:t>A personal health budget is an agreed amount of NHS funding to support an individual’s health and wellbeing needs.</a:t>
            </a:r>
          </a:p>
          <a:p>
            <a:pPr marL="355600" marR="5080" indent="-343535">
              <a:lnSpc>
                <a:spcPct val="80000"/>
              </a:lnSpc>
              <a:spcBef>
                <a:spcPts val="535"/>
              </a:spcBef>
              <a:buFont typeface="Arial"/>
              <a:buChar char="•"/>
              <a:tabLst>
                <a:tab pos="355600" algn="l"/>
              </a:tabLst>
            </a:pPr>
            <a:r>
              <a:rPr lang="en-GB" sz="2200" dirty="0">
                <a:latin typeface="Segoe UI"/>
                <a:cs typeface="Segoe UI"/>
              </a:rPr>
              <a:t>It uses existing NHS resources differently, not additional money.</a:t>
            </a:r>
          </a:p>
          <a:p>
            <a:pPr marL="355600" marR="5080" indent="-343535">
              <a:lnSpc>
                <a:spcPct val="80000"/>
              </a:lnSpc>
              <a:spcBef>
                <a:spcPts val="535"/>
              </a:spcBef>
              <a:buFont typeface="Arial"/>
              <a:buChar char="•"/>
              <a:tabLst>
                <a:tab pos="355600" algn="l"/>
              </a:tabLst>
            </a:pPr>
            <a:r>
              <a:rPr lang="en-GB" sz="2200" dirty="0">
                <a:latin typeface="Segoe UI"/>
                <a:cs typeface="Segoe UI"/>
              </a:rPr>
              <a:t>It personalises care based on what matters to the person and their strengths.</a:t>
            </a:r>
          </a:p>
          <a:p>
            <a:pPr marL="355600" marR="5080" indent="-343535">
              <a:lnSpc>
                <a:spcPct val="80000"/>
              </a:lnSpc>
              <a:spcBef>
                <a:spcPts val="535"/>
              </a:spcBef>
              <a:buFont typeface="Arial"/>
              <a:buChar char="•"/>
              <a:tabLst>
                <a:tab pos="355600" algn="l"/>
              </a:tabLst>
            </a:pPr>
            <a:r>
              <a:rPr lang="en-GB" sz="2200" dirty="0">
                <a:latin typeface="Segoe UI"/>
                <a:cs typeface="Segoe UI"/>
              </a:rPr>
              <a:t>It gives people with disabilities and long‑term conditions more choice, control and flexibility.</a:t>
            </a:r>
          </a:p>
          <a:p>
            <a:pPr marL="355600" marR="5080" indent="-343535">
              <a:lnSpc>
                <a:spcPct val="80000"/>
              </a:lnSpc>
              <a:spcBef>
                <a:spcPts val="535"/>
              </a:spcBef>
              <a:buFont typeface="Arial"/>
              <a:buChar char="•"/>
              <a:tabLst>
                <a:tab pos="355600" algn="l"/>
              </a:tabLst>
            </a:pPr>
            <a:r>
              <a:rPr lang="en-GB" sz="2200" dirty="0">
                <a:latin typeface="Segoe UI"/>
                <a:cs typeface="Segoe UI"/>
              </a:rPr>
              <a:t>It can fund agreed therapies, care or equipment, within set spending rules.</a:t>
            </a:r>
            <a:endParaRPr sz="2200" dirty="0">
              <a:latin typeface="Segoe UI"/>
              <a:cs typeface="Segoe UI"/>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3013710">
              <a:lnSpc>
                <a:spcPct val="100000"/>
              </a:lnSpc>
              <a:spcBef>
                <a:spcPts val="105"/>
              </a:spcBef>
            </a:pPr>
            <a:r>
              <a:rPr spc="-10" dirty="0"/>
              <a:t>Activity</a:t>
            </a:r>
          </a:p>
        </p:txBody>
      </p:sp>
      <p:sp>
        <p:nvSpPr>
          <p:cNvPr id="3" name="object 3"/>
          <p:cNvSpPr txBox="1"/>
          <p:nvPr/>
        </p:nvSpPr>
        <p:spPr>
          <a:xfrm>
            <a:off x="535940" y="1624711"/>
            <a:ext cx="8000365" cy="2329815"/>
          </a:xfrm>
          <a:prstGeom prst="rect">
            <a:avLst/>
          </a:prstGeom>
        </p:spPr>
        <p:txBody>
          <a:bodyPr vert="horz" wrap="square" lIns="0" tIns="12065" rIns="0" bIns="0" rtlCol="0">
            <a:spAutoFit/>
          </a:bodyPr>
          <a:lstStyle/>
          <a:p>
            <a:pPr marL="12700" marR="1060450">
              <a:lnSpc>
                <a:spcPct val="100000"/>
              </a:lnSpc>
              <a:spcBef>
                <a:spcPts val="95"/>
              </a:spcBef>
            </a:pPr>
            <a:r>
              <a:rPr sz="2800" dirty="0">
                <a:latin typeface="Segoe UI"/>
                <a:cs typeface="Segoe UI"/>
              </a:rPr>
              <a:t>Working</a:t>
            </a:r>
            <a:r>
              <a:rPr sz="2800" spc="-114" dirty="0">
                <a:latin typeface="Segoe UI"/>
                <a:cs typeface="Segoe UI"/>
              </a:rPr>
              <a:t> </a:t>
            </a:r>
            <a:r>
              <a:rPr sz="2800" dirty="0">
                <a:latin typeface="Segoe UI"/>
                <a:cs typeface="Segoe UI"/>
              </a:rPr>
              <a:t>independently</a:t>
            </a:r>
            <a:r>
              <a:rPr sz="2800" spc="-95" dirty="0">
                <a:latin typeface="Segoe UI"/>
                <a:cs typeface="Segoe UI"/>
              </a:rPr>
              <a:t> </a:t>
            </a:r>
            <a:r>
              <a:rPr sz="2800" dirty="0">
                <a:latin typeface="Segoe UI"/>
                <a:cs typeface="Segoe UI"/>
              </a:rPr>
              <a:t>using</a:t>
            </a:r>
            <a:r>
              <a:rPr sz="2800" spc="-105" dirty="0">
                <a:latin typeface="Segoe UI"/>
                <a:cs typeface="Segoe UI"/>
              </a:rPr>
              <a:t> </a:t>
            </a:r>
            <a:r>
              <a:rPr sz="2800" dirty="0">
                <a:latin typeface="Segoe UI"/>
                <a:cs typeface="Segoe UI"/>
              </a:rPr>
              <a:t>the</a:t>
            </a:r>
            <a:r>
              <a:rPr sz="2800" spc="-110" dirty="0">
                <a:latin typeface="Segoe UI"/>
                <a:cs typeface="Segoe UI"/>
              </a:rPr>
              <a:t> </a:t>
            </a:r>
            <a:r>
              <a:rPr sz="2800" dirty="0">
                <a:latin typeface="Segoe UI"/>
                <a:cs typeface="Segoe UI"/>
              </a:rPr>
              <a:t>below</a:t>
            </a:r>
            <a:r>
              <a:rPr sz="2800" spc="-100" dirty="0">
                <a:latin typeface="Segoe UI"/>
                <a:cs typeface="Segoe UI"/>
              </a:rPr>
              <a:t> </a:t>
            </a:r>
            <a:r>
              <a:rPr sz="2800" spc="-20" dirty="0">
                <a:latin typeface="Segoe UI"/>
                <a:cs typeface="Segoe UI"/>
              </a:rPr>
              <a:t>link </a:t>
            </a:r>
            <a:r>
              <a:rPr sz="2800" dirty="0">
                <a:latin typeface="Segoe UI"/>
                <a:cs typeface="Segoe UI"/>
              </a:rPr>
              <a:t>explore</a:t>
            </a:r>
            <a:r>
              <a:rPr sz="2800" spc="-95" dirty="0">
                <a:latin typeface="Segoe UI"/>
                <a:cs typeface="Segoe UI"/>
              </a:rPr>
              <a:t> </a:t>
            </a:r>
            <a:r>
              <a:rPr sz="2800" dirty="0">
                <a:latin typeface="Segoe UI"/>
                <a:cs typeface="Segoe UI"/>
              </a:rPr>
              <a:t>the</a:t>
            </a:r>
            <a:r>
              <a:rPr sz="2800" spc="-85" dirty="0">
                <a:latin typeface="Segoe UI"/>
                <a:cs typeface="Segoe UI"/>
              </a:rPr>
              <a:t> </a:t>
            </a:r>
            <a:r>
              <a:rPr sz="2800" spc="-10" dirty="0">
                <a:latin typeface="Segoe UI"/>
                <a:cs typeface="Segoe UI"/>
              </a:rPr>
              <a:t>Personal</a:t>
            </a:r>
            <a:r>
              <a:rPr sz="2800" spc="-100" dirty="0">
                <a:latin typeface="Segoe UI"/>
                <a:cs typeface="Segoe UI"/>
              </a:rPr>
              <a:t> </a:t>
            </a:r>
            <a:r>
              <a:rPr sz="2800" dirty="0">
                <a:latin typeface="Segoe UI"/>
                <a:cs typeface="Segoe UI"/>
              </a:rPr>
              <a:t>health</a:t>
            </a:r>
            <a:r>
              <a:rPr sz="2800" spc="-75" dirty="0">
                <a:latin typeface="Segoe UI"/>
                <a:cs typeface="Segoe UI"/>
              </a:rPr>
              <a:t> </a:t>
            </a:r>
            <a:r>
              <a:rPr sz="2800" spc="-10" dirty="0">
                <a:latin typeface="Segoe UI"/>
                <a:cs typeface="Segoe UI"/>
              </a:rPr>
              <a:t>budget</a:t>
            </a:r>
            <a:endParaRPr sz="2800">
              <a:latin typeface="Segoe UI"/>
              <a:cs typeface="Segoe UI"/>
            </a:endParaRPr>
          </a:p>
          <a:p>
            <a:pPr>
              <a:lnSpc>
                <a:spcPct val="100000"/>
              </a:lnSpc>
              <a:spcBef>
                <a:spcPts val="980"/>
              </a:spcBef>
            </a:pPr>
            <a:endParaRPr sz="2800">
              <a:latin typeface="Segoe UI"/>
              <a:cs typeface="Segoe UI"/>
            </a:endParaRPr>
          </a:p>
          <a:p>
            <a:pPr marL="83820" marR="5080" indent="403860">
              <a:lnSpc>
                <a:spcPct val="100000"/>
              </a:lnSpc>
            </a:pPr>
            <a:r>
              <a:rPr sz="2800" u="sng" spc="-25" dirty="0">
                <a:solidFill>
                  <a:srgbClr val="0000FF"/>
                </a:solidFill>
                <a:uFill>
                  <a:solidFill>
                    <a:srgbClr val="0000FF"/>
                  </a:solidFill>
                </a:uFill>
                <a:latin typeface="Segoe UI"/>
                <a:cs typeface="Segoe UI"/>
              </a:rPr>
              <a:t>https:</a:t>
            </a:r>
            <a:r>
              <a:rPr sz="2800" u="sng" spc="-25" dirty="0">
                <a:solidFill>
                  <a:srgbClr val="0000FF"/>
                </a:solidFill>
                <a:uFill>
                  <a:solidFill>
                    <a:srgbClr val="0000FF"/>
                  </a:solidFill>
                </a:uFill>
                <a:latin typeface="Segoe UI"/>
                <a:cs typeface="Segoe UI"/>
                <a:hlinkClick r:id="rId2"/>
              </a:rPr>
              <a:t>//ww</a:t>
            </a:r>
            <a:r>
              <a:rPr sz="2800" u="sng" spc="-25" dirty="0">
                <a:solidFill>
                  <a:srgbClr val="0000FF"/>
                </a:solidFill>
                <a:uFill>
                  <a:solidFill>
                    <a:srgbClr val="0000FF"/>
                  </a:solidFill>
                </a:uFill>
                <a:latin typeface="Segoe UI"/>
                <a:cs typeface="Segoe UI"/>
              </a:rPr>
              <a:t>w</a:t>
            </a:r>
            <a:r>
              <a:rPr sz="2800" u="sng" spc="-25" dirty="0">
                <a:solidFill>
                  <a:srgbClr val="0000FF"/>
                </a:solidFill>
                <a:uFill>
                  <a:solidFill>
                    <a:srgbClr val="0000FF"/>
                  </a:solidFill>
                </a:uFill>
                <a:latin typeface="Segoe UI"/>
                <a:cs typeface="Segoe UI"/>
                <a:hlinkClick r:id="rId2"/>
              </a:rPr>
              <a:t>.england.nhs.uk/personal</a:t>
            </a:r>
            <a:r>
              <a:rPr sz="2800" u="sng" spc="-25" dirty="0">
                <a:solidFill>
                  <a:srgbClr val="0000FF"/>
                </a:solidFill>
                <a:uFill>
                  <a:solidFill>
                    <a:srgbClr val="0000FF"/>
                  </a:solidFill>
                </a:uFill>
                <a:latin typeface="Segoe UI"/>
                <a:cs typeface="Segoe UI"/>
              </a:rPr>
              <a:t>-</a:t>
            </a:r>
            <a:r>
              <a:rPr sz="2800" u="sng" spc="-10" dirty="0">
                <a:solidFill>
                  <a:srgbClr val="0000FF"/>
                </a:solidFill>
                <a:uFill>
                  <a:solidFill>
                    <a:srgbClr val="0000FF"/>
                  </a:solidFill>
                </a:uFill>
                <a:latin typeface="Segoe UI"/>
                <a:cs typeface="Segoe UI"/>
                <a:hlinkClick r:id="rId2"/>
              </a:rPr>
              <a:t>health-</a:t>
            </a:r>
            <a:r>
              <a:rPr sz="2800" spc="-10" dirty="0">
                <a:solidFill>
                  <a:srgbClr val="0000FF"/>
                </a:solidFill>
                <a:latin typeface="Segoe UI"/>
                <a:cs typeface="Segoe UI"/>
              </a:rPr>
              <a:t> </a:t>
            </a:r>
            <a:r>
              <a:rPr sz="2800" u="sng" spc="-20" dirty="0">
                <a:solidFill>
                  <a:srgbClr val="0000FF"/>
                </a:solidFill>
                <a:uFill>
                  <a:solidFill>
                    <a:srgbClr val="0000FF"/>
                  </a:solidFill>
                </a:uFill>
                <a:latin typeface="Segoe UI"/>
                <a:cs typeface="Segoe UI"/>
                <a:hlinkClick r:id="rId3"/>
              </a:rPr>
              <a:t>budgets/what-</a:t>
            </a:r>
            <a:r>
              <a:rPr sz="2800" u="sng" spc="-30" dirty="0">
                <a:solidFill>
                  <a:srgbClr val="0000FF"/>
                </a:solidFill>
                <a:uFill>
                  <a:solidFill>
                    <a:srgbClr val="0000FF"/>
                  </a:solidFill>
                </a:uFill>
                <a:latin typeface="Segoe UI"/>
                <a:cs typeface="Segoe UI"/>
                <a:hlinkClick r:id="rId3"/>
              </a:rPr>
              <a:t>are-</a:t>
            </a:r>
            <a:r>
              <a:rPr sz="2800" u="sng" spc="-20" dirty="0">
                <a:solidFill>
                  <a:srgbClr val="0000FF"/>
                </a:solidFill>
                <a:uFill>
                  <a:solidFill>
                    <a:srgbClr val="0000FF"/>
                  </a:solidFill>
                </a:uFill>
                <a:latin typeface="Segoe UI"/>
                <a:cs typeface="Segoe UI"/>
                <a:hlinkClick r:id="rId3"/>
              </a:rPr>
              <a:t>personal-health-budgets-</a:t>
            </a:r>
            <a:r>
              <a:rPr sz="2800" u="sng" spc="-10" dirty="0">
                <a:solidFill>
                  <a:srgbClr val="0000FF"/>
                </a:solidFill>
                <a:uFill>
                  <a:solidFill>
                    <a:srgbClr val="0000FF"/>
                  </a:solidFill>
                </a:uFill>
                <a:latin typeface="Segoe UI"/>
                <a:cs typeface="Segoe UI"/>
                <a:hlinkClick r:id="rId3"/>
              </a:rPr>
              <a:t>phbs/</a:t>
            </a:r>
            <a:endParaRPr sz="2800">
              <a:latin typeface="Segoe UI"/>
              <a:cs typeface="Segoe UI"/>
            </a:endParaRPr>
          </a:p>
        </p:txBody>
      </p:sp>
      <p:sp>
        <p:nvSpPr>
          <p:cNvPr id="4" name="object 4"/>
          <p:cNvSpPr txBox="1"/>
          <p:nvPr/>
        </p:nvSpPr>
        <p:spPr>
          <a:xfrm>
            <a:off x="1316482" y="5023561"/>
            <a:ext cx="6508115" cy="360680"/>
          </a:xfrm>
          <a:prstGeom prst="rect">
            <a:avLst/>
          </a:prstGeom>
        </p:spPr>
        <p:txBody>
          <a:bodyPr vert="horz" wrap="square" lIns="0" tIns="12065" rIns="0" bIns="0" rtlCol="0">
            <a:spAutoFit/>
          </a:bodyPr>
          <a:lstStyle/>
          <a:p>
            <a:pPr marL="12700">
              <a:lnSpc>
                <a:spcPct val="100000"/>
              </a:lnSpc>
              <a:spcBef>
                <a:spcPts val="95"/>
              </a:spcBef>
            </a:pPr>
            <a:r>
              <a:rPr sz="2200" b="1" dirty="0">
                <a:latin typeface="Segoe UI"/>
                <a:cs typeface="Segoe UI"/>
              </a:rPr>
              <a:t>Feedback</a:t>
            </a:r>
            <a:r>
              <a:rPr sz="2200" b="1" spc="-40" dirty="0">
                <a:latin typeface="Segoe UI"/>
                <a:cs typeface="Segoe UI"/>
              </a:rPr>
              <a:t> </a:t>
            </a:r>
            <a:r>
              <a:rPr sz="2200" b="1" dirty="0">
                <a:latin typeface="Segoe UI"/>
                <a:cs typeface="Segoe UI"/>
              </a:rPr>
              <a:t>what</a:t>
            </a:r>
            <a:r>
              <a:rPr sz="2200" b="1" spc="-55" dirty="0">
                <a:latin typeface="Segoe UI"/>
                <a:cs typeface="Segoe UI"/>
              </a:rPr>
              <a:t> </a:t>
            </a:r>
            <a:r>
              <a:rPr sz="2200" b="1" dirty="0">
                <a:latin typeface="Segoe UI"/>
                <a:cs typeface="Segoe UI"/>
              </a:rPr>
              <a:t>you</a:t>
            </a:r>
            <a:r>
              <a:rPr sz="2200" b="1" spc="-50" dirty="0">
                <a:latin typeface="Segoe UI"/>
                <a:cs typeface="Segoe UI"/>
              </a:rPr>
              <a:t> </a:t>
            </a:r>
            <a:r>
              <a:rPr sz="2200" b="1" dirty="0">
                <a:latin typeface="Segoe UI"/>
                <a:cs typeface="Segoe UI"/>
              </a:rPr>
              <a:t>have</a:t>
            </a:r>
            <a:r>
              <a:rPr sz="2200" b="1" spc="-55" dirty="0">
                <a:latin typeface="Segoe UI"/>
                <a:cs typeface="Segoe UI"/>
              </a:rPr>
              <a:t> </a:t>
            </a:r>
            <a:r>
              <a:rPr sz="2200" b="1" dirty="0">
                <a:latin typeface="Segoe UI"/>
                <a:cs typeface="Segoe UI"/>
              </a:rPr>
              <a:t>learnt</a:t>
            </a:r>
            <a:r>
              <a:rPr sz="2200" b="1" spc="-65" dirty="0">
                <a:latin typeface="Segoe UI"/>
                <a:cs typeface="Segoe UI"/>
              </a:rPr>
              <a:t> </a:t>
            </a:r>
            <a:r>
              <a:rPr sz="2200" b="1" dirty="0">
                <a:latin typeface="Segoe UI"/>
                <a:cs typeface="Segoe UI"/>
              </a:rPr>
              <a:t>to</a:t>
            </a:r>
            <a:r>
              <a:rPr sz="2200" b="1" spc="-55" dirty="0">
                <a:latin typeface="Segoe UI"/>
                <a:cs typeface="Segoe UI"/>
              </a:rPr>
              <a:t> </a:t>
            </a:r>
            <a:r>
              <a:rPr sz="2200" b="1" dirty="0">
                <a:latin typeface="Segoe UI"/>
                <a:cs typeface="Segoe UI"/>
              </a:rPr>
              <a:t>the</a:t>
            </a:r>
            <a:r>
              <a:rPr sz="2200" b="1" spc="-70" dirty="0">
                <a:latin typeface="Segoe UI"/>
                <a:cs typeface="Segoe UI"/>
              </a:rPr>
              <a:t> </a:t>
            </a:r>
            <a:r>
              <a:rPr sz="2200" b="1" dirty="0">
                <a:latin typeface="Segoe UI"/>
                <a:cs typeface="Segoe UI"/>
              </a:rPr>
              <a:t>whole</a:t>
            </a:r>
            <a:r>
              <a:rPr sz="2200" b="1" spc="-50" dirty="0">
                <a:latin typeface="Segoe UI"/>
                <a:cs typeface="Segoe UI"/>
              </a:rPr>
              <a:t> </a:t>
            </a:r>
            <a:r>
              <a:rPr sz="2200" b="1" spc="-10" dirty="0">
                <a:latin typeface="Segoe UI"/>
                <a:cs typeface="Segoe UI"/>
              </a:rPr>
              <a:t>class</a:t>
            </a:r>
            <a:endParaRPr sz="2200">
              <a:latin typeface="Segoe UI"/>
              <a:cs typeface="Segoe U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950720" marR="5080" indent="-915035">
              <a:lnSpc>
                <a:spcPct val="100000"/>
              </a:lnSpc>
              <a:spcBef>
                <a:spcPts val="95"/>
              </a:spcBef>
            </a:pPr>
            <a:r>
              <a:rPr sz="4000" spc="-10" dirty="0"/>
              <a:t>Comprehensive</a:t>
            </a:r>
            <a:r>
              <a:rPr sz="4000" spc="-185" dirty="0"/>
              <a:t> </a:t>
            </a:r>
            <a:r>
              <a:rPr sz="4000" dirty="0"/>
              <a:t>model</a:t>
            </a:r>
            <a:r>
              <a:rPr sz="4000" spc="-195" dirty="0"/>
              <a:t> </a:t>
            </a:r>
            <a:r>
              <a:rPr sz="4000" spc="-25" dirty="0"/>
              <a:t>of </a:t>
            </a:r>
            <a:r>
              <a:rPr sz="4000" dirty="0"/>
              <a:t>personalised</a:t>
            </a:r>
            <a:r>
              <a:rPr sz="4000" spc="-120" dirty="0"/>
              <a:t> </a:t>
            </a:r>
            <a:r>
              <a:rPr sz="4000" spc="-20" dirty="0"/>
              <a:t>care</a:t>
            </a:r>
            <a:endParaRPr sz="4000"/>
          </a:p>
        </p:txBody>
      </p:sp>
      <p:sp>
        <p:nvSpPr>
          <p:cNvPr id="3" name="object 3"/>
          <p:cNvSpPr txBox="1"/>
          <p:nvPr/>
        </p:nvSpPr>
        <p:spPr>
          <a:xfrm>
            <a:off x="535940" y="1583563"/>
            <a:ext cx="8006080" cy="3126112"/>
          </a:xfrm>
          <a:prstGeom prst="rect">
            <a:avLst/>
          </a:prstGeom>
        </p:spPr>
        <p:txBody>
          <a:bodyPr vert="horz" wrap="square" lIns="0" tIns="53975" rIns="0" bIns="0" rtlCol="0">
            <a:spAutoFit/>
          </a:bodyPr>
          <a:lstStyle/>
          <a:p>
            <a:pPr marL="355600" marR="5080" indent="-343535">
              <a:lnSpc>
                <a:spcPct val="90000"/>
              </a:lnSpc>
              <a:spcBef>
                <a:spcPts val="425"/>
              </a:spcBef>
              <a:buFont typeface="Arial"/>
              <a:buChar char="•"/>
              <a:tabLst>
                <a:tab pos="355600" algn="l"/>
              </a:tabLst>
            </a:pPr>
            <a:r>
              <a:rPr lang="en-GB" sz="2700" dirty="0">
                <a:latin typeface="Segoe UI"/>
                <a:cs typeface="Segoe UI"/>
              </a:rPr>
              <a:t>A</a:t>
            </a:r>
            <a:r>
              <a:rPr sz="2700" dirty="0" err="1">
                <a:latin typeface="Segoe UI"/>
                <a:cs typeface="Segoe UI"/>
              </a:rPr>
              <a:t>ll</a:t>
            </a:r>
            <a:r>
              <a:rPr sz="2700" spc="-75" dirty="0">
                <a:latin typeface="Segoe UI"/>
                <a:cs typeface="Segoe UI"/>
              </a:rPr>
              <a:t> </a:t>
            </a:r>
            <a:r>
              <a:rPr sz="2700" dirty="0">
                <a:latin typeface="Segoe UI"/>
                <a:cs typeface="Segoe UI"/>
              </a:rPr>
              <a:t>the</a:t>
            </a:r>
            <a:r>
              <a:rPr sz="2700" spc="-75" dirty="0">
                <a:latin typeface="Segoe UI"/>
                <a:cs typeface="Segoe UI"/>
              </a:rPr>
              <a:t> </a:t>
            </a:r>
            <a:r>
              <a:rPr sz="2700" spc="-10" dirty="0">
                <a:latin typeface="Segoe UI"/>
                <a:cs typeface="Segoe UI"/>
              </a:rPr>
              <a:t>above components</a:t>
            </a:r>
            <a:r>
              <a:rPr sz="2700" spc="-80" dirty="0">
                <a:latin typeface="Segoe UI"/>
                <a:cs typeface="Segoe UI"/>
              </a:rPr>
              <a:t> </a:t>
            </a:r>
            <a:r>
              <a:rPr sz="2700" dirty="0">
                <a:latin typeface="Segoe UI"/>
                <a:cs typeface="Segoe UI"/>
              </a:rPr>
              <a:t>and</a:t>
            </a:r>
            <a:r>
              <a:rPr sz="2700" spc="-75" dirty="0">
                <a:latin typeface="Segoe UI"/>
                <a:cs typeface="Segoe UI"/>
              </a:rPr>
              <a:t> </a:t>
            </a:r>
            <a:r>
              <a:rPr sz="2700" dirty="0">
                <a:latin typeface="Segoe UI"/>
                <a:cs typeface="Segoe UI"/>
              </a:rPr>
              <a:t>programmes</a:t>
            </a:r>
            <a:r>
              <a:rPr sz="2700" spc="-55" dirty="0">
                <a:latin typeface="Segoe UI"/>
                <a:cs typeface="Segoe UI"/>
              </a:rPr>
              <a:t> </a:t>
            </a:r>
            <a:r>
              <a:rPr sz="2700" dirty="0">
                <a:latin typeface="Segoe UI"/>
                <a:cs typeface="Segoe UI"/>
              </a:rPr>
              <a:t>should</a:t>
            </a:r>
            <a:r>
              <a:rPr sz="2700" spc="-75" dirty="0">
                <a:latin typeface="Segoe UI"/>
                <a:cs typeface="Segoe UI"/>
              </a:rPr>
              <a:t> </a:t>
            </a:r>
            <a:r>
              <a:rPr sz="2700" dirty="0">
                <a:latin typeface="Segoe UI"/>
                <a:cs typeface="Segoe UI"/>
              </a:rPr>
              <a:t>be</a:t>
            </a:r>
            <a:r>
              <a:rPr sz="2700" spc="-75" dirty="0">
                <a:latin typeface="Segoe UI"/>
                <a:cs typeface="Segoe UI"/>
              </a:rPr>
              <a:t> </a:t>
            </a:r>
            <a:r>
              <a:rPr sz="2700" spc="-10" dirty="0">
                <a:latin typeface="Segoe UI"/>
                <a:cs typeface="Segoe UI"/>
              </a:rPr>
              <a:t>delivered </a:t>
            </a:r>
            <a:r>
              <a:rPr sz="2700" dirty="0">
                <a:latin typeface="Segoe UI"/>
                <a:cs typeface="Segoe UI"/>
              </a:rPr>
              <a:t>together</a:t>
            </a:r>
            <a:r>
              <a:rPr sz="2700" spc="-40" dirty="0">
                <a:latin typeface="Segoe UI"/>
                <a:cs typeface="Segoe UI"/>
              </a:rPr>
              <a:t> </a:t>
            </a:r>
            <a:r>
              <a:rPr sz="2700" dirty="0">
                <a:latin typeface="Segoe UI"/>
                <a:cs typeface="Segoe UI"/>
              </a:rPr>
              <a:t>and</a:t>
            </a:r>
            <a:r>
              <a:rPr sz="2700" spc="-50" dirty="0">
                <a:latin typeface="Segoe UI"/>
                <a:cs typeface="Segoe UI"/>
              </a:rPr>
              <a:t> </a:t>
            </a:r>
            <a:r>
              <a:rPr sz="2700" dirty="0">
                <a:latin typeface="Segoe UI"/>
                <a:cs typeface="Segoe UI"/>
              </a:rPr>
              <a:t>in</a:t>
            </a:r>
            <a:r>
              <a:rPr sz="2700" spc="-40" dirty="0">
                <a:latin typeface="Segoe UI"/>
                <a:cs typeface="Segoe UI"/>
              </a:rPr>
              <a:t> </a:t>
            </a:r>
            <a:r>
              <a:rPr sz="2700" dirty="0">
                <a:latin typeface="Segoe UI"/>
                <a:cs typeface="Segoe UI"/>
              </a:rPr>
              <a:t>full,</a:t>
            </a:r>
            <a:r>
              <a:rPr sz="2700" spc="-30" dirty="0">
                <a:latin typeface="Segoe UI"/>
                <a:cs typeface="Segoe UI"/>
              </a:rPr>
              <a:t> </a:t>
            </a:r>
            <a:r>
              <a:rPr sz="2700" dirty="0">
                <a:latin typeface="Segoe UI"/>
                <a:cs typeface="Segoe UI"/>
              </a:rPr>
              <a:t>alongside</a:t>
            </a:r>
            <a:r>
              <a:rPr sz="2700" spc="-25" dirty="0">
                <a:latin typeface="Segoe UI"/>
                <a:cs typeface="Segoe UI"/>
              </a:rPr>
              <a:t> </a:t>
            </a:r>
            <a:r>
              <a:rPr sz="2700" dirty="0">
                <a:latin typeface="Segoe UI"/>
                <a:cs typeface="Segoe UI"/>
              </a:rPr>
              <a:t>key</a:t>
            </a:r>
            <a:r>
              <a:rPr sz="2700" spc="-55" dirty="0">
                <a:latin typeface="Segoe UI"/>
                <a:cs typeface="Segoe UI"/>
              </a:rPr>
              <a:t> </a:t>
            </a:r>
            <a:r>
              <a:rPr sz="2700" dirty="0">
                <a:latin typeface="Segoe UI"/>
                <a:cs typeface="Segoe UI"/>
              </a:rPr>
              <a:t>enablers</a:t>
            </a:r>
            <a:r>
              <a:rPr sz="2700" spc="-35" dirty="0">
                <a:latin typeface="Segoe UI"/>
                <a:cs typeface="Segoe UI"/>
              </a:rPr>
              <a:t> </a:t>
            </a:r>
            <a:r>
              <a:rPr sz="2700" spc="-10" dirty="0">
                <a:latin typeface="Segoe UI"/>
                <a:cs typeface="Segoe UI"/>
              </a:rPr>
              <a:t>which </a:t>
            </a:r>
            <a:r>
              <a:rPr sz="2700" dirty="0">
                <a:latin typeface="Segoe UI"/>
                <a:cs typeface="Segoe UI"/>
              </a:rPr>
              <a:t>embed</a:t>
            </a:r>
            <a:r>
              <a:rPr sz="2700" spc="-50" dirty="0">
                <a:latin typeface="Segoe UI"/>
                <a:cs typeface="Segoe UI"/>
              </a:rPr>
              <a:t> </a:t>
            </a:r>
            <a:r>
              <a:rPr sz="2700" dirty="0">
                <a:latin typeface="Segoe UI"/>
                <a:cs typeface="Segoe UI"/>
              </a:rPr>
              <a:t>the</a:t>
            </a:r>
            <a:r>
              <a:rPr sz="2700" spc="-35" dirty="0">
                <a:latin typeface="Segoe UI"/>
                <a:cs typeface="Segoe UI"/>
              </a:rPr>
              <a:t> </a:t>
            </a:r>
            <a:r>
              <a:rPr sz="2700" dirty="0">
                <a:latin typeface="Segoe UI"/>
                <a:cs typeface="Segoe UI"/>
              </a:rPr>
              <a:t>necessary</a:t>
            </a:r>
            <a:r>
              <a:rPr sz="2700" spc="-25" dirty="0">
                <a:latin typeface="Segoe UI"/>
                <a:cs typeface="Segoe UI"/>
              </a:rPr>
              <a:t> </a:t>
            </a:r>
            <a:r>
              <a:rPr sz="2700" dirty="0">
                <a:latin typeface="Segoe UI"/>
                <a:cs typeface="Segoe UI"/>
              </a:rPr>
              <a:t>culture</a:t>
            </a:r>
            <a:r>
              <a:rPr sz="2700" spc="-30" dirty="0">
                <a:latin typeface="Segoe UI"/>
                <a:cs typeface="Segoe UI"/>
              </a:rPr>
              <a:t> </a:t>
            </a:r>
            <a:r>
              <a:rPr sz="2700" dirty="0">
                <a:latin typeface="Segoe UI"/>
                <a:cs typeface="Segoe UI"/>
              </a:rPr>
              <a:t>change –</a:t>
            </a:r>
            <a:r>
              <a:rPr sz="2700" spc="-40" dirty="0">
                <a:latin typeface="Segoe UI"/>
                <a:cs typeface="Segoe UI"/>
              </a:rPr>
              <a:t> </a:t>
            </a:r>
            <a:r>
              <a:rPr sz="2700" spc="-10" dirty="0">
                <a:latin typeface="Segoe UI"/>
                <a:cs typeface="Segoe UI"/>
              </a:rPr>
              <a:t>including </a:t>
            </a:r>
            <a:r>
              <a:rPr sz="2700" dirty="0">
                <a:latin typeface="Segoe UI"/>
                <a:cs typeface="Segoe UI"/>
              </a:rPr>
              <a:t>strong</a:t>
            </a:r>
            <a:r>
              <a:rPr sz="2700" spc="-105" dirty="0">
                <a:latin typeface="Segoe UI"/>
                <a:cs typeface="Segoe UI"/>
              </a:rPr>
              <a:t> </a:t>
            </a:r>
            <a:r>
              <a:rPr sz="2700" dirty="0">
                <a:latin typeface="Segoe UI"/>
                <a:cs typeface="Segoe UI"/>
              </a:rPr>
              <a:t>system</a:t>
            </a:r>
            <a:r>
              <a:rPr sz="2700" spc="-80" dirty="0">
                <a:latin typeface="Segoe UI"/>
                <a:cs typeface="Segoe UI"/>
              </a:rPr>
              <a:t> </a:t>
            </a:r>
            <a:r>
              <a:rPr sz="2700" dirty="0">
                <a:latin typeface="Segoe UI"/>
                <a:cs typeface="Segoe UI"/>
              </a:rPr>
              <a:t>leadership,</a:t>
            </a:r>
            <a:r>
              <a:rPr sz="2700" spc="-85" dirty="0">
                <a:latin typeface="Segoe UI"/>
                <a:cs typeface="Segoe UI"/>
              </a:rPr>
              <a:t> </a:t>
            </a:r>
            <a:r>
              <a:rPr sz="2700" spc="-10" dirty="0">
                <a:latin typeface="Segoe UI"/>
                <a:cs typeface="Segoe UI"/>
              </a:rPr>
              <a:t>co-</a:t>
            </a:r>
            <a:r>
              <a:rPr sz="2700" dirty="0">
                <a:latin typeface="Segoe UI"/>
                <a:cs typeface="Segoe UI"/>
              </a:rPr>
              <a:t>production</a:t>
            </a:r>
            <a:r>
              <a:rPr sz="2700" spc="-80" dirty="0">
                <a:latin typeface="Segoe UI"/>
                <a:cs typeface="Segoe UI"/>
              </a:rPr>
              <a:t> </a:t>
            </a:r>
            <a:r>
              <a:rPr sz="2700" spc="-25" dirty="0">
                <a:latin typeface="Segoe UI"/>
                <a:cs typeface="Segoe UI"/>
              </a:rPr>
              <a:t>and </a:t>
            </a:r>
            <a:r>
              <a:rPr sz="2700" dirty="0">
                <a:latin typeface="Segoe UI"/>
                <a:cs typeface="Segoe UI"/>
              </a:rPr>
              <a:t>workforce</a:t>
            </a:r>
            <a:r>
              <a:rPr sz="2700" spc="-60" dirty="0">
                <a:latin typeface="Segoe UI"/>
                <a:cs typeface="Segoe UI"/>
              </a:rPr>
              <a:t> </a:t>
            </a:r>
            <a:r>
              <a:rPr sz="2700" dirty="0">
                <a:latin typeface="Segoe UI"/>
                <a:cs typeface="Segoe UI"/>
              </a:rPr>
              <a:t>engagement</a:t>
            </a:r>
            <a:r>
              <a:rPr sz="2700" spc="-60" dirty="0">
                <a:latin typeface="Segoe UI"/>
                <a:cs typeface="Segoe UI"/>
              </a:rPr>
              <a:t> </a:t>
            </a:r>
            <a:r>
              <a:rPr sz="2700" dirty="0">
                <a:latin typeface="Segoe UI"/>
                <a:cs typeface="Segoe UI"/>
              </a:rPr>
              <a:t>across</a:t>
            </a:r>
            <a:r>
              <a:rPr sz="2700" spc="-45" dirty="0">
                <a:latin typeface="Segoe UI"/>
                <a:cs typeface="Segoe UI"/>
              </a:rPr>
              <a:t> </a:t>
            </a:r>
            <a:r>
              <a:rPr sz="2700" dirty="0">
                <a:latin typeface="Segoe UI"/>
                <a:cs typeface="Segoe UI"/>
              </a:rPr>
              <a:t>the</a:t>
            </a:r>
            <a:r>
              <a:rPr sz="2700" spc="-60" dirty="0">
                <a:latin typeface="Segoe UI"/>
                <a:cs typeface="Segoe UI"/>
              </a:rPr>
              <a:t> </a:t>
            </a:r>
            <a:r>
              <a:rPr sz="2700" dirty="0">
                <a:latin typeface="Segoe UI"/>
                <a:cs typeface="Segoe UI"/>
              </a:rPr>
              <a:t>health</a:t>
            </a:r>
            <a:r>
              <a:rPr sz="2700" spc="-65" dirty="0">
                <a:latin typeface="Segoe UI"/>
                <a:cs typeface="Segoe UI"/>
              </a:rPr>
              <a:t> </a:t>
            </a:r>
            <a:r>
              <a:rPr sz="2700" dirty="0">
                <a:latin typeface="Segoe UI"/>
                <a:cs typeface="Segoe UI"/>
              </a:rPr>
              <a:t>and</a:t>
            </a:r>
            <a:r>
              <a:rPr sz="2700" spc="-60" dirty="0">
                <a:latin typeface="Segoe UI"/>
                <a:cs typeface="Segoe UI"/>
              </a:rPr>
              <a:t> </a:t>
            </a:r>
            <a:r>
              <a:rPr sz="2700" spc="-20" dirty="0">
                <a:latin typeface="Segoe UI"/>
                <a:cs typeface="Segoe UI"/>
              </a:rPr>
              <a:t>care </a:t>
            </a:r>
            <a:r>
              <a:rPr sz="2700" dirty="0">
                <a:latin typeface="Segoe UI"/>
                <a:cs typeface="Segoe UI"/>
              </a:rPr>
              <a:t>system and</a:t>
            </a:r>
            <a:r>
              <a:rPr sz="2700" spc="-15" dirty="0">
                <a:latin typeface="Segoe UI"/>
                <a:cs typeface="Segoe UI"/>
              </a:rPr>
              <a:t> </a:t>
            </a:r>
            <a:r>
              <a:rPr sz="2700" dirty="0">
                <a:latin typeface="Segoe UI"/>
                <a:cs typeface="Segoe UI"/>
              </a:rPr>
              <a:t>in</a:t>
            </a:r>
            <a:r>
              <a:rPr sz="2700" spc="-30" dirty="0">
                <a:latin typeface="Segoe UI"/>
                <a:cs typeface="Segoe UI"/>
              </a:rPr>
              <a:t> </a:t>
            </a:r>
            <a:r>
              <a:rPr sz="2700" dirty="0">
                <a:latin typeface="Segoe UI"/>
                <a:cs typeface="Segoe UI"/>
              </a:rPr>
              <a:t>partnership</a:t>
            </a:r>
            <a:r>
              <a:rPr sz="2700" spc="-5" dirty="0">
                <a:latin typeface="Segoe UI"/>
                <a:cs typeface="Segoe UI"/>
              </a:rPr>
              <a:t> </a:t>
            </a:r>
            <a:r>
              <a:rPr sz="2700" dirty="0">
                <a:latin typeface="Segoe UI"/>
                <a:cs typeface="Segoe UI"/>
              </a:rPr>
              <a:t>with</a:t>
            </a:r>
            <a:r>
              <a:rPr sz="2700" spc="-25" dirty="0">
                <a:latin typeface="Segoe UI"/>
                <a:cs typeface="Segoe UI"/>
              </a:rPr>
              <a:t> </a:t>
            </a:r>
            <a:r>
              <a:rPr sz="2700" dirty="0">
                <a:latin typeface="Segoe UI"/>
                <a:cs typeface="Segoe UI"/>
              </a:rPr>
              <a:t>the</a:t>
            </a:r>
            <a:r>
              <a:rPr sz="2700" spc="-20" dirty="0">
                <a:latin typeface="Segoe UI"/>
                <a:cs typeface="Segoe UI"/>
              </a:rPr>
              <a:t> </a:t>
            </a:r>
            <a:r>
              <a:rPr sz="2700" dirty="0">
                <a:latin typeface="Segoe UI"/>
                <a:cs typeface="Segoe UI"/>
              </a:rPr>
              <a:t>voluntary</a:t>
            </a:r>
            <a:r>
              <a:rPr sz="2700" spc="-15" dirty="0">
                <a:latin typeface="Segoe UI"/>
                <a:cs typeface="Segoe UI"/>
              </a:rPr>
              <a:t> </a:t>
            </a:r>
            <a:r>
              <a:rPr sz="2700" spc="-25" dirty="0">
                <a:latin typeface="Segoe UI"/>
                <a:cs typeface="Segoe UI"/>
              </a:rPr>
              <a:t>and </a:t>
            </a:r>
            <a:r>
              <a:rPr sz="2700" dirty="0">
                <a:latin typeface="Segoe UI"/>
                <a:cs typeface="Segoe UI"/>
              </a:rPr>
              <a:t>community</a:t>
            </a:r>
            <a:r>
              <a:rPr sz="2700" spc="-125" dirty="0">
                <a:latin typeface="Segoe UI"/>
                <a:cs typeface="Segoe UI"/>
              </a:rPr>
              <a:t> </a:t>
            </a:r>
            <a:r>
              <a:rPr sz="2700" spc="-10" dirty="0">
                <a:latin typeface="Segoe UI"/>
                <a:cs typeface="Segoe UI"/>
              </a:rPr>
              <a:t>sector”.</a:t>
            </a:r>
            <a:endParaRPr sz="2700" dirty="0">
              <a:latin typeface="Segoe UI"/>
              <a:cs typeface="Segoe UI"/>
            </a:endParaRPr>
          </a:p>
          <a:p>
            <a:pPr marL="5633720">
              <a:lnSpc>
                <a:spcPct val="100000"/>
              </a:lnSpc>
              <a:spcBef>
                <a:spcPts val="320"/>
              </a:spcBef>
            </a:pPr>
            <a:r>
              <a:rPr sz="2700" dirty="0">
                <a:latin typeface="Segoe UI"/>
                <a:cs typeface="Segoe UI"/>
              </a:rPr>
              <a:t>(NHS,</a:t>
            </a:r>
            <a:r>
              <a:rPr sz="2700" spc="-20" dirty="0">
                <a:latin typeface="Segoe UI"/>
                <a:cs typeface="Segoe UI"/>
              </a:rPr>
              <a:t> </a:t>
            </a:r>
            <a:r>
              <a:rPr sz="2700" spc="-10" dirty="0">
                <a:latin typeface="Segoe UI"/>
                <a:cs typeface="Segoe UI"/>
              </a:rPr>
              <a:t>2022)</a:t>
            </a:r>
            <a:endParaRPr sz="2700" dirty="0">
              <a:latin typeface="Segoe UI"/>
              <a:cs typeface="Segoe UI"/>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79831" y="274320"/>
            <a:ext cx="8855964" cy="5458968"/>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1950720" marR="5080" indent="-915035">
              <a:lnSpc>
                <a:spcPct val="100000"/>
              </a:lnSpc>
              <a:spcBef>
                <a:spcPts val="95"/>
              </a:spcBef>
            </a:pPr>
            <a:r>
              <a:rPr sz="4000" spc="-10" dirty="0"/>
              <a:t>Comprehensive</a:t>
            </a:r>
            <a:r>
              <a:rPr sz="4000" spc="-185" dirty="0"/>
              <a:t> </a:t>
            </a:r>
            <a:r>
              <a:rPr sz="4000" dirty="0"/>
              <a:t>model</a:t>
            </a:r>
            <a:r>
              <a:rPr sz="4000" spc="-195" dirty="0"/>
              <a:t> </a:t>
            </a:r>
            <a:r>
              <a:rPr sz="4000" spc="-25" dirty="0"/>
              <a:t>of </a:t>
            </a:r>
            <a:r>
              <a:rPr sz="4000" dirty="0"/>
              <a:t>personalised</a:t>
            </a:r>
            <a:r>
              <a:rPr sz="4000" spc="-120" dirty="0"/>
              <a:t> </a:t>
            </a:r>
            <a:r>
              <a:rPr sz="4000" spc="-20" dirty="0"/>
              <a:t>care</a:t>
            </a:r>
            <a:endParaRPr sz="4000"/>
          </a:p>
        </p:txBody>
      </p:sp>
      <p:sp>
        <p:nvSpPr>
          <p:cNvPr id="3" name="object 3"/>
          <p:cNvSpPr txBox="1"/>
          <p:nvPr/>
        </p:nvSpPr>
        <p:spPr>
          <a:xfrm>
            <a:off x="535940" y="1624711"/>
            <a:ext cx="7893684" cy="2800350"/>
          </a:xfrm>
          <a:prstGeom prst="rect">
            <a:avLst/>
          </a:prstGeom>
        </p:spPr>
        <p:txBody>
          <a:bodyPr vert="horz" wrap="square" lIns="0" tIns="13335" rIns="0" bIns="0" rtlCol="0">
            <a:spAutoFit/>
          </a:bodyPr>
          <a:lstStyle/>
          <a:p>
            <a:pPr marL="12700">
              <a:lnSpc>
                <a:spcPct val="100000"/>
              </a:lnSpc>
              <a:spcBef>
                <a:spcPts val="105"/>
              </a:spcBef>
            </a:pPr>
            <a:r>
              <a:rPr sz="2600" dirty="0">
                <a:latin typeface="Segoe UI"/>
                <a:cs typeface="Segoe UI"/>
              </a:rPr>
              <a:t>Watch</a:t>
            </a:r>
            <a:r>
              <a:rPr sz="2600" spc="-65" dirty="0">
                <a:latin typeface="Segoe UI"/>
                <a:cs typeface="Segoe UI"/>
              </a:rPr>
              <a:t> </a:t>
            </a:r>
            <a:r>
              <a:rPr sz="2600" dirty="0">
                <a:latin typeface="Segoe UI"/>
                <a:cs typeface="Segoe UI"/>
              </a:rPr>
              <a:t>the</a:t>
            </a:r>
            <a:r>
              <a:rPr sz="2600" spc="-45" dirty="0">
                <a:latin typeface="Segoe UI"/>
                <a:cs typeface="Segoe UI"/>
              </a:rPr>
              <a:t> </a:t>
            </a:r>
            <a:r>
              <a:rPr sz="2600" dirty="0">
                <a:latin typeface="Segoe UI"/>
                <a:cs typeface="Segoe UI"/>
              </a:rPr>
              <a:t>video</a:t>
            </a:r>
            <a:r>
              <a:rPr sz="2600" spc="-60" dirty="0">
                <a:latin typeface="Segoe UI"/>
                <a:cs typeface="Segoe UI"/>
              </a:rPr>
              <a:t> </a:t>
            </a:r>
            <a:r>
              <a:rPr sz="2600" spc="-10" dirty="0">
                <a:latin typeface="Segoe UI"/>
                <a:cs typeface="Segoe UI"/>
              </a:rPr>
              <a:t>below.</a:t>
            </a:r>
            <a:endParaRPr sz="2600">
              <a:latin typeface="Segoe UI"/>
              <a:cs typeface="Segoe UI"/>
            </a:endParaRPr>
          </a:p>
          <a:p>
            <a:pPr>
              <a:lnSpc>
                <a:spcPct val="100000"/>
              </a:lnSpc>
              <a:spcBef>
                <a:spcPts val="905"/>
              </a:spcBef>
            </a:pPr>
            <a:endParaRPr sz="2600">
              <a:latin typeface="Segoe UI"/>
              <a:cs typeface="Segoe UI"/>
            </a:endParaRPr>
          </a:p>
          <a:p>
            <a:pPr marL="355600" indent="-342900">
              <a:lnSpc>
                <a:spcPct val="100000"/>
              </a:lnSpc>
              <a:buClr>
                <a:srgbClr val="000000"/>
              </a:buClr>
              <a:buFont typeface="Arial"/>
              <a:buChar char="•"/>
              <a:tabLst>
                <a:tab pos="355600" algn="l"/>
              </a:tabLst>
            </a:pPr>
            <a:r>
              <a:rPr sz="2600" u="sng" spc="-20" dirty="0">
                <a:solidFill>
                  <a:srgbClr val="0000FF"/>
                </a:solidFill>
                <a:uFill>
                  <a:solidFill>
                    <a:srgbClr val="0000FF"/>
                  </a:solidFill>
                </a:uFill>
                <a:latin typeface="Segoe UI"/>
                <a:cs typeface="Segoe UI"/>
                <a:hlinkClick r:id="rId2"/>
              </a:rPr>
              <a:t>https://www.youtube.com/watch?v=RXOd-</a:t>
            </a:r>
            <a:r>
              <a:rPr sz="2600" u="sng" spc="-10" dirty="0">
                <a:solidFill>
                  <a:srgbClr val="0000FF"/>
                </a:solidFill>
                <a:uFill>
                  <a:solidFill>
                    <a:srgbClr val="0000FF"/>
                  </a:solidFill>
                </a:uFill>
                <a:latin typeface="Segoe UI"/>
                <a:cs typeface="Segoe UI"/>
                <a:hlinkClick r:id="rId2"/>
              </a:rPr>
              <a:t>7rn6so</a:t>
            </a:r>
            <a:endParaRPr sz="2600">
              <a:latin typeface="Segoe UI"/>
              <a:cs typeface="Segoe UI"/>
            </a:endParaRPr>
          </a:p>
          <a:p>
            <a:pPr marL="355600" indent="-342900">
              <a:lnSpc>
                <a:spcPct val="100000"/>
              </a:lnSpc>
              <a:spcBef>
                <a:spcPts val="630"/>
              </a:spcBef>
              <a:buClr>
                <a:srgbClr val="000000"/>
              </a:buClr>
              <a:buFont typeface="Arial"/>
              <a:buChar char="•"/>
              <a:tabLst>
                <a:tab pos="355600" algn="l"/>
              </a:tabLst>
            </a:pPr>
            <a:r>
              <a:rPr sz="2600" u="sng" spc="-10" dirty="0">
                <a:solidFill>
                  <a:srgbClr val="0000FF"/>
                </a:solidFill>
                <a:uFill>
                  <a:solidFill>
                    <a:srgbClr val="0000FF"/>
                  </a:solidFill>
                </a:uFill>
                <a:latin typeface="Segoe UI"/>
                <a:cs typeface="Segoe UI"/>
                <a:hlinkClick r:id="rId3"/>
              </a:rPr>
              <a:t>https://www.youtube.com/watch?v=jkzLP1_Y6Mw</a:t>
            </a:r>
            <a:endParaRPr sz="2600">
              <a:latin typeface="Segoe UI"/>
              <a:cs typeface="Segoe UI"/>
            </a:endParaRPr>
          </a:p>
          <a:p>
            <a:pPr>
              <a:lnSpc>
                <a:spcPct val="100000"/>
              </a:lnSpc>
              <a:spcBef>
                <a:spcPts val="905"/>
              </a:spcBef>
            </a:pPr>
            <a:endParaRPr sz="2600">
              <a:latin typeface="Segoe UI"/>
              <a:cs typeface="Segoe UI"/>
            </a:endParaRPr>
          </a:p>
          <a:p>
            <a:pPr marL="203200">
              <a:lnSpc>
                <a:spcPct val="100000"/>
              </a:lnSpc>
              <a:spcBef>
                <a:spcPts val="5"/>
              </a:spcBef>
            </a:pPr>
            <a:r>
              <a:rPr sz="2600" b="1" dirty="0">
                <a:latin typeface="Segoe UI"/>
                <a:cs typeface="Segoe UI"/>
              </a:rPr>
              <a:t>Feedback</a:t>
            </a:r>
            <a:r>
              <a:rPr sz="2600" b="1" spc="-20" dirty="0">
                <a:latin typeface="Segoe UI"/>
                <a:cs typeface="Segoe UI"/>
              </a:rPr>
              <a:t> </a:t>
            </a:r>
            <a:r>
              <a:rPr sz="2600" b="1" dirty="0">
                <a:latin typeface="Segoe UI"/>
                <a:cs typeface="Segoe UI"/>
              </a:rPr>
              <a:t>what</a:t>
            </a:r>
            <a:r>
              <a:rPr sz="2600" b="1" spc="-35" dirty="0">
                <a:latin typeface="Segoe UI"/>
                <a:cs typeface="Segoe UI"/>
              </a:rPr>
              <a:t> </a:t>
            </a:r>
            <a:r>
              <a:rPr sz="2600" b="1" dirty="0">
                <a:latin typeface="Segoe UI"/>
                <a:cs typeface="Segoe UI"/>
              </a:rPr>
              <a:t>you</a:t>
            </a:r>
            <a:r>
              <a:rPr sz="2600" b="1" spc="-20" dirty="0">
                <a:latin typeface="Segoe UI"/>
                <a:cs typeface="Segoe UI"/>
              </a:rPr>
              <a:t> </a:t>
            </a:r>
            <a:r>
              <a:rPr sz="2600" b="1" dirty="0">
                <a:latin typeface="Segoe UI"/>
                <a:cs typeface="Segoe UI"/>
              </a:rPr>
              <a:t>have</a:t>
            </a:r>
            <a:r>
              <a:rPr sz="2600" b="1" spc="-40" dirty="0">
                <a:latin typeface="Segoe UI"/>
                <a:cs typeface="Segoe UI"/>
              </a:rPr>
              <a:t> </a:t>
            </a:r>
            <a:r>
              <a:rPr sz="2600" b="1" dirty="0">
                <a:latin typeface="Segoe UI"/>
                <a:cs typeface="Segoe UI"/>
              </a:rPr>
              <a:t>learnt</a:t>
            </a:r>
            <a:r>
              <a:rPr sz="2600" b="1" spc="-20" dirty="0">
                <a:latin typeface="Segoe UI"/>
                <a:cs typeface="Segoe UI"/>
              </a:rPr>
              <a:t> </a:t>
            </a:r>
            <a:r>
              <a:rPr sz="2600" b="1" dirty="0">
                <a:latin typeface="Segoe UI"/>
                <a:cs typeface="Segoe UI"/>
              </a:rPr>
              <a:t>to</a:t>
            </a:r>
            <a:r>
              <a:rPr sz="2600" b="1" spc="-15" dirty="0">
                <a:latin typeface="Segoe UI"/>
                <a:cs typeface="Segoe UI"/>
              </a:rPr>
              <a:t> </a:t>
            </a:r>
            <a:r>
              <a:rPr sz="2600" b="1" dirty="0">
                <a:latin typeface="Segoe UI"/>
                <a:cs typeface="Segoe UI"/>
              </a:rPr>
              <a:t>the</a:t>
            </a:r>
            <a:r>
              <a:rPr sz="2600" b="1" spc="-20" dirty="0">
                <a:latin typeface="Segoe UI"/>
                <a:cs typeface="Segoe UI"/>
              </a:rPr>
              <a:t> </a:t>
            </a:r>
            <a:r>
              <a:rPr sz="2600" b="1" dirty="0">
                <a:latin typeface="Segoe UI"/>
                <a:cs typeface="Segoe UI"/>
              </a:rPr>
              <a:t>whole</a:t>
            </a:r>
            <a:r>
              <a:rPr sz="2600" b="1" spc="-35" dirty="0">
                <a:latin typeface="Segoe UI"/>
                <a:cs typeface="Segoe UI"/>
              </a:rPr>
              <a:t> </a:t>
            </a:r>
            <a:r>
              <a:rPr sz="2600" b="1" spc="-10" dirty="0">
                <a:latin typeface="Segoe UI"/>
                <a:cs typeface="Segoe UI"/>
              </a:rPr>
              <a:t>class</a:t>
            </a:r>
            <a:endParaRPr sz="2600">
              <a:latin typeface="Segoe UI"/>
              <a:cs typeface="Segoe U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47980" rIns="0" bIns="0" rtlCol="0">
            <a:spAutoFit/>
          </a:bodyPr>
          <a:lstStyle/>
          <a:p>
            <a:pPr marL="231775">
              <a:lnSpc>
                <a:spcPct val="100000"/>
              </a:lnSpc>
              <a:spcBef>
                <a:spcPts val="100"/>
              </a:spcBef>
            </a:pPr>
            <a:r>
              <a:rPr sz="3600" spc="-10" dirty="0">
                <a:solidFill>
                  <a:srgbClr val="1F2A2F"/>
                </a:solidFill>
              </a:rPr>
              <a:t>Personalised</a:t>
            </a:r>
            <a:r>
              <a:rPr sz="3600" spc="-135" dirty="0">
                <a:solidFill>
                  <a:srgbClr val="1F2A2F"/>
                </a:solidFill>
              </a:rPr>
              <a:t> </a:t>
            </a:r>
            <a:r>
              <a:rPr sz="3600" dirty="0">
                <a:solidFill>
                  <a:srgbClr val="1F2A2F"/>
                </a:solidFill>
              </a:rPr>
              <a:t>Care</a:t>
            </a:r>
            <a:r>
              <a:rPr sz="3600" spc="-140" dirty="0">
                <a:solidFill>
                  <a:srgbClr val="1F2A2F"/>
                </a:solidFill>
              </a:rPr>
              <a:t> </a:t>
            </a:r>
            <a:r>
              <a:rPr sz="3600" dirty="0">
                <a:solidFill>
                  <a:srgbClr val="1F2A2F"/>
                </a:solidFill>
              </a:rPr>
              <a:t>Operating</a:t>
            </a:r>
            <a:r>
              <a:rPr sz="3600" spc="-155" dirty="0">
                <a:solidFill>
                  <a:srgbClr val="1F2A2F"/>
                </a:solidFill>
              </a:rPr>
              <a:t> </a:t>
            </a:r>
            <a:r>
              <a:rPr sz="3600" spc="-10" dirty="0">
                <a:solidFill>
                  <a:srgbClr val="1F2A2F"/>
                </a:solidFill>
              </a:rPr>
              <a:t>Model</a:t>
            </a:r>
            <a:endParaRPr sz="3600"/>
          </a:p>
        </p:txBody>
      </p:sp>
      <p:sp>
        <p:nvSpPr>
          <p:cNvPr id="3" name="object 3"/>
          <p:cNvSpPr txBox="1"/>
          <p:nvPr/>
        </p:nvSpPr>
        <p:spPr>
          <a:xfrm>
            <a:off x="535940" y="1623187"/>
            <a:ext cx="7638415" cy="2465070"/>
          </a:xfrm>
          <a:prstGeom prst="rect">
            <a:avLst/>
          </a:prstGeom>
        </p:spPr>
        <p:txBody>
          <a:bodyPr vert="horz" wrap="square" lIns="0" tIns="13335" rIns="0" bIns="0" rtlCol="0">
            <a:spAutoFit/>
          </a:bodyPr>
          <a:lstStyle/>
          <a:p>
            <a:pPr marL="355600" marR="5080" indent="-343535">
              <a:lnSpc>
                <a:spcPct val="100000"/>
              </a:lnSpc>
              <a:spcBef>
                <a:spcPts val="105"/>
              </a:spcBef>
              <a:buFont typeface="Arial"/>
              <a:buChar char="•"/>
              <a:tabLst>
                <a:tab pos="355600" algn="l"/>
              </a:tabLst>
            </a:pPr>
            <a:r>
              <a:rPr sz="3200" dirty="0">
                <a:solidFill>
                  <a:srgbClr val="1F2A2F"/>
                </a:solidFill>
                <a:latin typeface="Segoe UI"/>
                <a:cs typeface="Segoe UI"/>
              </a:rPr>
              <a:t>Personalised</a:t>
            </a:r>
            <a:r>
              <a:rPr sz="3200" spc="-75" dirty="0">
                <a:solidFill>
                  <a:srgbClr val="1F2A2F"/>
                </a:solidFill>
                <a:latin typeface="Segoe UI"/>
                <a:cs typeface="Segoe UI"/>
              </a:rPr>
              <a:t> </a:t>
            </a:r>
            <a:r>
              <a:rPr sz="3200" dirty="0">
                <a:solidFill>
                  <a:srgbClr val="1F2A2F"/>
                </a:solidFill>
                <a:latin typeface="Segoe UI"/>
                <a:cs typeface="Segoe UI"/>
              </a:rPr>
              <a:t>Care</a:t>
            </a:r>
            <a:r>
              <a:rPr sz="3200" spc="-55" dirty="0">
                <a:solidFill>
                  <a:srgbClr val="1F2A2F"/>
                </a:solidFill>
                <a:latin typeface="Segoe UI"/>
                <a:cs typeface="Segoe UI"/>
              </a:rPr>
              <a:t> </a:t>
            </a:r>
            <a:r>
              <a:rPr sz="3200" dirty="0">
                <a:solidFill>
                  <a:srgbClr val="1F2A2F"/>
                </a:solidFill>
                <a:latin typeface="Segoe UI"/>
                <a:cs typeface="Segoe UI"/>
              </a:rPr>
              <a:t>Operating</a:t>
            </a:r>
            <a:r>
              <a:rPr sz="3200" spc="-60" dirty="0">
                <a:solidFill>
                  <a:srgbClr val="1F2A2F"/>
                </a:solidFill>
                <a:latin typeface="Segoe UI"/>
                <a:cs typeface="Segoe UI"/>
              </a:rPr>
              <a:t> </a:t>
            </a:r>
            <a:r>
              <a:rPr sz="3200" spc="-10" dirty="0">
                <a:solidFill>
                  <a:srgbClr val="1F2A2F"/>
                </a:solidFill>
                <a:latin typeface="Segoe UI"/>
                <a:cs typeface="Segoe UI"/>
              </a:rPr>
              <a:t>Model </a:t>
            </a:r>
            <a:r>
              <a:rPr sz="3200" dirty="0">
                <a:solidFill>
                  <a:srgbClr val="1F2A2F"/>
                </a:solidFill>
                <a:latin typeface="Segoe UI"/>
                <a:cs typeface="Segoe UI"/>
              </a:rPr>
              <a:t>(PCOM)</a:t>
            </a:r>
            <a:r>
              <a:rPr sz="3200" spc="-85" dirty="0">
                <a:solidFill>
                  <a:srgbClr val="1F2A2F"/>
                </a:solidFill>
                <a:latin typeface="Segoe UI"/>
                <a:cs typeface="Segoe UI"/>
              </a:rPr>
              <a:t> </a:t>
            </a:r>
            <a:r>
              <a:rPr sz="3200" dirty="0">
                <a:solidFill>
                  <a:srgbClr val="1F2A2F"/>
                </a:solidFill>
                <a:latin typeface="Segoe UI"/>
                <a:cs typeface="Segoe UI"/>
              </a:rPr>
              <a:t>illustrates</a:t>
            </a:r>
            <a:r>
              <a:rPr sz="3200" spc="-45" dirty="0">
                <a:solidFill>
                  <a:srgbClr val="1F2A2F"/>
                </a:solidFill>
                <a:latin typeface="Segoe UI"/>
                <a:cs typeface="Segoe UI"/>
              </a:rPr>
              <a:t> </a:t>
            </a:r>
            <a:r>
              <a:rPr sz="3200" dirty="0">
                <a:solidFill>
                  <a:srgbClr val="1F2A2F"/>
                </a:solidFill>
                <a:latin typeface="Segoe UI"/>
                <a:cs typeface="Segoe UI"/>
              </a:rPr>
              <a:t>how</a:t>
            </a:r>
            <a:r>
              <a:rPr sz="3200" spc="-50" dirty="0">
                <a:solidFill>
                  <a:srgbClr val="1F2A2F"/>
                </a:solidFill>
                <a:latin typeface="Segoe UI"/>
                <a:cs typeface="Segoe UI"/>
              </a:rPr>
              <a:t> </a:t>
            </a:r>
            <a:r>
              <a:rPr sz="3200" dirty="0">
                <a:solidFill>
                  <a:srgbClr val="1F2A2F"/>
                </a:solidFill>
                <a:latin typeface="Segoe UI"/>
                <a:cs typeface="Segoe UI"/>
              </a:rPr>
              <a:t>all</a:t>
            </a:r>
            <a:r>
              <a:rPr sz="3200" spc="-75" dirty="0">
                <a:solidFill>
                  <a:srgbClr val="1F2A2F"/>
                </a:solidFill>
                <a:latin typeface="Segoe UI"/>
                <a:cs typeface="Segoe UI"/>
              </a:rPr>
              <a:t> </a:t>
            </a:r>
            <a:r>
              <a:rPr sz="3200" dirty="0">
                <a:solidFill>
                  <a:srgbClr val="1F2A2F"/>
                </a:solidFill>
                <a:latin typeface="Segoe UI"/>
                <a:cs typeface="Segoe UI"/>
              </a:rPr>
              <a:t>the</a:t>
            </a:r>
            <a:r>
              <a:rPr sz="3200" spc="-45" dirty="0">
                <a:solidFill>
                  <a:srgbClr val="1F2A2F"/>
                </a:solidFill>
                <a:latin typeface="Segoe UI"/>
                <a:cs typeface="Segoe UI"/>
              </a:rPr>
              <a:t> </a:t>
            </a:r>
            <a:r>
              <a:rPr sz="3200" spc="-10" dirty="0">
                <a:solidFill>
                  <a:srgbClr val="1F2A2F"/>
                </a:solidFill>
                <a:latin typeface="Segoe UI"/>
                <a:cs typeface="Segoe UI"/>
              </a:rPr>
              <a:t>various </a:t>
            </a:r>
            <a:r>
              <a:rPr sz="3200" dirty="0">
                <a:solidFill>
                  <a:srgbClr val="1F2A2F"/>
                </a:solidFill>
                <a:latin typeface="Segoe UI"/>
                <a:cs typeface="Segoe UI"/>
              </a:rPr>
              <a:t>components</a:t>
            </a:r>
            <a:r>
              <a:rPr sz="3200" spc="-35" dirty="0">
                <a:solidFill>
                  <a:srgbClr val="1F2A2F"/>
                </a:solidFill>
                <a:latin typeface="Segoe UI"/>
                <a:cs typeface="Segoe UI"/>
              </a:rPr>
              <a:t> </a:t>
            </a:r>
            <a:r>
              <a:rPr sz="3200" dirty="0">
                <a:solidFill>
                  <a:srgbClr val="1F2A2F"/>
                </a:solidFill>
                <a:latin typeface="Segoe UI"/>
                <a:cs typeface="Segoe UI"/>
              </a:rPr>
              <a:t>work</a:t>
            </a:r>
            <a:r>
              <a:rPr sz="3200" spc="-60" dirty="0">
                <a:solidFill>
                  <a:srgbClr val="1F2A2F"/>
                </a:solidFill>
                <a:latin typeface="Segoe UI"/>
                <a:cs typeface="Segoe UI"/>
              </a:rPr>
              <a:t> </a:t>
            </a:r>
            <a:r>
              <a:rPr sz="3200" dirty="0">
                <a:solidFill>
                  <a:srgbClr val="1F2A2F"/>
                </a:solidFill>
                <a:latin typeface="Segoe UI"/>
                <a:cs typeface="Segoe UI"/>
              </a:rPr>
              <a:t>together</a:t>
            </a:r>
            <a:r>
              <a:rPr sz="3200" spc="-40" dirty="0">
                <a:solidFill>
                  <a:srgbClr val="1F2A2F"/>
                </a:solidFill>
                <a:latin typeface="Segoe UI"/>
                <a:cs typeface="Segoe UI"/>
              </a:rPr>
              <a:t> </a:t>
            </a:r>
            <a:r>
              <a:rPr sz="3200" dirty="0">
                <a:solidFill>
                  <a:srgbClr val="1F2A2F"/>
                </a:solidFill>
                <a:latin typeface="Segoe UI"/>
                <a:cs typeface="Segoe UI"/>
              </a:rPr>
              <a:t>to</a:t>
            </a:r>
            <a:r>
              <a:rPr sz="3200" spc="-40" dirty="0">
                <a:solidFill>
                  <a:srgbClr val="1F2A2F"/>
                </a:solidFill>
                <a:latin typeface="Segoe UI"/>
                <a:cs typeface="Segoe UI"/>
              </a:rPr>
              <a:t> </a:t>
            </a:r>
            <a:r>
              <a:rPr sz="3200" dirty="0">
                <a:solidFill>
                  <a:srgbClr val="1F2A2F"/>
                </a:solidFill>
                <a:latin typeface="Segoe UI"/>
                <a:cs typeface="Segoe UI"/>
              </a:rPr>
              <a:t>deliver</a:t>
            </a:r>
            <a:r>
              <a:rPr sz="3200" spc="-50" dirty="0">
                <a:solidFill>
                  <a:srgbClr val="1F2A2F"/>
                </a:solidFill>
                <a:latin typeface="Segoe UI"/>
                <a:cs typeface="Segoe UI"/>
              </a:rPr>
              <a:t> a </a:t>
            </a:r>
            <a:r>
              <a:rPr sz="3200" dirty="0">
                <a:solidFill>
                  <a:srgbClr val="1F2A2F"/>
                </a:solidFill>
                <a:latin typeface="Segoe UI"/>
                <a:cs typeface="Segoe UI"/>
              </a:rPr>
              <a:t>joined-up</a:t>
            </a:r>
            <a:r>
              <a:rPr sz="3200" spc="-90" dirty="0">
                <a:solidFill>
                  <a:srgbClr val="1F2A2F"/>
                </a:solidFill>
                <a:latin typeface="Segoe UI"/>
                <a:cs typeface="Segoe UI"/>
              </a:rPr>
              <a:t> </a:t>
            </a:r>
            <a:r>
              <a:rPr sz="3200" dirty="0">
                <a:solidFill>
                  <a:srgbClr val="1F2A2F"/>
                </a:solidFill>
                <a:latin typeface="Segoe UI"/>
                <a:cs typeface="Segoe UI"/>
              </a:rPr>
              <a:t>approach</a:t>
            </a:r>
            <a:r>
              <a:rPr sz="3200" spc="-110" dirty="0">
                <a:solidFill>
                  <a:srgbClr val="1F2A2F"/>
                </a:solidFill>
                <a:latin typeface="Segoe UI"/>
                <a:cs typeface="Segoe UI"/>
              </a:rPr>
              <a:t> </a:t>
            </a:r>
            <a:r>
              <a:rPr sz="3200" dirty="0">
                <a:solidFill>
                  <a:srgbClr val="1F2A2F"/>
                </a:solidFill>
                <a:latin typeface="Segoe UI"/>
                <a:cs typeface="Segoe UI"/>
              </a:rPr>
              <a:t>around</a:t>
            </a:r>
            <a:r>
              <a:rPr sz="3200" spc="-95" dirty="0">
                <a:solidFill>
                  <a:srgbClr val="1F2A2F"/>
                </a:solidFill>
                <a:latin typeface="Segoe UI"/>
                <a:cs typeface="Segoe UI"/>
              </a:rPr>
              <a:t> </a:t>
            </a:r>
            <a:r>
              <a:rPr sz="3200" dirty="0">
                <a:solidFill>
                  <a:srgbClr val="1F2A2F"/>
                </a:solidFill>
                <a:latin typeface="Segoe UI"/>
                <a:cs typeface="Segoe UI"/>
              </a:rPr>
              <a:t>the</a:t>
            </a:r>
            <a:r>
              <a:rPr sz="3200" spc="-75" dirty="0">
                <a:solidFill>
                  <a:srgbClr val="1F2A2F"/>
                </a:solidFill>
                <a:latin typeface="Segoe UI"/>
                <a:cs typeface="Segoe UI"/>
              </a:rPr>
              <a:t> </a:t>
            </a:r>
            <a:r>
              <a:rPr sz="3200" dirty="0">
                <a:solidFill>
                  <a:srgbClr val="1F2A2F"/>
                </a:solidFill>
                <a:latin typeface="Segoe UI"/>
                <a:cs typeface="Segoe UI"/>
              </a:rPr>
              <a:t>needs</a:t>
            </a:r>
            <a:r>
              <a:rPr sz="3200" spc="-75" dirty="0">
                <a:solidFill>
                  <a:srgbClr val="1F2A2F"/>
                </a:solidFill>
                <a:latin typeface="Segoe UI"/>
                <a:cs typeface="Segoe UI"/>
              </a:rPr>
              <a:t> </a:t>
            </a:r>
            <a:r>
              <a:rPr sz="3200" spc="-25" dirty="0">
                <a:solidFill>
                  <a:srgbClr val="1F2A2F"/>
                </a:solidFill>
                <a:latin typeface="Segoe UI"/>
                <a:cs typeface="Segoe UI"/>
              </a:rPr>
              <a:t>of </a:t>
            </a:r>
            <a:r>
              <a:rPr sz="3200" dirty="0">
                <a:solidFill>
                  <a:srgbClr val="1F2A2F"/>
                </a:solidFill>
                <a:latin typeface="Segoe UI"/>
                <a:cs typeface="Segoe UI"/>
              </a:rPr>
              <a:t>each</a:t>
            </a:r>
            <a:r>
              <a:rPr sz="3200" spc="-20" dirty="0">
                <a:solidFill>
                  <a:srgbClr val="1F2A2F"/>
                </a:solidFill>
                <a:latin typeface="Segoe UI"/>
                <a:cs typeface="Segoe UI"/>
              </a:rPr>
              <a:t> </a:t>
            </a:r>
            <a:r>
              <a:rPr sz="3200" spc="-10" dirty="0">
                <a:solidFill>
                  <a:srgbClr val="1F2A2F"/>
                </a:solidFill>
                <a:latin typeface="Segoe UI"/>
                <a:cs typeface="Segoe UI"/>
              </a:rPr>
              <a:t>individual</a:t>
            </a:r>
            <a:endParaRPr sz="3200">
              <a:latin typeface="Segoe UI"/>
              <a:cs typeface="Segoe U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14884" y="188976"/>
            <a:ext cx="8714232" cy="5399532"/>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3077210" marR="5080" indent="-3065145">
              <a:lnSpc>
                <a:spcPct val="100000"/>
              </a:lnSpc>
              <a:spcBef>
                <a:spcPts val="95"/>
              </a:spcBef>
              <a:tabLst>
                <a:tab pos="3976370" algn="l"/>
              </a:tabLst>
            </a:pPr>
            <a:r>
              <a:rPr sz="4000" spc="-10" dirty="0">
                <a:solidFill>
                  <a:srgbClr val="1F2A2F"/>
                </a:solidFill>
              </a:rPr>
              <a:t>Personalised</a:t>
            </a:r>
            <a:r>
              <a:rPr sz="4000" spc="-145" dirty="0">
                <a:solidFill>
                  <a:srgbClr val="1F2A2F"/>
                </a:solidFill>
              </a:rPr>
              <a:t> </a:t>
            </a:r>
            <a:r>
              <a:rPr sz="4000" dirty="0">
                <a:solidFill>
                  <a:srgbClr val="1F2A2F"/>
                </a:solidFill>
              </a:rPr>
              <a:t>palliative</a:t>
            </a:r>
            <a:r>
              <a:rPr sz="4000" spc="-165" dirty="0">
                <a:solidFill>
                  <a:srgbClr val="1F2A2F"/>
                </a:solidFill>
              </a:rPr>
              <a:t> </a:t>
            </a:r>
            <a:r>
              <a:rPr sz="4000" dirty="0">
                <a:solidFill>
                  <a:srgbClr val="1F2A2F"/>
                </a:solidFill>
              </a:rPr>
              <a:t>and</a:t>
            </a:r>
            <a:r>
              <a:rPr sz="4000" spc="-155" dirty="0">
                <a:solidFill>
                  <a:srgbClr val="1F2A2F"/>
                </a:solidFill>
              </a:rPr>
              <a:t> </a:t>
            </a:r>
            <a:r>
              <a:rPr sz="4000" dirty="0">
                <a:solidFill>
                  <a:srgbClr val="1F2A2F"/>
                </a:solidFill>
              </a:rPr>
              <a:t>end</a:t>
            </a:r>
            <a:r>
              <a:rPr sz="4000" spc="-140" dirty="0">
                <a:solidFill>
                  <a:srgbClr val="1F2A2F"/>
                </a:solidFill>
              </a:rPr>
              <a:t> </a:t>
            </a:r>
            <a:r>
              <a:rPr sz="4000" spc="-25" dirty="0">
                <a:solidFill>
                  <a:srgbClr val="1F2A2F"/>
                </a:solidFill>
              </a:rPr>
              <a:t>of </a:t>
            </a:r>
            <a:r>
              <a:rPr sz="4000" spc="-20" dirty="0">
                <a:solidFill>
                  <a:srgbClr val="1F2A2F"/>
                </a:solidFill>
              </a:rPr>
              <a:t>life</a:t>
            </a:r>
            <a:r>
              <a:rPr sz="4000" dirty="0">
                <a:solidFill>
                  <a:srgbClr val="1F2A2F"/>
                </a:solidFill>
              </a:rPr>
              <a:t>	</a:t>
            </a:r>
            <a:r>
              <a:rPr sz="4000" spc="-20" dirty="0">
                <a:solidFill>
                  <a:srgbClr val="1F2A2F"/>
                </a:solidFill>
              </a:rPr>
              <a:t>care</a:t>
            </a:r>
            <a:endParaRPr sz="4000"/>
          </a:p>
        </p:txBody>
      </p:sp>
      <p:sp>
        <p:nvSpPr>
          <p:cNvPr id="3" name="object 3"/>
          <p:cNvSpPr txBox="1"/>
          <p:nvPr/>
        </p:nvSpPr>
        <p:spPr>
          <a:xfrm>
            <a:off x="535940" y="1550035"/>
            <a:ext cx="7980045" cy="3912235"/>
          </a:xfrm>
          <a:prstGeom prst="rect">
            <a:avLst/>
          </a:prstGeom>
        </p:spPr>
        <p:txBody>
          <a:bodyPr vert="horz" wrap="square" lIns="0" tIns="88265" rIns="0" bIns="0" rtlCol="0">
            <a:spAutoFit/>
          </a:bodyPr>
          <a:lstStyle/>
          <a:p>
            <a:pPr marL="355600" marR="5080" indent="-343535">
              <a:lnSpc>
                <a:spcPct val="80000"/>
              </a:lnSpc>
              <a:spcBef>
                <a:spcPts val="695"/>
              </a:spcBef>
              <a:buFont typeface="Arial"/>
              <a:buChar char="•"/>
              <a:tabLst>
                <a:tab pos="355600" algn="l"/>
              </a:tabLst>
            </a:pPr>
            <a:r>
              <a:rPr sz="2500" dirty="0">
                <a:latin typeface="Segoe UI"/>
                <a:cs typeface="Segoe UI"/>
              </a:rPr>
              <a:t>NHS</a:t>
            </a:r>
            <a:r>
              <a:rPr sz="2500" spc="-80" dirty="0">
                <a:latin typeface="Segoe UI"/>
                <a:cs typeface="Segoe UI"/>
              </a:rPr>
              <a:t> </a:t>
            </a:r>
            <a:r>
              <a:rPr sz="2500" dirty="0">
                <a:latin typeface="Segoe UI"/>
                <a:cs typeface="Segoe UI"/>
              </a:rPr>
              <a:t>England</a:t>
            </a:r>
            <a:r>
              <a:rPr sz="2500" spc="-60" dirty="0">
                <a:latin typeface="Segoe UI"/>
                <a:cs typeface="Segoe UI"/>
              </a:rPr>
              <a:t> </a:t>
            </a:r>
            <a:r>
              <a:rPr sz="2500" dirty="0">
                <a:latin typeface="Segoe UI"/>
                <a:cs typeface="Segoe UI"/>
              </a:rPr>
              <a:t>seek</a:t>
            </a:r>
            <a:r>
              <a:rPr sz="2500" spc="-55" dirty="0">
                <a:latin typeface="Segoe UI"/>
                <a:cs typeface="Segoe UI"/>
              </a:rPr>
              <a:t> </a:t>
            </a:r>
            <a:r>
              <a:rPr sz="2500" dirty="0">
                <a:latin typeface="Segoe UI"/>
                <a:cs typeface="Segoe UI"/>
              </a:rPr>
              <a:t>to</a:t>
            </a:r>
            <a:r>
              <a:rPr sz="2500" spc="-70" dirty="0">
                <a:latin typeface="Segoe UI"/>
                <a:cs typeface="Segoe UI"/>
              </a:rPr>
              <a:t> </a:t>
            </a:r>
            <a:r>
              <a:rPr sz="2500" spc="-20" dirty="0">
                <a:latin typeface="Segoe UI"/>
                <a:cs typeface="Segoe UI"/>
              </a:rPr>
              <a:t>“enhance</a:t>
            </a:r>
            <a:r>
              <a:rPr sz="2500" spc="-75" dirty="0">
                <a:latin typeface="Segoe UI"/>
                <a:cs typeface="Segoe UI"/>
              </a:rPr>
              <a:t> </a:t>
            </a:r>
            <a:r>
              <a:rPr sz="2500" dirty="0">
                <a:latin typeface="Segoe UI"/>
                <a:cs typeface="Segoe UI"/>
              </a:rPr>
              <a:t>personalised</a:t>
            </a:r>
            <a:r>
              <a:rPr sz="2500" spc="-35" dirty="0">
                <a:latin typeface="Segoe UI"/>
                <a:cs typeface="Segoe UI"/>
              </a:rPr>
              <a:t> </a:t>
            </a:r>
            <a:r>
              <a:rPr sz="2500" spc="-10" dirty="0">
                <a:latin typeface="Segoe UI"/>
                <a:cs typeface="Segoe UI"/>
              </a:rPr>
              <a:t>palliative </a:t>
            </a:r>
            <a:r>
              <a:rPr sz="2500" dirty="0">
                <a:latin typeface="Segoe UI"/>
                <a:cs typeface="Segoe UI"/>
              </a:rPr>
              <a:t>and</a:t>
            </a:r>
            <a:r>
              <a:rPr sz="2500" spc="-45" dirty="0">
                <a:latin typeface="Segoe UI"/>
                <a:cs typeface="Segoe UI"/>
              </a:rPr>
              <a:t> </a:t>
            </a:r>
            <a:r>
              <a:rPr sz="2500" dirty="0">
                <a:latin typeface="Segoe UI"/>
                <a:cs typeface="Segoe UI"/>
              </a:rPr>
              <a:t>end</a:t>
            </a:r>
            <a:r>
              <a:rPr sz="2500" spc="-45" dirty="0">
                <a:latin typeface="Segoe UI"/>
                <a:cs typeface="Segoe UI"/>
              </a:rPr>
              <a:t> </a:t>
            </a:r>
            <a:r>
              <a:rPr sz="2500" dirty="0">
                <a:latin typeface="Segoe UI"/>
                <a:cs typeface="Segoe UI"/>
              </a:rPr>
              <a:t>of</a:t>
            </a:r>
            <a:r>
              <a:rPr sz="2500" spc="-30" dirty="0">
                <a:latin typeface="Segoe UI"/>
                <a:cs typeface="Segoe UI"/>
              </a:rPr>
              <a:t> </a:t>
            </a:r>
            <a:r>
              <a:rPr sz="2500" dirty="0">
                <a:latin typeface="Segoe UI"/>
                <a:cs typeface="Segoe UI"/>
              </a:rPr>
              <a:t>life</a:t>
            </a:r>
            <a:r>
              <a:rPr sz="2500" spc="-45" dirty="0">
                <a:latin typeface="Segoe UI"/>
                <a:cs typeface="Segoe UI"/>
              </a:rPr>
              <a:t> </a:t>
            </a:r>
            <a:r>
              <a:rPr sz="2500" dirty="0">
                <a:latin typeface="Segoe UI"/>
                <a:cs typeface="Segoe UI"/>
              </a:rPr>
              <a:t>care</a:t>
            </a:r>
            <a:r>
              <a:rPr sz="2500" spc="-30" dirty="0">
                <a:latin typeface="Segoe UI"/>
                <a:cs typeface="Segoe UI"/>
              </a:rPr>
              <a:t> </a:t>
            </a:r>
            <a:r>
              <a:rPr sz="2500" dirty="0">
                <a:latin typeface="Segoe UI"/>
                <a:cs typeface="Segoe UI"/>
              </a:rPr>
              <a:t>by</a:t>
            </a:r>
            <a:r>
              <a:rPr sz="2500" spc="-45" dirty="0">
                <a:latin typeface="Segoe UI"/>
                <a:cs typeface="Segoe UI"/>
              </a:rPr>
              <a:t> </a:t>
            </a:r>
            <a:r>
              <a:rPr sz="2500" dirty="0">
                <a:latin typeface="Segoe UI"/>
                <a:cs typeface="Segoe UI"/>
              </a:rPr>
              <a:t>using</a:t>
            </a:r>
            <a:r>
              <a:rPr sz="2500" spc="-50" dirty="0">
                <a:latin typeface="Segoe UI"/>
                <a:cs typeface="Segoe UI"/>
              </a:rPr>
              <a:t> </a:t>
            </a:r>
            <a:r>
              <a:rPr sz="2500" dirty="0">
                <a:latin typeface="Segoe UI"/>
                <a:cs typeface="Segoe UI"/>
              </a:rPr>
              <a:t>the</a:t>
            </a:r>
            <a:r>
              <a:rPr sz="2500" spc="-40" dirty="0">
                <a:latin typeface="Segoe UI"/>
                <a:cs typeface="Segoe UI"/>
              </a:rPr>
              <a:t> </a:t>
            </a:r>
            <a:r>
              <a:rPr sz="2500" spc="-10" dirty="0">
                <a:latin typeface="Segoe UI"/>
                <a:cs typeface="Segoe UI"/>
              </a:rPr>
              <a:t>Comprehensive Personalised</a:t>
            </a:r>
            <a:r>
              <a:rPr sz="2500" spc="-30" dirty="0">
                <a:latin typeface="Segoe UI"/>
                <a:cs typeface="Segoe UI"/>
              </a:rPr>
              <a:t> </a:t>
            </a:r>
            <a:r>
              <a:rPr sz="2500" dirty="0">
                <a:latin typeface="Segoe UI"/>
                <a:cs typeface="Segoe UI"/>
              </a:rPr>
              <a:t>Care</a:t>
            </a:r>
            <a:r>
              <a:rPr sz="2500" spc="-50" dirty="0">
                <a:latin typeface="Segoe UI"/>
                <a:cs typeface="Segoe UI"/>
              </a:rPr>
              <a:t> </a:t>
            </a:r>
            <a:r>
              <a:rPr sz="2500" dirty="0">
                <a:latin typeface="Segoe UI"/>
                <a:cs typeface="Segoe UI"/>
              </a:rPr>
              <a:t>Model</a:t>
            </a:r>
            <a:r>
              <a:rPr sz="2500" spc="-55" dirty="0">
                <a:latin typeface="Segoe UI"/>
                <a:cs typeface="Segoe UI"/>
              </a:rPr>
              <a:t> </a:t>
            </a:r>
            <a:r>
              <a:rPr sz="2500" dirty="0">
                <a:latin typeface="Segoe UI"/>
                <a:cs typeface="Segoe UI"/>
              </a:rPr>
              <a:t>to</a:t>
            </a:r>
            <a:r>
              <a:rPr sz="2500" spc="-50" dirty="0">
                <a:latin typeface="Segoe UI"/>
                <a:cs typeface="Segoe UI"/>
              </a:rPr>
              <a:t> </a:t>
            </a:r>
            <a:r>
              <a:rPr sz="2500" dirty="0">
                <a:latin typeface="Segoe UI"/>
                <a:cs typeface="Segoe UI"/>
              </a:rPr>
              <a:t>view</a:t>
            </a:r>
            <a:r>
              <a:rPr sz="2500" spc="-60" dirty="0">
                <a:latin typeface="Segoe UI"/>
                <a:cs typeface="Segoe UI"/>
              </a:rPr>
              <a:t> </a:t>
            </a:r>
            <a:r>
              <a:rPr sz="2500" dirty="0">
                <a:latin typeface="Segoe UI"/>
                <a:cs typeface="Segoe UI"/>
              </a:rPr>
              <a:t>the</a:t>
            </a:r>
            <a:r>
              <a:rPr sz="2500" spc="-50" dirty="0">
                <a:latin typeface="Segoe UI"/>
                <a:cs typeface="Segoe UI"/>
              </a:rPr>
              <a:t> </a:t>
            </a:r>
            <a:r>
              <a:rPr sz="2500" spc="-10" dirty="0">
                <a:latin typeface="Segoe UI"/>
                <a:cs typeface="Segoe UI"/>
              </a:rPr>
              <a:t>improvements </a:t>
            </a:r>
            <a:r>
              <a:rPr sz="2500" dirty="0">
                <a:latin typeface="Segoe UI"/>
                <a:cs typeface="Segoe UI"/>
              </a:rPr>
              <a:t>needed</a:t>
            </a:r>
            <a:r>
              <a:rPr sz="2500" spc="-40" dirty="0">
                <a:latin typeface="Segoe UI"/>
                <a:cs typeface="Segoe UI"/>
              </a:rPr>
              <a:t> </a:t>
            </a:r>
            <a:r>
              <a:rPr sz="2500" dirty="0">
                <a:latin typeface="Segoe UI"/>
                <a:cs typeface="Segoe UI"/>
              </a:rPr>
              <a:t>to</a:t>
            </a:r>
            <a:r>
              <a:rPr sz="2500" spc="-50" dirty="0">
                <a:latin typeface="Segoe UI"/>
                <a:cs typeface="Segoe UI"/>
              </a:rPr>
              <a:t> </a:t>
            </a:r>
            <a:r>
              <a:rPr sz="2500" dirty="0">
                <a:latin typeface="Segoe UI"/>
                <a:cs typeface="Segoe UI"/>
              </a:rPr>
              <a:t>support</a:t>
            </a:r>
            <a:r>
              <a:rPr sz="2500" spc="-20" dirty="0">
                <a:latin typeface="Segoe UI"/>
                <a:cs typeface="Segoe UI"/>
              </a:rPr>
              <a:t> </a:t>
            </a:r>
            <a:r>
              <a:rPr sz="2500" dirty="0">
                <a:latin typeface="Segoe UI"/>
                <a:cs typeface="Segoe UI"/>
              </a:rPr>
              <a:t>increased</a:t>
            </a:r>
            <a:r>
              <a:rPr sz="2500" spc="-25" dirty="0">
                <a:latin typeface="Segoe UI"/>
                <a:cs typeface="Segoe UI"/>
              </a:rPr>
              <a:t> </a:t>
            </a:r>
            <a:r>
              <a:rPr sz="2500" dirty="0">
                <a:latin typeface="Segoe UI"/>
                <a:cs typeface="Segoe UI"/>
              </a:rPr>
              <a:t>choice</a:t>
            </a:r>
            <a:r>
              <a:rPr sz="2500" spc="-60" dirty="0">
                <a:latin typeface="Segoe UI"/>
                <a:cs typeface="Segoe UI"/>
              </a:rPr>
              <a:t> </a:t>
            </a:r>
            <a:r>
              <a:rPr sz="2500" dirty="0">
                <a:latin typeface="Segoe UI"/>
                <a:cs typeface="Segoe UI"/>
              </a:rPr>
              <a:t>and</a:t>
            </a:r>
            <a:r>
              <a:rPr sz="2500" spc="-60" dirty="0">
                <a:latin typeface="Segoe UI"/>
                <a:cs typeface="Segoe UI"/>
              </a:rPr>
              <a:t> </a:t>
            </a:r>
            <a:r>
              <a:rPr sz="2500" dirty="0">
                <a:latin typeface="Segoe UI"/>
                <a:cs typeface="Segoe UI"/>
              </a:rPr>
              <a:t>control</a:t>
            </a:r>
            <a:r>
              <a:rPr sz="2500" spc="-60" dirty="0">
                <a:latin typeface="Segoe UI"/>
                <a:cs typeface="Segoe UI"/>
              </a:rPr>
              <a:t> </a:t>
            </a:r>
            <a:r>
              <a:rPr sz="2500" dirty="0">
                <a:latin typeface="Segoe UI"/>
                <a:cs typeface="Segoe UI"/>
              </a:rPr>
              <a:t>at</a:t>
            </a:r>
            <a:r>
              <a:rPr sz="2500" spc="-35" dirty="0">
                <a:latin typeface="Segoe UI"/>
                <a:cs typeface="Segoe UI"/>
              </a:rPr>
              <a:t> </a:t>
            </a:r>
            <a:r>
              <a:rPr sz="2500" spc="-25" dirty="0">
                <a:latin typeface="Segoe UI"/>
                <a:cs typeface="Segoe UI"/>
              </a:rPr>
              <a:t>the </a:t>
            </a:r>
            <a:r>
              <a:rPr sz="2500" dirty="0">
                <a:latin typeface="Segoe UI"/>
                <a:cs typeface="Segoe UI"/>
              </a:rPr>
              <a:t>end</a:t>
            </a:r>
            <a:r>
              <a:rPr sz="2500" spc="-65" dirty="0">
                <a:latin typeface="Segoe UI"/>
                <a:cs typeface="Segoe UI"/>
              </a:rPr>
              <a:t> </a:t>
            </a:r>
            <a:r>
              <a:rPr sz="2500" dirty="0">
                <a:latin typeface="Segoe UI"/>
                <a:cs typeface="Segoe UI"/>
              </a:rPr>
              <a:t>of</a:t>
            </a:r>
            <a:r>
              <a:rPr sz="2500" spc="-60" dirty="0">
                <a:latin typeface="Segoe UI"/>
                <a:cs typeface="Segoe UI"/>
              </a:rPr>
              <a:t> </a:t>
            </a:r>
            <a:r>
              <a:rPr sz="2500" dirty="0">
                <a:latin typeface="Segoe UI"/>
                <a:cs typeface="Segoe UI"/>
              </a:rPr>
              <a:t>life,</a:t>
            </a:r>
            <a:r>
              <a:rPr sz="2500" spc="-65" dirty="0">
                <a:latin typeface="Segoe UI"/>
                <a:cs typeface="Segoe UI"/>
              </a:rPr>
              <a:t> </a:t>
            </a:r>
            <a:r>
              <a:rPr sz="2500" dirty="0">
                <a:latin typeface="Segoe UI"/>
                <a:cs typeface="Segoe UI"/>
              </a:rPr>
              <a:t>and</a:t>
            </a:r>
            <a:r>
              <a:rPr sz="2500" spc="-50" dirty="0">
                <a:latin typeface="Segoe UI"/>
                <a:cs typeface="Segoe UI"/>
              </a:rPr>
              <a:t> </a:t>
            </a:r>
            <a:r>
              <a:rPr sz="2500" dirty="0">
                <a:latin typeface="Segoe UI"/>
                <a:cs typeface="Segoe UI"/>
              </a:rPr>
              <a:t>better</a:t>
            </a:r>
            <a:r>
              <a:rPr sz="2500" spc="-20" dirty="0">
                <a:latin typeface="Segoe UI"/>
                <a:cs typeface="Segoe UI"/>
              </a:rPr>
              <a:t> </a:t>
            </a:r>
            <a:r>
              <a:rPr sz="2500" dirty="0">
                <a:latin typeface="Segoe UI"/>
                <a:cs typeface="Segoe UI"/>
              </a:rPr>
              <a:t>experience</a:t>
            </a:r>
            <a:r>
              <a:rPr sz="2500" spc="-25" dirty="0">
                <a:latin typeface="Segoe UI"/>
                <a:cs typeface="Segoe UI"/>
              </a:rPr>
              <a:t> </a:t>
            </a:r>
            <a:r>
              <a:rPr sz="2500" dirty="0">
                <a:latin typeface="Segoe UI"/>
                <a:cs typeface="Segoe UI"/>
              </a:rPr>
              <a:t>of</a:t>
            </a:r>
            <a:r>
              <a:rPr sz="2500" spc="-65" dirty="0">
                <a:latin typeface="Segoe UI"/>
                <a:cs typeface="Segoe UI"/>
              </a:rPr>
              <a:t> </a:t>
            </a:r>
            <a:r>
              <a:rPr sz="2500" spc="-10" dirty="0">
                <a:latin typeface="Segoe UI"/>
                <a:cs typeface="Segoe UI"/>
              </a:rPr>
              <a:t>care”.</a:t>
            </a:r>
            <a:endParaRPr sz="2500">
              <a:latin typeface="Segoe UI"/>
              <a:cs typeface="Segoe UI"/>
            </a:endParaRPr>
          </a:p>
          <a:p>
            <a:pPr marL="355600" marR="231140" indent="-343535">
              <a:lnSpc>
                <a:spcPts val="2400"/>
              </a:lnSpc>
              <a:spcBef>
                <a:spcPts val="580"/>
              </a:spcBef>
              <a:buFont typeface="Arial"/>
              <a:buChar char="•"/>
              <a:tabLst>
                <a:tab pos="355600" algn="l"/>
              </a:tabLst>
            </a:pPr>
            <a:r>
              <a:rPr sz="2500" dirty="0">
                <a:latin typeface="Segoe UI"/>
                <a:cs typeface="Segoe UI"/>
              </a:rPr>
              <a:t>This</a:t>
            </a:r>
            <a:r>
              <a:rPr sz="2500" spc="-90" dirty="0">
                <a:latin typeface="Segoe UI"/>
                <a:cs typeface="Segoe UI"/>
              </a:rPr>
              <a:t> </a:t>
            </a:r>
            <a:r>
              <a:rPr sz="2500" dirty="0">
                <a:latin typeface="Segoe UI"/>
                <a:cs typeface="Segoe UI"/>
              </a:rPr>
              <a:t>includes</a:t>
            </a:r>
            <a:r>
              <a:rPr sz="2500" spc="-85" dirty="0">
                <a:latin typeface="Segoe UI"/>
                <a:cs typeface="Segoe UI"/>
              </a:rPr>
              <a:t> </a:t>
            </a:r>
            <a:r>
              <a:rPr sz="2500" spc="-10" dirty="0">
                <a:latin typeface="Segoe UI"/>
                <a:cs typeface="Segoe UI"/>
              </a:rPr>
              <a:t>“earlier</a:t>
            </a:r>
            <a:r>
              <a:rPr sz="2500" spc="-65" dirty="0">
                <a:latin typeface="Segoe UI"/>
                <a:cs typeface="Segoe UI"/>
              </a:rPr>
              <a:t> </a:t>
            </a:r>
            <a:r>
              <a:rPr sz="2500" dirty="0">
                <a:latin typeface="Segoe UI"/>
                <a:cs typeface="Segoe UI"/>
              </a:rPr>
              <a:t>identification</a:t>
            </a:r>
            <a:r>
              <a:rPr sz="2500" spc="-55" dirty="0">
                <a:latin typeface="Segoe UI"/>
                <a:cs typeface="Segoe UI"/>
              </a:rPr>
              <a:t> </a:t>
            </a:r>
            <a:r>
              <a:rPr sz="2500" dirty="0">
                <a:latin typeface="Segoe UI"/>
                <a:cs typeface="Segoe UI"/>
              </a:rPr>
              <a:t>of</a:t>
            </a:r>
            <a:r>
              <a:rPr sz="2500" spc="-85" dirty="0">
                <a:latin typeface="Segoe UI"/>
                <a:cs typeface="Segoe UI"/>
              </a:rPr>
              <a:t> </a:t>
            </a:r>
            <a:r>
              <a:rPr sz="2500" dirty="0">
                <a:latin typeface="Segoe UI"/>
                <a:cs typeface="Segoe UI"/>
              </a:rPr>
              <a:t>people</a:t>
            </a:r>
            <a:r>
              <a:rPr sz="2500" spc="-80" dirty="0">
                <a:latin typeface="Segoe UI"/>
                <a:cs typeface="Segoe UI"/>
              </a:rPr>
              <a:t> </a:t>
            </a:r>
            <a:r>
              <a:rPr sz="2500" dirty="0">
                <a:latin typeface="Segoe UI"/>
                <a:cs typeface="Segoe UI"/>
              </a:rPr>
              <a:t>who</a:t>
            </a:r>
            <a:r>
              <a:rPr sz="2500" spc="-85" dirty="0">
                <a:latin typeface="Segoe UI"/>
                <a:cs typeface="Segoe UI"/>
              </a:rPr>
              <a:t> </a:t>
            </a:r>
            <a:r>
              <a:rPr sz="2500" spc="-25" dirty="0">
                <a:latin typeface="Segoe UI"/>
                <a:cs typeface="Segoe UI"/>
              </a:rPr>
              <a:t>are </a:t>
            </a:r>
            <a:r>
              <a:rPr sz="2500" dirty="0">
                <a:latin typeface="Segoe UI"/>
                <a:cs typeface="Segoe UI"/>
              </a:rPr>
              <a:t>likely</a:t>
            </a:r>
            <a:r>
              <a:rPr sz="2500" spc="-45" dirty="0">
                <a:latin typeface="Segoe UI"/>
                <a:cs typeface="Segoe UI"/>
              </a:rPr>
              <a:t> </a:t>
            </a:r>
            <a:r>
              <a:rPr sz="2500" dirty="0">
                <a:latin typeface="Segoe UI"/>
                <a:cs typeface="Segoe UI"/>
              </a:rPr>
              <a:t>to</a:t>
            </a:r>
            <a:r>
              <a:rPr sz="2500" spc="-50" dirty="0">
                <a:latin typeface="Segoe UI"/>
                <a:cs typeface="Segoe UI"/>
              </a:rPr>
              <a:t> </a:t>
            </a:r>
            <a:r>
              <a:rPr sz="2500" dirty="0">
                <a:latin typeface="Segoe UI"/>
                <a:cs typeface="Segoe UI"/>
              </a:rPr>
              <a:t>die</a:t>
            </a:r>
            <a:r>
              <a:rPr sz="2500" spc="-35" dirty="0">
                <a:latin typeface="Segoe UI"/>
                <a:cs typeface="Segoe UI"/>
              </a:rPr>
              <a:t> </a:t>
            </a:r>
            <a:r>
              <a:rPr sz="2500" dirty="0">
                <a:latin typeface="Segoe UI"/>
                <a:cs typeface="Segoe UI"/>
              </a:rPr>
              <a:t>within</a:t>
            </a:r>
            <a:r>
              <a:rPr sz="2500" spc="-55" dirty="0">
                <a:latin typeface="Segoe UI"/>
                <a:cs typeface="Segoe UI"/>
              </a:rPr>
              <a:t> </a:t>
            </a:r>
            <a:r>
              <a:rPr sz="2500" dirty="0">
                <a:latin typeface="Segoe UI"/>
                <a:cs typeface="Segoe UI"/>
              </a:rPr>
              <a:t>the</a:t>
            </a:r>
            <a:r>
              <a:rPr sz="2500" spc="-50" dirty="0">
                <a:latin typeface="Segoe UI"/>
                <a:cs typeface="Segoe UI"/>
              </a:rPr>
              <a:t> </a:t>
            </a:r>
            <a:r>
              <a:rPr sz="2500" dirty="0">
                <a:latin typeface="Segoe UI"/>
                <a:cs typeface="Segoe UI"/>
              </a:rPr>
              <a:t>next</a:t>
            </a:r>
            <a:r>
              <a:rPr sz="2500" spc="-45" dirty="0">
                <a:latin typeface="Segoe UI"/>
                <a:cs typeface="Segoe UI"/>
              </a:rPr>
              <a:t> </a:t>
            </a:r>
            <a:r>
              <a:rPr sz="2500" dirty="0">
                <a:latin typeface="Segoe UI"/>
                <a:cs typeface="Segoe UI"/>
              </a:rPr>
              <a:t>12</a:t>
            </a:r>
            <a:r>
              <a:rPr sz="2500" spc="-40" dirty="0">
                <a:latin typeface="Segoe UI"/>
                <a:cs typeface="Segoe UI"/>
              </a:rPr>
              <a:t> </a:t>
            </a:r>
            <a:r>
              <a:rPr sz="2500" dirty="0">
                <a:latin typeface="Segoe UI"/>
                <a:cs typeface="Segoe UI"/>
              </a:rPr>
              <a:t>months;</a:t>
            </a:r>
            <a:r>
              <a:rPr sz="2500" spc="-50" dirty="0">
                <a:latin typeface="Segoe UI"/>
                <a:cs typeface="Segoe UI"/>
              </a:rPr>
              <a:t> </a:t>
            </a:r>
            <a:r>
              <a:rPr sz="2500" spc="-10" dirty="0">
                <a:latin typeface="Segoe UI"/>
                <a:cs typeface="Segoe UI"/>
              </a:rPr>
              <a:t>better </a:t>
            </a:r>
            <a:r>
              <a:rPr sz="2500" dirty="0">
                <a:latin typeface="Segoe UI"/>
                <a:cs typeface="Segoe UI"/>
              </a:rPr>
              <a:t>conversations</a:t>
            </a:r>
            <a:r>
              <a:rPr sz="2500" spc="-45" dirty="0">
                <a:latin typeface="Segoe UI"/>
                <a:cs typeface="Segoe UI"/>
              </a:rPr>
              <a:t> </a:t>
            </a:r>
            <a:r>
              <a:rPr sz="2500" dirty="0">
                <a:latin typeface="Segoe UI"/>
                <a:cs typeface="Segoe UI"/>
              </a:rPr>
              <a:t>for</a:t>
            </a:r>
            <a:r>
              <a:rPr sz="2500" spc="-55" dirty="0">
                <a:latin typeface="Segoe UI"/>
                <a:cs typeface="Segoe UI"/>
              </a:rPr>
              <a:t> </a:t>
            </a:r>
            <a:r>
              <a:rPr sz="2500" dirty="0">
                <a:latin typeface="Segoe UI"/>
                <a:cs typeface="Segoe UI"/>
              </a:rPr>
              <a:t>people</a:t>
            </a:r>
            <a:r>
              <a:rPr sz="2500" spc="-55" dirty="0">
                <a:latin typeface="Segoe UI"/>
                <a:cs typeface="Segoe UI"/>
              </a:rPr>
              <a:t> </a:t>
            </a:r>
            <a:r>
              <a:rPr sz="2500" dirty="0">
                <a:latin typeface="Segoe UI"/>
                <a:cs typeface="Segoe UI"/>
              </a:rPr>
              <a:t>to</a:t>
            </a:r>
            <a:r>
              <a:rPr sz="2500" spc="-50" dirty="0">
                <a:latin typeface="Segoe UI"/>
                <a:cs typeface="Segoe UI"/>
              </a:rPr>
              <a:t> </a:t>
            </a:r>
            <a:r>
              <a:rPr sz="2500" dirty="0">
                <a:latin typeface="Segoe UI"/>
                <a:cs typeface="Segoe UI"/>
              </a:rPr>
              <a:t>identify</a:t>
            </a:r>
            <a:r>
              <a:rPr sz="2500" spc="-35" dirty="0">
                <a:latin typeface="Segoe UI"/>
                <a:cs typeface="Segoe UI"/>
              </a:rPr>
              <a:t> </a:t>
            </a:r>
            <a:r>
              <a:rPr sz="2500" dirty="0">
                <a:latin typeface="Segoe UI"/>
                <a:cs typeface="Segoe UI"/>
              </a:rPr>
              <a:t>their</a:t>
            </a:r>
            <a:r>
              <a:rPr sz="2500" spc="-55" dirty="0">
                <a:latin typeface="Segoe UI"/>
                <a:cs typeface="Segoe UI"/>
              </a:rPr>
              <a:t> </a:t>
            </a:r>
            <a:r>
              <a:rPr sz="2500" dirty="0">
                <a:latin typeface="Segoe UI"/>
                <a:cs typeface="Segoe UI"/>
              </a:rPr>
              <a:t>needs</a:t>
            </a:r>
            <a:r>
              <a:rPr sz="2500" spc="-55" dirty="0">
                <a:latin typeface="Segoe UI"/>
                <a:cs typeface="Segoe UI"/>
              </a:rPr>
              <a:t> </a:t>
            </a:r>
            <a:r>
              <a:rPr sz="2500" spc="-25" dirty="0">
                <a:latin typeface="Segoe UI"/>
                <a:cs typeface="Segoe UI"/>
              </a:rPr>
              <a:t>and</a:t>
            </a:r>
            <a:endParaRPr sz="2500">
              <a:latin typeface="Segoe UI"/>
              <a:cs typeface="Segoe UI"/>
            </a:endParaRPr>
          </a:p>
          <a:p>
            <a:pPr marL="355600" marR="238125">
              <a:lnSpc>
                <a:spcPts val="2400"/>
              </a:lnSpc>
            </a:pPr>
            <a:r>
              <a:rPr sz="2500" dirty="0">
                <a:latin typeface="Segoe UI"/>
                <a:cs typeface="Segoe UI"/>
              </a:rPr>
              <a:t>preferences,</a:t>
            </a:r>
            <a:r>
              <a:rPr sz="2500" spc="-25" dirty="0">
                <a:latin typeface="Segoe UI"/>
                <a:cs typeface="Segoe UI"/>
              </a:rPr>
              <a:t> </a:t>
            </a:r>
            <a:r>
              <a:rPr sz="2500" dirty="0">
                <a:latin typeface="Segoe UI"/>
                <a:cs typeface="Segoe UI"/>
              </a:rPr>
              <a:t>and</a:t>
            </a:r>
            <a:r>
              <a:rPr sz="2500" spc="-85" dirty="0">
                <a:latin typeface="Segoe UI"/>
                <a:cs typeface="Segoe UI"/>
              </a:rPr>
              <a:t> </a:t>
            </a:r>
            <a:r>
              <a:rPr sz="2500" dirty="0">
                <a:latin typeface="Segoe UI"/>
                <a:cs typeface="Segoe UI"/>
              </a:rPr>
              <a:t>to</a:t>
            </a:r>
            <a:r>
              <a:rPr sz="2500" spc="-80" dirty="0">
                <a:latin typeface="Segoe UI"/>
                <a:cs typeface="Segoe UI"/>
              </a:rPr>
              <a:t> </a:t>
            </a:r>
            <a:r>
              <a:rPr sz="2500" dirty="0">
                <a:latin typeface="Segoe UI"/>
                <a:cs typeface="Segoe UI"/>
              </a:rPr>
              <a:t>share</a:t>
            </a:r>
            <a:r>
              <a:rPr sz="2500" spc="-70" dirty="0">
                <a:latin typeface="Segoe UI"/>
                <a:cs typeface="Segoe UI"/>
              </a:rPr>
              <a:t> </a:t>
            </a:r>
            <a:r>
              <a:rPr sz="2500" dirty="0">
                <a:latin typeface="Segoe UI"/>
                <a:cs typeface="Segoe UI"/>
              </a:rPr>
              <a:t>this</a:t>
            </a:r>
            <a:r>
              <a:rPr sz="2500" spc="-75" dirty="0">
                <a:latin typeface="Segoe UI"/>
                <a:cs typeface="Segoe UI"/>
              </a:rPr>
              <a:t> </a:t>
            </a:r>
            <a:r>
              <a:rPr sz="2500" dirty="0">
                <a:latin typeface="Segoe UI"/>
                <a:cs typeface="Segoe UI"/>
              </a:rPr>
              <a:t>information</a:t>
            </a:r>
            <a:r>
              <a:rPr sz="2500" spc="-70" dirty="0">
                <a:latin typeface="Segoe UI"/>
                <a:cs typeface="Segoe UI"/>
              </a:rPr>
              <a:t> </a:t>
            </a:r>
            <a:r>
              <a:rPr sz="2500" dirty="0">
                <a:latin typeface="Segoe UI"/>
                <a:cs typeface="Segoe UI"/>
              </a:rPr>
              <a:t>with</a:t>
            </a:r>
            <a:r>
              <a:rPr sz="2500" spc="-70" dirty="0">
                <a:latin typeface="Segoe UI"/>
                <a:cs typeface="Segoe UI"/>
              </a:rPr>
              <a:t> </a:t>
            </a:r>
            <a:r>
              <a:rPr sz="2500" spc="-10" dirty="0">
                <a:latin typeface="Segoe UI"/>
                <a:cs typeface="Segoe UI"/>
              </a:rPr>
              <a:t>those </a:t>
            </a:r>
            <a:r>
              <a:rPr sz="2500" dirty="0">
                <a:latin typeface="Segoe UI"/>
                <a:cs typeface="Segoe UI"/>
              </a:rPr>
              <a:t>involved</a:t>
            </a:r>
            <a:r>
              <a:rPr sz="2500" spc="-55" dirty="0">
                <a:latin typeface="Segoe UI"/>
                <a:cs typeface="Segoe UI"/>
              </a:rPr>
              <a:t> </a:t>
            </a:r>
            <a:r>
              <a:rPr sz="2500" dirty="0">
                <a:latin typeface="Segoe UI"/>
                <a:cs typeface="Segoe UI"/>
              </a:rPr>
              <a:t>in</a:t>
            </a:r>
            <a:r>
              <a:rPr sz="2500" spc="-60" dirty="0">
                <a:latin typeface="Segoe UI"/>
                <a:cs typeface="Segoe UI"/>
              </a:rPr>
              <a:t> </a:t>
            </a:r>
            <a:r>
              <a:rPr sz="2500" dirty="0">
                <a:latin typeface="Segoe UI"/>
                <a:cs typeface="Segoe UI"/>
              </a:rPr>
              <a:t>their</a:t>
            </a:r>
            <a:r>
              <a:rPr sz="2500" spc="-50" dirty="0">
                <a:latin typeface="Segoe UI"/>
                <a:cs typeface="Segoe UI"/>
              </a:rPr>
              <a:t> </a:t>
            </a:r>
            <a:r>
              <a:rPr sz="2500" dirty="0">
                <a:latin typeface="Segoe UI"/>
                <a:cs typeface="Segoe UI"/>
              </a:rPr>
              <a:t>care;</a:t>
            </a:r>
            <a:r>
              <a:rPr sz="2500" spc="-35" dirty="0">
                <a:latin typeface="Segoe UI"/>
                <a:cs typeface="Segoe UI"/>
              </a:rPr>
              <a:t> </a:t>
            </a:r>
            <a:r>
              <a:rPr sz="2500" dirty="0">
                <a:latin typeface="Segoe UI"/>
                <a:cs typeface="Segoe UI"/>
              </a:rPr>
              <a:t>and</a:t>
            </a:r>
            <a:r>
              <a:rPr sz="2500" spc="-50" dirty="0">
                <a:latin typeface="Segoe UI"/>
                <a:cs typeface="Segoe UI"/>
              </a:rPr>
              <a:t> </a:t>
            </a:r>
            <a:r>
              <a:rPr sz="2500" dirty="0">
                <a:latin typeface="Segoe UI"/>
                <a:cs typeface="Segoe UI"/>
              </a:rPr>
              <a:t>integrated</a:t>
            </a:r>
            <a:r>
              <a:rPr sz="2500" spc="-10" dirty="0">
                <a:latin typeface="Segoe UI"/>
                <a:cs typeface="Segoe UI"/>
              </a:rPr>
              <a:t> </a:t>
            </a:r>
            <a:r>
              <a:rPr sz="2500" dirty="0">
                <a:latin typeface="Segoe UI"/>
                <a:cs typeface="Segoe UI"/>
              </a:rPr>
              <a:t>services</a:t>
            </a:r>
            <a:r>
              <a:rPr sz="2500" spc="-25" dirty="0">
                <a:latin typeface="Segoe UI"/>
                <a:cs typeface="Segoe UI"/>
              </a:rPr>
              <a:t> </a:t>
            </a:r>
            <a:r>
              <a:rPr sz="2500" spc="-10" dirty="0">
                <a:latin typeface="Segoe UI"/>
                <a:cs typeface="Segoe UI"/>
              </a:rPr>
              <a:t>which </a:t>
            </a:r>
            <a:r>
              <a:rPr sz="2500" dirty="0">
                <a:latin typeface="Segoe UI"/>
                <a:cs typeface="Segoe UI"/>
              </a:rPr>
              <a:t>wrap</a:t>
            </a:r>
            <a:r>
              <a:rPr sz="2500" spc="-40" dirty="0">
                <a:latin typeface="Segoe UI"/>
                <a:cs typeface="Segoe UI"/>
              </a:rPr>
              <a:t> </a:t>
            </a:r>
            <a:r>
              <a:rPr sz="2500" dirty="0">
                <a:latin typeface="Segoe UI"/>
                <a:cs typeface="Segoe UI"/>
              </a:rPr>
              <a:t>around</a:t>
            </a:r>
            <a:r>
              <a:rPr sz="2500" spc="-60" dirty="0">
                <a:latin typeface="Segoe UI"/>
                <a:cs typeface="Segoe UI"/>
              </a:rPr>
              <a:t> </a:t>
            </a:r>
            <a:r>
              <a:rPr sz="2500" spc="-10" dirty="0">
                <a:latin typeface="Segoe UI"/>
                <a:cs typeface="Segoe UI"/>
              </a:rPr>
              <a:t>people”.</a:t>
            </a:r>
            <a:endParaRPr sz="2500">
              <a:latin typeface="Segoe UI"/>
              <a:cs typeface="Segoe UI"/>
            </a:endParaRPr>
          </a:p>
          <a:p>
            <a:pPr marL="5513705">
              <a:lnSpc>
                <a:spcPct val="100000"/>
              </a:lnSpc>
              <a:spcBef>
                <a:spcPts val="20"/>
              </a:spcBef>
            </a:pPr>
            <a:r>
              <a:rPr sz="2500" dirty="0">
                <a:latin typeface="Segoe UI"/>
                <a:cs typeface="Segoe UI"/>
              </a:rPr>
              <a:t>(NHS,</a:t>
            </a:r>
            <a:r>
              <a:rPr sz="2500" spc="-35" dirty="0">
                <a:latin typeface="Segoe UI"/>
                <a:cs typeface="Segoe UI"/>
              </a:rPr>
              <a:t> </a:t>
            </a:r>
            <a:r>
              <a:rPr sz="2500" spc="-10" dirty="0">
                <a:latin typeface="Segoe UI"/>
                <a:cs typeface="Segoe UI"/>
              </a:rPr>
              <a:t>2022)</a:t>
            </a:r>
            <a:endParaRPr sz="2500">
              <a:latin typeface="Segoe UI"/>
              <a:cs typeface="Segoe U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fontScale="90000"/>
          </a:bodyPr>
          <a:lstStyle/>
          <a:p>
            <a:r>
              <a:rPr lang="en-GB" b="1" i="1" dirty="0">
                <a:solidFill>
                  <a:schemeClr val="bg1"/>
                </a:solidFill>
                <a:latin typeface="Arial" panose="020B0604020202020204" pitchFamily="34" charset="0"/>
                <a:cs typeface="Arial" panose="020B0604020202020204" pitchFamily="34" charset="0"/>
              </a:rPr>
              <a:t>What is </a:t>
            </a:r>
            <a:br>
              <a:rPr lang="en-GB" b="1" i="1" dirty="0">
                <a:solidFill>
                  <a:schemeClr val="bg1"/>
                </a:solidFill>
                <a:latin typeface="Arial" panose="020B0604020202020204" pitchFamily="34" charset="0"/>
                <a:cs typeface="Arial" panose="020B0604020202020204" pitchFamily="34" charset="0"/>
              </a:rPr>
            </a:br>
            <a:r>
              <a:rPr lang="en-GB" b="1" i="1" dirty="0">
                <a:solidFill>
                  <a:schemeClr val="bg1"/>
                </a:solidFill>
                <a:latin typeface="Arial" panose="020B0604020202020204" pitchFamily="34" charset="0"/>
                <a:cs typeface="Arial" panose="020B0604020202020204" pitchFamily="34" charset="0"/>
              </a:rPr>
              <a:t>Personalised Care Planning?</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0038257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B-3F99-5808-69C8-FF449A23460F}"/>
              </a:ext>
            </a:extLst>
          </p:cNvPr>
          <p:cNvSpPr>
            <a:spLocks noGrp="1"/>
          </p:cNvSpPr>
          <p:nvPr>
            <p:ph type="title"/>
          </p:nvPr>
        </p:nvSpPr>
        <p:spPr/>
        <p:txBody>
          <a:bodyPr/>
          <a:lstStyle/>
          <a:p>
            <a:r>
              <a:rPr lang="en-GB" b="1" dirty="0"/>
              <a:t>Personalised Care Planning</a:t>
            </a:r>
          </a:p>
        </p:txBody>
      </p:sp>
      <p:sp>
        <p:nvSpPr>
          <p:cNvPr id="3" name="Content Placeholder 2">
            <a:extLst>
              <a:ext uri="{FF2B5EF4-FFF2-40B4-BE49-F238E27FC236}">
                <a16:creationId xmlns:a16="http://schemas.microsoft.com/office/drawing/2014/main" id="{947E49D6-924E-67C4-7E93-838D7AE0ADBF}"/>
              </a:ext>
            </a:extLst>
          </p:cNvPr>
          <p:cNvSpPr>
            <a:spLocks noGrp="1"/>
          </p:cNvSpPr>
          <p:nvPr>
            <p:ph idx="1"/>
          </p:nvPr>
        </p:nvSpPr>
        <p:spPr/>
        <p:txBody>
          <a:bodyPr vert="horz" lIns="91440" tIns="45720" rIns="91440" bIns="45720" rtlCol="0" anchor="t">
            <a:normAutofit fontScale="77500" lnSpcReduction="20000"/>
          </a:bodyPr>
          <a:lstStyle/>
          <a:p>
            <a:r>
              <a:rPr lang="en-GB" b="0" i="0" dirty="0">
                <a:solidFill>
                  <a:srgbClr val="3B3835"/>
                </a:solidFill>
                <a:effectLst/>
                <a:latin typeface="Source Sans Pro" panose="020B0503030403020204" pitchFamily="34" charset="0"/>
              </a:rPr>
              <a:t> </a:t>
            </a:r>
            <a:r>
              <a:rPr lang="en-GB" b="0" i="0" dirty="0">
                <a:solidFill>
                  <a:srgbClr val="212121"/>
                </a:solidFill>
                <a:effectLst/>
                <a:latin typeface="Times New Roman" panose="02020603050405020304" pitchFamily="18" charset="0"/>
                <a:cs typeface="Times New Roman" panose="02020603050405020304" pitchFamily="18" charset="0"/>
              </a:rPr>
              <a:t>Personalised care planning is an active and  collaborative process used in chronic condition management in  patients and clinicians. It is a process </a:t>
            </a:r>
            <a:r>
              <a:rPr lang="en-GB" dirty="0">
                <a:solidFill>
                  <a:srgbClr val="212121"/>
                </a:solidFill>
                <a:latin typeface="Times New Roman" panose="02020603050405020304" pitchFamily="18" charset="0"/>
                <a:cs typeface="Times New Roman" panose="02020603050405020304" pitchFamily="18" charset="0"/>
              </a:rPr>
              <a:t>which includes:</a:t>
            </a:r>
          </a:p>
          <a:p>
            <a:endParaRPr lang="en-GB" dirty="0">
              <a:solidFill>
                <a:srgbClr val="212121"/>
              </a:solidFill>
              <a:latin typeface="Times New Roman" panose="02020603050405020304" pitchFamily="18" charset="0"/>
              <a:cs typeface="Times New Roman" panose="02020603050405020304" pitchFamily="18" charset="0"/>
            </a:endParaRPr>
          </a:p>
          <a:p>
            <a:r>
              <a:rPr lang="en-GB" dirty="0">
                <a:solidFill>
                  <a:srgbClr val="212121"/>
                </a:solidFill>
                <a:latin typeface="Times New Roman"/>
                <a:cs typeface="Times New Roman"/>
              </a:rPr>
              <a:t>I</a:t>
            </a:r>
            <a:r>
              <a:rPr lang="en-GB" b="0" i="0" dirty="0">
                <a:solidFill>
                  <a:srgbClr val="212121"/>
                </a:solidFill>
                <a:effectLst/>
                <a:latin typeface="Times New Roman"/>
                <a:cs typeface="Times New Roman"/>
              </a:rPr>
              <a:t>dentification and discussion of</a:t>
            </a:r>
            <a:r>
              <a:rPr lang="en-GB" dirty="0">
                <a:solidFill>
                  <a:srgbClr val="212121"/>
                </a:solidFill>
                <a:latin typeface="Times New Roman"/>
                <a:cs typeface="Times New Roman"/>
              </a:rPr>
              <a:t> </a:t>
            </a:r>
            <a:r>
              <a:rPr lang="en-GB" b="0" i="0" dirty="0">
                <a:solidFill>
                  <a:srgbClr val="212121"/>
                </a:solidFill>
                <a:effectLst/>
                <a:latin typeface="Times New Roman"/>
                <a:cs typeface="Times New Roman"/>
              </a:rPr>
              <a:t> problems caused by or related to a patient's </a:t>
            </a:r>
            <a:r>
              <a:rPr lang="en-GB" dirty="0">
                <a:solidFill>
                  <a:srgbClr val="212121"/>
                </a:solidFill>
                <a:latin typeface="Times New Roman"/>
                <a:cs typeface="Times New Roman"/>
              </a:rPr>
              <a:t>condition and developing</a:t>
            </a:r>
            <a:r>
              <a:rPr lang="en-GB" b="0" i="0" dirty="0">
                <a:solidFill>
                  <a:srgbClr val="212121"/>
                </a:solidFill>
                <a:effectLst/>
                <a:latin typeface="Times New Roman"/>
                <a:cs typeface="Times New Roman"/>
              </a:rPr>
              <a:t> a plan for tackling </a:t>
            </a:r>
            <a:r>
              <a:rPr lang="en-GB" dirty="0">
                <a:solidFill>
                  <a:srgbClr val="212121"/>
                </a:solidFill>
                <a:latin typeface="Times New Roman"/>
                <a:cs typeface="Times New Roman"/>
              </a:rPr>
              <a:t>them.</a:t>
            </a:r>
            <a:endParaRPr lang="en-GB" b="0" i="0" dirty="0">
              <a:solidFill>
                <a:srgbClr val="212121"/>
              </a:solidFill>
              <a:effectLst/>
              <a:latin typeface="Times New Roman" panose="02020603050405020304" pitchFamily="18" charset="0"/>
              <a:cs typeface="Times New Roman" panose="02020603050405020304" pitchFamily="18" charset="0"/>
            </a:endParaRPr>
          </a:p>
          <a:p>
            <a:endParaRPr lang="en-GB" b="0" i="0" dirty="0">
              <a:solidFill>
                <a:srgbClr val="212121"/>
              </a:solidFill>
              <a:effectLst/>
              <a:latin typeface="Times New Roman" panose="02020603050405020304" pitchFamily="18" charset="0"/>
              <a:cs typeface="Times New Roman" panose="02020603050405020304" pitchFamily="18" charset="0"/>
            </a:endParaRPr>
          </a:p>
          <a:p>
            <a:r>
              <a:rPr lang="en-GB" b="0" i="0" dirty="0">
                <a:solidFill>
                  <a:srgbClr val="212121"/>
                </a:solidFill>
                <a:effectLst/>
                <a:latin typeface="Times New Roman" panose="02020603050405020304" pitchFamily="18" charset="0"/>
                <a:cs typeface="Times New Roman" panose="02020603050405020304" pitchFamily="18" charset="0"/>
              </a:rPr>
              <a:t> In essence it is a conversation, or series of conversations, in which members of the multidisciplinary team agree on </a:t>
            </a:r>
            <a:r>
              <a:rPr lang="en-GB" b="1" i="0" dirty="0">
                <a:solidFill>
                  <a:srgbClr val="212121"/>
                </a:solidFill>
                <a:effectLst/>
                <a:latin typeface="Times New Roman" panose="02020603050405020304" pitchFamily="18" charset="0"/>
                <a:cs typeface="Times New Roman" panose="02020603050405020304" pitchFamily="18" charset="0"/>
              </a:rPr>
              <a:t>goals</a:t>
            </a:r>
            <a:r>
              <a:rPr lang="en-GB" b="0" i="0" dirty="0">
                <a:solidFill>
                  <a:srgbClr val="212121"/>
                </a:solidFill>
                <a:effectLst/>
                <a:latin typeface="Times New Roman" panose="02020603050405020304" pitchFamily="18" charset="0"/>
                <a:cs typeface="Times New Roman" panose="02020603050405020304" pitchFamily="18" charset="0"/>
              </a:rPr>
              <a:t> and </a:t>
            </a:r>
            <a:r>
              <a:rPr lang="en-GB" b="1" i="0" dirty="0">
                <a:solidFill>
                  <a:srgbClr val="212121"/>
                </a:solidFill>
                <a:effectLst/>
                <a:latin typeface="Times New Roman" panose="02020603050405020304" pitchFamily="18" charset="0"/>
                <a:cs typeface="Times New Roman" panose="02020603050405020304" pitchFamily="18" charset="0"/>
              </a:rPr>
              <a:t>actions</a:t>
            </a:r>
            <a:r>
              <a:rPr lang="en-GB" b="0" i="0" dirty="0">
                <a:solidFill>
                  <a:srgbClr val="212121"/>
                </a:solidFill>
                <a:effectLst/>
                <a:latin typeface="Times New Roman" panose="02020603050405020304" pitchFamily="18" charset="0"/>
                <a:cs typeface="Times New Roman" panose="02020603050405020304" pitchFamily="18" charset="0"/>
              </a:rPr>
              <a:t> for managing the patient's condition.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63953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B-3F99-5808-69C8-FF449A23460F}"/>
              </a:ext>
            </a:extLst>
          </p:cNvPr>
          <p:cNvSpPr>
            <a:spLocks noGrp="1"/>
          </p:cNvSpPr>
          <p:nvPr>
            <p:ph type="title"/>
          </p:nvPr>
        </p:nvSpPr>
        <p:spPr/>
        <p:txBody>
          <a:bodyPr/>
          <a:lstStyle/>
          <a:p>
            <a:r>
              <a:rPr lang="en-GB" b="1" dirty="0"/>
              <a:t>Personalised Care Planning</a:t>
            </a:r>
          </a:p>
        </p:txBody>
      </p:sp>
      <p:sp>
        <p:nvSpPr>
          <p:cNvPr id="3" name="Content Placeholder 2">
            <a:extLst>
              <a:ext uri="{FF2B5EF4-FFF2-40B4-BE49-F238E27FC236}">
                <a16:creationId xmlns:a16="http://schemas.microsoft.com/office/drawing/2014/main" id="{947E49D6-924E-67C4-7E93-838D7AE0ADBF}"/>
              </a:ext>
            </a:extLst>
          </p:cNvPr>
          <p:cNvSpPr>
            <a:spLocks noGrp="1"/>
          </p:cNvSpPr>
          <p:nvPr>
            <p:ph idx="1"/>
          </p:nvPr>
        </p:nvSpPr>
        <p:spPr/>
        <p:txBody>
          <a:bodyPr vert="horz" lIns="91440" tIns="45720" rIns="91440" bIns="45720" rtlCol="0" anchor="t">
            <a:normAutofit/>
          </a:bodyPr>
          <a:lstStyle/>
          <a:p>
            <a:r>
              <a:rPr lang="en-GB" b="0" i="0" dirty="0">
                <a:solidFill>
                  <a:srgbClr val="3B3835"/>
                </a:solidFill>
                <a:effectLst/>
                <a:latin typeface="Source Sans Pro" panose="020B0503030403020204" pitchFamily="34" charset="0"/>
                <a:hlinkClick r:id="rId2"/>
              </a:rPr>
              <a:t>https://www.youtube.com/watch?v=OLJGOjWv9s4</a:t>
            </a:r>
            <a:endParaRPr lang="en-GB" b="0" i="0" dirty="0">
              <a:solidFill>
                <a:srgbClr val="3B3835"/>
              </a:solidFill>
              <a:effectLst/>
              <a:latin typeface="Source Sans Pro" panose="020B0503030403020204" pitchFamily="34" charset="0"/>
            </a:endParaRPr>
          </a:p>
          <a:p>
            <a:r>
              <a:rPr lang="en-GB" dirty="0">
                <a:latin typeface="Times New Roman" panose="02020603050405020304" pitchFamily="18" charset="0"/>
                <a:cs typeface="Times New Roman" panose="02020603050405020304" pitchFamily="18" charset="0"/>
                <a:hlinkClick r:id="rId3"/>
              </a:rPr>
              <a:t>https://www.youtube.com/watch?v=jkzLP1_Y6Mw</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97832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60DF-BD9E-329D-1BBB-3E3E2914BF79}"/>
              </a:ext>
            </a:extLst>
          </p:cNvPr>
          <p:cNvSpPr>
            <a:spLocks noGrp="1"/>
          </p:cNvSpPr>
          <p:nvPr>
            <p:ph type="title"/>
          </p:nvPr>
        </p:nvSpPr>
        <p:spPr/>
        <p:txBody>
          <a:bodyPr/>
          <a:lstStyle/>
          <a:p>
            <a:r>
              <a:rPr lang="en-GB" b="1" dirty="0"/>
              <a:t>Personalised Care Planning</a:t>
            </a:r>
          </a:p>
        </p:txBody>
      </p:sp>
      <p:sp>
        <p:nvSpPr>
          <p:cNvPr id="3" name="Content Placeholder 2">
            <a:extLst>
              <a:ext uri="{FF2B5EF4-FFF2-40B4-BE49-F238E27FC236}">
                <a16:creationId xmlns:a16="http://schemas.microsoft.com/office/drawing/2014/main" id="{B987427F-6C39-AE05-BD06-FE9B60EC7C88}"/>
              </a:ext>
            </a:extLst>
          </p:cNvPr>
          <p:cNvSpPr>
            <a:spLocks noGrp="1"/>
          </p:cNvSpPr>
          <p:nvPr>
            <p:ph idx="1"/>
          </p:nvPr>
        </p:nvSpPr>
        <p:spPr/>
        <p:txBody>
          <a:bodyPr vert="horz" lIns="91440" tIns="45720" rIns="91440" bIns="45720" rtlCol="0" anchor="t">
            <a:normAutofit/>
          </a:bodyPr>
          <a:lstStyle/>
          <a:p>
            <a:r>
              <a:rPr lang="en-GB" dirty="0">
                <a:solidFill>
                  <a:srgbClr val="202A30"/>
                </a:solidFill>
                <a:latin typeface="-apple-system"/>
              </a:rPr>
              <a:t>First step </a:t>
            </a:r>
            <a:endParaRPr lang="en-GB" dirty="0">
              <a:solidFill>
                <a:srgbClr val="000000"/>
              </a:solidFill>
              <a:latin typeface="Myriad Pro"/>
            </a:endParaRPr>
          </a:p>
          <a:p>
            <a:pPr marL="0" indent="0">
              <a:buNone/>
            </a:pPr>
            <a:r>
              <a:rPr lang="en-GB" dirty="0">
                <a:solidFill>
                  <a:srgbClr val="202A30"/>
                </a:solidFill>
                <a:latin typeface="-apple-system"/>
              </a:rPr>
              <a:t> Usually an</a:t>
            </a:r>
            <a:r>
              <a:rPr lang="en-GB" b="0" i="0" dirty="0">
                <a:solidFill>
                  <a:srgbClr val="202A30"/>
                </a:solidFill>
                <a:effectLst/>
                <a:latin typeface="-apple-system"/>
              </a:rPr>
              <a:t> initial holistic assessment about </a:t>
            </a:r>
            <a:r>
              <a:rPr lang="en-GB" dirty="0">
                <a:solidFill>
                  <a:srgbClr val="202A30"/>
                </a:solidFill>
                <a:latin typeface="-apple-system"/>
              </a:rPr>
              <a:t>the individual's </a:t>
            </a:r>
            <a:endParaRPr lang="en-GB" dirty="0">
              <a:solidFill>
                <a:srgbClr val="000000"/>
              </a:solidFill>
              <a:latin typeface="Myriad Pro"/>
            </a:endParaRPr>
          </a:p>
          <a:p>
            <a:r>
              <a:rPr lang="en-GB" dirty="0">
                <a:solidFill>
                  <a:srgbClr val="202A30"/>
                </a:solidFill>
                <a:latin typeface="-apple-system"/>
              </a:rPr>
              <a:t>Health.</a:t>
            </a:r>
          </a:p>
          <a:p>
            <a:r>
              <a:rPr lang="en-GB" dirty="0">
                <a:solidFill>
                  <a:srgbClr val="202A30"/>
                </a:solidFill>
                <a:latin typeface="-apple-system"/>
              </a:rPr>
              <a:t>Well-being</a:t>
            </a:r>
            <a:r>
              <a:rPr lang="en-GB" b="0" i="0" dirty="0">
                <a:solidFill>
                  <a:srgbClr val="202A30"/>
                </a:solidFill>
                <a:effectLst/>
                <a:latin typeface="-apple-system"/>
              </a:rPr>
              <a:t> needs</a:t>
            </a:r>
            <a:endParaRPr lang="en-GB" dirty="0"/>
          </a:p>
        </p:txBody>
      </p:sp>
    </p:spTree>
    <p:extLst>
      <p:ext uri="{BB962C8B-B14F-4D97-AF65-F5344CB8AC3E}">
        <p14:creationId xmlns:p14="http://schemas.microsoft.com/office/powerpoint/2010/main" val="8902979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B81A-EF82-74D5-F239-EB853D381540}"/>
              </a:ext>
            </a:extLst>
          </p:cNvPr>
          <p:cNvSpPr>
            <a:spLocks noGrp="1"/>
          </p:cNvSpPr>
          <p:nvPr>
            <p:ph type="title"/>
          </p:nvPr>
        </p:nvSpPr>
        <p:spPr>
          <a:xfrm>
            <a:off x="539552" y="-18256"/>
            <a:ext cx="8229600" cy="1143000"/>
          </a:xfrm>
        </p:spPr>
        <p:txBody>
          <a:bodyPr>
            <a:normAutofit fontScale="90000"/>
          </a:bodyPr>
          <a:lstStyle/>
          <a:p>
            <a:r>
              <a:rPr lang="en-GB" b="1" dirty="0"/>
              <a:t>Reasons for developing a Personalised Care Plan</a:t>
            </a:r>
          </a:p>
        </p:txBody>
      </p:sp>
      <p:sp>
        <p:nvSpPr>
          <p:cNvPr id="3" name="Content Placeholder 2">
            <a:extLst>
              <a:ext uri="{FF2B5EF4-FFF2-40B4-BE49-F238E27FC236}">
                <a16:creationId xmlns:a16="http://schemas.microsoft.com/office/drawing/2014/main" id="{F3F73029-9707-CB4A-78A4-2212FCB789DD}"/>
              </a:ext>
            </a:extLst>
          </p:cNvPr>
          <p:cNvSpPr>
            <a:spLocks noGrp="1"/>
          </p:cNvSpPr>
          <p:nvPr>
            <p:ph idx="1"/>
          </p:nvPr>
        </p:nvSpPr>
        <p:spPr>
          <a:xfrm>
            <a:off x="549208" y="1108841"/>
            <a:ext cx="8214208" cy="4043489"/>
          </a:xfrm>
        </p:spPr>
        <p:txBody>
          <a:bodyPr vert="horz" lIns="91440" tIns="45720" rIns="91440" bIns="45720" rtlCol="0" anchor="t">
            <a:noAutofit/>
          </a:bodyPr>
          <a:lstStyle/>
          <a:p>
            <a:endParaRPr lang="en-GB" sz="2000" dirty="0">
              <a:solidFill>
                <a:srgbClr val="212121"/>
              </a:solidFill>
              <a:latin typeface="Times New Roman"/>
              <a:cs typeface="Times New Roman"/>
            </a:endParaRPr>
          </a:p>
          <a:p>
            <a:r>
              <a:rPr lang="en-GB" sz="2000" dirty="0">
                <a:solidFill>
                  <a:srgbClr val="212121"/>
                </a:solidFill>
                <a:latin typeface="Times New Roman"/>
                <a:cs typeface="Times New Roman"/>
              </a:rPr>
              <a:t>Personalised care planning leads to improvements in certain indicators of </a:t>
            </a:r>
            <a:r>
              <a:rPr lang="en-GB" sz="2000" b="1" dirty="0">
                <a:solidFill>
                  <a:srgbClr val="212121"/>
                </a:solidFill>
                <a:latin typeface="Times New Roman"/>
                <a:cs typeface="Times New Roman"/>
              </a:rPr>
              <a:t>physical and psychological health </a:t>
            </a:r>
            <a:r>
              <a:rPr lang="en-GB" sz="2000" dirty="0">
                <a:solidFill>
                  <a:srgbClr val="212121"/>
                </a:solidFill>
                <a:latin typeface="Times New Roman"/>
                <a:cs typeface="Times New Roman"/>
              </a:rPr>
              <a:t>status, and</a:t>
            </a:r>
          </a:p>
          <a:p>
            <a:r>
              <a:rPr lang="en-GB" sz="2000" dirty="0">
                <a:solidFill>
                  <a:srgbClr val="212121"/>
                </a:solidFill>
                <a:latin typeface="Times New Roman"/>
                <a:cs typeface="Times New Roman"/>
              </a:rPr>
              <a:t> People's capability to self-manage their condition when compared to usual care. </a:t>
            </a:r>
            <a:endParaRPr lang="en-GB" sz="2000" dirty="0">
              <a:solidFill>
                <a:srgbClr val="212121"/>
              </a:solidFill>
              <a:latin typeface="Times New Roman" panose="02020603050405020304" pitchFamily="18" charset="0"/>
              <a:cs typeface="Times New Roman" panose="02020603050405020304" pitchFamily="18" charset="0"/>
            </a:endParaRPr>
          </a:p>
          <a:p>
            <a:r>
              <a:rPr lang="en-GB" sz="2000" dirty="0">
                <a:solidFill>
                  <a:srgbClr val="212121"/>
                </a:solidFill>
                <a:latin typeface="Times New Roman"/>
                <a:cs typeface="Times New Roman"/>
              </a:rPr>
              <a:t>The effects are not large, but they appear greater when the intervention is</a:t>
            </a:r>
          </a:p>
          <a:p>
            <a:r>
              <a:rPr lang="en-GB" sz="2000" dirty="0">
                <a:solidFill>
                  <a:srgbClr val="212121"/>
                </a:solidFill>
                <a:latin typeface="Times New Roman"/>
                <a:cs typeface="Times New Roman"/>
              </a:rPr>
              <a:t> More comprehensive, </a:t>
            </a:r>
            <a:endParaRPr lang="en-GB" sz="2000" dirty="0">
              <a:solidFill>
                <a:srgbClr val="212121"/>
              </a:solidFill>
              <a:latin typeface="Times New Roman" panose="02020603050405020304" pitchFamily="18" charset="0"/>
              <a:cs typeface="Times New Roman" panose="02020603050405020304" pitchFamily="18" charset="0"/>
            </a:endParaRPr>
          </a:p>
          <a:p>
            <a:r>
              <a:rPr lang="en-GB" sz="2000" dirty="0">
                <a:solidFill>
                  <a:srgbClr val="212121"/>
                </a:solidFill>
                <a:latin typeface="Times New Roman"/>
                <a:cs typeface="Times New Roman"/>
              </a:rPr>
              <a:t>More intensive, and</a:t>
            </a:r>
          </a:p>
          <a:p>
            <a:r>
              <a:rPr lang="en-GB" sz="2000" dirty="0">
                <a:solidFill>
                  <a:srgbClr val="212121"/>
                </a:solidFill>
                <a:latin typeface="Times New Roman" panose="02020603050405020304" pitchFamily="18" charset="0"/>
                <a:cs typeface="Times New Roman" panose="02020603050405020304" pitchFamily="18" charset="0"/>
              </a:rPr>
              <a:t> Better integrated into routine care.</a:t>
            </a:r>
          </a:p>
          <a:p>
            <a:pPr marL="0" indent="0">
              <a:buNone/>
            </a:pPr>
            <a:r>
              <a:rPr lang="en-GB" sz="2400" dirty="0"/>
              <a:t>                           Coulter et al.,(2015)</a:t>
            </a:r>
          </a:p>
          <a:p>
            <a:endParaRPr lang="en-GB" sz="2400" dirty="0"/>
          </a:p>
          <a:p>
            <a:pPr marL="0" indent="0" algn="l">
              <a:buNone/>
            </a:pPr>
            <a:endParaRPr lang="en-GB" sz="1400" b="1" i="0" dirty="0">
              <a:solidFill>
                <a:srgbClr val="212121"/>
              </a:solidFill>
              <a:effectLst/>
              <a:latin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20702306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DCF34-9CBF-0985-4734-E169014F6A0F}"/>
              </a:ext>
            </a:extLst>
          </p:cNvPr>
          <p:cNvSpPr>
            <a:spLocks noGrp="1"/>
          </p:cNvSpPr>
          <p:nvPr>
            <p:ph type="title"/>
          </p:nvPr>
        </p:nvSpPr>
        <p:spPr/>
        <p:txBody>
          <a:bodyPr>
            <a:normAutofit fontScale="90000"/>
          </a:bodyPr>
          <a:lstStyle/>
          <a:p>
            <a:r>
              <a:rPr lang="en-GB" b="1" dirty="0"/>
              <a:t>Areas of Need Assessed during Personalised Care planning</a:t>
            </a:r>
          </a:p>
        </p:txBody>
      </p:sp>
      <p:sp>
        <p:nvSpPr>
          <p:cNvPr id="3" name="Content Placeholder 2">
            <a:extLst>
              <a:ext uri="{FF2B5EF4-FFF2-40B4-BE49-F238E27FC236}">
                <a16:creationId xmlns:a16="http://schemas.microsoft.com/office/drawing/2014/main" id="{6C8E6E9C-B9CF-CA3B-2F72-5831609D2F77}"/>
              </a:ext>
            </a:extLst>
          </p:cNvPr>
          <p:cNvSpPr>
            <a:spLocks noGrp="1"/>
          </p:cNvSpPr>
          <p:nvPr>
            <p:ph idx="1"/>
          </p:nvPr>
        </p:nvSpPr>
        <p:spPr/>
        <p:txBody>
          <a:bodyPr vert="horz" lIns="91440" tIns="45720" rIns="91440" bIns="45720" rtlCol="0" anchor="t">
            <a:normAutofit/>
          </a:bodyPr>
          <a:lstStyle/>
          <a:p>
            <a:r>
              <a:rPr lang="en-GB" dirty="0">
                <a:solidFill>
                  <a:srgbClr val="212121"/>
                </a:solidFill>
                <a:latin typeface="BlinkMacSystemFont"/>
              </a:rPr>
              <a:t>P</a:t>
            </a:r>
            <a:r>
              <a:rPr lang="en-GB" b="0" i="0" dirty="0">
                <a:solidFill>
                  <a:srgbClr val="212121"/>
                </a:solidFill>
                <a:effectLst/>
                <a:latin typeface="BlinkMacSystemFont"/>
              </a:rPr>
              <a:t>hysical health,</a:t>
            </a:r>
            <a:r>
              <a:rPr lang="en-GB" dirty="0">
                <a:solidFill>
                  <a:srgbClr val="212121"/>
                </a:solidFill>
                <a:latin typeface="BlinkMacSystemFont"/>
              </a:rPr>
              <a:t> </a:t>
            </a:r>
            <a:endParaRPr lang="en-GB" b="0" i="0" dirty="0">
              <a:solidFill>
                <a:srgbClr val="212121"/>
              </a:solidFill>
              <a:effectLst/>
              <a:latin typeface="BlinkMacSystemFont"/>
            </a:endParaRPr>
          </a:p>
          <a:p>
            <a:r>
              <a:rPr lang="en-GB" dirty="0">
                <a:solidFill>
                  <a:srgbClr val="212121"/>
                </a:solidFill>
                <a:latin typeface="BlinkMacSystemFont"/>
              </a:rPr>
              <a:t>P</a:t>
            </a:r>
            <a:r>
              <a:rPr lang="en-GB" b="0" i="0" dirty="0">
                <a:solidFill>
                  <a:srgbClr val="212121"/>
                </a:solidFill>
                <a:effectLst/>
                <a:latin typeface="BlinkMacSystemFont"/>
              </a:rPr>
              <a:t>sychological health,</a:t>
            </a:r>
            <a:r>
              <a:rPr lang="en-GB" dirty="0">
                <a:solidFill>
                  <a:srgbClr val="212121"/>
                </a:solidFill>
                <a:latin typeface="BlinkMacSystemFont"/>
              </a:rPr>
              <a:t> </a:t>
            </a:r>
            <a:endParaRPr lang="en-GB" b="0" i="0" dirty="0">
              <a:solidFill>
                <a:srgbClr val="212121"/>
              </a:solidFill>
              <a:effectLst/>
              <a:latin typeface="BlinkMacSystemFont"/>
            </a:endParaRPr>
          </a:p>
          <a:p>
            <a:r>
              <a:rPr lang="en-GB" dirty="0">
                <a:solidFill>
                  <a:srgbClr val="212121"/>
                </a:solidFill>
                <a:latin typeface="BlinkMacSystemFont"/>
              </a:rPr>
              <a:t>S</a:t>
            </a:r>
            <a:r>
              <a:rPr lang="en-GB" b="0" i="0" dirty="0">
                <a:solidFill>
                  <a:srgbClr val="212121"/>
                </a:solidFill>
                <a:effectLst/>
                <a:latin typeface="BlinkMacSystemFont"/>
              </a:rPr>
              <a:t>ubjective health status, and</a:t>
            </a:r>
            <a:r>
              <a:rPr lang="en-GB" dirty="0">
                <a:solidFill>
                  <a:srgbClr val="212121"/>
                </a:solidFill>
                <a:latin typeface="BlinkMacSystemFont"/>
              </a:rPr>
              <a:t> </a:t>
            </a:r>
            <a:endParaRPr lang="en-GB" b="0" i="0" dirty="0">
              <a:solidFill>
                <a:srgbClr val="212121"/>
              </a:solidFill>
              <a:effectLst/>
              <a:latin typeface="BlinkMacSystemFont"/>
            </a:endParaRPr>
          </a:p>
          <a:p>
            <a:r>
              <a:rPr lang="en-GB" dirty="0">
                <a:solidFill>
                  <a:srgbClr val="212121"/>
                </a:solidFill>
                <a:latin typeface="BlinkMacSystemFont"/>
              </a:rPr>
              <a:t>C</a:t>
            </a:r>
            <a:r>
              <a:rPr lang="en-GB" b="0" i="0" dirty="0">
                <a:solidFill>
                  <a:srgbClr val="212121"/>
                </a:solidFill>
                <a:effectLst/>
                <a:latin typeface="BlinkMacSystemFont"/>
              </a:rPr>
              <a:t>apabilities for self </a:t>
            </a:r>
            <a:r>
              <a:rPr lang="en-GB" dirty="0">
                <a:solidFill>
                  <a:srgbClr val="212121"/>
                </a:solidFill>
                <a:latin typeface="BlinkMacSystemFont"/>
              </a:rPr>
              <a:t>-</a:t>
            </a:r>
            <a:r>
              <a:rPr lang="en-GB" b="0" i="0" dirty="0">
                <a:solidFill>
                  <a:srgbClr val="212121"/>
                </a:solidFill>
                <a:effectLst/>
                <a:latin typeface="BlinkMacSystemFont"/>
              </a:rPr>
              <a:t>management.</a:t>
            </a:r>
            <a:r>
              <a:rPr lang="en-GB" dirty="0">
                <a:solidFill>
                  <a:srgbClr val="212121"/>
                </a:solidFill>
                <a:latin typeface="BlinkMacSystemFont"/>
              </a:rPr>
              <a:t> </a:t>
            </a:r>
            <a:endParaRPr lang="en-GB" b="0" i="0" dirty="0">
              <a:solidFill>
                <a:srgbClr val="212121"/>
              </a:solidFill>
              <a:effectLst/>
              <a:latin typeface="BlinkMacSystemFont"/>
            </a:endParaRPr>
          </a:p>
          <a:p>
            <a:r>
              <a:rPr lang="en-GB" b="0" i="0" dirty="0">
                <a:solidFill>
                  <a:srgbClr val="212121"/>
                </a:solidFill>
                <a:effectLst/>
                <a:latin typeface="BlinkMacSystemFont"/>
              </a:rPr>
              <a:t>Secondary outcomes </a:t>
            </a:r>
            <a:r>
              <a:rPr lang="en-GB" dirty="0">
                <a:solidFill>
                  <a:srgbClr val="212121"/>
                </a:solidFill>
                <a:latin typeface="BlinkMacSystemFont"/>
              </a:rPr>
              <a:t>which includes, effects </a:t>
            </a:r>
            <a:r>
              <a:rPr lang="en-GB" b="0" i="0" dirty="0">
                <a:solidFill>
                  <a:srgbClr val="212121"/>
                </a:solidFill>
                <a:effectLst/>
                <a:latin typeface="BlinkMacSystemFont"/>
              </a:rPr>
              <a:t>on health-related behaviours, resource use and costs, and type of intervention.</a:t>
            </a:r>
            <a:r>
              <a:rPr lang="en-GB" dirty="0">
                <a:solidFill>
                  <a:srgbClr val="212121"/>
                </a:solidFill>
                <a:latin typeface="BlinkMacSystemFont"/>
              </a:rPr>
              <a:t> </a:t>
            </a:r>
            <a:endParaRPr lang="en-GB" dirty="0"/>
          </a:p>
        </p:txBody>
      </p:sp>
    </p:spTree>
    <p:extLst>
      <p:ext uri="{BB962C8B-B14F-4D97-AF65-F5344CB8AC3E}">
        <p14:creationId xmlns:p14="http://schemas.microsoft.com/office/powerpoint/2010/main" val="14455101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8DD9-FBCC-BFAA-7F07-D0344D37877F}"/>
              </a:ext>
            </a:extLst>
          </p:cNvPr>
          <p:cNvSpPr>
            <a:spLocks noGrp="1"/>
          </p:cNvSpPr>
          <p:nvPr>
            <p:ph type="title"/>
          </p:nvPr>
        </p:nvSpPr>
        <p:spPr/>
        <p:txBody>
          <a:bodyPr/>
          <a:lstStyle/>
          <a:p>
            <a:r>
              <a:rPr lang="en-GB" b="1" dirty="0"/>
              <a:t>Location for Assessment </a:t>
            </a:r>
          </a:p>
        </p:txBody>
      </p:sp>
      <p:sp>
        <p:nvSpPr>
          <p:cNvPr id="3" name="Content Placeholder 2">
            <a:extLst>
              <a:ext uri="{FF2B5EF4-FFF2-40B4-BE49-F238E27FC236}">
                <a16:creationId xmlns:a16="http://schemas.microsoft.com/office/drawing/2014/main" id="{A36AFF71-137E-3B07-E446-97C91878359E}"/>
              </a:ext>
            </a:extLst>
          </p:cNvPr>
          <p:cNvSpPr>
            <a:spLocks noGrp="1"/>
          </p:cNvSpPr>
          <p:nvPr>
            <p:ph idx="1"/>
          </p:nvPr>
        </p:nvSpPr>
        <p:spPr/>
        <p:txBody>
          <a:bodyPr vert="horz" lIns="91440" tIns="45720" rIns="91440" bIns="45720" rtlCol="0" anchor="t">
            <a:normAutofit/>
          </a:bodyPr>
          <a:lstStyle/>
          <a:p>
            <a:r>
              <a:rPr lang="en-GB" dirty="0">
                <a:solidFill>
                  <a:srgbClr val="212121"/>
                </a:solidFill>
                <a:latin typeface="BlinkMacSystemFont"/>
              </a:rPr>
              <a:t> </a:t>
            </a:r>
            <a:r>
              <a:rPr lang="en-GB" b="0" i="0" dirty="0">
                <a:solidFill>
                  <a:srgbClr val="212121"/>
                </a:solidFill>
                <a:effectLst/>
                <a:latin typeface="BlinkMacSystemFont"/>
              </a:rPr>
              <a:t>Personalised care planning interventions usually takes</a:t>
            </a:r>
            <a:r>
              <a:rPr lang="en-GB" dirty="0">
                <a:solidFill>
                  <a:srgbClr val="212121"/>
                </a:solidFill>
                <a:latin typeface="BlinkMacSystemFont"/>
              </a:rPr>
              <a:t> </a:t>
            </a:r>
            <a:r>
              <a:rPr lang="en-GB" b="0" i="0" dirty="0">
                <a:solidFill>
                  <a:srgbClr val="212121"/>
                </a:solidFill>
                <a:effectLst/>
                <a:latin typeface="BlinkMacSystemFont"/>
              </a:rPr>
              <a:t> place in</a:t>
            </a:r>
            <a:endParaRPr lang="en-US" dirty="0"/>
          </a:p>
          <a:p>
            <a:r>
              <a:rPr lang="en-GB" dirty="0">
                <a:solidFill>
                  <a:srgbClr val="212121"/>
                </a:solidFill>
                <a:latin typeface="BlinkMacSystemFont"/>
              </a:rPr>
              <a:t> Primary</a:t>
            </a:r>
            <a:r>
              <a:rPr lang="en-GB" b="0" i="0" dirty="0">
                <a:solidFill>
                  <a:srgbClr val="212121"/>
                </a:solidFill>
                <a:effectLst/>
                <a:latin typeface="BlinkMacSystemFont"/>
              </a:rPr>
              <a:t> care or community settings</a:t>
            </a:r>
            <a:endParaRPr lang="en-GB" dirty="0"/>
          </a:p>
          <a:p>
            <a:r>
              <a:rPr lang="en-GB" dirty="0">
                <a:solidFill>
                  <a:srgbClr val="212121"/>
                </a:solidFill>
                <a:latin typeface="BlinkMacSystemFont"/>
              </a:rPr>
              <a:t> Hospital</a:t>
            </a:r>
            <a:r>
              <a:rPr lang="en-GB" b="0" i="0" dirty="0">
                <a:solidFill>
                  <a:srgbClr val="212121"/>
                </a:solidFill>
                <a:effectLst/>
                <a:latin typeface="BlinkMacSystemFont"/>
              </a:rPr>
              <a:t> clinics.</a:t>
            </a:r>
            <a:endParaRPr lang="en-GB" dirty="0"/>
          </a:p>
        </p:txBody>
      </p:sp>
    </p:spTree>
    <p:extLst>
      <p:ext uri="{BB962C8B-B14F-4D97-AF65-F5344CB8AC3E}">
        <p14:creationId xmlns:p14="http://schemas.microsoft.com/office/powerpoint/2010/main" val="37134280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72A7-E338-D15A-438E-1C8FE219DA46}"/>
              </a:ext>
            </a:extLst>
          </p:cNvPr>
          <p:cNvSpPr>
            <a:spLocks noGrp="1"/>
          </p:cNvSpPr>
          <p:nvPr>
            <p:ph type="title"/>
          </p:nvPr>
        </p:nvSpPr>
        <p:spPr/>
        <p:txBody>
          <a:bodyPr/>
          <a:lstStyle/>
          <a:p>
            <a:r>
              <a:rPr lang="en-GB" b="1" dirty="0"/>
              <a:t>Process of Assessment</a:t>
            </a:r>
          </a:p>
        </p:txBody>
      </p:sp>
      <p:sp>
        <p:nvSpPr>
          <p:cNvPr id="3" name="Content Placeholder 2">
            <a:extLst>
              <a:ext uri="{FF2B5EF4-FFF2-40B4-BE49-F238E27FC236}">
                <a16:creationId xmlns:a16="http://schemas.microsoft.com/office/drawing/2014/main" id="{F91ADAFA-0AA9-06EB-DBE4-8A355BE27154}"/>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According to the NHS( 2022)</a:t>
            </a:r>
            <a:endParaRPr lang="en-US" dirty="0">
              <a:solidFill>
                <a:srgbClr val="000000"/>
              </a:solidFill>
              <a:latin typeface="Myriad Pro"/>
            </a:endParaRPr>
          </a:p>
          <a:p>
            <a:pPr marL="0" indent="0">
              <a:buNone/>
            </a:pPr>
            <a:r>
              <a:rPr lang="en-GB" b="0" i="0" dirty="0">
                <a:solidFill>
                  <a:srgbClr val="202A30"/>
                </a:solidFill>
                <a:effectLst/>
                <a:latin typeface="-apple-system"/>
              </a:rPr>
              <a:t>There is no set template for what a personalised care and support plan should look like but it should reflect the following:</a:t>
            </a:r>
            <a:endParaRPr lang="en-US" dirty="0"/>
          </a:p>
          <a:p>
            <a:pPr algn="l" fontAlgn="base">
              <a:buFont typeface="Arial" panose="020B0604020202020204" pitchFamily="34" charset="0"/>
              <a:buChar char="•"/>
            </a:pPr>
            <a:r>
              <a:rPr lang="en-GB" b="0" i="0" dirty="0">
                <a:solidFill>
                  <a:srgbClr val="202A30"/>
                </a:solidFill>
                <a:effectLst/>
                <a:latin typeface="-apple-system"/>
              </a:rPr>
              <a:t>A way of capturing and recording conversations, decisions and agreed outcomes or goals in a way that makes sense to the person.</a:t>
            </a:r>
          </a:p>
          <a:p>
            <a:pPr algn="l" fontAlgn="base">
              <a:buFont typeface="Arial" panose="020B0604020202020204" pitchFamily="34" charset="0"/>
              <a:buChar char="•"/>
            </a:pPr>
            <a:r>
              <a:rPr lang="en-GB" b="0" i="0" dirty="0">
                <a:solidFill>
                  <a:srgbClr val="202A30"/>
                </a:solidFill>
                <a:effectLst/>
                <a:latin typeface="-apple-system"/>
              </a:rPr>
              <a:t>Should be proportionate, flexible and coordinated and adaptable to a person’s health condition, situation and care and support needs.</a:t>
            </a:r>
          </a:p>
          <a:p>
            <a:pPr algn="l" fontAlgn="base">
              <a:buFont typeface="Arial" panose="020B0604020202020204" pitchFamily="34" charset="0"/>
              <a:buChar char="•"/>
            </a:pPr>
            <a:r>
              <a:rPr lang="en-GB" b="0" i="0" dirty="0">
                <a:solidFill>
                  <a:srgbClr val="202A30"/>
                </a:solidFill>
                <a:effectLst/>
                <a:latin typeface="-apple-system"/>
              </a:rPr>
              <a:t>Should include a description of the person, what matters to them and all the necessary elements that would make the plan achievable and effective.</a:t>
            </a:r>
          </a:p>
          <a:p>
            <a:pPr marL="0" indent="0">
              <a:buNone/>
            </a:pPr>
            <a:endParaRPr lang="en-GB" dirty="0"/>
          </a:p>
        </p:txBody>
      </p:sp>
    </p:spTree>
    <p:extLst>
      <p:ext uri="{BB962C8B-B14F-4D97-AF65-F5344CB8AC3E}">
        <p14:creationId xmlns:p14="http://schemas.microsoft.com/office/powerpoint/2010/main" val="40242697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4A20-9AAA-AD45-DE77-8467DDB302C8}"/>
              </a:ext>
            </a:extLst>
          </p:cNvPr>
          <p:cNvSpPr>
            <a:spLocks noGrp="1"/>
          </p:cNvSpPr>
          <p:nvPr>
            <p:ph type="title"/>
          </p:nvPr>
        </p:nvSpPr>
        <p:spPr/>
        <p:txBody>
          <a:bodyPr/>
          <a:lstStyle/>
          <a:p>
            <a:r>
              <a:rPr lang="en-GB" b="1" dirty="0"/>
              <a:t>Key Features of Assessment</a:t>
            </a:r>
          </a:p>
        </p:txBody>
      </p:sp>
      <p:sp>
        <p:nvSpPr>
          <p:cNvPr id="5" name="Content Placeholder 4">
            <a:extLst>
              <a:ext uri="{FF2B5EF4-FFF2-40B4-BE49-F238E27FC236}">
                <a16:creationId xmlns:a16="http://schemas.microsoft.com/office/drawing/2014/main" id="{DB41CA1A-7F26-3E61-F167-999F490EBD24}"/>
              </a:ext>
            </a:extLst>
          </p:cNvPr>
          <p:cNvSpPr>
            <a:spLocks noGrp="1"/>
          </p:cNvSpPr>
          <p:nvPr>
            <p:ph idx="1"/>
          </p:nvPr>
        </p:nvSpPr>
        <p:spPr/>
        <p:txBody>
          <a:bodyPr>
            <a:normAutofit fontScale="62500" lnSpcReduction="20000"/>
          </a:bodyPr>
          <a:lstStyle/>
          <a:p>
            <a:r>
              <a:rPr lang="en-GB" dirty="0"/>
              <a:t>Seeing people as whole individuals, not just their condition, is central to personalised care.</a:t>
            </a:r>
          </a:p>
          <a:p>
            <a:r>
              <a:rPr lang="en-GB" dirty="0"/>
              <a:t>This approach empowers the person to take control and build the skills and confidence to engage fully.</a:t>
            </a:r>
          </a:p>
          <a:p>
            <a:r>
              <a:rPr lang="en-GB" dirty="0"/>
              <a:t>It helps them feel hopeful and assured that the plan reflects what matters most.</a:t>
            </a:r>
          </a:p>
          <a:p>
            <a:r>
              <a:rPr lang="en-GB" dirty="0"/>
              <a:t>The person leads the development of their plan and decides who is involved.</a:t>
            </a:r>
          </a:p>
          <a:p>
            <a:r>
              <a:rPr lang="en-GB" dirty="0"/>
              <a:t>People are understood within the context of their whole life, including their strengths and important relationships.</a:t>
            </a:r>
          </a:p>
          <a:p>
            <a:r>
              <a:rPr lang="en-GB" dirty="0"/>
              <a:t>People are recognised as active partners in discussions and decisions about their health and wellbeing. </a:t>
            </a:r>
          </a:p>
          <a:p>
            <a:pPr marL="0" indent="0">
              <a:buNone/>
            </a:pPr>
            <a:r>
              <a:rPr lang="en-GB" dirty="0"/>
              <a:t>							(NHS, 2020)</a:t>
            </a:r>
          </a:p>
        </p:txBody>
      </p:sp>
    </p:spTree>
    <p:extLst>
      <p:ext uri="{BB962C8B-B14F-4D97-AF65-F5344CB8AC3E}">
        <p14:creationId xmlns:p14="http://schemas.microsoft.com/office/powerpoint/2010/main" val="38278866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6C23-EFB5-4813-A693-A8DD9A717F67}"/>
              </a:ext>
            </a:extLst>
          </p:cNvPr>
          <p:cNvSpPr>
            <a:spLocks noGrp="1"/>
          </p:cNvSpPr>
          <p:nvPr>
            <p:ph type="title"/>
          </p:nvPr>
        </p:nvSpPr>
        <p:spPr/>
        <p:txBody>
          <a:bodyPr/>
          <a:lstStyle/>
          <a:p>
            <a:r>
              <a:rPr lang="en-GB" b="1" dirty="0"/>
              <a:t>Further Key Features </a:t>
            </a:r>
          </a:p>
        </p:txBody>
      </p:sp>
      <p:sp>
        <p:nvSpPr>
          <p:cNvPr id="3" name="Content Placeholder 2">
            <a:extLst>
              <a:ext uri="{FF2B5EF4-FFF2-40B4-BE49-F238E27FC236}">
                <a16:creationId xmlns:a16="http://schemas.microsoft.com/office/drawing/2014/main" id="{2503BFD3-12A7-0718-9987-6F363A60FF60}"/>
              </a:ext>
            </a:extLst>
          </p:cNvPr>
          <p:cNvSpPr>
            <a:spLocks noGrp="1"/>
          </p:cNvSpPr>
          <p:nvPr>
            <p:ph idx="1"/>
          </p:nvPr>
        </p:nvSpPr>
        <p:spPr/>
        <p:txBody>
          <a:bodyPr>
            <a:normAutofit fontScale="70000" lnSpcReduction="20000"/>
          </a:bodyPr>
          <a:lstStyle/>
          <a:p>
            <a:pPr marL="0" indent="0" algn="l" fontAlgn="base">
              <a:buNone/>
            </a:pPr>
            <a:r>
              <a:rPr lang="en-GB" b="1" i="0" dirty="0">
                <a:solidFill>
                  <a:srgbClr val="202A30"/>
                </a:solidFill>
                <a:effectLst/>
                <a:latin typeface="inherit"/>
              </a:rPr>
              <a:t>Plan</a:t>
            </a:r>
            <a:r>
              <a:rPr lang="en-GB" b="0" i="0" dirty="0">
                <a:solidFill>
                  <a:srgbClr val="202A30"/>
                </a:solidFill>
                <a:effectLst/>
                <a:latin typeface="-apple-system"/>
              </a:rPr>
              <a:t> – </a:t>
            </a:r>
          </a:p>
          <a:p>
            <a:pPr marL="0" indent="0" algn="l" fontAlgn="base">
              <a:buNone/>
            </a:pPr>
            <a:r>
              <a:rPr lang="en-GB" dirty="0">
                <a:solidFill>
                  <a:srgbClr val="202A30"/>
                </a:solidFill>
                <a:latin typeface="-apple-system"/>
              </a:rPr>
              <a:t>T</a:t>
            </a:r>
            <a:r>
              <a:rPr lang="en-GB" b="0" i="0" dirty="0">
                <a:solidFill>
                  <a:srgbClr val="202A30"/>
                </a:solidFill>
                <a:effectLst/>
                <a:latin typeface="-apple-system"/>
              </a:rPr>
              <a:t>his is what a good plan looks like.</a:t>
            </a:r>
          </a:p>
          <a:p>
            <a:pPr algn="l" fontAlgn="base"/>
            <a:r>
              <a:rPr lang="en-GB" b="0" i="0" dirty="0">
                <a:solidFill>
                  <a:srgbClr val="202A30"/>
                </a:solidFill>
                <a:effectLst/>
                <a:latin typeface="-apple-system"/>
              </a:rPr>
              <a:t>There is no national template but a personalised care and support plan is:</a:t>
            </a:r>
          </a:p>
          <a:p>
            <a:pPr algn="l" fontAlgn="base">
              <a:buFont typeface="Arial" panose="020B0604020202020204" pitchFamily="34" charset="0"/>
              <a:buChar char="•"/>
            </a:pPr>
            <a:r>
              <a:rPr lang="en-GB" b="0" i="0" dirty="0">
                <a:solidFill>
                  <a:srgbClr val="202A30"/>
                </a:solidFill>
                <a:effectLst/>
                <a:latin typeface="-apple-system"/>
              </a:rPr>
              <a:t>A way of capturing and recording conversations, decisions and agreed outcomes in a way that makes sense to the person.</a:t>
            </a:r>
          </a:p>
          <a:p>
            <a:pPr algn="l" fontAlgn="base">
              <a:buFont typeface="Arial" panose="020B0604020202020204" pitchFamily="34" charset="0"/>
              <a:buChar char="•"/>
            </a:pPr>
            <a:r>
              <a:rPr lang="en-GB" b="0" i="0" dirty="0">
                <a:solidFill>
                  <a:srgbClr val="202A30"/>
                </a:solidFill>
                <a:effectLst/>
                <a:latin typeface="-apple-system"/>
              </a:rPr>
              <a:t>Proportionate, flexible and coordinated and adaptable to a person’s health condition, situation and care and support needs.</a:t>
            </a:r>
          </a:p>
          <a:p>
            <a:pPr algn="l" fontAlgn="base">
              <a:buFont typeface="Arial" panose="020B0604020202020204" pitchFamily="34" charset="0"/>
              <a:buChar char="•"/>
            </a:pPr>
            <a:r>
              <a:rPr lang="en-GB" b="0" i="0" dirty="0">
                <a:solidFill>
                  <a:srgbClr val="202A30"/>
                </a:solidFill>
                <a:effectLst/>
                <a:latin typeface="-apple-system"/>
              </a:rPr>
              <a:t>Includes a description of the person, what matters to them and all the necessary elements that would make the plan achievable and effective.</a:t>
            </a:r>
            <a:r>
              <a:rPr lang="en-GB" dirty="0"/>
              <a:t> NHS (2020</a:t>
            </a: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1486470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202A-E141-827A-9E4A-DDDB5129D28D}"/>
              </a:ext>
            </a:extLst>
          </p:cNvPr>
          <p:cNvSpPr>
            <a:spLocks noGrp="1"/>
          </p:cNvSpPr>
          <p:nvPr>
            <p:ph type="title"/>
          </p:nvPr>
        </p:nvSpPr>
        <p:spPr/>
        <p:txBody>
          <a:bodyPr>
            <a:normAutofit fontScale="90000"/>
          </a:bodyPr>
          <a:lstStyle/>
          <a:p>
            <a:r>
              <a:rPr lang="en-GB" b="1" dirty="0"/>
              <a:t>Challenges for Transforming Person </a:t>
            </a:r>
            <a:r>
              <a:rPr lang="en-GB" b="1" dirty="0" err="1"/>
              <a:t>Centered</a:t>
            </a:r>
            <a:r>
              <a:rPr lang="en-GB" b="1" dirty="0"/>
              <a:t> Care</a:t>
            </a:r>
          </a:p>
        </p:txBody>
      </p:sp>
      <p:sp>
        <p:nvSpPr>
          <p:cNvPr id="3" name="Content Placeholder 2">
            <a:extLst>
              <a:ext uri="{FF2B5EF4-FFF2-40B4-BE49-F238E27FC236}">
                <a16:creationId xmlns:a16="http://schemas.microsoft.com/office/drawing/2014/main" id="{35231467-C0FF-15DC-C93B-BE5FE05FFBE7}"/>
              </a:ext>
            </a:extLst>
          </p:cNvPr>
          <p:cNvSpPr>
            <a:spLocks noGrp="1"/>
          </p:cNvSpPr>
          <p:nvPr>
            <p:ph idx="1"/>
          </p:nvPr>
        </p:nvSpPr>
        <p:spPr/>
        <p:txBody>
          <a:bodyPr/>
          <a:lstStyle/>
          <a:p>
            <a:r>
              <a:rPr lang="en-GB" dirty="0"/>
              <a:t>Group discussion.</a:t>
            </a:r>
          </a:p>
          <a:p>
            <a:endParaRPr lang="en-GB" dirty="0"/>
          </a:p>
          <a:p>
            <a:r>
              <a:rPr lang="en-GB" dirty="0"/>
              <a:t>Identify and discuss challenges to transforming person centred care for people with long term conditions                                                </a:t>
            </a:r>
          </a:p>
        </p:txBody>
      </p:sp>
    </p:spTree>
    <p:extLst>
      <p:ext uri="{BB962C8B-B14F-4D97-AF65-F5344CB8AC3E}">
        <p14:creationId xmlns:p14="http://schemas.microsoft.com/office/powerpoint/2010/main" val="11036360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fontScale="92500" lnSpcReduction="10000"/>
          </a:bodyPr>
          <a:lstStyle/>
          <a:p>
            <a:pPr marL="0" indent="0">
              <a:buNone/>
            </a:pPr>
            <a:r>
              <a:rPr lang="en-GB" dirty="0"/>
              <a:t>Working independently research the meaning of the words</a:t>
            </a:r>
          </a:p>
          <a:p>
            <a:r>
              <a:rPr lang="en-GB" sz="3200" dirty="0"/>
              <a:t>dignity, </a:t>
            </a:r>
            <a:r>
              <a:rPr lang="en-GB" dirty="0"/>
              <a:t>compassion, respect, individuality, independence, privacy, partnership, choice, and rights</a:t>
            </a:r>
          </a:p>
          <a:p>
            <a:endParaRPr lang="en-GB" dirty="0"/>
          </a:p>
          <a:p>
            <a:pPr marL="0" indent="0">
              <a:buNone/>
            </a:pPr>
            <a:endParaRPr lang="en-GB" dirty="0"/>
          </a:p>
          <a:p>
            <a:pPr marL="0" indent="0" algn="ctr">
              <a:buNone/>
            </a:pPr>
            <a:r>
              <a:rPr lang="en-GB" b="1" dirty="0"/>
              <a:t>Feedback the findings to the whole class</a:t>
            </a:r>
          </a:p>
          <a:p>
            <a:endParaRPr lang="en-GB" dirty="0"/>
          </a:p>
        </p:txBody>
      </p:sp>
    </p:spTree>
    <p:extLst>
      <p:ext uri="{BB962C8B-B14F-4D97-AF65-F5344CB8AC3E}">
        <p14:creationId xmlns:p14="http://schemas.microsoft.com/office/powerpoint/2010/main" val="13145060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panose="020B0604020202020204" pitchFamily="34" charset="0"/>
                <a:cs typeface="Arial" panose="020B0604020202020204" pitchFamily="34" charset="0"/>
              </a:rPr>
              <a:t>What is coordinated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948838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9994-D287-A93F-257B-EE75B92DAC28}"/>
              </a:ext>
            </a:extLst>
          </p:cNvPr>
          <p:cNvSpPr>
            <a:spLocks noGrp="1"/>
          </p:cNvSpPr>
          <p:nvPr>
            <p:ph type="title"/>
          </p:nvPr>
        </p:nvSpPr>
        <p:spPr/>
        <p:txBody>
          <a:bodyPr/>
          <a:lstStyle/>
          <a:p>
            <a:r>
              <a:rPr lang="en-GB" b="1" dirty="0"/>
              <a:t>Coordinated care</a:t>
            </a:r>
            <a:endParaRPr lang="en-GB" dirty="0"/>
          </a:p>
        </p:txBody>
      </p:sp>
      <p:sp>
        <p:nvSpPr>
          <p:cNvPr id="3" name="Content Placeholder 2">
            <a:extLst>
              <a:ext uri="{FF2B5EF4-FFF2-40B4-BE49-F238E27FC236}">
                <a16:creationId xmlns:a16="http://schemas.microsoft.com/office/drawing/2014/main" id="{299C67A2-BBD6-AB98-4A46-B75DA2C882F3}"/>
              </a:ext>
            </a:extLst>
          </p:cNvPr>
          <p:cNvSpPr>
            <a:spLocks noGrp="1"/>
          </p:cNvSpPr>
          <p:nvPr>
            <p:ph idx="1"/>
          </p:nvPr>
        </p:nvSpPr>
        <p:spPr/>
        <p:txBody>
          <a:bodyPr>
            <a:normAutofit fontScale="77500" lnSpcReduction="20000"/>
          </a:bodyPr>
          <a:lstStyle/>
          <a:p>
            <a:r>
              <a:rPr lang="en-GB" dirty="0"/>
              <a:t>McDonald et al. (2007), the term “‘care co-ordination’, like ‘integrated care’, does not have a universally recognised definition”. </a:t>
            </a:r>
          </a:p>
          <a:p>
            <a:r>
              <a:rPr lang="en-GB" dirty="0"/>
              <a:t>For example, it is often used synonymously with ‘case management’, ‘disease management’ or ‘multidisciplinary teams’.</a:t>
            </a:r>
          </a:p>
          <a:p>
            <a:r>
              <a:rPr lang="en-GB" dirty="0" err="1"/>
              <a:t>Kodner</a:t>
            </a:r>
            <a:r>
              <a:rPr lang="en-GB" dirty="0"/>
              <a:t> (2009) states that the terms “‘co-ordination’ and ‘integration’ are frequently used interchangeably, though the former tends to refer to patient-focused or clinical interventions while the latter focuses on organisational or managerial issues”</a:t>
            </a:r>
          </a:p>
        </p:txBody>
      </p:sp>
    </p:spTree>
    <p:extLst>
      <p:ext uri="{BB962C8B-B14F-4D97-AF65-F5344CB8AC3E}">
        <p14:creationId xmlns:p14="http://schemas.microsoft.com/office/powerpoint/2010/main" val="14049904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52C9-2265-FDF7-8570-68A0BB863283}"/>
              </a:ext>
            </a:extLst>
          </p:cNvPr>
          <p:cNvSpPr>
            <a:spLocks noGrp="1"/>
          </p:cNvSpPr>
          <p:nvPr>
            <p:ph type="title"/>
          </p:nvPr>
        </p:nvSpPr>
        <p:spPr/>
        <p:txBody>
          <a:bodyPr/>
          <a:lstStyle/>
          <a:p>
            <a:r>
              <a:rPr lang="en-GB" b="1" dirty="0"/>
              <a:t>Coordinated care</a:t>
            </a:r>
          </a:p>
        </p:txBody>
      </p:sp>
      <p:sp>
        <p:nvSpPr>
          <p:cNvPr id="3" name="Content Placeholder 2">
            <a:extLst>
              <a:ext uri="{FF2B5EF4-FFF2-40B4-BE49-F238E27FC236}">
                <a16:creationId xmlns:a16="http://schemas.microsoft.com/office/drawing/2014/main" id="{B3F2CE10-470D-F2F4-E8BE-D8DB2B0C2A7C}"/>
              </a:ext>
            </a:extLst>
          </p:cNvPr>
          <p:cNvSpPr>
            <a:spLocks noGrp="1"/>
          </p:cNvSpPr>
          <p:nvPr>
            <p:ph idx="1"/>
          </p:nvPr>
        </p:nvSpPr>
        <p:spPr/>
        <p:txBody>
          <a:bodyPr>
            <a:normAutofit fontScale="85000" lnSpcReduction="20000"/>
          </a:bodyPr>
          <a:lstStyle/>
          <a:p>
            <a:r>
              <a:rPr lang="en-GB" dirty="0"/>
              <a:t>“</a:t>
            </a:r>
            <a:r>
              <a:rPr lang="en-GB" i="1" dirty="0"/>
              <a:t>Care coordination’ is a person-centred, assessment-based, interdisciplinary approach to integrating health care and social support services in a cost-effective manner in which an individual’s needs and preferences are assessed, </a:t>
            </a:r>
          </a:p>
          <a:p>
            <a:r>
              <a:rPr lang="en-GB" i="1" dirty="0"/>
              <a:t>a comprehensive care plan is developed, and services are managed and monitored by an evidence-based process which typically involves a designated lead care coordinator</a:t>
            </a:r>
            <a:r>
              <a:rPr lang="en-GB" dirty="0"/>
              <a:t>”. </a:t>
            </a:r>
          </a:p>
          <a:p>
            <a:r>
              <a:rPr lang="en-GB" dirty="0"/>
              <a:t>According to National Coalition on Care Coordination (2011)</a:t>
            </a:r>
          </a:p>
        </p:txBody>
      </p:sp>
    </p:spTree>
    <p:extLst>
      <p:ext uri="{BB962C8B-B14F-4D97-AF65-F5344CB8AC3E}">
        <p14:creationId xmlns:p14="http://schemas.microsoft.com/office/powerpoint/2010/main" val="28722907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36A6F-5A64-98FB-AAA7-D6AFF691B5AA}"/>
              </a:ext>
            </a:extLst>
          </p:cNvPr>
          <p:cNvSpPr>
            <a:spLocks noGrp="1"/>
          </p:cNvSpPr>
          <p:nvPr>
            <p:ph type="title"/>
          </p:nvPr>
        </p:nvSpPr>
        <p:spPr/>
        <p:txBody>
          <a:bodyPr/>
          <a:lstStyle/>
          <a:p>
            <a:r>
              <a:rPr lang="en-GB" b="1" dirty="0"/>
              <a:t>Coordinated care</a:t>
            </a:r>
            <a:endParaRPr lang="en-GB" dirty="0"/>
          </a:p>
        </p:txBody>
      </p:sp>
      <p:sp>
        <p:nvSpPr>
          <p:cNvPr id="3" name="Content Placeholder 2">
            <a:extLst>
              <a:ext uri="{FF2B5EF4-FFF2-40B4-BE49-F238E27FC236}">
                <a16:creationId xmlns:a16="http://schemas.microsoft.com/office/drawing/2014/main" id="{C3E17720-605D-685C-3A59-8BB2E5E2BD94}"/>
              </a:ext>
            </a:extLst>
          </p:cNvPr>
          <p:cNvSpPr>
            <a:spLocks noGrp="1"/>
          </p:cNvSpPr>
          <p:nvPr>
            <p:ph idx="1"/>
          </p:nvPr>
        </p:nvSpPr>
        <p:spPr/>
        <p:txBody>
          <a:bodyPr>
            <a:normAutofit fontScale="85000" lnSpcReduction="20000"/>
          </a:bodyPr>
          <a:lstStyle/>
          <a:p>
            <a:r>
              <a:rPr lang="en-GB" dirty="0"/>
              <a:t>The care coordination approach entails making care systems more attentive to the needs of individual patients and ensuring that they get an appropriate package of care that seeks to stabilise their health over long periods and in less costly environments. </a:t>
            </a:r>
          </a:p>
          <a:p>
            <a:r>
              <a:rPr lang="en-GB" dirty="0"/>
              <a:t>Person-centred care co-ordination, therefore, is particularly relevant to patients with chronic and complex medical conditions who may find it difficult to navigate fragmented health care systems.</a:t>
            </a:r>
          </a:p>
        </p:txBody>
      </p:sp>
    </p:spTree>
    <p:extLst>
      <p:ext uri="{BB962C8B-B14F-4D97-AF65-F5344CB8AC3E}">
        <p14:creationId xmlns:p14="http://schemas.microsoft.com/office/powerpoint/2010/main" val="10702478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 what did you learn today? – Lilia Natukunda-Bagabo's Blog">
            <a:extLst>
              <a:ext uri="{FF2B5EF4-FFF2-40B4-BE49-F238E27FC236}">
                <a16:creationId xmlns:a16="http://schemas.microsoft.com/office/drawing/2014/main" id="{5288BBE3-4846-023D-7C6A-868796A16E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1295400"/>
            <a:ext cx="2952000" cy="295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9208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84607" rIns="0" bIns="0" rtlCol="0">
            <a:spAutoFit/>
          </a:bodyPr>
          <a:lstStyle/>
          <a:p>
            <a:pPr marL="2599055">
              <a:lnSpc>
                <a:spcPct val="100000"/>
              </a:lnSpc>
              <a:spcBef>
                <a:spcPts val="105"/>
              </a:spcBef>
            </a:pPr>
            <a:r>
              <a:rPr spc="-10" dirty="0"/>
              <a:t>References</a:t>
            </a:r>
          </a:p>
        </p:txBody>
      </p:sp>
      <p:sp>
        <p:nvSpPr>
          <p:cNvPr id="3" name="object 3"/>
          <p:cNvSpPr txBox="1"/>
          <p:nvPr/>
        </p:nvSpPr>
        <p:spPr>
          <a:xfrm>
            <a:off x="523240" y="1604213"/>
            <a:ext cx="8041005" cy="3537585"/>
          </a:xfrm>
          <a:prstGeom prst="rect">
            <a:avLst/>
          </a:prstGeom>
        </p:spPr>
        <p:txBody>
          <a:bodyPr vert="horz" wrap="square" lIns="0" tIns="36195" rIns="0" bIns="0" rtlCol="0">
            <a:spAutoFit/>
          </a:bodyPr>
          <a:lstStyle/>
          <a:p>
            <a:pPr marL="368300" marR="34290" indent="-343535">
              <a:lnSpc>
                <a:spcPct val="90100"/>
              </a:lnSpc>
              <a:spcBef>
                <a:spcPts val="285"/>
              </a:spcBef>
              <a:buFont typeface="Arial"/>
              <a:buChar char="•"/>
              <a:tabLst>
                <a:tab pos="368300" algn="l"/>
              </a:tabLst>
            </a:pPr>
            <a:r>
              <a:rPr sz="1600" dirty="0">
                <a:latin typeface="Segoe UI"/>
                <a:cs typeface="Segoe UI"/>
              </a:rPr>
              <a:t>National</a:t>
            </a:r>
            <a:r>
              <a:rPr sz="1600" spc="-45" dirty="0">
                <a:latin typeface="Segoe UI"/>
                <a:cs typeface="Segoe UI"/>
              </a:rPr>
              <a:t> </a:t>
            </a:r>
            <a:r>
              <a:rPr sz="1600" dirty="0">
                <a:latin typeface="Segoe UI"/>
                <a:cs typeface="Segoe UI"/>
              </a:rPr>
              <a:t>Health</a:t>
            </a:r>
            <a:r>
              <a:rPr sz="1600" spc="-45" dirty="0">
                <a:latin typeface="Segoe UI"/>
                <a:cs typeface="Segoe UI"/>
              </a:rPr>
              <a:t> </a:t>
            </a:r>
            <a:r>
              <a:rPr sz="1600" dirty="0">
                <a:latin typeface="Segoe UI"/>
                <a:cs typeface="Segoe UI"/>
              </a:rPr>
              <a:t>Service</a:t>
            </a:r>
            <a:r>
              <a:rPr sz="1600" spc="-25" dirty="0">
                <a:latin typeface="Segoe UI"/>
                <a:cs typeface="Segoe UI"/>
              </a:rPr>
              <a:t> </a:t>
            </a:r>
            <a:r>
              <a:rPr sz="1600" dirty="0">
                <a:latin typeface="Segoe UI"/>
                <a:cs typeface="Segoe UI"/>
              </a:rPr>
              <a:t>(2022)</a:t>
            </a:r>
            <a:r>
              <a:rPr sz="1600" spc="-40" dirty="0">
                <a:latin typeface="Segoe UI"/>
                <a:cs typeface="Segoe UI"/>
              </a:rPr>
              <a:t> </a:t>
            </a:r>
            <a:r>
              <a:rPr sz="1600" dirty="0">
                <a:latin typeface="Segoe UI"/>
                <a:cs typeface="Segoe UI"/>
              </a:rPr>
              <a:t>Personalised</a:t>
            </a:r>
            <a:r>
              <a:rPr sz="1600" spc="-20" dirty="0">
                <a:latin typeface="Segoe UI"/>
                <a:cs typeface="Segoe UI"/>
              </a:rPr>
              <a:t> </a:t>
            </a:r>
            <a:r>
              <a:rPr sz="1600" dirty="0">
                <a:latin typeface="Segoe UI"/>
                <a:cs typeface="Segoe UI"/>
              </a:rPr>
              <a:t>palliative</a:t>
            </a:r>
            <a:r>
              <a:rPr sz="1600" spc="-45" dirty="0">
                <a:latin typeface="Segoe UI"/>
                <a:cs typeface="Segoe UI"/>
              </a:rPr>
              <a:t> </a:t>
            </a:r>
            <a:r>
              <a:rPr sz="1600" dirty="0">
                <a:latin typeface="Segoe UI"/>
                <a:cs typeface="Segoe UI"/>
              </a:rPr>
              <a:t>and</a:t>
            </a:r>
            <a:r>
              <a:rPr sz="1600" spc="-50" dirty="0">
                <a:latin typeface="Segoe UI"/>
                <a:cs typeface="Segoe UI"/>
              </a:rPr>
              <a:t> </a:t>
            </a:r>
            <a:r>
              <a:rPr sz="1600" dirty="0">
                <a:latin typeface="Segoe UI"/>
                <a:cs typeface="Segoe UI"/>
              </a:rPr>
              <a:t>end</a:t>
            </a:r>
            <a:r>
              <a:rPr sz="1600" spc="-55" dirty="0">
                <a:latin typeface="Segoe UI"/>
                <a:cs typeface="Segoe UI"/>
              </a:rPr>
              <a:t> </a:t>
            </a:r>
            <a:r>
              <a:rPr sz="1600" dirty="0">
                <a:latin typeface="Segoe UI"/>
                <a:cs typeface="Segoe UI"/>
              </a:rPr>
              <a:t>of</a:t>
            </a:r>
            <a:r>
              <a:rPr sz="1600" spc="-45" dirty="0">
                <a:latin typeface="Segoe UI"/>
                <a:cs typeface="Segoe UI"/>
              </a:rPr>
              <a:t> </a:t>
            </a:r>
            <a:r>
              <a:rPr sz="1600" dirty="0">
                <a:latin typeface="Segoe UI"/>
                <a:cs typeface="Segoe UI"/>
              </a:rPr>
              <a:t>life</a:t>
            </a:r>
            <a:r>
              <a:rPr sz="1600" spc="-45" dirty="0">
                <a:latin typeface="Segoe UI"/>
                <a:cs typeface="Segoe UI"/>
              </a:rPr>
              <a:t> </a:t>
            </a:r>
            <a:r>
              <a:rPr sz="1600" dirty="0">
                <a:latin typeface="Segoe UI"/>
                <a:cs typeface="Segoe UI"/>
              </a:rPr>
              <a:t>care</a:t>
            </a:r>
            <a:r>
              <a:rPr sz="1600" spc="-25" dirty="0">
                <a:latin typeface="Segoe UI"/>
                <a:cs typeface="Segoe UI"/>
              </a:rPr>
              <a:t> </a:t>
            </a:r>
            <a:r>
              <a:rPr sz="1600" spc="-10" dirty="0">
                <a:latin typeface="Segoe UI"/>
                <a:cs typeface="Segoe UI"/>
              </a:rPr>
              <a:t>Available</a:t>
            </a:r>
            <a:r>
              <a:rPr sz="1600" spc="-45" dirty="0">
                <a:latin typeface="Segoe UI"/>
                <a:cs typeface="Segoe UI"/>
              </a:rPr>
              <a:t> </a:t>
            </a:r>
            <a:r>
              <a:rPr sz="1600" spc="-25" dirty="0">
                <a:latin typeface="Segoe UI"/>
                <a:cs typeface="Segoe UI"/>
              </a:rPr>
              <a:t>at: </a:t>
            </a:r>
            <a:r>
              <a:rPr sz="1600" u="sng" spc="-10" dirty="0">
                <a:solidFill>
                  <a:srgbClr val="0000FF"/>
                </a:solidFill>
                <a:uFill>
                  <a:solidFill>
                    <a:srgbClr val="0000FF"/>
                  </a:solidFill>
                </a:uFill>
                <a:latin typeface="Segoe UI"/>
                <a:cs typeface="Segoe UI"/>
                <a:hlinkClick r:id="rId2"/>
              </a:rPr>
              <a:t>https://www.england.nhs.uk/eolc/personalised-</a:t>
            </a:r>
            <a:r>
              <a:rPr sz="1600" u="sng" dirty="0">
                <a:solidFill>
                  <a:srgbClr val="0000FF"/>
                </a:solidFill>
                <a:uFill>
                  <a:solidFill>
                    <a:srgbClr val="0000FF"/>
                  </a:solidFill>
                </a:uFill>
                <a:latin typeface="Segoe UI"/>
                <a:cs typeface="Segoe UI"/>
                <a:hlinkClick r:id="rId2"/>
              </a:rPr>
              <a:t>care/</a:t>
            </a:r>
            <a:r>
              <a:rPr sz="1600" spc="40" dirty="0">
                <a:solidFill>
                  <a:srgbClr val="0000FF"/>
                </a:solidFill>
                <a:latin typeface="Segoe UI"/>
                <a:cs typeface="Segoe UI"/>
              </a:rPr>
              <a:t> </a:t>
            </a:r>
            <a:r>
              <a:rPr sz="1600" dirty="0">
                <a:latin typeface="Segoe UI"/>
                <a:cs typeface="Segoe UI"/>
              </a:rPr>
              <a:t>(Accessed</a:t>
            </a:r>
            <a:r>
              <a:rPr sz="1600" spc="10" dirty="0">
                <a:latin typeface="Segoe UI"/>
                <a:cs typeface="Segoe UI"/>
              </a:rPr>
              <a:t> </a:t>
            </a:r>
            <a:r>
              <a:rPr sz="1600" dirty="0">
                <a:latin typeface="Segoe UI"/>
                <a:cs typeface="Segoe UI"/>
              </a:rPr>
              <a:t>date</a:t>
            </a:r>
            <a:r>
              <a:rPr sz="1600" spc="-30" dirty="0">
                <a:latin typeface="Segoe UI"/>
                <a:cs typeface="Segoe UI"/>
              </a:rPr>
              <a:t> </a:t>
            </a:r>
            <a:r>
              <a:rPr sz="1600" dirty="0">
                <a:latin typeface="Segoe UI"/>
                <a:cs typeface="Segoe UI"/>
              </a:rPr>
              <a:t>07</a:t>
            </a:r>
            <a:r>
              <a:rPr sz="1575" baseline="26455" dirty="0">
                <a:latin typeface="Segoe UI"/>
                <a:cs typeface="Segoe UI"/>
              </a:rPr>
              <a:t>th</a:t>
            </a:r>
            <a:r>
              <a:rPr sz="1575" spc="202" baseline="26455" dirty="0">
                <a:latin typeface="Segoe UI"/>
                <a:cs typeface="Segoe UI"/>
              </a:rPr>
              <a:t> </a:t>
            </a:r>
            <a:r>
              <a:rPr sz="1600" spc="-10" dirty="0">
                <a:latin typeface="Segoe UI"/>
                <a:cs typeface="Segoe UI"/>
              </a:rPr>
              <a:t>October 2022)</a:t>
            </a:r>
            <a:endParaRPr sz="1600">
              <a:latin typeface="Segoe UI"/>
              <a:cs typeface="Segoe UI"/>
            </a:endParaRPr>
          </a:p>
          <a:p>
            <a:pPr marL="368300" marR="17780" indent="-343535">
              <a:lnSpc>
                <a:spcPts val="1730"/>
              </a:lnSpc>
              <a:spcBef>
                <a:spcPts val="409"/>
              </a:spcBef>
              <a:buFont typeface="Arial"/>
              <a:buChar char="•"/>
              <a:tabLst>
                <a:tab pos="368300" algn="l"/>
              </a:tabLst>
            </a:pPr>
            <a:r>
              <a:rPr sz="1600" dirty="0">
                <a:latin typeface="Segoe UI"/>
                <a:cs typeface="Segoe UI"/>
              </a:rPr>
              <a:t>National</a:t>
            </a:r>
            <a:r>
              <a:rPr sz="1600" spc="-45" dirty="0">
                <a:latin typeface="Segoe UI"/>
                <a:cs typeface="Segoe UI"/>
              </a:rPr>
              <a:t> </a:t>
            </a:r>
            <a:r>
              <a:rPr sz="1600" dirty="0">
                <a:latin typeface="Segoe UI"/>
                <a:cs typeface="Segoe UI"/>
              </a:rPr>
              <a:t>Health</a:t>
            </a:r>
            <a:r>
              <a:rPr sz="1600" spc="-45" dirty="0">
                <a:latin typeface="Segoe UI"/>
                <a:cs typeface="Segoe UI"/>
              </a:rPr>
              <a:t> </a:t>
            </a:r>
            <a:r>
              <a:rPr sz="1600" dirty="0">
                <a:latin typeface="Segoe UI"/>
                <a:cs typeface="Segoe UI"/>
              </a:rPr>
              <a:t>Service</a:t>
            </a:r>
            <a:r>
              <a:rPr sz="1600" spc="-30" dirty="0">
                <a:latin typeface="Segoe UI"/>
                <a:cs typeface="Segoe UI"/>
              </a:rPr>
              <a:t> </a:t>
            </a:r>
            <a:r>
              <a:rPr sz="1600" dirty="0">
                <a:latin typeface="Segoe UI"/>
                <a:cs typeface="Segoe UI"/>
              </a:rPr>
              <a:t>(2022)</a:t>
            </a:r>
            <a:r>
              <a:rPr sz="1600" spc="345" dirty="0">
                <a:latin typeface="Segoe UI"/>
                <a:cs typeface="Segoe UI"/>
              </a:rPr>
              <a:t> </a:t>
            </a:r>
            <a:r>
              <a:rPr sz="1600" dirty="0">
                <a:latin typeface="Segoe UI"/>
                <a:cs typeface="Segoe UI"/>
              </a:rPr>
              <a:t>Social</a:t>
            </a:r>
            <a:r>
              <a:rPr sz="1600" spc="-40" dirty="0">
                <a:latin typeface="Segoe UI"/>
                <a:cs typeface="Segoe UI"/>
              </a:rPr>
              <a:t> </a:t>
            </a:r>
            <a:r>
              <a:rPr sz="1600" dirty="0">
                <a:latin typeface="Segoe UI"/>
                <a:cs typeface="Segoe UI"/>
              </a:rPr>
              <a:t>Prescribing </a:t>
            </a:r>
            <a:r>
              <a:rPr sz="1600" spc="-10" dirty="0">
                <a:latin typeface="Segoe UI"/>
                <a:cs typeface="Segoe UI"/>
              </a:rPr>
              <a:t>Available</a:t>
            </a:r>
            <a:r>
              <a:rPr sz="1600" spc="-40" dirty="0">
                <a:latin typeface="Segoe UI"/>
                <a:cs typeface="Segoe UI"/>
              </a:rPr>
              <a:t> </a:t>
            </a:r>
            <a:r>
              <a:rPr sz="1600" spc="-25" dirty="0">
                <a:latin typeface="Segoe UI"/>
                <a:cs typeface="Segoe UI"/>
              </a:rPr>
              <a:t>at: </a:t>
            </a:r>
            <a:r>
              <a:rPr sz="1600" u="sng" spc="-10" dirty="0">
                <a:solidFill>
                  <a:srgbClr val="0000FF"/>
                </a:solidFill>
                <a:uFill>
                  <a:solidFill>
                    <a:srgbClr val="0000FF"/>
                  </a:solidFill>
                </a:uFill>
                <a:latin typeface="Segoe UI"/>
                <a:cs typeface="Segoe UI"/>
                <a:hlinkClick r:id="rId3"/>
              </a:rPr>
              <a:t>https://www.england.nhs.uk/personalisedcare/social-</a:t>
            </a:r>
            <a:r>
              <a:rPr sz="1600" u="sng" dirty="0">
                <a:solidFill>
                  <a:srgbClr val="0000FF"/>
                </a:solidFill>
                <a:uFill>
                  <a:solidFill>
                    <a:srgbClr val="0000FF"/>
                  </a:solidFill>
                </a:uFill>
                <a:latin typeface="Segoe UI"/>
                <a:cs typeface="Segoe UI"/>
                <a:hlinkClick r:id="rId3"/>
              </a:rPr>
              <a:t>prescribing/</a:t>
            </a:r>
            <a:r>
              <a:rPr sz="1600" spc="40" dirty="0">
                <a:solidFill>
                  <a:srgbClr val="0000FF"/>
                </a:solidFill>
                <a:latin typeface="Segoe UI"/>
                <a:cs typeface="Segoe UI"/>
              </a:rPr>
              <a:t> </a:t>
            </a:r>
            <a:r>
              <a:rPr sz="1600" dirty="0">
                <a:latin typeface="Segoe UI"/>
                <a:cs typeface="Segoe UI"/>
              </a:rPr>
              <a:t>(Accessed</a:t>
            </a:r>
            <a:r>
              <a:rPr sz="1600" spc="-25" dirty="0">
                <a:latin typeface="Segoe UI"/>
                <a:cs typeface="Segoe UI"/>
              </a:rPr>
              <a:t> </a:t>
            </a:r>
            <a:r>
              <a:rPr sz="1600" dirty="0">
                <a:latin typeface="Segoe UI"/>
                <a:cs typeface="Segoe UI"/>
              </a:rPr>
              <a:t>date</a:t>
            </a:r>
            <a:r>
              <a:rPr sz="1600" spc="-30" dirty="0">
                <a:latin typeface="Segoe UI"/>
                <a:cs typeface="Segoe UI"/>
              </a:rPr>
              <a:t> </a:t>
            </a:r>
            <a:r>
              <a:rPr sz="1600" spc="-20" dirty="0">
                <a:latin typeface="Segoe UI"/>
                <a:cs typeface="Segoe UI"/>
              </a:rPr>
              <a:t>07th </a:t>
            </a:r>
            <a:r>
              <a:rPr sz="1600" dirty="0">
                <a:latin typeface="Segoe UI"/>
                <a:cs typeface="Segoe UI"/>
              </a:rPr>
              <a:t>October</a:t>
            </a:r>
            <a:r>
              <a:rPr sz="1600" spc="-55" dirty="0">
                <a:latin typeface="Segoe UI"/>
                <a:cs typeface="Segoe UI"/>
              </a:rPr>
              <a:t> </a:t>
            </a:r>
            <a:r>
              <a:rPr sz="1600" spc="-20" dirty="0">
                <a:latin typeface="Segoe UI"/>
                <a:cs typeface="Segoe UI"/>
              </a:rPr>
              <a:t>2022)</a:t>
            </a:r>
            <a:endParaRPr sz="1600">
              <a:latin typeface="Segoe UI"/>
              <a:cs typeface="Segoe UI"/>
            </a:endParaRPr>
          </a:p>
          <a:p>
            <a:pPr marL="368300" marR="168910" indent="-343535">
              <a:lnSpc>
                <a:spcPts val="1730"/>
              </a:lnSpc>
              <a:spcBef>
                <a:spcPts val="380"/>
              </a:spcBef>
              <a:buFont typeface="Arial"/>
              <a:buChar char="•"/>
              <a:tabLst>
                <a:tab pos="368300" algn="l"/>
              </a:tabLst>
            </a:pPr>
            <a:r>
              <a:rPr sz="1600" dirty="0">
                <a:latin typeface="Segoe UI"/>
                <a:cs typeface="Segoe UI"/>
              </a:rPr>
              <a:t>National</a:t>
            </a:r>
            <a:r>
              <a:rPr sz="1600" spc="-35" dirty="0">
                <a:latin typeface="Segoe UI"/>
                <a:cs typeface="Segoe UI"/>
              </a:rPr>
              <a:t> </a:t>
            </a:r>
            <a:r>
              <a:rPr sz="1600" dirty="0">
                <a:latin typeface="Segoe UI"/>
                <a:cs typeface="Segoe UI"/>
              </a:rPr>
              <a:t>Health</a:t>
            </a:r>
            <a:r>
              <a:rPr sz="1600" spc="-35" dirty="0">
                <a:latin typeface="Segoe UI"/>
                <a:cs typeface="Segoe UI"/>
              </a:rPr>
              <a:t> </a:t>
            </a:r>
            <a:r>
              <a:rPr sz="1600" dirty="0">
                <a:latin typeface="Segoe UI"/>
                <a:cs typeface="Segoe UI"/>
              </a:rPr>
              <a:t>Service</a:t>
            </a:r>
            <a:r>
              <a:rPr sz="1600" spc="-15" dirty="0">
                <a:latin typeface="Segoe UI"/>
                <a:cs typeface="Segoe UI"/>
              </a:rPr>
              <a:t> </a:t>
            </a:r>
            <a:r>
              <a:rPr sz="1600" dirty="0">
                <a:latin typeface="Segoe UI"/>
                <a:cs typeface="Segoe UI"/>
              </a:rPr>
              <a:t>(2021)</a:t>
            </a:r>
            <a:r>
              <a:rPr sz="1600" spc="-35" dirty="0">
                <a:latin typeface="Segoe UI"/>
                <a:cs typeface="Segoe UI"/>
              </a:rPr>
              <a:t> </a:t>
            </a:r>
            <a:r>
              <a:rPr sz="1600" dirty="0">
                <a:latin typeface="Segoe UI"/>
                <a:cs typeface="Segoe UI"/>
              </a:rPr>
              <a:t>Long</a:t>
            </a:r>
            <a:r>
              <a:rPr sz="1600" spc="-45" dirty="0">
                <a:latin typeface="Segoe UI"/>
                <a:cs typeface="Segoe UI"/>
              </a:rPr>
              <a:t> </a:t>
            </a:r>
            <a:r>
              <a:rPr sz="1600" spc="-40" dirty="0">
                <a:latin typeface="Segoe UI"/>
                <a:cs typeface="Segoe UI"/>
              </a:rPr>
              <a:t>Term</a:t>
            </a:r>
            <a:r>
              <a:rPr sz="1600" spc="-25" dirty="0">
                <a:latin typeface="Segoe UI"/>
                <a:cs typeface="Segoe UI"/>
              </a:rPr>
              <a:t> </a:t>
            </a:r>
            <a:r>
              <a:rPr sz="1600" dirty="0">
                <a:latin typeface="Segoe UI"/>
                <a:cs typeface="Segoe UI"/>
              </a:rPr>
              <a:t>Plan.</a:t>
            </a:r>
            <a:r>
              <a:rPr sz="1600" spc="-35" dirty="0">
                <a:latin typeface="Segoe UI"/>
                <a:cs typeface="Segoe UI"/>
              </a:rPr>
              <a:t> </a:t>
            </a:r>
            <a:r>
              <a:rPr sz="1600" spc="-10" dirty="0">
                <a:latin typeface="Segoe UI"/>
                <a:cs typeface="Segoe UI"/>
              </a:rPr>
              <a:t>Available</a:t>
            </a:r>
            <a:r>
              <a:rPr sz="1600" spc="-25" dirty="0">
                <a:latin typeface="Segoe UI"/>
                <a:cs typeface="Segoe UI"/>
              </a:rPr>
              <a:t> at: </a:t>
            </a:r>
            <a:r>
              <a:rPr sz="1600" u="sng" spc="-10" dirty="0">
                <a:solidFill>
                  <a:srgbClr val="0000FF"/>
                </a:solidFill>
                <a:uFill>
                  <a:solidFill>
                    <a:srgbClr val="0000FF"/>
                  </a:solidFill>
                </a:uFill>
                <a:latin typeface="Segoe UI"/>
                <a:cs typeface="Segoe UI"/>
              </a:rPr>
              <a:t>https://</a:t>
            </a:r>
            <a:r>
              <a:rPr sz="1600" u="sng" spc="-10" dirty="0">
                <a:solidFill>
                  <a:srgbClr val="0000FF"/>
                </a:solidFill>
                <a:uFill>
                  <a:solidFill>
                    <a:srgbClr val="0000FF"/>
                  </a:solidFill>
                </a:uFill>
                <a:latin typeface="Segoe UI"/>
                <a:cs typeface="Segoe UI"/>
                <a:hlinkClick r:id="rId4"/>
              </a:rPr>
              <a:t>www.longtermplan.nhs.uk/wp-content/uploads/2019/01/the-nhs-long-term-</a:t>
            </a:r>
            <a:r>
              <a:rPr sz="1600" spc="-10" dirty="0">
                <a:solidFill>
                  <a:srgbClr val="0000FF"/>
                </a:solidFill>
                <a:latin typeface="Segoe UI"/>
                <a:cs typeface="Segoe UI"/>
              </a:rPr>
              <a:t> </a:t>
            </a:r>
            <a:r>
              <a:rPr sz="1600" u="sng" spc="-10" dirty="0">
                <a:solidFill>
                  <a:srgbClr val="0000FF"/>
                </a:solidFill>
                <a:uFill>
                  <a:solidFill>
                    <a:srgbClr val="0000FF"/>
                  </a:solidFill>
                </a:uFill>
                <a:latin typeface="Segoe UI"/>
                <a:cs typeface="Segoe UI"/>
                <a:hlinkClick r:id="rId5"/>
              </a:rPr>
              <a:t>plan-summary.pdf</a:t>
            </a:r>
            <a:r>
              <a:rPr sz="1600" spc="-25" dirty="0">
                <a:solidFill>
                  <a:srgbClr val="0000FF"/>
                </a:solidFill>
                <a:latin typeface="Segoe UI"/>
                <a:cs typeface="Segoe UI"/>
                <a:hlinkClick r:id="rId5"/>
              </a:rPr>
              <a:t> </a:t>
            </a:r>
            <a:r>
              <a:rPr sz="1600" dirty="0">
                <a:latin typeface="Segoe UI"/>
                <a:cs typeface="Segoe UI"/>
                <a:hlinkClick r:id="rId5"/>
              </a:rPr>
              <a:t>(Accessed date</a:t>
            </a:r>
            <a:r>
              <a:rPr sz="1600" spc="-30" dirty="0">
                <a:latin typeface="Segoe UI"/>
                <a:cs typeface="Segoe UI"/>
                <a:hlinkClick r:id="rId5"/>
              </a:rPr>
              <a:t> </a:t>
            </a:r>
            <a:r>
              <a:rPr sz="1600" dirty="0">
                <a:latin typeface="Segoe UI"/>
                <a:cs typeface="Segoe UI"/>
                <a:hlinkClick r:id="rId5"/>
              </a:rPr>
              <a:t>12</a:t>
            </a:r>
            <a:r>
              <a:rPr sz="1575" baseline="26455" dirty="0">
                <a:latin typeface="Segoe UI"/>
                <a:cs typeface="Segoe UI"/>
                <a:hlinkClick r:id="rId5"/>
              </a:rPr>
              <a:t>th</a:t>
            </a:r>
            <a:r>
              <a:rPr sz="1575" spc="165" baseline="26455" dirty="0">
                <a:latin typeface="Segoe UI"/>
                <a:cs typeface="Segoe UI"/>
                <a:hlinkClick r:id="rId5"/>
              </a:rPr>
              <a:t> </a:t>
            </a:r>
            <a:r>
              <a:rPr sz="1600" dirty="0">
                <a:latin typeface="Segoe UI"/>
                <a:cs typeface="Segoe UI"/>
                <a:hlinkClick r:id="rId5"/>
              </a:rPr>
              <a:t>October</a:t>
            </a:r>
            <a:r>
              <a:rPr sz="1600" spc="-5" dirty="0">
                <a:latin typeface="Segoe UI"/>
                <a:cs typeface="Segoe UI"/>
                <a:hlinkClick r:id="rId5"/>
              </a:rPr>
              <a:t> </a:t>
            </a:r>
            <a:r>
              <a:rPr sz="1600" spc="-10" dirty="0">
                <a:latin typeface="Segoe UI"/>
                <a:cs typeface="Segoe UI"/>
                <a:hlinkClick r:id="rId5"/>
              </a:rPr>
              <a:t>2022)</a:t>
            </a:r>
            <a:endParaRPr sz="1600">
              <a:latin typeface="Segoe UI"/>
              <a:cs typeface="Segoe UI"/>
            </a:endParaRPr>
          </a:p>
          <a:p>
            <a:pPr marL="368300" marR="868680" indent="-343535">
              <a:lnSpc>
                <a:spcPct val="90100"/>
              </a:lnSpc>
              <a:spcBef>
                <a:spcPts val="350"/>
              </a:spcBef>
              <a:buFont typeface="Arial"/>
              <a:buChar char="•"/>
              <a:tabLst>
                <a:tab pos="368300" algn="l"/>
              </a:tabLst>
            </a:pPr>
            <a:r>
              <a:rPr sz="1600" dirty="0">
                <a:latin typeface="Segoe UI"/>
                <a:cs typeface="Segoe UI"/>
              </a:rPr>
              <a:t>National</a:t>
            </a:r>
            <a:r>
              <a:rPr sz="1600" spc="-35" dirty="0">
                <a:latin typeface="Segoe UI"/>
                <a:cs typeface="Segoe UI"/>
              </a:rPr>
              <a:t> </a:t>
            </a:r>
            <a:r>
              <a:rPr sz="1600" dirty="0">
                <a:latin typeface="Segoe UI"/>
                <a:cs typeface="Segoe UI"/>
              </a:rPr>
              <a:t>Health</a:t>
            </a:r>
            <a:r>
              <a:rPr sz="1600" spc="-35" dirty="0">
                <a:latin typeface="Segoe UI"/>
                <a:cs typeface="Segoe UI"/>
              </a:rPr>
              <a:t> </a:t>
            </a:r>
            <a:r>
              <a:rPr sz="1600" dirty="0">
                <a:latin typeface="Segoe UI"/>
                <a:cs typeface="Segoe UI"/>
              </a:rPr>
              <a:t>Service</a:t>
            </a:r>
            <a:r>
              <a:rPr sz="1600" spc="-15" dirty="0">
                <a:latin typeface="Segoe UI"/>
                <a:cs typeface="Segoe UI"/>
              </a:rPr>
              <a:t> </a:t>
            </a:r>
            <a:r>
              <a:rPr sz="1600" dirty="0">
                <a:latin typeface="Segoe UI"/>
                <a:cs typeface="Segoe UI"/>
              </a:rPr>
              <a:t>(2021)</a:t>
            </a:r>
            <a:r>
              <a:rPr sz="1600" spc="-35" dirty="0">
                <a:latin typeface="Segoe UI"/>
                <a:cs typeface="Segoe UI"/>
              </a:rPr>
              <a:t> </a:t>
            </a:r>
            <a:r>
              <a:rPr sz="1600" dirty="0">
                <a:latin typeface="Segoe UI"/>
                <a:cs typeface="Segoe UI"/>
              </a:rPr>
              <a:t>Supported</a:t>
            </a:r>
            <a:r>
              <a:rPr sz="1600" spc="-35" dirty="0">
                <a:latin typeface="Segoe UI"/>
                <a:cs typeface="Segoe UI"/>
              </a:rPr>
              <a:t> </a:t>
            </a:r>
            <a:r>
              <a:rPr sz="1600" dirty="0">
                <a:latin typeface="Segoe UI"/>
                <a:cs typeface="Segoe UI"/>
              </a:rPr>
              <a:t>self</a:t>
            </a:r>
            <a:r>
              <a:rPr sz="1600" spc="-35" dirty="0">
                <a:latin typeface="Segoe UI"/>
                <a:cs typeface="Segoe UI"/>
              </a:rPr>
              <a:t> </a:t>
            </a:r>
            <a:r>
              <a:rPr sz="1600" dirty="0">
                <a:latin typeface="Segoe UI"/>
                <a:cs typeface="Segoe UI"/>
              </a:rPr>
              <a:t>management.</a:t>
            </a:r>
            <a:r>
              <a:rPr sz="1600" spc="-55" dirty="0">
                <a:latin typeface="Segoe UI"/>
                <a:cs typeface="Segoe UI"/>
              </a:rPr>
              <a:t> </a:t>
            </a:r>
            <a:r>
              <a:rPr sz="1600" spc="-10" dirty="0">
                <a:latin typeface="Segoe UI"/>
                <a:cs typeface="Segoe UI"/>
              </a:rPr>
              <a:t>Available</a:t>
            </a:r>
            <a:r>
              <a:rPr sz="1600" spc="-35" dirty="0">
                <a:latin typeface="Segoe UI"/>
                <a:cs typeface="Segoe UI"/>
              </a:rPr>
              <a:t> </a:t>
            </a:r>
            <a:r>
              <a:rPr sz="1600" spc="-25" dirty="0">
                <a:latin typeface="Segoe UI"/>
                <a:cs typeface="Segoe UI"/>
              </a:rPr>
              <a:t>at: </a:t>
            </a:r>
            <a:r>
              <a:rPr sz="1600" u="sng" spc="-10" dirty="0">
                <a:solidFill>
                  <a:srgbClr val="0000FF"/>
                </a:solidFill>
                <a:uFill>
                  <a:solidFill>
                    <a:srgbClr val="0000FF"/>
                  </a:solidFill>
                </a:uFill>
                <a:latin typeface="Segoe UI"/>
                <a:cs typeface="Segoe UI"/>
                <a:hlinkClick r:id="rId6"/>
              </a:rPr>
              <a:t>https://www.england.nhs.uk/personalisedcare/supported-self-management/</a:t>
            </a:r>
            <a:r>
              <a:rPr sz="1600" spc="-10" dirty="0">
                <a:solidFill>
                  <a:srgbClr val="0000FF"/>
                </a:solidFill>
                <a:latin typeface="Segoe UI"/>
                <a:cs typeface="Segoe UI"/>
              </a:rPr>
              <a:t> </a:t>
            </a:r>
            <a:r>
              <a:rPr sz="1600" dirty="0">
                <a:latin typeface="Segoe UI"/>
                <a:cs typeface="Segoe UI"/>
              </a:rPr>
              <a:t>(Accessed</a:t>
            </a:r>
            <a:r>
              <a:rPr sz="1600" spc="-35" dirty="0">
                <a:latin typeface="Segoe UI"/>
                <a:cs typeface="Segoe UI"/>
              </a:rPr>
              <a:t> </a:t>
            </a:r>
            <a:r>
              <a:rPr sz="1600" dirty="0">
                <a:latin typeface="Segoe UI"/>
                <a:cs typeface="Segoe UI"/>
              </a:rPr>
              <a:t>date</a:t>
            </a:r>
            <a:r>
              <a:rPr sz="1600" spc="-65" dirty="0">
                <a:latin typeface="Segoe UI"/>
                <a:cs typeface="Segoe UI"/>
              </a:rPr>
              <a:t> </a:t>
            </a:r>
            <a:r>
              <a:rPr sz="1600" dirty="0">
                <a:latin typeface="Segoe UI"/>
                <a:cs typeface="Segoe UI"/>
              </a:rPr>
              <a:t>12th</a:t>
            </a:r>
            <a:r>
              <a:rPr sz="1600" spc="-50" dirty="0">
                <a:latin typeface="Segoe UI"/>
                <a:cs typeface="Segoe UI"/>
              </a:rPr>
              <a:t> </a:t>
            </a:r>
            <a:r>
              <a:rPr sz="1600" dirty="0">
                <a:latin typeface="Segoe UI"/>
                <a:cs typeface="Segoe UI"/>
              </a:rPr>
              <a:t>October</a:t>
            </a:r>
            <a:r>
              <a:rPr sz="1600" spc="-35" dirty="0">
                <a:latin typeface="Segoe UI"/>
                <a:cs typeface="Segoe UI"/>
              </a:rPr>
              <a:t> </a:t>
            </a:r>
            <a:r>
              <a:rPr sz="1600" spc="-20" dirty="0">
                <a:latin typeface="Segoe UI"/>
                <a:cs typeface="Segoe UI"/>
              </a:rPr>
              <a:t>2022)</a:t>
            </a:r>
            <a:endParaRPr sz="1600">
              <a:latin typeface="Segoe UI"/>
              <a:cs typeface="Segoe UI"/>
            </a:endParaRPr>
          </a:p>
          <a:p>
            <a:pPr marL="368300" marR="124460" indent="-343535">
              <a:lnSpc>
                <a:spcPts val="1730"/>
              </a:lnSpc>
              <a:spcBef>
                <a:spcPts val="409"/>
              </a:spcBef>
              <a:buFont typeface="Arial"/>
              <a:buChar char="•"/>
              <a:tabLst>
                <a:tab pos="368300" algn="l"/>
              </a:tabLst>
            </a:pPr>
            <a:r>
              <a:rPr sz="1600" dirty="0">
                <a:latin typeface="Segoe UI"/>
                <a:cs typeface="Segoe UI"/>
              </a:rPr>
              <a:t>National</a:t>
            </a:r>
            <a:r>
              <a:rPr sz="1600" spc="-45" dirty="0">
                <a:latin typeface="Segoe UI"/>
                <a:cs typeface="Segoe UI"/>
              </a:rPr>
              <a:t> </a:t>
            </a:r>
            <a:r>
              <a:rPr sz="1600" dirty="0">
                <a:latin typeface="Segoe UI"/>
                <a:cs typeface="Segoe UI"/>
              </a:rPr>
              <a:t>Health</a:t>
            </a:r>
            <a:r>
              <a:rPr sz="1600" spc="-50" dirty="0">
                <a:latin typeface="Segoe UI"/>
                <a:cs typeface="Segoe UI"/>
              </a:rPr>
              <a:t> </a:t>
            </a:r>
            <a:r>
              <a:rPr sz="1600" dirty="0">
                <a:latin typeface="Segoe UI"/>
                <a:cs typeface="Segoe UI"/>
              </a:rPr>
              <a:t>Service</a:t>
            </a:r>
            <a:r>
              <a:rPr sz="1600" spc="-30" dirty="0">
                <a:latin typeface="Segoe UI"/>
                <a:cs typeface="Segoe UI"/>
              </a:rPr>
              <a:t> </a:t>
            </a:r>
            <a:r>
              <a:rPr sz="1600" dirty="0">
                <a:latin typeface="Segoe UI"/>
                <a:cs typeface="Segoe UI"/>
              </a:rPr>
              <a:t>(2021)</a:t>
            </a:r>
            <a:r>
              <a:rPr sz="1600" spc="-45" dirty="0">
                <a:latin typeface="Segoe UI"/>
                <a:cs typeface="Segoe UI"/>
              </a:rPr>
              <a:t> </a:t>
            </a:r>
            <a:r>
              <a:rPr sz="1600" dirty="0">
                <a:latin typeface="Segoe UI"/>
                <a:cs typeface="Segoe UI"/>
              </a:rPr>
              <a:t>Care</a:t>
            </a:r>
            <a:r>
              <a:rPr sz="1600" spc="-40" dirty="0">
                <a:latin typeface="Segoe UI"/>
                <a:cs typeface="Segoe UI"/>
              </a:rPr>
              <a:t> </a:t>
            </a:r>
            <a:r>
              <a:rPr sz="1600" dirty="0">
                <a:latin typeface="Segoe UI"/>
                <a:cs typeface="Segoe UI"/>
              </a:rPr>
              <a:t>coordination.</a:t>
            </a:r>
            <a:r>
              <a:rPr sz="1600" spc="-20" dirty="0">
                <a:latin typeface="Segoe UI"/>
                <a:cs typeface="Segoe UI"/>
              </a:rPr>
              <a:t> </a:t>
            </a:r>
            <a:r>
              <a:rPr sz="1600" spc="-10" dirty="0">
                <a:latin typeface="Segoe UI"/>
                <a:cs typeface="Segoe UI"/>
              </a:rPr>
              <a:t>Available</a:t>
            </a:r>
            <a:r>
              <a:rPr sz="1600" spc="-50" dirty="0">
                <a:latin typeface="Segoe UI"/>
                <a:cs typeface="Segoe UI"/>
              </a:rPr>
              <a:t> </a:t>
            </a:r>
            <a:r>
              <a:rPr sz="1600" spc="-25" dirty="0">
                <a:latin typeface="Segoe UI"/>
                <a:cs typeface="Segoe UI"/>
              </a:rPr>
              <a:t>at: </a:t>
            </a:r>
            <a:r>
              <a:rPr sz="1600" u="sng" spc="-10" dirty="0">
                <a:solidFill>
                  <a:srgbClr val="0000FF"/>
                </a:solidFill>
                <a:uFill>
                  <a:solidFill>
                    <a:srgbClr val="0000FF"/>
                  </a:solidFill>
                </a:uFill>
                <a:latin typeface="Segoe UI"/>
                <a:cs typeface="Segoe UI"/>
                <a:hlinkClick r:id="rId7"/>
              </a:rPr>
              <a:t>https://www.england.nhs.uk/personalisedcare/supported-self-management/care-</a:t>
            </a:r>
            <a:r>
              <a:rPr sz="1600" u="sng" spc="-25" dirty="0">
                <a:solidFill>
                  <a:srgbClr val="0000FF"/>
                </a:solidFill>
                <a:uFill>
                  <a:solidFill>
                    <a:srgbClr val="0000FF"/>
                  </a:solidFill>
                </a:uFill>
                <a:latin typeface="Segoe UI"/>
                <a:cs typeface="Segoe UI"/>
                <a:hlinkClick r:id="rId7"/>
              </a:rPr>
              <a:t>co-</a:t>
            </a:r>
            <a:r>
              <a:rPr sz="1600" spc="-25" dirty="0">
                <a:solidFill>
                  <a:srgbClr val="0000FF"/>
                </a:solidFill>
                <a:latin typeface="Segoe UI"/>
                <a:cs typeface="Segoe UI"/>
                <a:hlinkClick r:id="rId7"/>
              </a:rPr>
              <a:t> </a:t>
            </a:r>
            <a:r>
              <a:rPr sz="1600" u="sng" spc="-10" dirty="0">
                <a:solidFill>
                  <a:srgbClr val="0000FF"/>
                </a:solidFill>
                <a:uFill>
                  <a:solidFill>
                    <a:srgbClr val="0000FF"/>
                  </a:solidFill>
                </a:uFill>
                <a:latin typeface="Segoe UI"/>
                <a:cs typeface="Segoe UI"/>
                <a:hlinkClick r:id="rId7"/>
              </a:rPr>
              <a:t>ordination/</a:t>
            </a:r>
            <a:r>
              <a:rPr sz="1600" spc="-10" dirty="0">
                <a:latin typeface="Segoe UI"/>
                <a:cs typeface="Segoe UI"/>
                <a:hlinkClick r:id="rId7"/>
              </a:rPr>
              <a:t>(Accessed</a:t>
            </a:r>
            <a:r>
              <a:rPr sz="1600" spc="15" dirty="0">
                <a:latin typeface="Segoe UI"/>
                <a:cs typeface="Segoe UI"/>
                <a:hlinkClick r:id="rId7"/>
              </a:rPr>
              <a:t> </a:t>
            </a:r>
            <a:r>
              <a:rPr sz="1600" dirty="0">
                <a:latin typeface="Segoe UI"/>
                <a:cs typeface="Segoe UI"/>
                <a:hlinkClick r:id="rId7"/>
              </a:rPr>
              <a:t>date</a:t>
            </a:r>
            <a:r>
              <a:rPr sz="1600" spc="-20" dirty="0">
                <a:latin typeface="Segoe UI"/>
                <a:cs typeface="Segoe UI"/>
                <a:hlinkClick r:id="rId7"/>
              </a:rPr>
              <a:t> </a:t>
            </a:r>
            <a:r>
              <a:rPr sz="1600" dirty="0">
                <a:latin typeface="Segoe UI"/>
                <a:cs typeface="Segoe UI"/>
                <a:hlinkClick r:id="rId7"/>
              </a:rPr>
              <a:t>12th</a:t>
            </a:r>
            <a:r>
              <a:rPr sz="1600" spc="-30" dirty="0">
                <a:latin typeface="Segoe UI"/>
                <a:cs typeface="Segoe UI"/>
                <a:hlinkClick r:id="rId7"/>
              </a:rPr>
              <a:t> </a:t>
            </a:r>
            <a:r>
              <a:rPr sz="1600" dirty="0">
                <a:latin typeface="Segoe UI"/>
                <a:cs typeface="Segoe UI"/>
                <a:hlinkClick r:id="rId7"/>
              </a:rPr>
              <a:t>October</a:t>
            </a:r>
            <a:r>
              <a:rPr sz="1600" spc="5" dirty="0">
                <a:latin typeface="Segoe UI"/>
                <a:cs typeface="Segoe UI"/>
                <a:hlinkClick r:id="rId7"/>
              </a:rPr>
              <a:t> </a:t>
            </a:r>
            <a:r>
              <a:rPr sz="1600" spc="-10" dirty="0">
                <a:latin typeface="Segoe UI"/>
                <a:cs typeface="Segoe UI"/>
                <a:hlinkClick r:id="rId7"/>
              </a:rPr>
              <a:t>2022)</a:t>
            </a:r>
            <a:endParaRPr sz="1600">
              <a:latin typeface="Segoe UI"/>
              <a:cs typeface="Segoe U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3893</Words>
  <Application>Microsoft Office PowerPoint</Application>
  <PresentationFormat>On-screen Show (4:3)</PresentationFormat>
  <Paragraphs>344</Paragraphs>
  <Slides>63</Slides>
  <Notes>15</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63</vt:i4>
      </vt:variant>
    </vt:vector>
  </HeadingPairs>
  <TitlesOfParts>
    <vt:vector size="77" baseType="lpstr">
      <vt:lpstr>-apple-system</vt:lpstr>
      <vt:lpstr>BlinkMacSystemFont</vt:lpstr>
      <vt:lpstr>inherit</vt:lpstr>
      <vt:lpstr>interfaceregular</vt:lpstr>
      <vt:lpstr>Myriad Pro</vt:lpstr>
      <vt:lpstr>Aptos</vt:lpstr>
      <vt:lpstr>Arial</vt:lpstr>
      <vt:lpstr>Calibri</vt:lpstr>
      <vt:lpstr>Segoe UI</vt:lpstr>
      <vt:lpstr>Source Sans Pro</vt:lpstr>
      <vt:lpstr>Times New Roman</vt:lpstr>
      <vt:lpstr>Wingdings</vt:lpstr>
      <vt:lpstr>Office Theme</vt:lpstr>
      <vt:lpstr>20140311PresentationUWTSDTemplate</vt:lpstr>
      <vt:lpstr>Community Care and Management of Longer-term Conditions</vt:lpstr>
      <vt:lpstr>Learning outcomes</vt:lpstr>
      <vt:lpstr>Module Summary</vt:lpstr>
      <vt:lpstr>Aims of the Session</vt:lpstr>
      <vt:lpstr>What is personalised care?</vt:lpstr>
      <vt:lpstr>Personalised care</vt:lpstr>
      <vt:lpstr>Personalised care</vt:lpstr>
      <vt:lpstr>What is the importance of personalised care?</vt:lpstr>
      <vt:lpstr>Importance of Personalised care</vt:lpstr>
      <vt:lpstr>The key features of personalised care</vt:lpstr>
      <vt:lpstr>Four principles of PCC</vt:lpstr>
      <vt:lpstr>Personalised care</vt:lpstr>
      <vt:lpstr>Activity</vt:lpstr>
      <vt:lpstr>Activity</vt:lpstr>
      <vt:lpstr>What is Comprehensive model of personalised care?</vt:lpstr>
      <vt:lpstr>Comprehensive model of personalised care</vt:lpstr>
      <vt:lpstr>Comprehensive model of personalised care</vt:lpstr>
      <vt:lpstr>Comprehensive model of personalised care</vt:lpstr>
      <vt:lpstr>What are the components of the Comprehensive model of personalised care?</vt:lpstr>
      <vt:lpstr>Components of the Comprehensive Model of Personalised Care</vt:lpstr>
      <vt:lpstr>Shared decision making</vt:lpstr>
      <vt:lpstr>Choice</vt:lpstr>
      <vt:lpstr>Supported self-management</vt:lpstr>
      <vt:lpstr>Supported self-management</vt:lpstr>
      <vt:lpstr>Components of supported self management</vt:lpstr>
      <vt:lpstr>Health and wellbeing coaches</vt:lpstr>
      <vt:lpstr>Care coordinators</vt:lpstr>
      <vt:lpstr>Peer support</vt:lpstr>
      <vt:lpstr>Measurement and evaluation in supported self-management</vt:lpstr>
      <vt:lpstr>Measurement and evaluation in supported self-management</vt:lpstr>
      <vt:lpstr>Measurement and evaluation in supported self-management</vt:lpstr>
      <vt:lpstr>Self management education</vt:lpstr>
      <vt:lpstr>The components of the Comprehensive model of personalised care contd.</vt:lpstr>
      <vt:lpstr>Social prescribing</vt:lpstr>
      <vt:lpstr>Social Prescribing model</vt:lpstr>
      <vt:lpstr>Activity</vt:lpstr>
      <vt:lpstr>Personalised care and support planning</vt:lpstr>
      <vt:lpstr>Personal health budget</vt:lpstr>
      <vt:lpstr>Activity</vt:lpstr>
      <vt:lpstr>Comprehensive model of personalised care</vt:lpstr>
      <vt:lpstr>PowerPoint Presentation</vt:lpstr>
      <vt:lpstr>Comprehensive model of personalised care</vt:lpstr>
      <vt:lpstr>Personalised Care Operating Model</vt:lpstr>
      <vt:lpstr>PowerPoint Presentation</vt:lpstr>
      <vt:lpstr>Personalised palliative and end of life care</vt:lpstr>
      <vt:lpstr>What is  Personalised Care Planning?</vt:lpstr>
      <vt:lpstr>Personalised Care Planning</vt:lpstr>
      <vt:lpstr>Personalised Care Planning</vt:lpstr>
      <vt:lpstr>Personalised Care Planning</vt:lpstr>
      <vt:lpstr>Reasons for developing a Personalised Care Plan</vt:lpstr>
      <vt:lpstr>Areas of Need Assessed during Personalised Care planning</vt:lpstr>
      <vt:lpstr>Location for Assessment </vt:lpstr>
      <vt:lpstr>Process of Assessment</vt:lpstr>
      <vt:lpstr>Key Features of Assessment</vt:lpstr>
      <vt:lpstr>Further Key Features </vt:lpstr>
      <vt:lpstr>Challenges for Transforming Person Centered Care</vt:lpstr>
      <vt:lpstr>Activity</vt:lpstr>
      <vt:lpstr>What is coordinated care?</vt:lpstr>
      <vt:lpstr>Coordinated care</vt:lpstr>
      <vt:lpstr>Coordinated care</vt:lpstr>
      <vt:lpstr>Coordinated care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7</cp:revision>
  <dcterms:created xsi:type="dcterms:W3CDTF">2024-06-10T08:30:55Z</dcterms:created>
  <dcterms:modified xsi:type="dcterms:W3CDTF">2026-01-31T15:16:00Z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2022-10-16T00:00:00Z</vt:filetime>
  </property>
  <property fmtid="{D5CDD505-2E9C-101B-9397-08002B2CF9AE}" pid="3" name="Creator">
    <vt:lpwstr>Microsoft® PowerPoint® for Microsoft 365</vt:lpwstr>
  </property>
  <property fmtid="{D5CDD505-2E9C-101B-9397-08002B2CF9AE}" pid="4" name="LastSaved">
    <vt:filetime>2024-06-10T00:00:00Z</vt:filetime>
  </property>
  <property fmtid="{D5CDD505-2E9C-101B-9397-08002B2CF9AE}" pid="5" name="Producer">
    <vt:lpwstr>Microsoft® PowerPoint® for Microsoft 365</vt:lpwstr>
  </property>
</Properties>
</file>