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5"/>
  </p:notesMasterIdLst>
  <p:sldIdLst>
    <p:sldId id="467" r:id="rId5"/>
    <p:sldId id="620" r:id="rId6"/>
    <p:sldId id="619" r:id="rId7"/>
    <p:sldId id="545" r:id="rId8"/>
    <p:sldId id="621" r:id="rId9"/>
    <p:sldId id="622" r:id="rId10"/>
    <p:sldId id="625" r:id="rId11"/>
    <p:sldId id="539" r:id="rId12"/>
    <p:sldId id="537" r:id="rId13"/>
    <p:sldId id="544" r:id="rId14"/>
    <p:sldId id="546" r:id="rId15"/>
    <p:sldId id="567" r:id="rId16"/>
    <p:sldId id="624" r:id="rId17"/>
    <p:sldId id="566" r:id="rId18"/>
    <p:sldId id="568" r:id="rId19"/>
    <p:sldId id="569" r:id="rId20"/>
    <p:sldId id="570" r:id="rId21"/>
    <p:sldId id="571" r:id="rId22"/>
    <p:sldId id="547" r:id="rId23"/>
    <p:sldId id="573" r:id="rId24"/>
    <p:sldId id="574" r:id="rId25"/>
    <p:sldId id="575" r:id="rId26"/>
    <p:sldId id="578" r:id="rId27"/>
    <p:sldId id="576" r:id="rId28"/>
    <p:sldId id="577" r:id="rId29"/>
    <p:sldId id="579" r:id="rId30"/>
    <p:sldId id="437" r:id="rId31"/>
    <p:sldId id="623" r:id="rId32"/>
    <p:sldId id="541" r:id="rId33"/>
    <p:sldId id="540" r:id="rId34"/>
    <p:sldId id="602" r:id="rId35"/>
    <p:sldId id="607" r:id="rId36"/>
    <p:sldId id="611" r:id="rId37"/>
    <p:sldId id="608" r:id="rId38"/>
    <p:sldId id="612" r:id="rId39"/>
    <p:sldId id="609" r:id="rId40"/>
    <p:sldId id="613" r:id="rId41"/>
    <p:sldId id="595" r:id="rId42"/>
    <p:sldId id="594" r:id="rId43"/>
    <p:sldId id="596" r:id="rId44"/>
    <p:sldId id="562" r:id="rId45"/>
    <p:sldId id="587" r:id="rId46"/>
    <p:sldId id="585" r:id="rId47"/>
    <p:sldId id="614" r:id="rId48"/>
    <p:sldId id="586" r:id="rId49"/>
    <p:sldId id="591" r:id="rId50"/>
    <p:sldId id="581" r:id="rId51"/>
    <p:sldId id="603" r:id="rId52"/>
    <p:sldId id="605" r:id="rId53"/>
    <p:sldId id="606" r:id="rId54"/>
    <p:sldId id="604" r:id="rId55"/>
    <p:sldId id="588" r:id="rId56"/>
    <p:sldId id="618" r:id="rId57"/>
    <p:sldId id="597" r:id="rId58"/>
    <p:sldId id="617" r:id="rId59"/>
    <p:sldId id="593" r:id="rId60"/>
    <p:sldId id="589" r:id="rId61"/>
    <p:sldId id="592" r:id="rId62"/>
    <p:sldId id="538" r:id="rId63"/>
    <p:sldId id="615" r:id="rId6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DBD7"/>
    <a:srgbClr val="32B0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71" autoAdjust="0"/>
    <p:restoredTop sz="84477"/>
  </p:normalViewPr>
  <p:slideViewPr>
    <p:cSldViewPr snapToGrid="0" snapToObjects="1">
      <p:cViewPr varScale="1">
        <p:scale>
          <a:sx n="92" d="100"/>
          <a:sy n="92" d="100"/>
        </p:scale>
        <p:origin x="18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001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Times of </a:t>
            </a:r>
            <a:r>
              <a:rPr lang="en-US" dirty="0" err="1"/>
              <a:t>transistion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228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287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867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323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16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69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532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221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762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34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25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936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046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526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896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62" r:id="rId13"/>
    <p:sldLayoutId id="214748366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www.youtube.com/watch?v=E_6PskE3zfQ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g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B0D21B-F259-5743-85F6-6A4E69FBAEC4}"/>
              </a:ext>
            </a:extLst>
          </p:cNvPr>
          <p:cNvSpPr txBox="1"/>
          <p:nvPr/>
        </p:nvSpPr>
        <p:spPr>
          <a:xfrm>
            <a:off x="2726265" y="4076915"/>
            <a:ext cx="3867149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American Typewriter" panose="02090604020004020304" pitchFamily="18" charset="77"/>
              </a:rPr>
              <a:t>ECAD5008</a:t>
            </a:r>
          </a:p>
          <a:p>
            <a:pPr algn="ctr"/>
            <a:r>
              <a:rPr lang="en-US" sz="4000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AfL</a:t>
            </a:r>
            <a:r>
              <a:rPr lang="en-US" sz="4000" dirty="0">
                <a:solidFill>
                  <a:schemeClr val="bg1"/>
                </a:solidFill>
                <a:latin typeface="American Typewriter" panose="02090604020004020304" pitchFamily="18" charset="77"/>
              </a:rPr>
              <a:t> in action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E53FF-BBCE-764F-9439-8D0A763B0D90}"/>
              </a:ext>
            </a:extLst>
          </p:cNvPr>
          <p:cNvSpPr txBox="1"/>
          <p:nvPr/>
        </p:nvSpPr>
        <p:spPr>
          <a:xfrm>
            <a:off x="534199" y="573693"/>
            <a:ext cx="82512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American Typewriter" panose="02090604020004020304" pitchFamily="18" charset="77"/>
              </a:rPr>
              <a:t>Assessment for Learning 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merican Typewriter" panose="02090604020004020304" pitchFamily="18" charset="77"/>
              </a:rPr>
              <a:t>Practical strategies</a:t>
            </a:r>
          </a:p>
        </p:txBody>
      </p:sp>
    </p:spTree>
    <p:extLst>
      <p:ext uri="{BB962C8B-B14F-4D97-AF65-F5344CB8AC3E}">
        <p14:creationId xmlns:p14="http://schemas.microsoft.com/office/powerpoint/2010/main" val="3929998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CC23EB-DCD2-5C49-9049-DD5B5205F4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" b="21144"/>
          <a:stretch/>
        </p:blipFill>
        <p:spPr>
          <a:xfrm>
            <a:off x="-1342160" y="657843"/>
            <a:ext cx="12222051" cy="56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9ACC8A5-5564-8E41-B2A1-F91B1E157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6802"/>
            <a:ext cx="9457469" cy="592119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26AEAE4-7487-4245-90B0-A7C2A905FC36}"/>
              </a:ext>
            </a:extLst>
          </p:cNvPr>
          <p:cNvSpPr txBox="1"/>
          <p:nvPr/>
        </p:nvSpPr>
        <p:spPr>
          <a:xfrm>
            <a:off x="969819" y="540327"/>
            <a:ext cx="726936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/>
              <a:t>What are the 4 Elements of </a:t>
            </a:r>
            <a:r>
              <a:rPr lang="en-US" sz="8000" dirty="0" err="1"/>
              <a:t>AfL</a:t>
            </a:r>
            <a:r>
              <a:rPr lang="en-US" sz="8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18143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8" y="526943"/>
            <a:ext cx="8944483" cy="562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564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8" y="526943"/>
            <a:ext cx="8944483" cy="56202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268025-7C10-2D42-973C-EF8F5E761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116327">
            <a:off x="4039755" y="2161308"/>
            <a:ext cx="2059158" cy="11187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054BD9-2C1F-AD41-A5E6-0CF72507C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799853">
            <a:off x="236350" y="2270955"/>
            <a:ext cx="2059158" cy="111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69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B2D8E9-7246-024A-B445-6DA828DB29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796" y="335395"/>
            <a:ext cx="1639284" cy="6163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CA4FE0-8F3C-5D41-B1AD-1DB33D535E3D}"/>
              </a:ext>
            </a:extLst>
          </p:cNvPr>
          <p:cNvSpPr txBox="1"/>
          <p:nvPr/>
        </p:nvSpPr>
        <p:spPr>
          <a:xfrm>
            <a:off x="4059381" y="1985834"/>
            <a:ext cx="43364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00B050"/>
                </a:solidFill>
              </a:rPr>
              <a:t>What does each letter stand for?</a:t>
            </a:r>
          </a:p>
        </p:txBody>
      </p:sp>
    </p:spTree>
    <p:extLst>
      <p:ext uri="{BB962C8B-B14F-4D97-AF65-F5344CB8AC3E}">
        <p14:creationId xmlns:p14="http://schemas.microsoft.com/office/powerpoint/2010/main" val="2443734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B2D8E9-7246-024A-B445-6DA828DB29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796" y="335395"/>
            <a:ext cx="1639284" cy="61632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25E178-6D3A-7249-AF29-DF5F9F6AC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796" y="313695"/>
            <a:ext cx="5245100" cy="618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06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7003"/>
            <a:ext cx="4804475" cy="21735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455" y="139679"/>
            <a:ext cx="3970730" cy="29100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939EB3-88F6-F94F-AAC6-0A0F2EC649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491" y="3390560"/>
            <a:ext cx="7190509" cy="31210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0836"/>
            <a:ext cx="4570031" cy="29895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C07BB5B-63B4-D047-B966-FE1E6E4AA87F}"/>
              </a:ext>
            </a:extLst>
          </p:cNvPr>
          <p:cNvSpPr txBox="1"/>
          <p:nvPr/>
        </p:nvSpPr>
        <p:spPr>
          <a:xfrm>
            <a:off x="237071" y="139679"/>
            <a:ext cx="45674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B050"/>
                </a:solidFill>
              </a:rPr>
              <a:t>Choose something to talk about with a partner</a:t>
            </a:r>
          </a:p>
        </p:txBody>
      </p:sp>
    </p:spTree>
    <p:extLst>
      <p:ext uri="{BB962C8B-B14F-4D97-AF65-F5344CB8AC3E}">
        <p14:creationId xmlns:p14="http://schemas.microsoft.com/office/powerpoint/2010/main" val="746801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234" y="-183596"/>
            <a:ext cx="6420389" cy="72764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92616" y="1497220"/>
            <a:ext cx="307036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Chalkboard" charset="0"/>
                <a:ea typeface="Chalkboard" charset="0"/>
                <a:cs typeface="Chalkboard" charset="0"/>
              </a:rPr>
              <a:t>We need to get away from IRE!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773A53-9755-084E-8710-1867A2395567}"/>
              </a:ext>
            </a:extLst>
          </p:cNvPr>
          <p:cNvSpPr txBox="1"/>
          <p:nvPr/>
        </p:nvSpPr>
        <p:spPr>
          <a:xfrm>
            <a:off x="5832763" y="2466716"/>
            <a:ext cx="33112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0B050"/>
                </a:solidFill>
              </a:rPr>
              <a:t>What strategies did we explore last session that would help this?</a:t>
            </a:r>
          </a:p>
        </p:txBody>
      </p:sp>
    </p:spTree>
    <p:extLst>
      <p:ext uri="{BB962C8B-B14F-4D97-AF65-F5344CB8AC3E}">
        <p14:creationId xmlns:p14="http://schemas.microsoft.com/office/powerpoint/2010/main" val="1959820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05745" cy="21930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68C6A4E-E8FA-9043-9829-F9505A8C9D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742" y="0"/>
            <a:ext cx="4735258" cy="23995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D1EF17-7D33-B04C-935B-551BB29A01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291" y="5650064"/>
            <a:ext cx="2464231" cy="10964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320B0F-C8E6-D347-80AA-1F705A9635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7" y="2193637"/>
            <a:ext cx="2994957" cy="22398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670E2C-4219-EF4E-AB9D-43D39BC958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395" y="2563092"/>
            <a:ext cx="3243461" cy="24245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338CDA9-C145-024F-9460-C8E248EDAD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86281"/>
            <a:ext cx="3115395" cy="23717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839224-C14B-7B4B-9C47-3B4494934B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830" y="5114907"/>
            <a:ext cx="3120026" cy="17985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A560428-3BBE-344A-9982-363919DB8B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291" y="2689252"/>
            <a:ext cx="2435801" cy="1797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85DA732-CB58-3E45-BD89-53DE9BD8E516}"/>
              </a:ext>
            </a:extLst>
          </p:cNvPr>
          <p:cNvSpPr txBox="1"/>
          <p:nvPr/>
        </p:nvSpPr>
        <p:spPr>
          <a:xfrm>
            <a:off x="6845694" y="5011560"/>
            <a:ext cx="1708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B050"/>
                </a:solidFill>
              </a:rPr>
              <a:t>Thoughts?</a:t>
            </a:r>
          </a:p>
        </p:txBody>
      </p:sp>
    </p:spTree>
    <p:extLst>
      <p:ext uri="{BB962C8B-B14F-4D97-AF65-F5344CB8AC3E}">
        <p14:creationId xmlns:p14="http://schemas.microsoft.com/office/powerpoint/2010/main" val="561466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5" y="0"/>
            <a:ext cx="557212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9" y="1567022"/>
            <a:ext cx="3544376" cy="324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66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1" b="9465"/>
          <a:stretch/>
        </p:blipFill>
        <p:spPr>
          <a:xfrm>
            <a:off x="0" y="0"/>
            <a:ext cx="9144000" cy="35336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9383" y="3719592"/>
            <a:ext cx="700523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Chalkboard" charset="0"/>
                <a:ea typeface="Chalkboard" charset="0"/>
                <a:cs typeface="Chalkboard" charset="0"/>
              </a:rPr>
              <a:t>On average, how long does a teacher wait after asking a question until they elicit a response?</a:t>
            </a:r>
          </a:p>
        </p:txBody>
      </p:sp>
    </p:spTree>
    <p:extLst>
      <p:ext uri="{BB962C8B-B14F-4D97-AF65-F5344CB8AC3E}">
        <p14:creationId xmlns:p14="http://schemas.microsoft.com/office/powerpoint/2010/main" val="994897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17"/>
          <a:stretch/>
        </p:blipFill>
        <p:spPr>
          <a:xfrm>
            <a:off x="-123987" y="573438"/>
            <a:ext cx="5887478" cy="54642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56466" y="5842337"/>
            <a:ext cx="3948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FF0000"/>
                </a:solidFill>
              </a:rPr>
              <a:t>0.9 sec!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8462AA-E74B-8847-BC50-92EA56D6F3BB}"/>
              </a:ext>
            </a:extLst>
          </p:cNvPr>
          <p:cNvSpPr txBox="1"/>
          <p:nvPr/>
        </p:nvSpPr>
        <p:spPr>
          <a:xfrm>
            <a:off x="5430980" y="2917587"/>
            <a:ext cx="38931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rgbClr val="00B050"/>
                </a:solidFill>
              </a:rPr>
              <a:t>What are the types of ‘Wait time’?</a:t>
            </a:r>
          </a:p>
        </p:txBody>
      </p:sp>
    </p:spTree>
    <p:extLst>
      <p:ext uri="{BB962C8B-B14F-4D97-AF65-F5344CB8AC3E}">
        <p14:creationId xmlns:p14="http://schemas.microsoft.com/office/powerpoint/2010/main" val="3849908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987" y="573438"/>
            <a:ext cx="9591356" cy="54642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56466" y="5842337"/>
            <a:ext cx="3948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FF0000"/>
                </a:solidFill>
              </a:rPr>
              <a:t>0.9 sec!</a:t>
            </a:r>
          </a:p>
        </p:txBody>
      </p:sp>
    </p:spTree>
    <p:extLst>
      <p:ext uri="{BB962C8B-B14F-4D97-AF65-F5344CB8AC3E}">
        <p14:creationId xmlns:p14="http://schemas.microsoft.com/office/powerpoint/2010/main" val="15647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01648" cy="696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5816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609600"/>
            <a:ext cx="75692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8116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0700"/>
            <a:ext cx="9144000" cy="580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1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017" y="270325"/>
            <a:ext cx="6460640" cy="658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433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9144000" cy="6687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6540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9144000" cy="6696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136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400"/>
            <a:ext cx="9144000" cy="627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5669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86"/>
          <a:stretch/>
        </p:blipFill>
        <p:spPr>
          <a:xfrm>
            <a:off x="4974956" y="1003300"/>
            <a:ext cx="3127644" cy="485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890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003300"/>
            <a:ext cx="7073900" cy="485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699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722" y="0"/>
            <a:ext cx="5299990" cy="642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915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00" y="190500"/>
            <a:ext cx="7937500" cy="646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90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369" y="779818"/>
            <a:ext cx="6172631" cy="55258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0" y="175769"/>
            <a:ext cx="2997415" cy="650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7351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BD04EB-5EC3-0F49-A6C3-D9AB5B46F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409"/>
            <a:ext cx="10331116" cy="688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261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76" y="596216"/>
            <a:ext cx="8944483" cy="56202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268025-7C10-2D42-973C-EF8F5E761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364232">
            <a:off x="7008286" y="2317743"/>
            <a:ext cx="2054087" cy="1116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054BD9-2C1F-AD41-A5E6-0CF72507C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799853">
            <a:off x="4392713" y="2464919"/>
            <a:ext cx="2059158" cy="111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1104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12"/>
          <a:stretch/>
        </p:blipFill>
        <p:spPr>
          <a:xfrm>
            <a:off x="0" y="336656"/>
            <a:ext cx="9144000" cy="32950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13BE2B-7407-1E4E-AC8B-B0AA20018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767" y="3868169"/>
            <a:ext cx="3404466" cy="28305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B745E0-8928-8D4F-B691-9AD9DB6DBD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2888" y="2411726"/>
            <a:ext cx="1338223" cy="133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8462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0"/>
          <a:stretch/>
        </p:blipFill>
        <p:spPr>
          <a:xfrm>
            <a:off x="222827" y="1496290"/>
            <a:ext cx="8544393" cy="52093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81F7CCF-BFB5-3D42-B1A4-D225E594F959}"/>
              </a:ext>
            </a:extLst>
          </p:cNvPr>
          <p:cNvSpPr txBox="1"/>
          <p:nvPr/>
        </p:nvSpPr>
        <p:spPr>
          <a:xfrm>
            <a:off x="1596024" y="443345"/>
            <a:ext cx="57979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Austin’s butterfly approach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FB396E-51AC-8941-9553-CB0CBFE4F1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4021" y="162288"/>
            <a:ext cx="1600200" cy="127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B1DF17-B653-354B-A236-6FF0C2DAD7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619828" cy="1453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245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773" y="166255"/>
            <a:ext cx="5207000" cy="648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119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39"/>
          <a:stretch/>
        </p:blipFill>
        <p:spPr>
          <a:xfrm>
            <a:off x="0" y="749300"/>
            <a:ext cx="4541003" cy="534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6140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9300"/>
            <a:ext cx="9144000" cy="534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9062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39"/>
          <a:stretch/>
        </p:blipFill>
        <p:spPr>
          <a:xfrm>
            <a:off x="0" y="558800"/>
            <a:ext cx="4541003" cy="571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667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800"/>
            <a:ext cx="9144000" cy="571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844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30"/>
          <a:stretch/>
        </p:blipFill>
        <p:spPr>
          <a:xfrm>
            <a:off x="0" y="584200"/>
            <a:ext cx="4587498" cy="568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983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200"/>
            <a:ext cx="9144000" cy="568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865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128518"/>
            <a:ext cx="4504740" cy="529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675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081649" cy="4766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825" y="4210311"/>
            <a:ext cx="5579390" cy="210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4217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081649" cy="4766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825" y="4210311"/>
            <a:ext cx="5579390" cy="2107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775" y="2214265"/>
            <a:ext cx="5979225" cy="199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9303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7246"/>
            <a:ext cx="9144000" cy="40685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CADA2A-44DF-0B42-AEBE-85E4F5520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45" y="200850"/>
            <a:ext cx="2035201" cy="120311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C02264-8713-0B49-B8E1-D6AFB04070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0894" y="200850"/>
            <a:ext cx="1600200" cy="1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86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800" y="3517900"/>
            <a:ext cx="4394200" cy="3340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811864" cy="435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3417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722" y="-87085"/>
            <a:ext cx="7677258" cy="579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494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802"/>
            <a:ext cx="9143999" cy="469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66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71700"/>
            <a:ext cx="9144000" cy="249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8757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3305"/>
            <a:ext cx="9144000" cy="241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7346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6858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1155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177800"/>
            <a:ext cx="54102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011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200" y="190500"/>
            <a:ext cx="5435600" cy="646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315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165100"/>
            <a:ext cx="544830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251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300" y="177800"/>
            <a:ext cx="53467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71448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60" y="182966"/>
            <a:ext cx="7409259" cy="528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02474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75" r="78030"/>
          <a:stretch/>
        </p:blipFill>
        <p:spPr>
          <a:xfrm>
            <a:off x="4003965" y="1316182"/>
            <a:ext cx="2084764" cy="476392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C5B99D6-8983-B349-868F-F734F99E109D}"/>
              </a:ext>
            </a:extLst>
          </p:cNvPr>
          <p:cNvSpPr/>
          <p:nvPr/>
        </p:nvSpPr>
        <p:spPr>
          <a:xfrm>
            <a:off x="4419601" y="2244435"/>
            <a:ext cx="1066800" cy="332509"/>
          </a:xfrm>
          <a:prstGeom prst="rect">
            <a:avLst/>
          </a:prstGeom>
          <a:solidFill>
            <a:srgbClr val="D4DBD7"/>
          </a:solidFill>
          <a:ln>
            <a:solidFill>
              <a:srgbClr val="D4DB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8BF23A-B8DA-1D4C-9187-7A431C982C6B}"/>
              </a:ext>
            </a:extLst>
          </p:cNvPr>
          <p:cNvSpPr txBox="1"/>
          <p:nvPr/>
        </p:nvSpPr>
        <p:spPr>
          <a:xfrm>
            <a:off x="4612459" y="2251697"/>
            <a:ext cx="681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Tutor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852478-DB3D-794F-87C6-95CA69B5A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2037" y="127213"/>
            <a:ext cx="2581101" cy="57357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135BCB-BAEF-124E-88D0-AE547392E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52840"/>
            <a:ext cx="1753584" cy="180516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1A49DEE-293B-CD42-8DA5-F6024A103AA1}"/>
              </a:ext>
            </a:extLst>
          </p:cNvPr>
          <p:cNvSpPr txBox="1"/>
          <p:nvPr/>
        </p:nvSpPr>
        <p:spPr>
          <a:xfrm>
            <a:off x="637309" y="706582"/>
            <a:ext cx="34678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What would you write on the sign?</a:t>
            </a:r>
            <a:br>
              <a:rPr lang="en-US" dirty="0"/>
            </a:b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421318-7A71-5041-BED1-CCF5287E49C6}"/>
              </a:ext>
            </a:extLst>
          </p:cNvPr>
          <p:cNvSpPr txBox="1"/>
          <p:nvPr/>
        </p:nvSpPr>
        <p:spPr>
          <a:xfrm>
            <a:off x="527088" y="3263755"/>
            <a:ext cx="3071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How would you make this fair?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DEAAB1-F11D-6A43-B1F5-685DF172C9A1}"/>
              </a:ext>
            </a:extLst>
          </p:cNvPr>
          <p:cNvSpPr txBox="1"/>
          <p:nvPr/>
        </p:nvSpPr>
        <p:spPr>
          <a:xfrm>
            <a:off x="2371213" y="6103262"/>
            <a:ext cx="6600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How would you ensure good quality feedback and peer assessment?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271624-BE34-3542-A881-399C965F0D4A}"/>
              </a:ext>
            </a:extLst>
          </p:cNvPr>
          <p:cNvSpPr txBox="1"/>
          <p:nvPr/>
        </p:nvSpPr>
        <p:spPr>
          <a:xfrm>
            <a:off x="313606" y="2123668"/>
            <a:ext cx="2879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Would you use ALL children?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33067E-B3BA-7740-9840-A7443EDC5AC5}"/>
              </a:ext>
            </a:extLst>
          </p:cNvPr>
          <p:cNvSpPr txBox="1"/>
          <p:nvPr/>
        </p:nvSpPr>
        <p:spPr>
          <a:xfrm>
            <a:off x="876792" y="4478641"/>
            <a:ext cx="3788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What are the benefits and challenges?</a:t>
            </a:r>
          </a:p>
        </p:txBody>
      </p:sp>
    </p:spTree>
    <p:extLst>
      <p:ext uri="{BB962C8B-B14F-4D97-AF65-F5344CB8AC3E}">
        <p14:creationId xmlns:p14="http://schemas.microsoft.com/office/powerpoint/2010/main" val="228284206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91" y="0"/>
            <a:ext cx="7957278" cy="57399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20398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8" y="526943"/>
            <a:ext cx="8944483" cy="56202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9BB051-6F87-604F-93BE-C467F191F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285997">
            <a:off x="2398630" y="-58757"/>
            <a:ext cx="4333197" cy="32769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7DFE14-669F-3846-99D9-F68BC2E07DE8}"/>
              </a:ext>
            </a:extLst>
          </p:cNvPr>
          <p:cNvSpPr txBox="1"/>
          <p:nvPr/>
        </p:nvSpPr>
        <p:spPr>
          <a:xfrm rot="519152">
            <a:off x="2874338" y="1256566"/>
            <a:ext cx="3381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Which strategy do you think should come first?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C80E06-C436-054D-96BC-7BB07212C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4896" y="3026279"/>
            <a:ext cx="3672361" cy="378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93833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1" y="452249"/>
            <a:ext cx="8328501" cy="501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5075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6400"/>
            <a:ext cx="9144000" cy="348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1753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70902"/>
            <a:ext cx="1387098" cy="1387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84" y="5470902"/>
            <a:ext cx="2128231" cy="13372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49076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70096">
            <a:off x="4411675" y="1716205"/>
            <a:ext cx="2270394" cy="123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78122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351" y="464949"/>
            <a:ext cx="6974477" cy="6280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7363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B0D21B-F259-5743-85F6-6A4E69FBAEC4}"/>
              </a:ext>
            </a:extLst>
          </p:cNvPr>
          <p:cNvSpPr txBox="1"/>
          <p:nvPr/>
        </p:nvSpPr>
        <p:spPr>
          <a:xfrm>
            <a:off x="2726267" y="4216400"/>
            <a:ext cx="38671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American Typewriter" panose="02090604020004020304" pitchFamily="18" charset="77"/>
              </a:rPr>
              <a:t>ECAD5008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E53FF-BBCE-764F-9439-8D0A763B0D90}"/>
              </a:ext>
            </a:extLst>
          </p:cNvPr>
          <p:cNvSpPr txBox="1"/>
          <p:nvPr/>
        </p:nvSpPr>
        <p:spPr>
          <a:xfrm>
            <a:off x="534199" y="573693"/>
            <a:ext cx="82512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American Typewriter" panose="02090604020004020304" pitchFamily="18" charset="77"/>
              </a:rPr>
              <a:t>Assessment for Learning 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American Typewriter" panose="02090604020004020304" pitchFamily="18" charset="77"/>
              </a:rPr>
              <a:t>Practical strategies</a:t>
            </a:r>
          </a:p>
        </p:txBody>
      </p:sp>
    </p:spTree>
    <p:extLst>
      <p:ext uri="{BB962C8B-B14F-4D97-AF65-F5344CB8AC3E}">
        <p14:creationId xmlns:p14="http://schemas.microsoft.com/office/powerpoint/2010/main" val="1085359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wner xmlns="19514574-b5d9-49eb-9678-28308461b4ba">
      <UserInfo>
        <DisplayName/>
        <AccountId xsi:nil="true"/>
        <AccountType/>
      </UserInfo>
    </Owner>
    <CultureName xmlns="19514574-b5d9-49eb-9678-28308461b4ba" xsi:nil="true"/>
    <Students xmlns="19514574-b5d9-49eb-9678-28308461b4ba">
      <UserInfo>
        <DisplayName/>
        <AccountId xsi:nil="true"/>
        <AccountType/>
      </UserInfo>
    </Students>
    <Student_Groups xmlns="19514574-b5d9-49eb-9678-28308461b4ba">
      <UserInfo>
        <DisplayName/>
        <AccountId xsi:nil="true"/>
        <AccountType/>
      </UserInfo>
    </Student_Groups>
    <Invited_Students xmlns="19514574-b5d9-49eb-9678-28308461b4ba" xsi:nil="true"/>
    <DefaultSectionNames xmlns="19514574-b5d9-49eb-9678-28308461b4ba" xsi:nil="true"/>
    <Has_Teacher_Only_SectionGroup xmlns="19514574-b5d9-49eb-9678-28308461b4ba" xsi:nil="true"/>
    <Self_Registration_Enabled xmlns="19514574-b5d9-49eb-9678-28308461b4ba" xsi:nil="true"/>
    <FolderType xmlns="19514574-b5d9-49eb-9678-28308461b4ba" xsi:nil="true"/>
    <Teachers xmlns="19514574-b5d9-49eb-9678-28308461b4ba">
      <UserInfo>
        <DisplayName/>
        <AccountId xsi:nil="true"/>
        <AccountType/>
      </UserInfo>
    </Teachers>
    <AppVersion xmlns="19514574-b5d9-49eb-9678-28308461b4ba" xsi:nil="true"/>
    <NotebookType xmlns="19514574-b5d9-49eb-9678-28308461b4ba" xsi:nil="true"/>
    <Invited_Teachers xmlns="19514574-b5d9-49eb-9678-28308461b4b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06615145061D4EACEAB05172B34509" ma:contentTypeVersion="21" ma:contentTypeDescription="Create a new document." ma:contentTypeScope="" ma:versionID="f7503c1f194ed13e5e35437cfe0ceff0">
  <xsd:schema xmlns:xsd="http://www.w3.org/2001/XMLSchema" xmlns:xs="http://www.w3.org/2001/XMLSchema" xmlns:p="http://schemas.microsoft.com/office/2006/metadata/properties" xmlns:ns3="4f627824-a7cf-4e54-9661-934e5f85792b" xmlns:ns4="19514574-b5d9-49eb-9678-28308461b4ba" targetNamespace="http://schemas.microsoft.com/office/2006/metadata/properties" ma:root="true" ma:fieldsID="f3b1d70b72433e7b5b4ac69833389fe0" ns3:_="" ns4:_="">
    <xsd:import namespace="4f627824-a7cf-4e54-9661-934e5f85792b"/>
    <xsd:import namespace="19514574-b5d9-49eb-9678-28308461b4b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NotebookType" minOccurs="0"/>
                <xsd:element ref="ns4:FolderType" minOccurs="0"/>
                <xsd:element ref="ns4:Owner" minOccurs="0"/>
                <xsd:element ref="ns4:DefaultSectionNames" minOccurs="0"/>
                <xsd:element ref="ns4:CultureName" minOccurs="0"/>
                <xsd:element ref="ns4:AppVersion" minOccurs="0"/>
                <xsd:element ref="ns4:Teachers" minOccurs="0"/>
                <xsd:element ref="ns4:Students" minOccurs="0"/>
                <xsd:element ref="ns4:Student_Groups" minOccurs="0"/>
                <xsd:element ref="ns4:Invited_Teachers" minOccurs="0"/>
                <xsd:element ref="ns4:Invited_Students" minOccurs="0"/>
                <xsd:element ref="ns4:Self_Registration_Enabled" minOccurs="0"/>
                <xsd:element ref="ns4:Has_Teacher_Only_SectionGroup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627824-a7cf-4e54-9661-934e5f85792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514574-b5d9-49eb-9678-28308461b4ba" elementFormDefault="qualified">
    <xsd:import namespace="http://schemas.microsoft.com/office/2006/documentManagement/types"/>
    <xsd:import namespace="http://schemas.microsoft.com/office/infopath/2007/PartnerControls"/>
    <xsd:element name="NotebookType" ma:index="11" nillable="true" ma:displayName="Notebook Type" ma:internalName="NotebookType">
      <xsd:simpleType>
        <xsd:restriction base="dms:Text"/>
      </xsd:simpleType>
    </xsd:element>
    <xsd:element name="FolderType" ma:index="12" nillable="true" ma:displayName="Folder Type" ma:internalName="FolderType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4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CultureName" ma:index="15" nillable="true" ma:displayName="Culture Name" ma:internalName="CultureName">
      <xsd:simpleType>
        <xsd:restriction base="dms:Text"/>
      </xsd:simpleType>
    </xsd:element>
    <xsd:element name="AppVersion" ma:index="16" nillable="true" ma:displayName="App Version" ma:internalName="AppVersion">
      <xsd:simpleType>
        <xsd:restriction base="dms:Text"/>
      </xsd:simpleType>
    </xsd:element>
    <xsd:element name="Teachers" ma:index="17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8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9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2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2" nillable="true" ma:displayName="Self_Registration_Enabled" ma:internalName="Self_Registration_Enabled">
      <xsd:simpleType>
        <xsd:restriction base="dms:Boolean"/>
      </xsd:simpleType>
    </xsd:element>
    <xsd:element name="Has_Teacher_Only_SectionGroup" ma:index="23" nillable="true" ma:displayName="Has Teacher Only SectionGroup" ma:internalName="Has_Teacher_Only_SectionGroup">
      <xsd:simpleType>
        <xsd:restriction base="dms:Boolean"/>
      </xsd:simpleType>
    </xsd:element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5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6" nillable="true" ma:displayName="MediaServiceAutoTags" ma:internalName="MediaServiceAutoTags" ma:readOnly="true">
      <xsd:simpleType>
        <xsd:restriction base="dms:Text"/>
      </xsd:simpleType>
    </xsd:element>
    <xsd:element name="MediaServiceOCR" ma:index="2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9B8D2FC-B767-4243-8EEE-39F477836B4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75A3812-31E9-4619-981E-BFCE2B0654EE}">
  <ds:schemaRefs>
    <ds:schemaRef ds:uri="http://schemas.microsoft.com/office/2006/documentManagement/types"/>
    <ds:schemaRef ds:uri="19514574-b5d9-49eb-9678-28308461b4ba"/>
    <ds:schemaRef ds:uri="http://schemas.openxmlformats.org/package/2006/metadata/core-properties"/>
    <ds:schemaRef ds:uri="http://purl.org/dc/elements/1.1/"/>
    <ds:schemaRef ds:uri="4f627824-a7cf-4e54-9661-934e5f85792b"/>
    <ds:schemaRef ds:uri="http://schemas.microsoft.com/office/infopath/2007/PartnerControls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4CB696C-292F-4C61-A84B-AAC830B56D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627824-a7cf-4e54-9661-934e5f85792b"/>
    <ds:schemaRef ds:uri="19514574-b5d9-49eb-9678-28308461b4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16241</TotalTime>
  <Words>153</Words>
  <Application>Microsoft Macintosh PowerPoint</Application>
  <PresentationFormat>On-screen Show (4:3)</PresentationFormat>
  <Paragraphs>29</Paragraphs>
  <Slides>60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6" baseType="lpstr">
      <vt:lpstr>American Typewriter</vt:lpstr>
      <vt:lpstr>Arial</vt:lpstr>
      <vt:lpstr>Calibri</vt:lpstr>
      <vt:lpstr>Calibri Light</vt:lpstr>
      <vt:lpstr>Chalkboard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Tom Cox</cp:lastModifiedBy>
  <cp:revision>230</cp:revision>
  <dcterms:created xsi:type="dcterms:W3CDTF">2017-02-08T11:33:06Z</dcterms:created>
  <dcterms:modified xsi:type="dcterms:W3CDTF">2023-10-17T10:42:31Z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0x010100AC06615145061D4EACEAB05172B34509</vt:lpwstr>
  </property>
</Properties>
</file>