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32"/>
  </p:notesMasterIdLst>
  <p:sldIdLst>
    <p:sldId id="256" r:id="rId2"/>
    <p:sldId id="260" r:id="rId3"/>
    <p:sldId id="266" r:id="rId4"/>
    <p:sldId id="265" r:id="rId5"/>
    <p:sldId id="267" r:id="rId6"/>
    <p:sldId id="268" r:id="rId7"/>
    <p:sldId id="269" r:id="rId8"/>
    <p:sldId id="270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  <p:sldId id="282" r:id="rId18"/>
    <p:sldId id="284" r:id="rId19"/>
    <p:sldId id="285" r:id="rId20"/>
    <p:sldId id="287" r:id="rId21"/>
    <p:sldId id="288" r:id="rId22"/>
    <p:sldId id="289" r:id="rId23"/>
    <p:sldId id="292" r:id="rId24"/>
    <p:sldId id="293" r:id="rId25"/>
    <p:sldId id="294" r:id="rId26"/>
    <p:sldId id="296" r:id="rId27"/>
    <p:sldId id="297" r:id="rId28"/>
    <p:sldId id="298" r:id="rId29"/>
    <p:sldId id="300" r:id="rId30"/>
    <p:sldId id="299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687"/>
    <p:restoredTop sz="94453" autoAdjust="0"/>
  </p:normalViewPr>
  <p:slideViewPr>
    <p:cSldViewPr snapToGrid="0" snapToObjects="1">
      <p:cViewPr>
        <p:scale>
          <a:sx n="76" d="100"/>
          <a:sy n="76" d="100"/>
        </p:scale>
        <p:origin x="-122" y="-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napToObjects="1">
      <p:cViewPr varScale="1">
        <p:scale>
          <a:sx n="137" d="100"/>
          <a:sy n="137" d="100"/>
        </p:scale>
        <p:origin x="6752" y="20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34593F4-1036-4ABC-A5BA-E5BA028A0F52}" type="doc">
      <dgm:prSet loTypeId="urn:microsoft.com/office/officeart/2005/8/layout/pyramid1" loCatId="pyramid" qsTypeId="urn:microsoft.com/office/officeart/2005/8/quickstyle/simple1" qsCatId="simple" csTypeId="urn:microsoft.com/office/officeart/2005/8/colors/colorful4" csCatId="colorful" phldr="1"/>
      <dgm:spPr/>
    </dgm:pt>
    <dgm:pt modelId="{3497B3B4-491F-41FF-A0B1-173A36F28557}">
      <dgm:prSet phldrT="[Text]"/>
      <dgm:spPr>
        <a:solidFill>
          <a:srgbClr val="FFFF00"/>
        </a:solidFill>
      </dgm:spPr>
      <dgm:t>
        <a:bodyPr/>
        <a:lstStyle/>
        <a:p>
          <a:r>
            <a:rPr lang="en-GB" dirty="0"/>
            <a:t>CREU</a:t>
          </a:r>
        </a:p>
      </dgm:t>
    </dgm:pt>
    <dgm:pt modelId="{9F4AAB79-753E-492C-8694-6B13F31CE822}" type="parTrans" cxnId="{7CE16EF1-512E-4346-B96A-E182C5FD236F}">
      <dgm:prSet/>
      <dgm:spPr/>
      <dgm:t>
        <a:bodyPr/>
        <a:lstStyle/>
        <a:p>
          <a:endParaRPr lang="en-GB"/>
        </a:p>
      </dgm:t>
    </dgm:pt>
    <dgm:pt modelId="{0FC38A28-6FBC-4BFE-A0D2-01A30F890BA6}" type="sibTrans" cxnId="{7CE16EF1-512E-4346-B96A-E182C5FD236F}">
      <dgm:prSet/>
      <dgm:spPr/>
      <dgm:t>
        <a:bodyPr/>
        <a:lstStyle/>
        <a:p>
          <a:endParaRPr lang="en-GB"/>
        </a:p>
      </dgm:t>
    </dgm:pt>
    <dgm:pt modelId="{81EED890-33CB-4A67-ADEB-023431A600FC}">
      <dgm:prSet phldrT="[Text]"/>
      <dgm:spPr>
        <a:solidFill>
          <a:srgbClr val="FF0000"/>
        </a:solidFill>
      </dgm:spPr>
      <dgm:t>
        <a:bodyPr/>
        <a:lstStyle/>
        <a:p>
          <a:r>
            <a:rPr lang="en-GB" dirty="0"/>
            <a:t>GWERTHUSO</a:t>
          </a:r>
        </a:p>
      </dgm:t>
    </dgm:pt>
    <dgm:pt modelId="{93ACD849-3D39-42C0-A961-505A3C97D667}" type="parTrans" cxnId="{85B439D5-47D8-49BE-BDD8-BACDE58EA66C}">
      <dgm:prSet/>
      <dgm:spPr/>
      <dgm:t>
        <a:bodyPr/>
        <a:lstStyle/>
        <a:p>
          <a:endParaRPr lang="en-GB"/>
        </a:p>
      </dgm:t>
    </dgm:pt>
    <dgm:pt modelId="{EE1D2282-833C-4FDA-AC49-B40DCA1367FC}" type="sibTrans" cxnId="{85B439D5-47D8-49BE-BDD8-BACDE58EA66C}">
      <dgm:prSet/>
      <dgm:spPr/>
      <dgm:t>
        <a:bodyPr/>
        <a:lstStyle/>
        <a:p>
          <a:endParaRPr lang="en-GB"/>
        </a:p>
      </dgm:t>
    </dgm:pt>
    <dgm:pt modelId="{05AE2A59-CDD2-41DC-83D9-C8BDC281BDED}">
      <dgm:prSet phldrT="[Text]"/>
      <dgm:spPr/>
      <dgm:t>
        <a:bodyPr/>
        <a:lstStyle/>
        <a:p>
          <a:r>
            <a:rPr lang="en-GB" dirty="0"/>
            <a:t>DADANSODDI</a:t>
          </a:r>
        </a:p>
      </dgm:t>
    </dgm:pt>
    <dgm:pt modelId="{165711B1-8402-4E7C-8C70-ADF1FB4D7FFC}" type="parTrans" cxnId="{68C501EA-368E-478C-8C5A-96D598C9454F}">
      <dgm:prSet/>
      <dgm:spPr/>
      <dgm:t>
        <a:bodyPr/>
        <a:lstStyle/>
        <a:p>
          <a:endParaRPr lang="en-GB"/>
        </a:p>
      </dgm:t>
    </dgm:pt>
    <dgm:pt modelId="{EC0EE2AC-AB7B-4BA8-B33E-4B3B21704090}" type="sibTrans" cxnId="{68C501EA-368E-478C-8C5A-96D598C9454F}">
      <dgm:prSet/>
      <dgm:spPr/>
      <dgm:t>
        <a:bodyPr/>
        <a:lstStyle/>
        <a:p>
          <a:endParaRPr lang="en-GB"/>
        </a:p>
      </dgm:t>
    </dgm:pt>
    <dgm:pt modelId="{434579EE-1F4C-4B60-B01C-27056381F5C5}">
      <dgm:prSet phldrT="[Text]"/>
      <dgm:spPr>
        <a:solidFill>
          <a:srgbClr val="1ECBE8"/>
        </a:solidFill>
      </dgm:spPr>
      <dgm:t>
        <a:bodyPr/>
        <a:lstStyle/>
        <a:p>
          <a:r>
            <a:rPr lang="en-GB" dirty="0"/>
            <a:t>CYMHWYSO</a:t>
          </a:r>
        </a:p>
      </dgm:t>
    </dgm:pt>
    <dgm:pt modelId="{1CB260B3-FF30-4E2D-9DE0-8ED3DEF7DCF1}" type="parTrans" cxnId="{80ED3747-14BC-4B54-A463-84DD72A2D1F6}">
      <dgm:prSet/>
      <dgm:spPr/>
      <dgm:t>
        <a:bodyPr/>
        <a:lstStyle/>
        <a:p>
          <a:endParaRPr lang="en-GB"/>
        </a:p>
      </dgm:t>
    </dgm:pt>
    <dgm:pt modelId="{39D545BF-6A65-4F7A-BAFA-4BAFE0B66782}" type="sibTrans" cxnId="{80ED3747-14BC-4B54-A463-84DD72A2D1F6}">
      <dgm:prSet/>
      <dgm:spPr/>
      <dgm:t>
        <a:bodyPr/>
        <a:lstStyle/>
        <a:p>
          <a:endParaRPr lang="en-GB"/>
        </a:p>
      </dgm:t>
    </dgm:pt>
    <dgm:pt modelId="{15D13853-16BE-4367-8712-636FEC150BFE}">
      <dgm:prSet phldrT="[Text]"/>
      <dgm:spPr>
        <a:solidFill>
          <a:srgbClr val="7030A0"/>
        </a:solidFill>
      </dgm:spPr>
      <dgm:t>
        <a:bodyPr/>
        <a:lstStyle/>
        <a:p>
          <a:r>
            <a:rPr lang="en-GB"/>
            <a:t>DEALL</a:t>
          </a:r>
        </a:p>
      </dgm:t>
    </dgm:pt>
    <dgm:pt modelId="{6EB283A0-53CB-4E3D-9A11-04AFA522C463}" type="parTrans" cxnId="{7B167707-DE93-461E-991D-C9961C3C7F06}">
      <dgm:prSet/>
      <dgm:spPr/>
      <dgm:t>
        <a:bodyPr/>
        <a:lstStyle/>
        <a:p>
          <a:endParaRPr lang="en-GB"/>
        </a:p>
      </dgm:t>
    </dgm:pt>
    <dgm:pt modelId="{EBFF7E17-B37B-49E3-A685-C48F3EA7E762}" type="sibTrans" cxnId="{7B167707-DE93-461E-991D-C9961C3C7F06}">
      <dgm:prSet/>
      <dgm:spPr/>
      <dgm:t>
        <a:bodyPr/>
        <a:lstStyle/>
        <a:p>
          <a:endParaRPr lang="en-GB"/>
        </a:p>
      </dgm:t>
    </dgm:pt>
    <dgm:pt modelId="{3F5CC0E5-4A67-4458-BB5B-83991DE82A80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/>
            <a:t>COFIO</a:t>
          </a:r>
        </a:p>
      </dgm:t>
    </dgm:pt>
    <dgm:pt modelId="{458FC4C8-4C36-44CC-BB60-9BB29C917FEE}" type="parTrans" cxnId="{3769FCCA-A0CF-4E48-8AE7-BB52AF683D60}">
      <dgm:prSet/>
      <dgm:spPr/>
      <dgm:t>
        <a:bodyPr/>
        <a:lstStyle/>
        <a:p>
          <a:endParaRPr lang="en-GB"/>
        </a:p>
      </dgm:t>
    </dgm:pt>
    <dgm:pt modelId="{7B8A0F3F-00F6-4A73-A424-22880ACD84F9}" type="sibTrans" cxnId="{3769FCCA-A0CF-4E48-8AE7-BB52AF683D60}">
      <dgm:prSet/>
      <dgm:spPr/>
      <dgm:t>
        <a:bodyPr/>
        <a:lstStyle/>
        <a:p>
          <a:endParaRPr lang="en-GB"/>
        </a:p>
      </dgm:t>
    </dgm:pt>
    <dgm:pt modelId="{6832D087-FE0C-423E-9C2B-87419E1862C7}" type="pres">
      <dgm:prSet presAssocID="{A34593F4-1036-4ABC-A5BA-E5BA028A0F52}" presName="Name0" presStyleCnt="0">
        <dgm:presLayoutVars>
          <dgm:dir/>
          <dgm:animLvl val="lvl"/>
          <dgm:resizeHandles val="exact"/>
        </dgm:presLayoutVars>
      </dgm:prSet>
      <dgm:spPr/>
    </dgm:pt>
    <dgm:pt modelId="{27DC3349-B1C9-4E69-ADEB-03C896CF61C6}" type="pres">
      <dgm:prSet presAssocID="{3497B3B4-491F-41FF-A0B1-173A36F28557}" presName="Name8" presStyleCnt="0"/>
      <dgm:spPr/>
    </dgm:pt>
    <dgm:pt modelId="{D0E0ED6E-0BCF-48D8-93A8-B20D13E933C5}" type="pres">
      <dgm:prSet presAssocID="{3497B3B4-491F-41FF-A0B1-173A36F28557}" presName="level" presStyleLbl="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ED75E98-73FA-4DAA-A8E5-87575DD5B6B3}" type="pres">
      <dgm:prSet presAssocID="{3497B3B4-491F-41FF-A0B1-173A36F28557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3E9C819-0BFA-48C4-81C5-163A27CC5ACF}" type="pres">
      <dgm:prSet presAssocID="{81EED890-33CB-4A67-ADEB-023431A600FC}" presName="Name8" presStyleCnt="0"/>
      <dgm:spPr/>
    </dgm:pt>
    <dgm:pt modelId="{D3791C4B-145C-4171-B5B0-072EBE719769}" type="pres">
      <dgm:prSet presAssocID="{81EED890-33CB-4A67-ADEB-023431A600FC}" presName="level" presStyleLbl="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312D78C-C6FF-48FA-B016-AE6457A7CD30}" type="pres">
      <dgm:prSet presAssocID="{81EED890-33CB-4A67-ADEB-023431A600FC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D98C487A-56B1-4503-8D9E-5D8D22840D6E}" type="pres">
      <dgm:prSet presAssocID="{05AE2A59-CDD2-41DC-83D9-C8BDC281BDED}" presName="Name8" presStyleCnt="0"/>
      <dgm:spPr/>
    </dgm:pt>
    <dgm:pt modelId="{64384D6F-D236-4DC7-9EAF-0089C48DAAA1}" type="pres">
      <dgm:prSet presAssocID="{05AE2A59-CDD2-41DC-83D9-C8BDC281BDED}" presName="level" presStyleLbl="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7F7BC66-8A93-4439-B2BD-71B8BB33BB16}" type="pres">
      <dgm:prSet presAssocID="{05AE2A59-CDD2-41DC-83D9-C8BDC281BDE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E2D6903-F102-4ED6-B15B-86F0B9C40643}" type="pres">
      <dgm:prSet presAssocID="{434579EE-1F4C-4B60-B01C-27056381F5C5}" presName="Name8" presStyleCnt="0"/>
      <dgm:spPr/>
    </dgm:pt>
    <dgm:pt modelId="{863F57BA-1B62-40D0-9C4C-DE0780C2627C}" type="pres">
      <dgm:prSet presAssocID="{434579EE-1F4C-4B60-B01C-27056381F5C5}" presName="level" presStyleLbl="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A05A079-4349-4319-B846-A8E9DAF02EC0}" type="pres">
      <dgm:prSet presAssocID="{434579EE-1F4C-4B60-B01C-27056381F5C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A6EEED9-721F-4C89-AF4B-0995D7783C06}" type="pres">
      <dgm:prSet presAssocID="{15D13853-16BE-4367-8712-636FEC150BFE}" presName="Name8" presStyleCnt="0"/>
      <dgm:spPr/>
    </dgm:pt>
    <dgm:pt modelId="{67A2DC34-757A-44B9-8D79-277FC0D4050D}" type="pres">
      <dgm:prSet presAssocID="{15D13853-16BE-4367-8712-636FEC150BFE}" presName="level" presStyleLbl="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685E7A2-2AA2-4A65-A970-BA7BEB01933F}" type="pres">
      <dgm:prSet presAssocID="{15D13853-16BE-4367-8712-636FEC150BF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2306EAD3-8AFE-4905-BCEA-8DDBC71BB813}" type="pres">
      <dgm:prSet presAssocID="{3F5CC0E5-4A67-4458-BB5B-83991DE82A80}" presName="Name8" presStyleCnt="0"/>
      <dgm:spPr/>
    </dgm:pt>
    <dgm:pt modelId="{1CFA4587-FC6E-4770-B610-7392C2DFCD3A}" type="pres">
      <dgm:prSet presAssocID="{3F5CC0E5-4A67-4458-BB5B-83991DE82A80}" presName="level" presStyleLbl="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65A51B-5BED-4802-9076-D9BB04A04B68}" type="pres">
      <dgm:prSet presAssocID="{3F5CC0E5-4A67-4458-BB5B-83991DE82A80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51EE33F-43CF-448F-A98B-5780DF166EFF}" type="presOf" srcId="{3F5CC0E5-4A67-4458-BB5B-83991DE82A80}" destId="{1CFA4587-FC6E-4770-B610-7392C2DFCD3A}" srcOrd="0" destOrd="0" presId="urn:microsoft.com/office/officeart/2005/8/layout/pyramid1"/>
    <dgm:cxn modelId="{F8FE7249-EC8E-4E64-88B3-FC2621AEF817}" type="presOf" srcId="{3497B3B4-491F-41FF-A0B1-173A36F28557}" destId="{D0E0ED6E-0BCF-48D8-93A8-B20D13E933C5}" srcOrd="0" destOrd="0" presId="urn:microsoft.com/office/officeart/2005/8/layout/pyramid1"/>
    <dgm:cxn modelId="{34F8E573-96F9-4D99-B3B0-72B3667DF9CC}" type="presOf" srcId="{15D13853-16BE-4367-8712-636FEC150BFE}" destId="{67A2DC34-757A-44B9-8D79-277FC0D4050D}" srcOrd="0" destOrd="0" presId="urn:microsoft.com/office/officeart/2005/8/layout/pyramid1"/>
    <dgm:cxn modelId="{85B439D5-47D8-49BE-BDD8-BACDE58EA66C}" srcId="{A34593F4-1036-4ABC-A5BA-E5BA028A0F52}" destId="{81EED890-33CB-4A67-ADEB-023431A600FC}" srcOrd="1" destOrd="0" parTransId="{93ACD849-3D39-42C0-A961-505A3C97D667}" sibTransId="{EE1D2282-833C-4FDA-AC49-B40DCA1367FC}"/>
    <dgm:cxn modelId="{7CE16EF1-512E-4346-B96A-E182C5FD236F}" srcId="{A34593F4-1036-4ABC-A5BA-E5BA028A0F52}" destId="{3497B3B4-491F-41FF-A0B1-173A36F28557}" srcOrd="0" destOrd="0" parTransId="{9F4AAB79-753E-492C-8694-6B13F31CE822}" sibTransId="{0FC38A28-6FBC-4BFE-A0D2-01A30F890BA6}"/>
    <dgm:cxn modelId="{92FAA4AA-98DD-47DB-BF10-A13B56CF095E}" type="presOf" srcId="{81EED890-33CB-4A67-ADEB-023431A600FC}" destId="{D3791C4B-145C-4171-B5B0-072EBE719769}" srcOrd="0" destOrd="0" presId="urn:microsoft.com/office/officeart/2005/8/layout/pyramid1"/>
    <dgm:cxn modelId="{FD0A617F-471C-422E-9E79-2157F5097345}" type="presOf" srcId="{3497B3B4-491F-41FF-A0B1-173A36F28557}" destId="{2ED75E98-73FA-4DAA-A8E5-87575DD5B6B3}" srcOrd="1" destOrd="0" presId="urn:microsoft.com/office/officeart/2005/8/layout/pyramid1"/>
    <dgm:cxn modelId="{EBED6705-3154-4772-AE3C-0ED685F82FCF}" type="presOf" srcId="{15D13853-16BE-4367-8712-636FEC150BFE}" destId="{7685E7A2-2AA2-4A65-A970-BA7BEB01933F}" srcOrd="1" destOrd="0" presId="urn:microsoft.com/office/officeart/2005/8/layout/pyramid1"/>
    <dgm:cxn modelId="{8FC90114-57CE-4E32-A8BF-B972F6D6D12D}" type="presOf" srcId="{05AE2A59-CDD2-41DC-83D9-C8BDC281BDED}" destId="{E7F7BC66-8A93-4439-B2BD-71B8BB33BB16}" srcOrd="1" destOrd="0" presId="urn:microsoft.com/office/officeart/2005/8/layout/pyramid1"/>
    <dgm:cxn modelId="{C8D55FD9-4764-45AF-8829-3FEF60C55917}" type="presOf" srcId="{3F5CC0E5-4A67-4458-BB5B-83991DE82A80}" destId="{5965A51B-5BED-4802-9076-D9BB04A04B68}" srcOrd="1" destOrd="0" presId="urn:microsoft.com/office/officeart/2005/8/layout/pyramid1"/>
    <dgm:cxn modelId="{445A70E7-06C0-4FFF-B4D8-EC29ABC5946F}" type="presOf" srcId="{81EED890-33CB-4A67-ADEB-023431A600FC}" destId="{D312D78C-C6FF-48FA-B016-AE6457A7CD30}" srcOrd="1" destOrd="0" presId="urn:microsoft.com/office/officeart/2005/8/layout/pyramid1"/>
    <dgm:cxn modelId="{80ED3747-14BC-4B54-A463-84DD72A2D1F6}" srcId="{A34593F4-1036-4ABC-A5BA-E5BA028A0F52}" destId="{434579EE-1F4C-4B60-B01C-27056381F5C5}" srcOrd="3" destOrd="0" parTransId="{1CB260B3-FF30-4E2D-9DE0-8ED3DEF7DCF1}" sibTransId="{39D545BF-6A65-4F7A-BAFA-4BAFE0B66782}"/>
    <dgm:cxn modelId="{4F526EF4-F5FC-42A4-B123-BD61E4604EB1}" type="presOf" srcId="{434579EE-1F4C-4B60-B01C-27056381F5C5}" destId="{863F57BA-1B62-40D0-9C4C-DE0780C2627C}" srcOrd="0" destOrd="0" presId="urn:microsoft.com/office/officeart/2005/8/layout/pyramid1"/>
    <dgm:cxn modelId="{7B167707-DE93-461E-991D-C9961C3C7F06}" srcId="{A34593F4-1036-4ABC-A5BA-E5BA028A0F52}" destId="{15D13853-16BE-4367-8712-636FEC150BFE}" srcOrd="4" destOrd="0" parTransId="{6EB283A0-53CB-4E3D-9A11-04AFA522C463}" sibTransId="{EBFF7E17-B37B-49E3-A685-C48F3EA7E762}"/>
    <dgm:cxn modelId="{7337D1D1-00A8-425F-B52F-81714D7BE09E}" type="presOf" srcId="{05AE2A59-CDD2-41DC-83D9-C8BDC281BDED}" destId="{64384D6F-D236-4DC7-9EAF-0089C48DAAA1}" srcOrd="0" destOrd="0" presId="urn:microsoft.com/office/officeart/2005/8/layout/pyramid1"/>
    <dgm:cxn modelId="{19A17A10-ECBD-4A2D-800C-EC1221ABA3B2}" type="presOf" srcId="{434579EE-1F4C-4B60-B01C-27056381F5C5}" destId="{2A05A079-4349-4319-B846-A8E9DAF02EC0}" srcOrd="1" destOrd="0" presId="urn:microsoft.com/office/officeart/2005/8/layout/pyramid1"/>
    <dgm:cxn modelId="{68C501EA-368E-478C-8C5A-96D598C9454F}" srcId="{A34593F4-1036-4ABC-A5BA-E5BA028A0F52}" destId="{05AE2A59-CDD2-41DC-83D9-C8BDC281BDED}" srcOrd="2" destOrd="0" parTransId="{165711B1-8402-4E7C-8C70-ADF1FB4D7FFC}" sibTransId="{EC0EE2AC-AB7B-4BA8-B33E-4B3B21704090}"/>
    <dgm:cxn modelId="{9A23D951-46E7-475F-B478-C3E856D9924E}" type="presOf" srcId="{A34593F4-1036-4ABC-A5BA-E5BA028A0F52}" destId="{6832D087-FE0C-423E-9C2B-87419E1862C7}" srcOrd="0" destOrd="0" presId="urn:microsoft.com/office/officeart/2005/8/layout/pyramid1"/>
    <dgm:cxn modelId="{3769FCCA-A0CF-4E48-8AE7-BB52AF683D60}" srcId="{A34593F4-1036-4ABC-A5BA-E5BA028A0F52}" destId="{3F5CC0E5-4A67-4458-BB5B-83991DE82A80}" srcOrd="5" destOrd="0" parTransId="{458FC4C8-4C36-44CC-BB60-9BB29C917FEE}" sibTransId="{7B8A0F3F-00F6-4A73-A424-22880ACD84F9}"/>
    <dgm:cxn modelId="{A408005C-F658-41F1-9363-837321C6B338}" type="presParOf" srcId="{6832D087-FE0C-423E-9C2B-87419E1862C7}" destId="{27DC3349-B1C9-4E69-ADEB-03C896CF61C6}" srcOrd="0" destOrd="0" presId="urn:microsoft.com/office/officeart/2005/8/layout/pyramid1"/>
    <dgm:cxn modelId="{378CDFF3-3E0A-4E38-99F2-A16CD15B3D99}" type="presParOf" srcId="{27DC3349-B1C9-4E69-ADEB-03C896CF61C6}" destId="{D0E0ED6E-0BCF-48D8-93A8-B20D13E933C5}" srcOrd="0" destOrd="0" presId="urn:microsoft.com/office/officeart/2005/8/layout/pyramid1"/>
    <dgm:cxn modelId="{12A66E92-3405-4C9A-B642-B9F56379F61E}" type="presParOf" srcId="{27DC3349-B1C9-4E69-ADEB-03C896CF61C6}" destId="{2ED75E98-73FA-4DAA-A8E5-87575DD5B6B3}" srcOrd="1" destOrd="0" presId="urn:microsoft.com/office/officeart/2005/8/layout/pyramid1"/>
    <dgm:cxn modelId="{9FB6846B-896F-47F2-A1B4-E14B8D5D03E5}" type="presParOf" srcId="{6832D087-FE0C-423E-9C2B-87419E1862C7}" destId="{33E9C819-0BFA-48C4-81C5-163A27CC5ACF}" srcOrd="1" destOrd="0" presId="urn:microsoft.com/office/officeart/2005/8/layout/pyramid1"/>
    <dgm:cxn modelId="{1A2EA1ED-4887-4FEA-BE6C-50D51BF5CFFF}" type="presParOf" srcId="{33E9C819-0BFA-48C4-81C5-163A27CC5ACF}" destId="{D3791C4B-145C-4171-B5B0-072EBE719769}" srcOrd="0" destOrd="0" presId="urn:microsoft.com/office/officeart/2005/8/layout/pyramid1"/>
    <dgm:cxn modelId="{42B61B69-E043-4AFD-96AE-13E4C3935CF2}" type="presParOf" srcId="{33E9C819-0BFA-48C4-81C5-163A27CC5ACF}" destId="{D312D78C-C6FF-48FA-B016-AE6457A7CD30}" srcOrd="1" destOrd="0" presId="urn:microsoft.com/office/officeart/2005/8/layout/pyramid1"/>
    <dgm:cxn modelId="{89BBF0DB-054E-4612-AB7B-9C7A95350B25}" type="presParOf" srcId="{6832D087-FE0C-423E-9C2B-87419E1862C7}" destId="{D98C487A-56B1-4503-8D9E-5D8D22840D6E}" srcOrd="2" destOrd="0" presId="urn:microsoft.com/office/officeart/2005/8/layout/pyramid1"/>
    <dgm:cxn modelId="{1F21B677-B5AD-4303-84BE-D5C2B47982B7}" type="presParOf" srcId="{D98C487A-56B1-4503-8D9E-5D8D22840D6E}" destId="{64384D6F-D236-4DC7-9EAF-0089C48DAAA1}" srcOrd="0" destOrd="0" presId="urn:microsoft.com/office/officeart/2005/8/layout/pyramid1"/>
    <dgm:cxn modelId="{E2FC142E-9C70-427D-A88A-C3EB481D0020}" type="presParOf" srcId="{D98C487A-56B1-4503-8D9E-5D8D22840D6E}" destId="{E7F7BC66-8A93-4439-B2BD-71B8BB33BB16}" srcOrd="1" destOrd="0" presId="urn:microsoft.com/office/officeart/2005/8/layout/pyramid1"/>
    <dgm:cxn modelId="{59CAFA23-EE51-40B8-B258-6C3C1DF44DC2}" type="presParOf" srcId="{6832D087-FE0C-423E-9C2B-87419E1862C7}" destId="{6E2D6903-F102-4ED6-B15B-86F0B9C40643}" srcOrd="3" destOrd="0" presId="urn:microsoft.com/office/officeart/2005/8/layout/pyramid1"/>
    <dgm:cxn modelId="{BBEBC9FE-2F4F-4A5E-A765-E782B0F32853}" type="presParOf" srcId="{6E2D6903-F102-4ED6-B15B-86F0B9C40643}" destId="{863F57BA-1B62-40D0-9C4C-DE0780C2627C}" srcOrd="0" destOrd="0" presId="urn:microsoft.com/office/officeart/2005/8/layout/pyramid1"/>
    <dgm:cxn modelId="{E8A5FECF-695F-4758-9CC7-C9AC0277488E}" type="presParOf" srcId="{6E2D6903-F102-4ED6-B15B-86F0B9C40643}" destId="{2A05A079-4349-4319-B846-A8E9DAF02EC0}" srcOrd="1" destOrd="0" presId="urn:microsoft.com/office/officeart/2005/8/layout/pyramid1"/>
    <dgm:cxn modelId="{9A4294EE-6686-4269-BEEC-62D9B56D5471}" type="presParOf" srcId="{6832D087-FE0C-423E-9C2B-87419E1862C7}" destId="{AA6EEED9-721F-4C89-AF4B-0995D7783C06}" srcOrd="4" destOrd="0" presId="urn:microsoft.com/office/officeart/2005/8/layout/pyramid1"/>
    <dgm:cxn modelId="{334AAFDE-EE95-407C-A611-BCA10EAB1221}" type="presParOf" srcId="{AA6EEED9-721F-4C89-AF4B-0995D7783C06}" destId="{67A2DC34-757A-44B9-8D79-277FC0D4050D}" srcOrd="0" destOrd="0" presId="urn:microsoft.com/office/officeart/2005/8/layout/pyramid1"/>
    <dgm:cxn modelId="{9015CC01-0F30-4D98-8521-45EAF6D00384}" type="presParOf" srcId="{AA6EEED9-721F-4C89-AF4B-0995D7783C06}" destId="{7685E7A2-2AA2-4A65-A970-BA7BEB01933F}" srcOrd="1" destOrd="0" presId="urn:microsoft.com/office/officeart/2005/8/layout/pyramid1"/>
    <dgm:cxn modelId="{4D84E6C5-6DD8-4766-9717-867F1221A681}" type="presParOf" srcId="{6832D087-FE0C-423E-9C2B-87419E1862C7}" destId="{2306EAD3-8AFE-4905-BCEA-8DDBC71BB813}" srcOrd="5" destOrd="0" presId="urn:microsoft.com/office/officeart/2005/8/layout/pyramid1"/>
    <dgm:cxn modelId="{BB382EE9-178E-4251-932A-F0C8C302B037}" type="presParOf" srcId="{2306EAD3-8AFE-4905-BCEA-8DDBC71BB813}" destId="{1CFA4587-FC6E-4770-B610-7392C2DFCD3A}" srcOrd="0" destOrd="0" presId="urn:microsoft.com/office/officeart/2005/8/layout/pyramid1"/>
    <dgm:cxn modelId="{EF354EE9-4994-426A-AD0B-8AC32CA60139}" type="presParOf" srcId="{2306EAD3-8AFE-4905-BCEA-8DDBC71BB813}" destId="{5965A51B-5BED-4802-9076-D9BB04A04B68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E0ED6E-0BCF-48D8-93A8-B20D13E933C5}">
      <dsp:nvSpPr>
        <dsp:cNvPr id="0" name=""/>
        <dsp:cNvSpPr/>
      </dsp:nvSpPr>
      <dsp:spPr>
        <a:xfrm>
          <a:off x="2852720" y="0"/>
          <a:ext cx="1141088" cy="669223"/>
        </a:xfrm>
        <a:prstGeom prst="trapezoid">
          <a:avLst>
            <a:gd name="adj" fmla="val 85255"/>
          </a:avLst>
        </a:prstGeom>
        <a:solidFill>
          <a:srgbClr val="FFFF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CREU</a:t>
          </a:r>
        </a:p>
      </dsp:txBody>
      <dsp:txXfrm>
        <a:off x="2852720" y="0"/>
        <a:ext cx="1141088" cy="669223"/>
      </dsp:txXfrm>
    </dsp:sp>
    <dsp:sp modelId="{D3791C4B-145C-4171-B5B0-072EBE719769}">
      <dsp:nvSpPr>
        <dsp:cNvPr id="0" name=""/>
        <dsp:cNvSpPr/>
      </dsp:nvSpPr>
      <dsp:spPr>
        <a:xfrm>
          <a:off x="2282176" y="669223"/>
          <a:ext cx="2282176" cy="669223"/>
        </a:xfrm>
        <a:prstGeom prst="trapezoid">
          <a:avLst>
            <a:gd name="adj" fmla="val 85255"/>
          </a:avLst>
        </a:prstGeom>
        <a:solidFill>
          <a:srgbClr val="FF000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GWERTHUSO</a:t>
          </a:r>
        </a:p>
      </dsp:txBody>
      <dsp:txXfrm>
        <a:off x="2681557" y="669223"/>
        <a:ext cx="1483414" cy="669223"/>
      </dsp:txXfrm>
    </dsp:sp>
    <dsp:sp modelId="{64384D6F-D236-4DC7-9EAF-0089C48DAAA1}">
      <dsp:nvSpPr>
        <dsp:cNvPr id="0" name=""/>
        <dsp:cNvSpPr/>
      </dsp:nvSpPr>
      <dsp:spPr>
        <a:xfrm>
          <a:off x="1711632" y="1338446"/>
          <a:ext cx="3423265" cy="669223"/>
        </a:xfrm>
        <a:prstGeom prst="trapezoid">
          <a:avLst>
            <a:gd name="adj" fmla="val 85255"/>
          </a:avLst>
        </a:prstGeom>
        <a:solidFill>
          <a:schemeClr val="accent4">
            <a:hueOff val="4158277"/>
            <a:satOff val="-19187"/>
            <a:lumOff val="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DADANSODDI</a:t>
          </a:r>
        </a:p>
      </dsp:txBody>
      <dsp:txXfrm>
        <a:off x="2310703" y="1338446"/>
        <a:ext cx="2225122" cy="669223"/>
      </dsp:txXfrm>
    </dsp:sp>
    <dsp:sp modelId="{863F57BA-1B62-40D0-9C4C-DE0780C2627C}">
      <dsp:nvSpPr>
        <dsp:cNvPr id="0" name=""/>
        <dsp:cNvSpPr/>
      </dsp:nvSpPr>
      <dsp:spPr>
        <a:xfrm>
          <a:off x="1141088" y="2007669"/>
          <a:ext cx="4564353" cy="669223"/>
        </a:xfrm>
        <a:prstGeom prst="trapezoid">
          <a:avLst>
            <a:gd name="adj" fmla="val 85255"/>
          </a:avLst>
        </a:prstGeom>
        <a:solidFill>
          <a:srgbClr val="1ECBE8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dirty="0"/>
            <a:t>CYMHWYSO</a:t>
          </a:r>
        </a:p>
      </dsp:txBody>
      <dsp:txXfrm>
        <a:off x="1939850" y="2007669"/>
        <a:ext cx="2966829" cy="669223"/>
      </dsp:txXfrm>
    </dsp:sp>
    <dsp:sp modelId="{67A2DC34-757A-44B9-8D79-277FC0D4050D}">
      <dsp:nvSpPr>
        <dsp:cNvPr id="0" name=""/>
        <dsp:cNvSpPr/>
      </dsp:nvSpPr>
      <dsp:spPr>
        <a:xfrm>
          <a:off x="570544" y="2676891"/>
          <a:ext cx="5705441" cy="669223"/>
        </a:xfrm>
        <a:prstGeom prst="trapezoid">
          <a:avLst>
            <a:gd name="adj" fmla="val 85255"/>
          </a:avLst>
        </a:prstGeom>
        <a:solidFill>
          <a:srgbClr val="7030A0"/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DEALL</a:t>
          </a:r>
        </a:p>
      </dsp:txBody>
      <dsp:txXfrm>
        <a:off x="1568996" y="2676891"/>
        <a:ext cx="3708537" cy="669223"/>
      </dsp:txXfrm>
    </dsp:sp>
    <dsp:sp modelId="{1CFA4587-FC6E-4770-B610-7392C2DFCD3A}">
      <dsp:nvSpPr>
        <dsp:cNvPr id="0" name=""/>
        <dsp:cNvSpPr/>
      </dsp:nvSpPr>
      <dsp:spPr>
        <a:xfrm>
          <a:off x="0" y="3346114"/>
          <a:ext cx="6846530" cy="669223"/>
        </a:xfrm>
        <a:prstGeom prst="trapezoid">
          <a:avLst>
            <a:gd name="adj" fmla="val 85255"/>
          </a:avLst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/>
            <a:t>COFIO</a:t>
          </a:r>
        </a:p>
      </dsp:txBody>
      <dsp:txXfrm>
        <a:off x="1198142" y="3346114"/>
        <a:ext cx="4450244" cy="669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ingandteaching.info/teaching/objectives.htm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reativecommons.org/licenses/by-nc-nd/3.0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806450"/>
            <a:ext cx="4114800" cy="3086100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6275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689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TASG 1 – 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trefn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814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Cyfeiria</a:t>
            </a:r>
            <a:r>
              <a:rPr lang="en-US" dirty="0" smtClean="0"/>
              <a:t> 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 at </a:t>
            </a:r>
            <a:r>
              <a:rPr lang="en-US" dirty="0" err="1" smtClean="0"/>
              <a:t>dargedau</a:t>
            </a:r>
            <a:r>
              <a:rPr lang="en-US" dirty="0" smtClean="0"/>
              <a:t> </a:t>
            </a:r>
            <a:r>
              <a:rPr lang="en-US" b="1" dirty="0" smtClean="0"/>
              <a:t>CAMPUS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err="1" smtClean="0"/>
              <a:t>Gellir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</a:t>
            </a:r>
            <a:r>
              <a:rPr lang="en-US" dirty="0" err="1" smtClean="0"/>
              <a:t>gosod</a:t>
            </a:r>
            <a:r>
              <a:rPr lang="en-US" dirty="0" smtClean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amrywiaeth</a:t>
            </a:r>
            <a:r>
              <a:rPr lang="en-US" dirty="0" smtClean="0"/>
              <a:t> </a:t>
            </a:r>
            <a:r>
              <a:rPr lang="en-US" dirty="0" err="1" smtClean="0"/>
              <a:t>eang</a:t>
            </a:r>
            <a:r>
              <a:rPr lang="en-US" dirty="0" smtClean="0"/>
              <a:t> o </a:t>
            </a:r>
            <a:r>
              <a:rPr lang="en-US" dirty="0" err="1" smtClean="0"/>
              <a:t>gyd-destunau</a:t>
            </a:r>
            <a:r>
              <a:rPr lang="en-US" dirty="0" smtClean="0"/>
              <a:t> ac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sawl</a:t>
            </a:r>
            <a:r>
              <a:rPr lang="en-US" dirty="0" smtClean="0"/>
              <a:t> </a:t>
            </a:r>
            <a:r>
              <a:rPr lang="en-US" dirty="0" err="1" smtClean="0"/>
              <a:t>graddfa</a:t>
            </a:r>
            <a:r>
              <a:rPr lang="en-US" dirty="0" smtClean="0"/>
              <a:t>. </a:t>
            </a:r>
            <a:r>
              <a:rPr lang="en-US" dirty="0" err="1" smtClean="0"/>
              <a:t>Dywedir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aml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dargedau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‘GAMPUS’ </a:t>
            </a:r>
            <a:r>
              <a:rPr lang="en-US" dirty="0" err="1" smtClean="0"/>
              <a:t>h.y</a:t>
            </a:r>
            <a:r>
              <a:rPr lang="en-US" dirty="0" smtClean="0"/>
              <a:t>. </a:t>
            </a:r>
            <a:r>
              <a:rPr lang="en-US" b="1" dirty="0" err="1" smtClean="0"/>
              <a:t>C</a:t>
            </a:r>
            <a:r>
              <a:rPr lang="en-US" dirty="0" err="1" smtClean="0"/>
              <a:t>yraeddadwy</a:t>
            </a:r>
            <a:r>
              <a:rPr lang="en-US" dirty="0" smtClean="0"/>
              <a:t>, </a:t>
            </a:r>
            <a:r>
              <a:rPr lang="en-US" b="1" dirty="0" err="1" smtClean="0"/>
              <a:t>A</a:t>
            </a:r>
            <a:r>
              <a:rPr lang="en-US" dirty="0" err="1" smtClean="0"/>
              <a:t>mserol</a:t>
            </a:r>
            <a:r>
              <a:rPr lang="en-US" dirty="0" smtClean="0"/>
              <a:t>, </a:t>
            </a:r>
            <a:r>
              <a:rPr lang="en-US" b="1" dirty="0" err="1" smtClean="0"/>
              <a:t>M</a:t>
            </a:r>
            <a:r>
              <a:rPr lang="en-US" dirty="0" err="1" smtClean="0"/>
              <a:t>esuradwy</a:t>
            </a:r>
            <a:r>
              <a:rPr lang="en-US" dirty="0" smtClean="0"/>
              <a:t>, </a:t>
            </a:r>
            <a:r>
              <a:rPr lang="en-US" b="1" dirty="0" err="1" smtClean="0"/>
              <a:t>P</a:t>
            </a:r>
            <a:r>
              <a:rPr lang="en-US" dirty="0" err="1" smtClean="0"/>
              <a:t>enodol</a:t>
            </a:r>
            <a:r>
              <a:rPr lang="en-US" dirty="0" smtClean="0"/>
              <a:t>, </a:t>
            </a:r>
            <a:r>
              <a:rPr lang="en-US" b="1" dirty="0" err="1" smtClean="0"/>
              <a:t>U</a:t>
            </a:r>
            <a:r>
              <a:rPr lang="en-US" dirty="0" err="1" smtClean="0"/>
              <a:t>chelgeisiol</a:t>
            </a:r>
            <a:r>
              <a:rPr lang="en-US" dirty="0" smtClean="0"/>
              <a:t>, </a:t>
            </a:r>
            <a:r>
              <a:rPr lang="en-US" b="1" dirty="0" err="1" smtClean="0"/>
              <a:t>S</a:t>
            </a:r>
            <a:r>
              <a:rPr lang="en-US" dirty="0" err="1" smtClean="0"/>
              <a:t>ynhwyrol</a:t>
            </a:r>
            <a:endParaRPr lang="en-US" dirty="0" smtClean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b="1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22252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 err="1" smtClean="0"/>
              <a:t>Darllen</a:t>
            </a:r>
            <a:r>
              <a:rPr lang="en-US" b="1" dirty="0" smtClean="0"/>
              <a:t> </a:t>
            </a:r>
            <a:r>
              <a:rPr lang="en-US" b="1" dirty="0" err="1" smtClean="0"/>
              <a:t>pellach</a:t>
            </a:r>
            <a:r>
              <a:rPr lang="en-US" b="1" dirty="0" smtClean="0"/>
              <a:t> </a:t>
            </a:r>
            <a:r>
              <a:rPr lang="en-US" b="1" dirty="0" smtClean="0">
                <a:solidFill>
                  <a:schemeClr val="tx2"/>
                </a:solidFill>
              </a:rPr>
              <a:t>: </a:t>
            </a:r>
            <a:r>
              <a:rPr lang="en-US" b="1" u="sng" dirty="0" smtClean="0">
                <a:hlinkClick r:id="rId3"/>
              </a:rPr>
              <a:t>http://www.learningandteaching.info/teaching/objectives.htm#ixzz2j3VE2Ktu Under Creative Commons License: </a:t>
            </a:r>
            <a:r>
              <a:rPr lang="en-US" b="1" u="sng" dirty="0" smtClean="0">
                <a:hlinkClick r:id="rId4"/>
              </a:rPr>
              <a:t>Attribution Non-Commercial No Derivatives</a:t>
            </a:r>
            <a:r>
              <a:rPr lang="en-US" b="1" dirty="0" smtClean="0"/>
              <a:t>  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7255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TASG</a:t>
            </a:r>
            <a:r>
              <a:rPr lang="en-GB" baseline="0" dirty="0" smtClean="0"/>
              <a:t> 2 – </a:t>
            </a:r>
            <a:r>
              <a:rPr lang="en-GB" baseline="0" dirty="0" err="1" smtClean="0"/>
              <a:t>gwaith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endParaRPr lang="en-GB" baseline="0" dirty="0" smtClean="0"/>
          </a:p>
          <a:p>
            <a:r>
              <a:rPr lang="en-GB" baseline="0" dirty="0" err="1" smtClean="0"/>
              <a:t>Rhannu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atebion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2564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None/>
            </a:pPr>
            <a:r>
              <a:rPr lang="en-US" sz="1200" dirty="0" err="1" smtClean="0">
                <a:solidFill>
                  <a:srgbClr val="7030A0"/>
                </a:solidFill>
              </a:rPr>
              <a:t>Ar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ôl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rhannu’r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hyn</a:t>
            </a:r>
            <a:r>
              <a:rPr lang="en-US" sz="1200" dirty="0" smtClean="0">
                <a:solidFill>
                  <a:srgbClr val="7030A0"/>
                </a:solidFill>
              </a:rPr>
              <a:t> y </a:t>
            </a:r>
            <a:r>
              <a:rPr lang="en-US" sz="1200" dirty="0" err="1" smtClean="0">
                <a:solidFill>
                  <a:srgbClr val="7030A0"/>
                </a:solidFill>
              </a:rPr>
              <a:t>maent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mynd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i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ddysgu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gyda’r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myfyrwyr</a:t>
            </a:r>
            <a:r>
              <a:rPr lang="en-US" sz="1200" dirty="0" smtClean="0">
                <a:solidFill>
                  <a:srgbClr val="7030A0"/>
                </a:solidFill>
              </a:rPr>
              <a:t>, </a:t>
            </a:r>
            <a:r>
              <a:rPr lang="en-US" sz="1200" dirty="0" err="1" smtClean="0">
                <a:solidFill>
                  <a:srgbClr val="7030A0"/>
                </a:solidFill>
              </a:rPr>
              <a:t>mae'n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gwneud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synnwyr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i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roi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rheswm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dros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eu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dysgu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iddynt</a:t>
            </a:r>
            <a:r>
              <a:rPr lang="en-US" sz="1200" dirty="0" smtClean="0">
                <a:solidFill>
                  <a:srgbClr val="7030A0"/>
                </a:solidFill>
              </a:rPr>
              <a:t>. </a:t>
            </a:r>
            <a:r>
              <a:rPr lang="en-US" sz="1200" dirty="0" err="1" smtClean="0">
                <a:solidFill>
                  <a:srgbClr val="7030A0"/>
                </a:solidFill>
              </a:rPr>
              <a:t>Hynny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yw</a:t>
            </a:r>
            <a:r>
              <a:rPr lang="en-US" sz="1200" dirty="0" smtClean="0">
                <a:solidFill>
                  <a:srgbClr val="7030A0"/>
                </a:solidFill>
              </a:rPr>
              <a:t>, </a:t>
            </a:r>
            <a:r>
              <a:rPr lang="en-US" sz="1200" dirty="0" err="1" smtClean="0">
                <a:solidFill>
                  <a:srgbClr val="7030A0"/>
                </a:solidFill>
              </a:rPr>
              <a:t>mae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athrawon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ateb</a:t>
            </a:r>
            <a:r>
              <a:rPr lang="en-US" sz="1200" dirty="0" smtClean="0">
                <a:solidFill>
                  <a:srgbClr val="7030A0"/>
                </a:solidFill>
              </a:rPr>
              <a:t> y </a:t>
            </a:r>
            <a:r>
              <a:rPr lang="en-US" sz="1200" dirty="0" err="1" smtClean="0">
                <a:solidFill>
                  <a:srgbClr val="7030A0"/>
                </a:solidFill>
              </a:rPr>
              <a:t>cwestiwn</a:t>
            </a:r>
            <a:r>
              <a:rPr lang="en-US" sz="1200" dirty="0" smtClean="0">
                <a:solidFill>
                  <a:srgbClr val="7030A0"/>
                </a:solidFill>
              </a:rPr>
              <a:t>, 'Pam </a:t>
            </a:r>
            <a:r>
              <a:rPr lang="en-US" sz="1200" dirty="0" err="1" smtClean="0">
                <a:solidFill>
                  <a:srgbClr val="7030A0"/>
                </a:solidFill>
              </a:rPr>
              <a:t>yr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ydym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yn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dysgu</a:t>
            </a:r>
            <a:r>
              <a:rPr lang="en-US" sz="1200" dirty="0" smtClean="0">
                <a:solidFill>
                  <a:srgbClr val="7030A0"/>
                </a:solidFill>
              </a:rPr>
              <a:t> </a:t>
            </a:r>
            <a:r>
              <a:rPr lang="en-US" sz="1200" dirty="0" err="1" smtClean="0">
                <a:solidFill>
                  <a:srgbClr val="7030A0"/>
                </a:solidFill>
              </a:rPr>
              <a:t>hwn</a:t>
            </a:r>
            <a:r>
              <a:rPr lang="en-US" sz="1200" dirty="0" smtClean="0">
                <a:solidFill>
                  <a:srgbClr val="7030A0"/>
                </a:solidFill>
              </a:rPr>
              <a:t>?'</a:t>
            </a:r>
            <a:endParaRPr lang="en-US" sz="1200" dirty="0" smtClean="0"/>
          </a:p>
          <a:p>
            <a:pPr>
              <a:buNone/>
            </a:pP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fras</a:t>
            </a:r>
            <a:r>
              <a:rPr lang="en-US" sz="1200" dirty="0" smtClean="0"/>
              <a:t>, </a:t>
            </a:r>
            <a:r>
              <a:rPr lang="en-US" sz="1200" dirty="0" err="1" smtClean="0"/>
              <a:t>mae</a:t>
            </a:r>
            <a:r>
              <a:rPr lang="en-US" sz="1200" dirty="0" smtClean="0"/>
              <a:t> </a:t>
            </a:r>
            <a:r>
              <a:rPr lang="en-US" sz="1200" dirty="0" err="1" smtClean="0"/>
              <a:t>dau</a:t>
            </a:r>
            <a:r>
              <a:rPr lang="en-US" sz="1200" dirty="0" smtClean="0"/>
              <a:t> </a:t>
            </a:r>
            <a:r>
              <a:rPr lang="en-US" sz="1200" dirty="0" err="1" smtClean="0"/>
              <a:t>ateb</a:t>
            </a:r>
            <a:r>
              <a:rPr lang="en-US" sz="1200" dirty="0" smtClean="0"/>
              <a:t> </a:t>
            </a:r>
            <a:r>
              <a:rPr lang="en-US" sz="1200" dirty="0" err="1" smtClean="0"/>
              <a:t>posib</a:t>
            </a:r>
            <a:r>
              <a:rPr lang="en-US" sz="1200" dirty="0" smtClean="0"/>
              <a:t>:</a:t>
            </a:r>
          </a:p>
          <a:p>
            <a:pPr>
              <a:buNone/>
            </a:pPr>
            <a:r>
              <a:rPr lang="en-US" sz="1200" dirty="0" smtClean="0">
                <a:solidFill>
                  <a:srgbClr val="FFFF00"/>
                </a:solidFill>
              </a:rPr>
              <a:t>   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1.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Rydym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dysgu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hyn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oherwydd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ei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fod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rhywbeth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y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mae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angen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i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ni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fod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gallu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gwneud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os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ydym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am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fod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llwyddiannus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yr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ysgol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. (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sgiliau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accent5">
                    <a:lumMod val="75000"/>
                  </a:schemeClr>
                </a:solidFill>
              </a:rPr>
              <a:t>academaidd</a:t>
            </a:r>
            <a:r>
              <a:rPr lang="en-US" sz="1200" dirty="0" smtClean="0">
                <a:solidFill>
                  <a:schemeClr val="accent5">
                    <a:lumMod val="75000"/>
                  </a:schemeClr>
                </a:solidFill>
              </a:rPr>
              <a:t>).</a:t>
            </a:r>
            <a:endParaRPr lang="en-US" sz="1200" dirty="0" smtClean="0"/>
          </a:p>
          <a:p>
            <a:pPr>
              <a:buNone/>
            </a:pPr>
            <a:r>
              <a:rPr lang="en-US" sz="1200" dirty="0" smtClean="0"/>
              <a:t>2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.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Rydym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dysgu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hyn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oherwydd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ei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fod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rhywbeth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y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mae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angen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i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ni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wybod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amdano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,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ei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ddeall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neu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allu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ei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wneud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yn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ein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bywydau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bob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dydd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. (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sgiliau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 </a:t>
            </a:r>
            <a:r>
              <a:rPr lang="en-US" sz="1200" dirty="0" err="1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bywyd</a:t>
            </a:r>
            <a:r>
              <a:rPr lang="en-US" sz="1200" dirty="0" smtClean="0">
                <a:solidFill>
                  <a:schemeClr val="tx2">
                    <a:lumMod val="75000"/>
                    <a:lumOff val="25000"/>
                  </a:schemeClr>
                </a:solidFill>
              </a:rPr>
              <a:t>).</a:t>
            </a:r>
            <a:endParaRPr lang="en-US" sz="1200" dirty="0" smtClean="0"/>
          </a:p>
          <a:p>
            <a:pPr>
              <a:buNone/>
            </a:pPr>
            <a:r>
              <a:rPr lang="en-US" sz="1200" dirty="0" smtClean="0"/>
              <a:t>    </a:t>
            </a:r>
            <a:r>
              <a:rPr lang="en-US" sz="1200" dirty="0" err="1" smtClean="0"/>
              <a:t>Mae'n</a:t>
            </a:r>
            <a:r>
              <a:rPr lang="en-US" sz="1200" dirty="0" smtClean="0"/>
              <a:t> </a:t>
            </a:r>
            <a:r>
              <a:rPr lang="en-US" sz="1200" dirty="0" err="1" smtClean="0"/>
              <a:t>debyg</a:t>
            </a:r>
            <a:r>
              <a:rPr lang="en-US" sz="1200" dirty="0" smtClean="0"/>
              <a:t> y </a:t>
            </a:r>
            <a:r>
              <a:rPr lang="en-US" sz="1200" dirty="0" err="1" smtClean="0"/>
              <a:t>bydd</a:t>
            </a:r>
            <a:r>
              <a:rPr lang="en-US" sz="1200" dirty="0" smtClean="0"/>
              <a:t> </a:t>
            </a:r>
            <a:r>
              <a:rPr lang="en-US" sz="1200" dirty="0" err="1" smtClean="0"/>
              <a:t>angen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athrawon</a:t>
            </a:r>
            <a:r>
              <a:rPr lang="en-US" sz="1200" dirty="0" smtClean="0"/>
              <a:t> </a:t>
            </a:r>
            <a:r>
              <a:rPr lang="en-US" sz="1200" dirty="0" err="1" smtClean="0"/>
              <a:t>egluro</a:t>
            </a:r>
            <a:r>
              <a:rPr lang="en-US" sz="1200" dirty="0" smtClean="0"/>
              <a:t> </a:t>
            </a:r>
            <a:r>
              <a:rPr lang="en-US" sz="1200" dirty="0" err="1" smtClean="0"/>
              <a:t>pwysigrwydd</a:t>
            </a:r>
            <a:r>
              <a:rPr lang="en-US" sz="1200" dirty="0" smtClean="0"/>
              <a:t> </a:t>
            </a:r>
            <a:r>
              <a:rPr lang="en-US" sz="1200" dirty="0" err="1" smtClean="0"/>
              <a:t>academaidd</a:t>
            </a:r>
            <a:r>
              <a:rPr lang="en-US" sz="1200" dirty="0" smtClean="0"/>
              <a:t> </a:t>
            </a:r>
            <a:r>
              <a:rPr lang="en-US" sz="1200" dirty="0" err="1" smtClean="0"/>
              <a:t>yr</a:t>
            </a:r>
            <a:r>
              <a:rPr lang="en-US" sz="1200" dirty="0" smtClean="0"/>
              <a:t> </a:t>
            </a:r>
            <a:r>
              <a:rPr lang="en-US" sz="1200" dirty="0" err="1" smtClean="0"/>
              <a:t>hyn</a:t>
            </a:r>
            <a:r>
              <a:rPr lang="en-US" sz="1200" dirty="0" smtClean="0"/>
              <a:t> y </a:t>
            </a:r>
            <a:r>
              <a:rPr lang="en-US" sz="1200" dirty="0" err="1" smtClean="0"/>
              <a:t>maent</a:t>
            </a:r>
            <a:r>
              <a:rPr lang="en-US" sz="1200" dirty="0" smtClean="0"/>
              <a:t> am </a:t>
            </a:r>
            <a:r>
              <a:rPr lang="en-US" sz="1200" dirty="0" err="1" smtClean="0"/>
              <a:t>i'w</a:t>
            </a:r>
            <a:r>
              <a:rPr lang="en-US" sz="1200" dirty="0" smtClean="0"/>
              <a:t> </a:t>
            </a:r>
            <a:r>
              <a:rPr lang="en-US" sz="1200" dirty="0" err="1" smtClean="0"/>
              <a:t>myfyrwyr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ddysgu</a:t>
            </a:r>
            <a:r>
              <a:rPr lang="en-US" sz="1200" dirty="0" smtClean="0"/>
              <a:t>, </a:t>
            </a:r>
            <a:r>
              <a:rPr lang="en-US" sz="1200" dirty="0" err="1" smtClean="0"/>
              <a:t>ond</a:t>
            </a:r>
            <a:r>
              <a:rPr lang="en-US" sz="1200" dirty="0" smtClean="0"/>
              <a:t> </a:t>
            </a:r>
            <a:r>
              <a:rPr lang="en-US" sz="1200" dirty="0" err="1" smtClean="0"/>
              <a:t>bydd</a:t>
            </a:r>
            <a:r>
              <a:rPr lang="en-US" sz="1200" dirty="0" smtClean="0"/>
              <a:t> </a:t>
            </a:r>
            <a:r>
              <a:rPr lang="en-US" sz="1200" dirty="0" err="1" smtClean="0"/>
              <a:t>myfyrwyr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aml</a:t>
            </a:r>
            <a:r>
              <a:rPr lang="en-US" sz="1200" dirty="0" smtClean="0"/>
              <a:t>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gallu</a:t>
            </a:r>
            <a:r>
              <a:rPr lang="en-US" sz="1200" dirty="0" smtClean="0"/>
              <a:t> </a:t>
            </a:r>
            <a:r>
              <a:rPr lang="en-US" sz="1200" dirty="0" err="1" smtClean="0"/>
              <a:t>dweud</a:t>
            </a:r>
            <a:r>
              <a:rPr lang="en-US" sz="1200" dirty="0" smtClean="0"/>
              <a:t> </a:t>
            </a:r>
            <a:r>
              <a:rPr lang="en-US" sz="1200" dirty="0" err="1" smtClean="0"/>
              <a:t>wrth</a:t>
            </a:r>
            <a:r>
              <a:rPr lang="en-US" sz="1200" dirty="0" smtClean="0"/>
              <a:t> </a:t>
            </a:r>
            <a:r>
              <a:rPr lang="en-US" sz="1200" dirty="0" err="1" smtClean="0"/>
              <a:t>yr</a:t>
            </a:r>
            <a:r>
              <a:rPr lang="en-US" sz="1200" dirty="0" smtClean="0"/>
              <a:t> </a:t>
            </a:r>
            <a:r>
              <a:rPr lang="en-US" sz="1200" dirty="0" err="1" smtClean="0"/>
              <a:t>athro</a:t>
            </a:r>
            <a:r>
              <a:rPr lang="en-US" sz="1200" dirty="0" smtClean="0"/>
              <a:t> pam </a:t>
            </a:r>
            <a:r>
              <a:rPr lang="en-US" sz="1200" dirty="0" err="1" smtClean="0"/>
              <a:t>fod</a:t>
            </a:r>
            <a:r>
              <a:rPr lang="en-US" sz="1200" dirty="0" smtClean="0"/>
              <a:t> y '</a:t>
            </a:r>
            <a:r>
              <a:rPr lang="en-US" sz="1200" dirty="0" err="1" smtClean="0"/>
              <a:t>sgiliau</a:t>
            </a:r>
            <a:r>
              <a:rPr lang="en-US" sz="1200" dirty="0" smtClean="0"/>
              <a:t> </a:t>
            </a:r>
            <a:r>
              <a:rPr lang="en-US" sz="1200" dirty="0" err="1" smtClean="0"/>
              <a:t>bywyd</a:t>
            </a:r>
            <a:r>
              <a:rPr lang="en-US" sz="1200" dirty="0" smtClean="0"/>
              <a:t>' </a:t>
            </a:r>
            <a:r>
              <a:rPr lang="en-US" sz="1200" dirty="0" err="1" smtClean="0"/>
              <a:t>yn</a:t>
            </a:r>
            <a:r>
              <a:rPr lang="en-US" sz="1200" dirty="0" smtClean="0"/>
              <a:t> </a:t>
            </a:r>
            <a:r>
              <a:rPr lang="en-US" sz="1200" dirty="0" err="1" smtClean="0"/>
              <a:t>bwysig</a:t>
            </a:r>
            <a:r>
              <a:rPr lang="en-US" sz="1200" dirty="0" smtClean="0"/>
              <a:t> </a:t>
            </a:r>
            <a:r>
              <a:rPr lang="en-US" sz="1200" dirty="0" err="1" smtClean="0"/>
              <a:t>i</a:t>
            </a:r>
            <a:r>
              <a:rPr lang="en-US" sz="1200" dirty="0" smtClean="0"/>
              <a:t> </a:t>
            </a:r>
            <a:r>
              <a:rPr lang="en-US" sz="1200" dirty="0" err="1" smtClean="0"/>
              <a:t>ddysgu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44980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Beth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pwynt</a:t>
            </a:r>
            <a:r>
              <a:rPr lang="en-US" dirty="0" smtClean="0"/>
              <a:t> </a:t>
            </a:r>
            <a:r>
              <a:rPr lang="en-US" dirty="0" err="1" smtClean="0"/>
              <a:t>dw</a:t>
            </a:r>
            <a:r>
              <a:rPr lang="en-US" dirty="0" smtClean="0"/>
              <a:t> </a:t>
            </a:r>
            <a:r>
              <a:rPr lang="en-US" dirty="0" err="1" smtClean="0"/>
              <a:t>i'n</a:t>
            </a:r>
            <a:r>
              <a:rPr lang="en-US" dirty="0" smtClean="0"/>
              <a:t> </a:t>
            </a:r>
            <a:r>
              <a:rPr lang="en-US" dirty="0" err="1" smtClean="0"/>
              <a:t>ceisio’i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?</a:t>
            </a:r>
          </a:p>
          <a:p>
            <a:pPr>
              <a:buNone/>
            </a:pPr>
            <a:r>
              <a:rPr lang="en-US" dirty="0" smtClean="0"/>
              <a:t>'Mae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ddysgwr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maent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wneud</a:t>
            </a:r>
            <a:r>
              <a:rPr lang="en-US" dirty="0" smtClean="0"/>
              <a:t> a </a:t>
            </a:r>
            <a:r>
              <a:rPr lang="en-US" dirty="0" err="1" smtClean="0"/>
              <a:t>beth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llinyn</a:t>
            </a:r>
            <a:r>
              <a:rPr lang="en-US" dirty="0" smtClean="0"/>
              <a:t> </a:t>
            </a:r>
            <a:r>
              <a:rPr lang="en-US" dirty="0" err="1" smtClean="0"/>
              <a:t>mesur</a:t>
            </a:r>
            <a:r>
              <a:rPr lang="en-US" dirty="0" smtClean="0"/>
              <a:t>.’</a:t>
            </a:r>
          </a:p>
          <a:p>
            <a:pPr algn="r">
              <a:buNone/>
            </a:pPr>
            <a:r>
              <a:rPr lang="en-US" dirty="0" smtClean="0"/>
              <a:t>(Gilbert, 2010)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1298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FC7884-2EF2-1948-968B-2AC2ECBAE35F}" type="slidenum">
              <a:rPr lang="en-GB"/>
              <a:pPr/>
              <a:t>25</a:t>
            </a:fld>
            <a:endParaRPr lang="en-GB"/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r>
              <a:rPr lang="en-US" dirty="0" err="1" smtClean="0"/>
              <a:t>Mantais</a:t>
            </a:r>
            <a:r>
              <a:rPr lang="en-US" baseline="0" dirty="0" smtClean="0"/>
              <a:t> I </a:t>
            </a:r>
            <a:r>
              <a:rPr lang="en-US" baseline="0" dirty="0" err="1" smtClean="0"/>
              <a:t>ddisgyblion</a:t>
            </a:r>
            <a:r>
              <a:rPr lang="en-US" baseline="0" dirty="0" smtClean="0"/>
              <a:t>:</a:t>
            </a:r>
          </a:p>
          <a:p>
            <a:r>
              <a:rPr lang="en-US" dirty="0" smtClean="0"/>
              <a:t>Gall </a:t>
            </a:r>
            <a:r>
              <a:rPr lang="en-US" dirty="0" err="1" smtClean="0"/>
              <a:t>myfyrwyr</a:t>
            </a:r>
            <a:r>
              <a:rPr lang="en-US" dirty="0" smtClean="0"/>
              <a:t> </a:t>
            </a:r>
            <a:r>
              <a:rPr lang="en-US" dirty="0" err="1" smtClean="0"/>
              <a:t>gyflawni</a:t>
            </a:r>
            <a:endParaRPr lang="en-US" dirty="0" smtClean="0"/>
          </a:p>
          <a:p>
            <a:r>
              <a:rPr lang="en-US" dirty="0" err="1" smtClean="0"/>
              <a:t>Gwerthfawrogi</a:t>
            </a:r>
            <a:r>
              <a:rPr lang="en-US" dirty="0" smtClean="0"/>
              <a:t> bod </a:t>
            </a:r>
            <a:r>
              <a:rPr lang="en-US" dirty="0" err="1" smtClean="0"/>
              <a:t>dysgu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 am </a:t>
            </a:r>
            <a:r>
              <a:rPr lang="en-US" dirty="0" err="1" smtClean="0"/>
              <a:t>ddefnyddio</a:t>
            </a:r>
            <a:r>
              <a:rPr lang="en-US" dirty="0" smtClean="0"/>
              <a:t>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penodol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dealltwriaeth</a:t>
            </a:r>
            <a:r>
              <a:rPr lang="en-US" dirty="0" smtClean="0"/>
              <a:t>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yna</a:t>
            </a:r>
            <a:r>
              <a:rPr lang="en-US" dirty="0" smtClean="0"/>
              <a:t> </a:t>
            </a:r>
            <a:r>
              <a:rPr lang="en-US" dirty="0" err="1" smtClean="0"/>
              <a:t>amryw</a:t>
            </a:r>
            <a:r>
              <a:rPr lang="en-US" dirty="0" smtClean="0"/>
              <a:t> o </a:t>
            </a:r>
            <a:r>
              <a:rPr lang="en-US" dirty="0" err="1" smtClean="0"/>
              <a:t>sgiliau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a </a:t>
            </a:r>
            <a:r>
              <a:rPr lang="en-US" dirty="0" err="1" smtClean="0"/>
              <a:t>diyniant</a:t>
            </a:r>
            <a:r>
              <a:rPr lang="en-US" dirty="0" smtClean="0"/>
              <a:t> ac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ailadrodd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Defnyddir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AagD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wybod</a:t>
            </a:r>
            <a:r>
              <a:rPr lang="en-US" dirty="0" smtClean="0"/>
              <a:t> </a:t>
            </a:r>
            <a:r>
              <a:rPr lang="en-US" dirty="0" err="1" smtClean="0"/>
              <a:t>sut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wella</a:t>
            </a:r>
            <a:endParaRPr lang="en-US" dirty="0" smtClean="0"/>
          </a:p>
          <a:p>
            <a:r>
              <a:rPr lang="en-US" dirty="0" err="1" smtClean="0"/>
              <a:t>Gwelliannau</a:t>
            </a:r>
            <a:r>
              <a:rPr lang="en-US" dirty="0" smtClean="0"/>
              <a:t> </a:t>
            </a:r>
            <a:r>
              <a:rPr lang="en-US" dirty="0" err="1" smtClean="0"/>
              <a:t>amser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weithio</a:t>
            </a:r>
            <a:endParaRPr lang="en-US" dirty="0" smtClean="0"/>
          </a:p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87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CA478F-DB25-2A44-98B5-DE2C8BBCDD9A}" type="slidenum">
              <a:rPr lang="en-GB"/>
              <a:pPr/>
              <a:t>26</a:t>
            </a:fld>
            <a:endParaRPr lang="en-GB"/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25412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08528E-8BC9-FE41-A562-76B3CD3B4195}" type="slidenum">
              <a:rPr lang="en-GB"/>
              <a:pPr/>
              <a:t>27</a:t>
            </a:fld>
            <a:endParaRPr lang="en-GB"/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58050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D12154-3FA6-1D47-A7C7-017824C844F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61123" y="0"/>
            <a:ext cx="920512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8510400-9C12-2D4C-B404-F9D9AD216E8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9D589EE-333E-BE40-AA71-628717944B4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45538"/>
            <a:ext cx="9144000" cy="68124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0DA87A-900D-4829-80B1-DA969AA9C453}" type="datetimeFigureOut">
              <a:rPr lang="en-GB" smtClean="0"/>
              <a:t>09/10/2019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3D17D-C24C-45EE-9FAA-F61D845E723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36899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2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66" name="Group 65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67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68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9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0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71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2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3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4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5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6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7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8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79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0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1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2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3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4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5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6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7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8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89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0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1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2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3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4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5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96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7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8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99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0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1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2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3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4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5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6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7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08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09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0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1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2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3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4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5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6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7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8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19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20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00238" y="1122363"/>
            <a:ext cx="6593681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00238" y="3602038"/>
            <a:ext cx="6593681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801052" y="5410202"/>
            <a:ext cx="2057400" cy="365125"/>
          </a:xfrm>
        </p:spPr>
        <p:txBody>
          <a:bodyPr/>
          <a:lstStyle/>
          <a:p>
            <a:fld id="{9AB3A824-1A51-4B26-AD58-A6D8E14F6C04}" type="datetimeFigureOut">
              <a:rPr lang="en-US" smtClean="0"/>
              <a:t>10/9/2019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00237" y="5410202"/>
            <a:ext cx="3843665" cy="365125"/>
          </a:xfrm>
        </p:spPr>
        <p:txBody>
          <a:bodyPr/>
          <a:lstStyle/>
          <a:p>
            <a:r>
              <a:rPr lang="en-US"/>
              <a:t>
              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15603" y="5410200"/>
            <a:ext cx="578317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443785"/>
      </p:ext>
    </p:extLst>
  </p:cSld>
  <p:clrMapOvr>
    <a:masterClrMapping/>
  </p:clrMapOvr>
  <p:transition spd="slow">
    <p:wip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8852CA-056B-154D-94F9-B96D905B7C5B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85619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10/9/2019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s3-eu-west-1.amazonaws.com/hwb-live-storage/df/28/8c/ab/27e745a2bba2108191795d16/canllawiau-statudol-drafft-ieithoedd-llythrennedd-a-chyfathrebu.pdf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s3-eu-west-1.amazonaws.com/hwb-live-storage/c6/af/b8/6e/984f4064a6fdbc0810322791/fframwaith-llythrennedd-a-rhifedd-cenedlaethol-taenlen-llythrennedd-llafaredd-ar-draws-y-cwricwlwm-cwricwlwm-2022.pdf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s3-eu-west-1.amazonaws.com/hwb-live-storage/9a/ad/e3/e3/60414621afede0cb34dc0df4/fframwaith-llythrennedd-a-rhifedd-cenedlaethol-taenlen-llythrennedd-ysgrifennu-ar-draws-y-cwricwlwm-cwricwlwm-2022.pdf" TargetMode="External"/><Relationship Id="rId4" Type="http://schemas.openxmlformats.org/officeDocument/2006/relationships/hyperlink" Target="https://s3-eu-west-1.amazonaws.com/hwb-live-storage/50/54/a0/22/69ae4ce588bc6e67c38cda92/fframwaith-llythrennedd-a-rhifedd-cenedlaethol-taenlen-llythrennedd-darllen-ar-draws-y-cwricwlwm-cwricwlwm-2022.pdf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online-stopwatch.com/horse-race/" TargetMode="Externa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249999" y="4341600"/>
            <a:ext cx="566787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</a:rPr>
              <a:t>ECAD5008C</a:t>
            </a:r>
          </a:p>
          <a:p>
            <a:r>
              <a:rPr lang="en-GB" sz="2400" dirty="0" err="1" smtClean="0">
                <a:solidFill>
                  <a:schemeClr val="bg1"/>
                </a:solidFill>
              </a:rPr>
              <a:t>Ieithoedd</a:t>
            </a:r>
            <a:r>
              <a:rPr lang="en-GB" sz="2400" dirty="0" smtClean="0">
                <a:solidFill>
                  <a:schemeClr val="bg1"/>
                </a:solidFill>
              </a:rPr>
              <a:t>, </a:t>
            </a:r>
            <a:r>
              <a:rPr lang="en-GB" sz="2400" dirty="0" err="1" smtClean="0">
                <a:solidFill>
                  <a:schemeClr val="bg1"/>
                </a:solidFill>
              </a:rPr>
              <a:t>Llythrennedd</a:t>
            </a:r>
            <a:r>
              <a:rPr lang="en-GB" sz="2400" dirty="0" smtClean="0">
                <a:solidFill>
                  <a:schemeClr val="bg1"/>
                </a:solidFill>
              </a:rPr>
              <a:t> a </a:t>
            </a:r>
            <a:r>
              <a:rPr lang="en-GB" sz="2400" dirty="0" err="1" smtClean="0">
                <a:solidFill>
                  <a:schemeClr val="bg1"/>
                </a:solidFill>
              </a:rPr>
              <a:t>Chyfathrebu</a:t>
            </a:r>
            <a:endParaRPr lang="en-GB" sz="2400" dirty="0" smtClean="0">
              <a:solidFill>
                <a:schemeClr val="bg1"/>
              </a:solidFill>
            </a:endParaRPr>
          </a:p>
          <a:p>
            <a:r>
              <a:rPr lang="en-GB" sz="2400" dirty="0" err="1" smtClean="0">
                <a:solidFill>
                  <a:schemeClr val="bg1"/>
                </a:solidFill>
              </a:rPr>
              <a:t>Sesiwn</a:t>
            </a:r>
            <a:r>
              <a:rPr lang="en-GB" sz="2400" dirty="0" smtClean="0">
                <a:solidFill>
                  <a:schemeClr val="bg1"/>
                </a:solidFill>
              </a:rPr>
              <a:t> 1</a:t>
            </a:r>
            <a:endParaRPr lang="en-GB" sz="2400" dirty="0" smtClean="0">
              <a:solidFill>
                <a:schemeClr val="bg1"/>
              </a:solidFill>
            </a:endParaRPr>
          </a:p>
          <a:p>
            <a:endParaRPr lang="en-GB" sz="24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 idx="4294967295"/>
          </p:nvPr>
        </p:nvSpPr>
        <p:spPr>
          <a:xfrm>
            <a:off x="538595" y="383886"/>
            <a:ext cx="7886700" cy="1325563"/>
          </a:xfrm>
        </p:spPr>
        <p:txBody>
          <a:bodyPr/>
          <a:lstStyle/>
          <a:p>
            <a:r>
              <a:rPr lang="en-GB" b="1" dirty="0" err="1" smtClean="0"/>
              <a:t>Amcanion</a:t>
            </a:r>
            <a:r>
              <a:rPr lang="en-GB" b="1" dirty="0" smtClean="0"/>
              <a:t> </a:t>
            </a:r>
            <a:r>
              <a:rPr lang="en-GB" b="1" dirty="0" err="1" smtClean="0"/>
              <a:t>Dysgu</a:t>
            </a:r>
            <a:endParaRPr lang="en-GB" b="1" dirty="0"/>
          </a:p>
        </p:txBody>
      </p:sp>
      <p:sp>
        <p:nvSpPr>
          <p:cNvPr id="13" name="Content Placeholder 12"/>
          <p:cNvSpPr>
            <a:spLocks noGrp="1"/>
          </p:cNvSpPr>
          <p:nvPr>
            <p:ph sz="half" idx="4294967295"/>
          </p:nvPr>
        </p:nvSpPr>
        <p:spPr>
          <a:xfrm>
            <a:off x="595745" y="1818553"/>
            <a:ext cx="8215746" cy="2951162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600" dirty="0" err="1"/>
              <a:t>Y</a:t>
            </a:r>
            <a:r>
              <a:rPr lang="en-GB" sz="3600" dirty="0" err="1" smtClean="0"/>
              <a:t>styried</a:t>
            </a:r>
            <a:r>
              <a:rPr lang="en-GB" sz="3600" dirty="0" smtClean="0"/>
              <a:t> </a:t>
            </a:r>
            <a:r>
              <a:rPr lang="en-GB" sz="3600" dirty="0" err="1" smtClean="0"/>
              <a:t>datblygiadau</a:t>
            </a:r>
            <a:r>
              <a:rPr lang="en-GB" sz="3600" dirty="0" smtClean="0"/>
              <a:t> </a:t>
            </a:r>
            <a:r>
              <a:rPr lang="en-GB" sz="3600" dirty="0" err="1" smtClean="0"/>
              <a:t>diweddar</a:t>
            </a:r>
            <a:r>
              <a:rPr lang="en-GB" sz="3600" dirty="0"/>
              <a:t> </a:t>
            </a:r>
            <a:r>
              <a:rPr lang="en-GB" sz="3600" dirty="0" err="1" smtClean="0"/>
              <a:t>ym</a:t>
            </a:r>
            <a:r>
              <a:rPr lang="en-GB" sz="3600" dirty="0" smtClean="0"/>
              <a:t> </a:t>
            </a:r>
            <a:r>
              <a:rPr lang="en-GB" sz="3600" dirty="0" err="1" smtClean="0"/>
              <a:t>maes</a:t>
            </a:r>
            <a:r>
              <a:rPr lang="en-GB" sz="3600" dirty="0" smtClean="0"/>
              <a:t> </a:t>
            </a:r>
            <a:r>
              <a:rPr lang="en-GB" sz="3600" dirty="0" err="1"/>
              <a:t>ILl&amp;Ch</a:t>
            </a:r>
            <a:endParaRPr lang="en-GB" sz="3600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en-GB" sz="3600" dirty="0" err="1" smtClean="0"/>
              <a:t>Adolygu</a:t>
            </a:r>
            <a:r>
              <a:rPr lang="en-GB" sz="3600" dirty="0"/>
              <a:t> </a:t>
            </a:r>
            <a:r>
              <a:rPr lang="en-GB" sz="3600" dirty="0" err="1" smtClean="0"/>
              <a:t>gosod</a:t>
            </a:r>
            <a:r>
              <a:rPr lang="en-GB" sz="3600" dirty="0" smtClean="0"/>
              <a:t> </a:t>
            </a:r>
            <a:r>
              <a:rPr lang="en-GB" sz="3600" dirty="0" err="1" smtClean="0"/>
              <a:t>amcanion</a:t>
            </a:r>
            <a:r>
              <a:rPr lang="en-GB" sz="3600" dirty="0" smtClean="0"/>
              <a:t> </a:t>
            </a:r>
            <a:r>
              <a:rPr lang="en-GB" sz="3600" dirty="0" err="1" smtClean="0"/>
              <a:t>dysgu</a:t>
            </a:r>
            <a:r>
              <a:rPr lang="en-GB" sz="3600" dirty="0" smtClean="0"/>
              <a:t> a </a:t>
            </a:r>
            <a:r>
              <a:rPr lang="en-GB" sz="3600" dirty="0" err="1" smtClean="0"/>
              <a:t>meini</a:t>
            </a:r>
            <a:r>
              <a:rPr lang="en-GB" sz="3600" dirty="0" smtClean="0"/>
              <a:t> </a:t>
            </a:r>
            <a:r>
              <a:rPr lang="en-GB" sz="3600" dirty="0" err="1" smtClean="0"/>
              <a:t>prawf</a:t>
            </a:r>
            <a:r>
              <a:rPr lang="en-GB" sz="3600" dirty="0" smtClean="0"/>
              <a:t> </a:t>
            </a:r>
            <a:r>
              <a:rPr lang="en-GB" sz="3600" dirty="0" err="1" smtClean="0"/>
              <a:t>llwyddiant</a:t>
            </a:r>
            <a:r>
              <a:rPr lang="en-GB" sz="3600" dirty="0" smtClean="0"/>
              <a:t> </a:t>
            </a:r>
            <a:r>
              <a:rPr lang="en-GB" sz="3600" dirty="0" err="1" smtClean="0"/>
              <a:t>pwrpasol</a:t>
            </a:r>
            <a:r>
              <a:rPr lang="en-GB" sz="3600" dirty="0" smtClean="0"/>
              <a:t> </a:t>
            </a:r>
            <a:r>
              <a:rPr lang="en-GB" sz="3600" dirty="0" err="1" smtClean="0"/>
              <a:t>ar</a:t>
            </a:r>
            <a:r>
              <a:rPr lang="en-GB" sz="3600" dirty="0" smtClean="0"/>
              <a:t> </a:t>
            </a:r>
            <a:r>
              <a:rPr lang="en-GB" sz="3600" dirty="0" err="1" smtClean="0"/>
              <a:t>gyfer</a:t>
            </a:r>
            <a:r>
              <a:rPr lang="en-GB" sz="3600" dirty="0" smtClean="0"/>
              <a:t> </a:t>
            </a:r>
            <a:r>
              <a:rPr lang="en-GB" sz="3600" dirty="0" err="1" smtClean="0"/>
              <a:t>sesiynau</a:t>
            </a:r>
            <a:r>
              <a:rPr lang="en-GB" sz="3600" dirty="0" smtClean="0"/>
              <a:t> </a:t>
            </a:r>
            <a:r>
              <a:rPr lang="en-GB" sz="3600" dirty="0" err="1" smtClean="0"/>
              <a:t>ILl&amp;Ch</a:t>
            </a:r>
            <a:endParaRPr lang="en-GB" sz="3600" dirty="0" smtClean="0"/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258490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088" y="200705"/>
            <a:ext cx="7441512" cy="5269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86213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35035" y="1092598"/>
            <a:ext cx="546561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s3-eu-west-1.amazonaws.com/hwb-live-storage/df/28/8c/ab/27e745a2bba2108191795d16/canllawiau-statudol-drafft-ieithoedd-llythrennedd-a-chyfathrebu.pdf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0871723">
            <a:off x="804441" y="642029"/>
            <a:ext cx="2367369" cy="3301797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115291" y="4285474"/>
            <a:ext cx="712816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https://cwricwlwmigymru.llyw.cymru/2018/02/01/newyddion-am-beth-syn-bwysig-yn-y-cwricwlwm-newydd-ieithoedd-llythrennedd-a-chyfathrebu/</a:t>
            </a:r>
          </a:p>
        </p:txBody>
      </p:sp>
    </p:spTree>
    <p:extLst>
      <p:ext uri="{BB962C8B-B14F-4D97-AF65-F5344CB8AC3E}">
        <p14:creationId xmlns:p14="http://schemas.microsoft.com/office/powerpoint/2010/main" val="1561008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Y </a:t>
            </a: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– </a:t>
            </a:r>
            <a:r>
              <a:rPr lang="en-GB" dirty="0" err="1" smtClean="0"/>
              <a:t>fersiwn</a:t>
            </a:r>
            <a:r>
              <a:rPr lang="en-GB" dirty="0" smtClean="0"/>
              <a:t> </a:t>
            </a:r>
            <a:r>
              <a:rPr lang="en-GB" b="1" u="sng" dirty="0" err="1" smtClean="0"/>
              <a:t>ddrafft</a:t>
            </a:r>
            <a:r>
              <a:rPr lang="en-GB" b="1" u="sng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Gymru</a:t>
            </a:r>
            <a:r>
              <a:rPr lang="en-GB" dirty="0" smtClean="0"/>
              <a:t> 2022</a:t>
            </a:r>
            <a:br>
              <a:rPr lang="en-GB" dirty="0" smtClean="0"/>
            </a:br>
            <a:r>
              <a:rPr lang="en-GB" dirty="0" smtClean="0"/>
              <a:t> (</a:t>
            </a:r>
            <a:r>
              <a:rPr lang="en-GB" dirty="0" err="1" smtClean="0"/>
              <a:t>Medi</a:t>
            </a:r>
            <a:r>
              <a:rPr lang="en-GB" dirty="0" smtClean="0"/>
              <a:t> 2019)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971098"/>
            <a:ext cx="8175914" cy="333519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LLAFAREDD: </a:t>
            </a:r>
            <a:r>
              <a:rPr lang="en-GB" sz="2000" dirty="0">
                <a:hlinkClick r:id="rId3"/>
              </a:rPr>
              <a:t>https://</a:t>
            </a:r>
            <a:r>
              <a:rPr lang="en-GB" sz="2000" dirty="0" smtClean="0">
                <a:hlinkClick r:id="rId3"/>
              </a:rPr>
              <a:t>s3-eu-west-1.amazonaws.com/hwb-live-storage/c6/af/b8/6e/984f4064a6fdbc0810322791/fframwaith-llythrennedd-a-rhifedd-cenedlaethol-taenlen-llythrennedd-llafaredd-ar-draws-y-cwricwlwm-cwricwlwm-2022.pdf</a:t>
            </a:r>
            <a:r>
              <a:rPr lang="en-GB" sz="2000" dirty="0" smtClean="0"/>
              <a:t> </a:t>
            </a:r>
          </a:p>
          <a:p>
            <a:pPr marL="0" indent="0">
              <a:buNone/>
            </a:pPr>
            <a:r>
              <a:rPr lang="en-GB" dirty="0"/>
              <a:t>DARLLEN: </a:t>
            </a:r>
            <a:r>
              <a:rPr lang="en-GB" sz="2200" dirty="0">
                <a:hlinkClick r:id="rId4"/>
              </a:rPr>
              <a:t>https://</a:t>
            </a:r>
            <a:r>
              <a:rPr lang="en-GB" sz="2200" dirty="0" smtClean="0">
                <a:hlinkClick r:id="rId4"/>
              </a:rPr>
              <a:t>s3-eu-west-1.amazonaws.com/hwb-live-storage/50/54/a0/22/69ae4ce588bc6e67c38cda92/fframwaith-llythrennedd-a-rhifedd-cenedlaethol-taenlen-llythrennedd-darllen-ar-draws-y-cwricwlwm-cwricwlwm-2022.pdf</a:t>
            </a:r>
            <a:r>
              <a:rPr lang="en-GB" sz="2200" dirty="0" smtClean="0"/>
              <a:t> </a:t>
            </a:r>
          </a:p>
          <a:p>
            <a:pPr marL="0" indent="0">
              <a:buNone/>
            </a:pPr>
            <a:r>
              <a:rPr lang="en-GB" dirty="0" smtClean="0"/>
              <a:t>YSGRIFENNU</a:t>
            </a:r>
            <a:r>
              <a:rPr lang="en-GB" dirty="0"/>
              <a:t>: </a:t>
            </a:r>
            <a:r>
              <a:rPr lang="en-GB" sz="2400" dirty="0">
                <a:hlinkClick r:id="rId5"/>
              </a:rPr>
              <a:t>https://</a:t>
            </a:r>
            <a:r>
              <a:rPr lang="en-GB" sz="2400" dirty="0" smtClean="0">
                <a:hlinkClick r:id="rId5"/>
              </a:rPr>
              <a:t>s3-eu-west-1.amazonaws.com/hwb-live-storage/9a/ad/e3/e3/60414621afede0cb34dc0df4/fframwaith-llythrennedd-a-rhifedd-cenedlaethol-taenlen-llythrennedd-ysgrifennu-ar-draws-y-cwricwlwm-cwricwlwm-2022.pdf</a:t>
            </a:r>
            <a:r>
              <a:rPr lang="en-GB" sz="2400" dirty="0" smtClean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312268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Peidiwch</a:t>
            </a:r>
            <a:r>
              <a:rPr lang="en-GB" dirty="0" smtClean="0"/>
              <a:t> </a:t>
            </a:r>
            <a:r>
              <a:rPr lang="en-GB" dirty="0" err="1" smtClean="0"/>
              <a:t>anghofio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628650" y="1472334"/>
            <a:ext cx="7592786" cy="4351338"/>
          </a:xfrm>
        </p:spPr>
        <p:txBody>
          <a:bodyPr/>
          <a:lstStyle/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smtClean="0"/>
              <a:t> </a:t>
            </a:r>
            <a:r>
              <a:rPr lang="en-GB" dirty="0" err="1" smtClean="0"/>
              <a:t>Fframwaith</a:t>
            </a:r>
            <a:r>
              <a:rPr lang="en-GB" dirty="0" smtClean="0"/>
              <a:t> y </a:t>
            </a:r>
            <a:r>
              <a:rPr lang="en-GB" dirty="0" err="1" smtClean="0"/>
              <a:t>Cyfnod</a:t>
            </a:r>
            <a:r>
              <a:rPr lang="en-GB" dirty="0" smtClean="0"/>
              <a:t> Sylfaen (2015)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err="1" smtClean="0"/>
              <a:t>Rhaglen</a:t>
            </a:r>
            <a:r>
              <a:rPr lang="en-GB" dirty="0" smtClean="0"/>
              <a:t> </a:t>
            </a:r>
            <a:r>
              <a:rPr lang="en-GB" dirty="0" err="1" smtClean="0"/>
              <a:t>Astudio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Cymraeg</a:t>
            </a:r>
            <a:r>
              <a:rPr lang="en-GB" dirty="0" smtClean="0"/>
              <a:t> CA2 (2015)</a:t>
            </a:r>
          </a:p>
          <a:p>
            <a:pPr>
              <a:lnSpc>
                <a:spcPct val="200000"/>
              </a:lnSpc>
              <a:buFont typeface="Wingdings" panose="05000000000000000000" pitchFamily="2" charset="2"/>
              <a:buChar char="Ø"/>
            </a:pPr>
            <a:r>
              <a:rPr lang="en-GB" dirty="0" err="1" smtClean="0"/>
              <a:t>Fframwaith</a:t>
            </a:r>
            <a:r>
              <a:rPr lang="en-GB" dirty="0" smtClean="0"/>
              <a:t> </a:t>
            </a:r>
            <a:r>
              <a:rPr lang="en-GB" dirty="0" err="1" smtClean="0"/>
              <a:t>Llythrennedd</a:t>
            </a:r>
            <a:r>
              <a:rPr lang="en-GB" dirty="0" smtClean="0"/>
              <a:t> a </a:t>
            </a:r>
            <a:r>
              <a:rPr lang="en-GB" dirty="0" err="1" smtClean="0"/>
              <a:t>Rhifedd</a:t>
            </a:r>
            <a:r>
              <a:rPr lang="en-GB" dirty="0" smtClean="0"/>
              <a:t> (2015)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08477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653143" y="1910442"/>
            <a:ext cx="7952014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 err="1" smtClean="0"/>
              <a:t>Amcanion</a:t>
            </a:r>
            <a:r>
              <a:rPr lang="en-GB" sz="4000" dirty="0" smtClean="0"/>
              <a:t> </a:t>
            </a:r>
            <a:r>
              <a:rPr lang="en-GB" sz="4000" dirty="0" err="1"/>
              <a:t>D</a:t>
            </a:r>
            <a:r>
              <a:rPr lang="en-GB" sz="4000" dirty="0" err="1" smtClean="0"/>
              <a:t>ysgu</a:t>
            </a:r>
            <a:r>
              <a:rPr lang="en-GB" sz="4000" dirty="0" smtClean="0"/>
              <a:t> </a:t>
            </a:r>
          </a:p>
          <a:p>
            <a:pPr algn="ctr"/>
            <a:r>
              <a:rPr lang="en-GB" sz="4000" dirty="0" smtClean="0"/>
              <a:t>a </a:t>
            </a:r>
          </a:p>
          <a:p>
            <a:pPr algn="ctr"/>
            <a:r>
              <a:rPr lang="en-GB" sz="4000" dirty="0" err="1" smtClean="0"/>
              <a:t>Meini</a:t>
            </a:r>
            <a:r>
              <a:rPr lang="en-GB" sz="4000" dirty="0" smtClean="0"/>
              <a:t> </a:t>
            </a:r>
            <a:r>
              <a:rPr lang="en-GB" sz="4000" dirty="0" err="1" smtClean="0"/>
              <a:t>Prawf</a:t>
            </a:r>
            <a:r>
              <a:rPr lang="en-GB" sz="4000" dirty="0" smtClean="0"/>
              <a:t> </a:t>
            </a:r>
            <a:r>
              <a:rPr lang="en-GB" sz="4000" dirty="0" err="1" smtClean="0"/>
              <a:t>Llwyddiant</a:t>
            </a:r>
            <a:r>
              <a:rPr lang="en-GB" sz="4000" dirty="0" smtClean="0"/>
              <a:t> 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1767300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2555776" y="332657"/>
            <a:ext cx="7827962" cy="713362"/>
          </a:xfrm>
        </p:spPr>
        <p:txBody>
          <a:bodyPr>
            <a:noAutofit/>
          </a:bodyPr>
          <a:lstStyle/>
          <a:p>
            <a:r>
              <a:rPr lang="en-US" sz="2800" dirty="0" err="1" smtClean="0"/>
              <a:t>Amcanion</a:t>
            </a:r>
            <a:r>
              <a:rPr lang="en-US" sz="2800" dirty="0" smtClean="0"/>
              <a:t> </a:t>
            </a:r>
            <a:r>
              <a:rPr lang="en-US" sz="2800" dirty="0" err="1" smtClean="0"/>
              <a:t>neu</a:t>
            </a:r>
            <a:r>
              <a:rPr lang="en-US" sz="2800" dirty="0" smtClean="0"/>
              <a:t> </a:t>
            </a:r>
            <a:r>
              <a:rPr lang="en-US" sz="2800" dirty="0" err="1" smtClean="0"/>
              <a:t>ddeilliannau</a:t>
            </a:r>
            <a:r>
              <a:rPr lang="en-US" sz="2800" dirty="0" smtClean="0"/>
              <a:t> </a:t>
            </a:r>
            <a:r>
              <a:rPr lang="en-US" sz="2800" dirty="0" err="1" smtClean="0"/>
              <a:t>Dysgu</a:t>
            </a:r>
            <a:r>
              <a:rPr lang="en-US" sz="2800" dirty="0"/>
              <a:t>?</a:t>
            </a:r>
            <a:endParaRPr lang="en-US" sz="2800" dirty="0"/>
          </a:p>
          <a:p>
            <a:r>
              <a:rPr lang="en-US" sz="2800" dirty="0"/>
              <a:t> </a:t>
            </a:r>
            <a:endParaRPr lang="en-US" sz="2800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2265218" y="1413164"/>
            <a:ext cx="63592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aml</a:t>
            </a:r>
            <a:r>
              <a:rPr lang="en-US" sz="2400" dirty="0"/>
              <a:t> </a:t>
            </a:r>
            <a:r>
              <a:rPr lang="en-US" sz="2400" dirty="0" err="1"/>
              <a:t>defnyddir</a:t>
            </a:r>
            <a:r>
              <a:rPr lang="en-US" sz="2400" dirty="0"/>
              <a:t> y </a:t>
            </a:r>
            <a:r>
              <a:rPr lang="en-US" sz="2400" dirty="0" err="1"/>
              <a:t>frawddeg</a:t>
            </a:r>
            <a:r>
              <a:rPr lang="en-US" sz="2400" dirty="0"/>
              <a:t> </a:t>
            </a:r>
            <a:r>
              <a:rPr lang="en-US" sz="2400" dirty="0" err="1"/>
              <a:t>ganlynol</a:t>
            </a:r>
            <a:r>
              <a:rPr lang="en-US" sz="2400" dirty="0"/>
              <a:t>…</a:t>
            </a:r>
          </a:p>
          <a:p>
            <a:r>
              <a:rPr lang="en-US" sz="2400" dirty="0"/>
              <a:t>“</a:t>
            </a:r>
            <a:r>
              <a:rPr lang="en-US" sz="2400" dirty="0" err="1"/>
              <a:t>Erbyn</a:t>
            </a:r>
            <a:r>
              <a:rPr lang="en-US" sz="2400" dirty="0"/>
              <a:t> </a:t>
            </a:r>
            <a:r>
              <a:rPr lang="en-US" sz="2400" dirty="0" err="1"/>
              <a:t>diwedd</a:t>
            </a:r>
            <a:r>
              <a:rPr lang="en-US" sz="2400" dirty="0"/>
              <a:t> y </a:t>
            </a:r>
            <a:r>
              <a:rPr lang="en-US" sz="2400" dirty="0" err="1"/>
              <a:t>wers</a:t>
            </a:r>
            <a:r>
              <a:rPr lang="en-US" sz="2400" dirty="0"/>
              <a:t> : </a:t>
            </a:r>
            <a:r>
              <a:rPr lang="en-US" sz="2400" dirty="0" err="1"/>
              <a:t>bydd</a:t>
            </a:r>
            <a:r>
              <a:rPr lang="en-US" sz="2400" dirty="0"/>
              <a:t> y plant </a:t>
            </a:r>
            <a:r>
              <a:rPr lang="en-US" sz="2400" dirty="0" err="1"/>
              <a:t>yn</a:t>
            </a:r>
            <a:endParaRPr lang="en-US" sz="2400" dirty="0"/>
          </a:p>
          <a:p>
            <a:r>
              <a:rPr lang="en-US" sz="2400" dirty="0"/>
              <a:t> </a:t>
            </a:r>
            <a:r>
              <a:rPr lang="en-US" sz="2400" dirty="0" err="1"/>
              <a:t>medru</a:t>
            </a:r>
            <a:r>
              <a:rPr lang="en-US" sz="2400" dirty="0"/>
              <a:t> </a:t>
            </a:r>
            <a:r>
              <a:rPr lang="en-US" sz="2400" dirty="0" smtClean="0"/>
              <a:t>…”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 smtClean="0">
                <a:cs typeface="Adobe Caslon Pro"/>
              </a:rPr>
              <a:t>Mae </a:t>
            </a:r>
            <a:r>
              <a:rPr lang="en-US" sz="2400" dirty="0" err="1">
                <a:cs typeface="Adobe Caslon Pro"/>
              </a:rPr>
              <a:t>amcanion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dysgu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yn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nodi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beth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hoffai’r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athro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i’r</a:t>
            </a:r>
            <a:r>
              <a:rPr lang="en-US" sz="2400" dirty="0">
                <a:cs typeface="Adobe Caslon Pro"/>
              </a:rPr>
              <a:t> plant </a:t>
            </a:r>
            <a:r>
              <a:rPr lang="en-US" sz="2400" dirty="0" err="1">
                <a:cs typeface="Adobe Caslon Pro"/>
              </a:rPr>
              <a:t>i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wneud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erbyn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diwedd</a:t>
            </a:r>
            <a:r>
              <a:rPr lang="en-US" sz="2400" dirty="0">
                <a:cs typeface="Adobe Caslon Pro"/>
              </a:rPr>
              <a:t> y </a:t>
            </a:r>
            <a:r>
              <a:rPr lang="en-US" sz="2400" dirty="0" err="1">
                <a:cs typeface="Adobe Caslon Pro"/>
              </a:rPr>
              <a:t>wers</a:t>
            </a:r>
            <a:r>
              <a:rPr lang="en-US" sz="2400" dirty="0">
                <a:cs typeface="Adobe Caslon Pro"/>
              </a:rPr>
              <a:t>, </a:t>
            </a:r>
            <a:r>
              <a:rPr lang="en-US" sz="2400" dirty="0" err="1">
                <a:cs typeface="Adobe Caslon Pro"/>
              </a:rPr>
              <a:t>ble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ystyrir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deilliannau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dysgu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fel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yr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hyn</a:t>
            </a:r>
            <a:r>
              <a:rPr lang="en-US" sz="2400" dirty="0">
                <a:cs typeface="Adobe Caslon Pro"/>
              </a:rPr>
              <a:t> a </a:t>
            </a:r>
            <a:r>
              <a:rPr lang="en-US" sz="2400" dirty="0" err="1">
                <a:cs typeface="Adobe Caslon Pro"/>
              </a:rPr>
              <a:t>gyflawnwyd</a:t>
            </a:r>
            <a:r>
              <a:rPr lang="en-US" sz="2400" dirty="0">
                <a:cs typeface="Adobe Caslon Pro"/>
              </a:rPr>
              <a:t> </a:t>
            </a:r>
            <a:r>
              <a:rPr lang="en-US" sz="2400" dirty="0" err="1">
                <a:cs typeface="Adobe Caslon Pro"/>
              </a:rPr>
              <a:t>gan</a:t>
            </a:r>
            <a:r>
              <a:rPr lang="en-US" sz="2400" dirty="0">
                <a:cs typeface="Adobe Caslon Pro"/>
              </a:rPr>
              <a:t> y plant! ( </a:t>
            </a:r>
            <a:r>
              <a:rPr lang="en-US" sz="2400" dirty="0" err="1">
                <a:cs typeface="Adobe Caslon Pro"/>
              </a:rPr>
              <a:t>Grigg</a:t>
            </a:r>
            <a:r>
              <a:rPr lang="en-US" sz="2400" dirty="0">
                <a:cs typeface="Adobe Caslon Pro"/>
              </a:rPr>
              <a:t>, 2010:245 </a:t>
            </a:r>
            <a:r>
              <a:rPr lang="en-US" sz="2400" dirty="0" smtClean="0">
                <a:cs typeface="Adobe Caslon Pro"/>
              </a:rPr>
              <a:t>)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sz="2400" dirty="0" err="1"/>
              <a:t>Nodwedd</a:t>
            </a:r>
            <a:r>
              <a:rPr lang="en-US" sz="2400" dirty="0"/>
              <a:t> </a:t>
            </a:r>
            <a:r>
              <a:rPr lang="en-US" sz="2400" dirty="0" err="1"/>
              <a:t>arwyddocaol</a:t>
            </a:r>
            <a:r>
              <a:rPr lang="en-US" sz="2400" dirty="0"/>
              <a:t> o </a:t>
            </a:r>
            <a:r>
              <a:rPr lang="en-US" sz="2400" dirty="0" err="1"/>
              <a:t>asesu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gyfer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rhannu</a:t>
            </a:r>
            <a:r>
              <a:rPr lang="en-US" sz="2400" dirty="0"/>
              <a:t> </a:t>
            </a:r>
            <a:r>
              <a:rPr lang="en-US" sz="2400" dirty="0" err="1"/>
              <a:t>yr</a:t>
            </a:r>
            <a:r>
              <a:rPr lang="en-US" sz="2400" dirty="0"/>
              <a:t> </a:t>
            </a:r>
            <a:r>
              <a:rPr lang="en-US" sz="2400" dirty="0" err="1"/>
              <a:t>amcanion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a'r</a:t>
            </a:r>
            <a:r>
              <a:rPr lang="en-US" sz="2400" dirty="0"/>
              <a:t> </a:t>
            </a:r>
            <a:r>
              <a:rPr lang="en-US" sz="2400" dirty="0" err="1"/>
              <a:t>canlyniadau</a:t>
            </a:r>
            <a:r>
              <a:rPr lang="en-US" sz="2400" dirty="0"/>
              <a:t> </a:t>
            </a:r>
            <a:r>
              <a:rPr lang="en-US" sz="2400" dirty="0" err="1"/>
              <a:t>dysgu</a:t>
            </a:r>
            <a:r>
              <a:rPr lang="en-US" sz="2400" dirty="0"/>
              <a:t> </a:t>
            </a:r>
            <a:r>
              <a:rPr lang="en-US" sz="2400" dirty="0" err="1"/>
              <a:t>disgwyliedig</a:t>
            </a:r>
            <a:r>
              <a:rPr lang="en-US" sz="2400" dirty="0"/>
              <a:t> </a:t>
            </a:r>
            <a:r>
              <a:rPr lang="en-US" sz="2400" dirty="0" err="1"/>
              <a:t>gyda’r</a:t>
            </a:r>
            <a:r>
              <a:rPr lang="en-US" sz="2400" dirty="0"/>
              <a:t> </a:t>
            </a:r>
            <a:r>
              <a:rPr lang="en-US" sz="2400" dirty="0" err="1"/>
              <a:t>disgyblion</a:t>
            </a:r>
            <a:r>
              <a:rPr lang="en-US" sz="2400" dirty="0"/>
              <a:t> </a:t>
            </a:r>
            <a:r>
              <a:rPr lang="en-US" sz="2400" dirty="0" err="1"/>
              <a:t>mewn</a:t>
            </a:r>
            <a:r>
              <a:rPr lang="en-US" sz="2400" dirty="0"/>
              <a:t> </a:t>
            </a:r>
            <a:r>
              <a:rPr lang="en-US" sz="2400" dirty="0" err="1"/>
              <a:t>ffordd</a:t>
            </a:r>
            <a:r>
              <a:rPr lang="en-US" sz="2400" dirty="0"/>
              <a:t> </a:t>
            </a:r>
            <a:r>
              <a:rPr lang="en-US" sz="2400" dirty="0" err="1"/>
              <a:t>glir</a:t>
            </a:r>
            <a:r>
              <a:rPr lang="en-US" sz="2400" dirty="0"/>
              <a:t> ac </a:t>
            </a:r>
            <a:r>
              <a:rPr lang="en-US" sz="2400" dirty="0" err="1"/>
              <a:t>amlwg</a:t>
            </a:r>
            <a:r>
              <a:rPr lang="en-US" sz="2400" dirty="0"/>
              <a:t>.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400" dirty="0">
              <a:cs typeface="Adobe Caslon Pro"/>
            </a:endParaRPr>
          </a:p>
          <a:p>
            <a:endParaRPr lang="en-US" sz="2400" dirty="0" smtClean="0"/>
          </a:p>
          <a:p>
            <a:endParaRPr lang="en-US" sz="2400" dirty="0"/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2203264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505808"/>
            <a:ext cx="8382000" cy="438150"/>
          </a:xfrm>
        </p:spPr>
        <p:txBody>
          <a:bodyPr>
            <a:noAutofit/>
          </a:bodyPr>
          <a:lstStyle/>
          <a:p>
            <a:r>
              <a:rPr lang="en-US" sz="3200" dirty="0" err="1"/>
              <a:t>Ysgrifennu</a:t>
            </a:r>
            <a:r>
              <a:rPr lang="en-US" sz="3200" dirty="0"/>
              <a:t> nod </a:t>
            </a:r>
            <a:r>
              <a:rPr lang="en-US" sz="3200" dirty="0" err="1"/>
              <a:t>neu</a:t>
            </a:r>
            <a:r>
              <a:rPr lang="en-US" sz="3200" dirty="0"/>
              <a:t> </a:t>
            </a:r>
            <a:r>
              <a:rPr lang="en-US" sz="3200" dirty="0" err="1" smtClean="0"/>
              <a:t>amcanion</a:t>
            </a:r>
            <a:r>
              <a:rPr lang="en-US" sz="3200" dirty="0" smtClean="0"/>
              <a:t> </a:t>
            </a:r>
            <a:r>
              <a:rPr lang="en-US" sz="3200" dirty="0" err="1"/>
              <a:t>dysgu</a:t>
            </a:r>
            <a:endParaRPr lang="en-US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52764" y="1313290"/>
            <a:ext cx="4053036" cy="3609720"/>
          </a:xfrm>
        </p:spPr>
        <p:txBody>
          <a:bodyPr>
            <a:noAutofit/>
          </a:bodyPr>
          <a:lstStyle/>
          <a:p>
            <a:r>
              <a:rPr lang="en-US" b="1" dirty="0" err="1">
                <a:solidFill>
                  <a:srgbClr val="FF0000"/>
                </a:solidFill>
              </a:rPr>
              <a:t>Penodol</a:t>
            </a:r>
            <a:endParaRPr lang="en-US" b="1" dirty="0"/>
          </a:p>
          <a:p>
            <a:r>
              <a:rPr lang="en-US" b="1" dirty="0" err="1">
                <a:solidFill>
                  <a:schemeClr val="accent5"/>
                </a:solidFill>
              </a:rPr>
              <a:t>Mesuradwy</a:t>
            </a:r>
            <a:endParaRPr lang="en-US" b="1" dirty="0">
              <a:solidFill>
                <a:schemeClr val="accent5"/>
              </a:solidFill>
            </a:endParaRPr>
          </a:p>
          <a:p>
            <a:r>
              <a:rPr lang="en-US" b="1" dirty="0" err="1">
                <a:solidFill>
                  <a:srgbClr val="7030A0"/>
                </a:solidFill>
              </a:rPr>
              <a:t>Cyraeddadwy</a:t>
            </a:r>
            <a:endParaRPr lang="en-US" b="1" dirty="0">
              <a:solidFill>
                <a:srgbClr val="7030A0"/>
              </a:solidFill>
            </a:endParaRPr>
          </a:p>
          <a:p>
            <a:r>
              <a:rPr lang="en-US" b="1" dirty="0" err="1">
                <a:solidFill>
                  <a:srgbClr val="0070C0"/>
                </a:solidFill>
              </a:rPr>
              <a:t>Synhwyrol</a:t>
            </a:r>
            <a:endParaRPr lang="en-US" b="1" dirty="0"/>
          </a:p>
          <a:p>
            <a:r>
              <a:rPr lang="en-US" b="1" dirty="0" err="1">
                <a:solidFill>
                  <a:schemeClr val="accent3">
                    <a:lumMod val="75000"/>
                  </a:schemeClr>
                </a:solidFill>
              </a:rPr>
              <a:t>Amserol</a:t>
            </a:r>
            <a:endParaRPr lang="en-US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US" b="1" dirty="0" err="1">
                <a:solidFill>
                  <a:srgbClr val="002060"/>
                </a:solidFill>
              </a:rPr>
              <a:t>Uchelgeisiol</a:t>
            </a:r>
            <a:endParaRPr lang="en-US" b="1" dirty="0">
              <a:solidFill>
                <a:srgbClr val="00206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rcRect b="7423"/>
          <a:stretch>
            <a:fillRect/>
          </a:stretch>
        </p:blipFill>
        <p:spPr>
          <a:xfrm>
            <a:off x="828471" y="1187715"/>
            <a:ext cx="2780638" cy="3663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2700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67744" y="116632"/>
            <a:ext cx="6876256" cy="5688632"/>
          </a:xfrm>
        </p:spPr>
        <p:txBody>
          <a:bodyPr>
            <a:normAutofit fontScale="85000" lnSpcReduction="20000"/>
          </a:bodyPr>
          <a:lstStyle/>
          <a:p>
            <a:r>
              <a:rPr lang="en-US" sz="2400" b="1" dirty="0" err="1">
                <a:solidFill>
                  <a:srgbClr val="7030A0"/>
                </a:solidFill>
              </a:rPr>
              <a:t>cyraeddadwy</a:t>
            </a:r>
            <a:r>
              <a:rPr lang="en-US" sz="2400" b="1" dirty="0">
                <a:solidFill>
                  <a:schemeClr val="tx1"/>
                </a:solidFill>
              </a:rPr>
              <a:t>	</a:t>
            </a:r>
          </a:p>
          <a:p>
            <a:r>
              <a:rPr lang="en-US" sz="2400" cap="none" dirty="0">
                <a:solidFill>
                  <a:schemeClr val="tx1"/>
                </a:solidFill>
              </a:rPr>
              <a:t>Gan y </a:t>
            </a:r>
            <a:r>
              <a:rPr lang="en-US" sz="2400" cap="none" dirty="0" err="1">
                <a:solidFill>
                  <a:schemeClr val="tx1"/>
                </a:solidFill>
              </a:rPr>
              <a:t>disgyblion</a:t>
            </a:r>
            <a:endParaRPr lang="en-US" sz="2400" cap="none" dirty="0">
              <a:solidFill>
                <a:schemeClr val="tx1"/>
              </a:solidFill>
            </a:endParaRPr>
          </a:p>
          <a:p>
            <a:r>
              <a:rPr lang="en-US" sz="2400" b="1" dirty="0" err="1">
                <a:solidFill>
                  <a:schemeClr val="accent3">
                    <a:lumMod val="75000"/>
                  </a:schemeClr>
                </a:solidFill>
              </a:rPr>
              <a:t>amserol</a:t>
            </a:r>
            <a:endParaRPr lang="en-US" sz="2400" b="1" dirty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US" sz="2400" cap="none" dirty="0">
                <a:solidFill>
                  <a:schemeClr val="tx1"/>
                </a:solidFill>
              </a:rPr>
              <a:t>Neu </a:t>
            </a:r>
            <a:r>
              <a:rPr lang="en-US" sz="2400" cap="none" dirty="0" err="1">
                <a:solidFill>
                  <a:schemeClr val="tx1"/>
                </a:solidFill>
              </a:rPr>
              <a:t>gyraeddadwy</a:t>
            </a:r>
            <a:r>
              <a:rPr lang="en-US" sz="2400" cap="none" dirty="0">
                <a:solidFill>
                  <a:schemeClr val="tx1"/>
                </a:solidFill>
              </a:rPr>
              <a:t> o </a:t>
            </a:r>
            <a:r>
              <a:rPr lang="en-US" sz="2400" cap="none" dirty="0" err="1">
                <a:solidFill>
                  <a:schemeClr val="tx1"/>
                </a:solidFill>
              </a:rPr>
              <a:t>fewn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cyfnod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amser</a:t>
            </a:r>
            <a:r>
              <a:rPr lang="en-US" sz="2400" cap="none" dirty="0">
                <a:solidFill>
                  <a:schemeClr val="tx1"/>
                </a:solidFill>
              </a:rPr>
              <a:t> y </a:t>
            </a:r>
            <a:r>
              <a:rPr lang="en-US" sz="2400" cap="none" dirty="0" err="1">
                <a:solidFill>
                  <a:schemeClr val="tx1"/>
                </a:solidFill>
              </a:rPr>
              <a:t>sesiwn</a:t>
            </a:r>
            <a:r>
              <a:rPr lang="en-US" sz="2400" cap="none" dirty="0">
                <a:solidFill>
                  <a:schemeClr val="tx1"/>
                </a:solidFill>
              </a:rPr>
              <a:t> / </a:t>
            </a:r>
            <a:r>
              <a:rPr lang="en-US" sz="2400" cap="none" dirty="0" err="1">
                <a:solidFill>
                  <a:schemeClr val="tx1"/>
                </a:solidFill>
              </a:rPr>
              <a:t>gwers</a:t>
            </a:r>
            <a:r>
              <a:rPr lang="en-US" sz="2400" cap="none" dirty="0">
                <a:solidFill>
                  <a:schemeClr val="tx1"/>
                </a:solidFill>
              </a:rPr>
              <a:t>/</a:t>
            </a:r>
            <a:r>
              <a:rPr lang="en-US" sz="2400" cap="none" dirty="0" err="1">
                <a:solidFill>
                  <a:schemeClr val="tx1"/>
                </a:solidFill>
              </a:rPr>
              <a:t>gweithgaredd</a:t>
            </a:r>
            <a:endParaRPr lang="en-US" sz="2400" cap="none" dirty="0">
              <a:solidFill>
                <a:schemeClr val="tx1"/>
              </a:solidFill>
            </a:endParaRPr>
          </a:p>
          <a:p>
            <a:r>
              <a:rPr lang="en-US" sz="2400" b="1" dirty="0" err="1">
                <a:solidFill>
                  <a:schemeClr val="accent5"/>
                </a:solidFill>
              </a:rPr>
              <a:t>mesuradwy</a:t>
            </a:r>
            <a:endParaRPr lang="en-US" sz="2400" b="1" dirty="0">
              <a:solidFill>
                <a:schemeClr val="accent5"/>
              </a:solidFill>
            </a:endParaRPr>
          </a:p>
          <a:p>
            <a:r>
              <a:rPr lang="en-US" sz="2400" cap="none" dirty="0" err="1">
                <a:solidFill>
                  <a:schemeClr val="tx1"/>
                </a:solidFill>
              </a:rPr>
              <a:t>Dylech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fod</a:t>
            </a:r>
            <a:r>
              <a:rPr lang="en-US" sz="2400" cap="none" dirty="0">
                <a:solidFill>
                  <a:schemeClr val="tx1"/>
                </a:solidFill>
              </a:rPr>
              <a:t> a </a:t>
            </a:r>
            <a:r>
              <a:rPr lang="en-US" sz="2400" cap="none" dirty="0" err="1">
                <a:solidFill>
                  <a:schemeClr val="tx1"/>
                </a:solidFill>
              </a:rPr>
              <a:t>syniad</a:t>
            </a:r>
            <a:r>
              <a:rPr lang="en-US" sz="2400" cap="none" dirty="0">
                <a:solidFill>
                  <a:schemeClr val="tx1"/>
                </a:solidFill>
              </a:rPr>
              <a:t> o </a:t>
            </a:r>
            <a:r>
              <a:rPr lang="en-US" sz="2400" cap="none" dirty="0" err="1">
                <a:solidFill>
                  <a:schemeClr val="tx1"/>
                </a:solidFill>
              </a:rPr>
              <a:t>sut</a:t>
            </a:r>
            <a:r>
              <a:rPr lang="en-US" sz="2400" cap="none" dirty="0">
                <a:solidFill>
                  <a:schemeClr val="tx1"/>
                </a:solidFill>
              </a:rPr>
              <a:t> y gall </a:t>
            </a:r>
            <a:r>
              <a:rPr lang="en-US" sz="2400" cap="none" dirty="0" err="1">
                <a:solidFill>
                  <a:schemeClr val="tx1"/>
                </a:solidFill>
              </a:rPr>
              <a:t>cyrhaeddiad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disgyblion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gael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ei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asesu</a:t>
            </a:r>
            <a:endParaRPr lang="en-US" sz="2400" b="1" dirty="0">
              <a:solidFill>
                <a:schemeClr val="tx1"/>
              </a:solidFill>
            </a:endParaRPr>
          </a:p>
          <a:p>
            <a:r>
              <a:rPr lang="en-US" sz="2400" b="1" dirty="0" err="1">
                <a:solidFill>
                  <a:srgbClr val="FF0000"/>
                </a:solidFill>
              </a:rPr>
              <a:t>Penodol</a:t>
            </a:r>
            <a:endParaRPr lang="en-US" sz="2400" b="1" dirty="0">
              <a:solidFill>
                <a:srgbClr val="FF0000"/>
              </a:solidFill>
            </a:endParaRPr>
          </a:p>
          <a:p>
            <a:r>
              <a:rPr lang="en-US" sz="2400" cap="none" dirty="0" err="1">
                <a:solidFill>
                  <a:schemeClr val="tx1"/>
                </a:solidFill>
              </a:rPr>
              <a:t>Dylent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ddatgan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yn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glir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yr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hyn</a:t>
            </a:r>
            <a:r>
              <a:rPr lang="en-US" sz="2400" cap="none" dirty="0">
                <a:solidFill>
                  <a:schemeClr val="tx1"/>
                </a:solidFill>
              </a:rPr>
              <a:t> y </a:t>
            </a:r>
            <a:r>
              <a:rPr lang="en-US" sz="2400" cap="none" dirty="0" err="1">
                <a:solidFill>
                  <a:schemeClr val="tx1"/>
                </a:solidFill>
              </a:rPr>
              <a:t>dylai’r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disgyblion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wybod</a:t>
            </a:r>
            <a:r>
              <a:rPr lang="en-US" sz="2400" cap="none" dirty="0">
                <a:solidFill>
                  <a:schemeClr val="tx1"/>
                </a:solidFill>
              </a:rPr>
              <a:t>/</a:t>
            </a:r>
            <a:r>
              <a:rPr lang="en-US" sz="2400" cap="none" dirty="0" err="1">
                <a:solidFill>
                  <a:schemeClr val="tx1"/>
                </a:solidFill>
              </a:rPr>
              <a:t>allu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ei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wneud</a:t>
            </a:r>
            <a:r>
              <a:rPr lang="en-US" sz="2400" cap="none" dirty="0">
                <a:solidFill>
                  <a:schemeClr val="tx1"/>
                </a:solidFill>
              </a:rPr>
              <a:t>, ac </a:t>
            </a:r>
            <a:r>
              <a:rPr lang="en-US" sz="2400" cap="none" dirty="0" err="1">
                <a:solidFill>
                  <a:schemeClr val="tx1"/>
                </a:solidFill>
              </a:rPr>
              <a:t>ar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ba</a:t>
            </a:r>
            <a:r>
              <a:rPr lang="en-US" sz="2400" cap="none" dirty="0">
                <a:solidFill>
                  <a:schemeClr val="tx1"/>
                </a:solidFill>
              </a:rPr>
              <a:t> </a:t>
            </a:r>
            <a:r>
              <a:rPr lang="en-US" sz="2400" cap="none" dirty="0" err="1">
                <a:solidFill>
                  <a:schemeClr val="tx1"/>
                </a:solidFill>
              </a:rPr>
              <a:t>lefel</a:t>
            </a:r>
            <a:r>
              <a:rPr lang="en-US" sz="2400" cap="none" dirty="0">
                <a:solidFill>
                  <a:schemeClr val="tx1"/>
                </a:solidFill>
              </a:rPr>
              <a:t>.</a:t>
            </a:r>
            <a:r>
              <a:rPr lang="en-US" sz="2400" dirty="0">
                <a:solidFill>
                  <a:schemeClr val="tx1"/>
                </a:solidFill>
              </a:rPr>
              <a:t>	</a:t>
            </a:r>
            <a:endParaRPr lang="en-US" sz="2400" b="1" dirty="0">
              <a:solidFill>
                <a:schemeClr val="tx1"/>
              </a:solidFill>
            </a:endParaRPr>
          </a:p>
          <a:p>
            <a:r>
              <a:rPr lang="en-US" sz="2400" b="1" cap="none" dirty="0">
                <a:solidFill>
                  <a:schemeClr val="accent1">
                    <a:lumMod val="75000"/>
                  </a:schemeClr>
                </a:solidFill>
              </a:rPr>
              <a:t>UCHELGEISIOL</a:t>
            </a:r>
            <a:r>
              <a:rPr lang="en-US" sz="2400" cap="none" dirty="0">
                <a:solidFill>
                  <a:schemeClr val="tx1"/>
                </a:solidFill>
              </a:rPr>
              <a:t>	</a:t>
            </a:r>
            <a:endParaRPr lang="en-US" sz="2400" b="1" cap="none" dirty="0">
              <a:solidFill>
                <a:schemeClr val="tx1"/>
              </a:solidFill>
            </a:endParaRPr>
          </a:p>
          <a:p>
            <a:r>
              <a:rPr lang="en-US" sz="2400" cap="none" dirty="0" err="1"/>
              <a:t>Yn</a:t>
            </a:r>
            <a:r>
              <a:rPr lang="en-US" sz="2400" cap="none" dirty="0"/>
              <a:t> </a:t>
            </a:r>
            <a:r>
              <a:rPr lang="en-US" sz="2400" cap="none" dirty="0" err="1"/>
              <a:t>briodol</a:t>
            </a:r>
            <a:r>
              <a:rPr lang="en-US" sz="2400" cap="none" dirty="0"/>
              <a:t> </a:t>
            </a:r>
            <a:r>
              <a:rPr lang="en-US" sz="2400" cap="none" dirty="0" err="1"/>
              <a:t>i</a:t>
            </a:r>
            <a:r>
              <a:rPr lang="en-US" sz="2400" cap="none" dirty="0"/>
              <a:t> </a:t>
            </a:r>
            <a:r>
              <a:rPr lang="en-US" sz="2400" cap="none" dirty="0" err="1"/>
              <a:t>lefel</a:t>
            </a:r>
            <a:r>
              <a:rPr lang="en-US" sz="2400" cap="none" dirty="0"/>
              <a:t> </a:t>
            </a:r>
            <a:r>
              <a:rPr lang="en-US" sz="2400" cap="none" dirty="0" err="1"/>
              <a:t>gallu’r</a:t>
            </a:r>
            <a:r>
              <a:rPr lang="en-US" sz="2400" cap="none" dirty="0"/>
              <a:t> </a:t>
            </a:r>
            <a:r>
              <a:rPr lang="en-US" sz="2400" cap="none" dirty="0" err="1"/>
              <a:t>disgyblion</a:t>
            </a:r>
            <a:r>
              <a:rPr lang="en-US" sz="2400" cap="none" dirty="0"/>
              <a:t> ac </a:t>
            </a:r>
            <a:r>
              <a:rPr lang="en-US" sz="2400" cap="none" dirty="0" err="1"/>
              <a:t>yn</a:t>
            </a:r>
            <a:r>
              <a:rPr lang="en-US" sz="2400" cap="none" dirty="0"/>
              <a:t> </a:t>
            </a:r>
            <a:r>
              <a:rPr lang="en-US" sz="2400" cap="none" dirty="0" err="1"/>
              <a:t>ymestyn</a:t>
            </a:r>
            <a:r>
              <a:rPr lang="en-US" sz="2400" cap="none" dirty="0"/>
              <a:t> </a:t>
            </a:r>
            <a:r>
              <a:rPr lang="en-US" sz="2400" cap="none" dirty="0" err="1"/>
              <a:t>eu</a:t>
            </a:r>
            <a:r>
              <a:rPr lang="en-US" sz="2400" cap="none" dirty="0"/>
              <a:t> </a:t>
            </a:r>
            <a:r>
              <a:rPr lang="en-US" sz="2400" cap="none" dirty="0" err="1"/>
              <a:t>dysgu</a:t>
            </a:r>
            <a:r>
              <a:rPr lang="en-US" sz="2400" b="1" dirty="0"/>
              <a:t>	</a:t>
            </a:r>
          </a:p>
          <a:p>
            <a:r>
              <a:rPr lang="en-US" sz="2400" b="1" dirty="0">
                <a:solidFill>
                  <a:schemeClr val="tx1"/>
                </a:solidFill>
              </a:rPr>
              <a:t>SYNHWYROL</a:t>
            </a:r>
            <a:r>
              <a:rPr lang="en-US" sz="2400" b="1" dirty="0">
                <a:solidFill>
                  <a:srgbClr val="0070C0"/>
                </a:solidFill>
              </a:rPr>
              <a:t>	</a:t>
            </a:r>
          </a:p>
          <a:p>
            <a:r>
              <a:rPr lang="en-US" sz="2400" cap="none" dirty="0" err="1"/>
              <a:t>Gellid</a:t>
            </a:r>
            <a:r>
              <a:rPr lang="en-US" sz="2400" cap="none" dirty="0"/>
              <a:t> </a:t>
            </a:r>
            <a:r>
              <a:rPr lang="en-US" sz="2400" cap="none" dirty="0" err="1"/>
              <a:t>ystyried</a:t>
            </a:r>
            <a:r>
              <a:rPr lang="en-US" sz="2400" cap="none" dirty="0"/>
              <a:t> </a:t>
            </a:r>
            <a:r>
              <a:rPr lang="en-US" sz="2400" cap="none" dirty="0" err="1"/>
              <a:t>hyn</a:t>
            </a:r>
            <a:r>
              <a:rPr lang="en-US" sz="2400" cap="none" dirty="0"/>
              <a:t> </a:t>
            </a:r>
            <a:r>
              <a:rPr lang="en-US" sz="2400" cap="none" dirty="0" err="1"/>
              <a:t>yn</a:t>
            </a:r>
            <a:r>
              <a:rPr lang="en-US" sz="2400" cap="none" dirty="0"/>
              <a:t> </a:t>
            </a:r>
            <a:r>
              <a:rPr lang="en-US" sz="2400" cap="none" dirty="0" err="1"/>
              <a:t>debyg</a:t>
            </a:r>
            <a:r>
              <a:rPr lang="en-US" sz="2400" cap="none" dirty="0"/>
              <a:t> </a:t>
            </a:r>
            <a:r>
              <a:rPr lang="en-US" sz="2400" cap="none" dirty="0" err="1"/>
              <a:t>i</a:t>
            </a:r>
            <a:r>
              <a:rPr lang="en-US" sz="2400" cap="none" dirty="0"/>
              <a:t> </a:t>
            </a:r>
            <a:r>
              <a:rPr lang="en-US" sz="2400" cap="none" dirty="0" err="1"/>
              <a:t>gyrhaeddiad</a:t>
            </a:r>
            <a:r>
              <a:rPr lang="en-US" sz="2400" cap="none" dirty="0"/>
              <a:t>, </a:t>
            </a:r>
            <a:r>
              <a:rPr lang="en-US" sz="2400" cap="none" dirty="0" err="1"/>
              <a:t>ond</a:t>
            </a:r>
            <a:r>
              <a:rPr lang="en-US" sz="2400" cap="none" dirty="0"/>
              <a:t> </a:t>
            </a:r>
            <a:r>
              <a:rPr lang="en-US" sz="2400" cap="none" dirty="0" err="1"/>
              <a:t>mae'n</a:t>
            </a:r>
            <a:r>
              <a:rPr lang="en-US" sz="2400" cap="none" dirty="0"/>
              <a:t> </a:t>
            </a:r>
            <a:r>
              <a:rPr lang="en-US" sz="2400" cap="none" dirty="0" err="1"/>
              <a:t>cyfeirio</a:t>
            </a:r>
            <a:r>
              <a:rPr lang="en-US" sz="2400" cap="none" dirty="0"/>
              <a:t> at </a:t>
            </a:r>
            <a:r>
              <a:rPr lang="en-US" sz="2400" cap="none" dirty="0" err="1"/>
              <a:t>briodoldeb</a:t>
            </a:r>
            <a:r>
              <a:rPr lang="en-US" sz="2400" cap="none" dirty="0"/>
              <a:t> y </a:t>
            </a:r>
            <a:r>
              <a:rPr lang="en-US" sz="2400" cap="none" dirty="0" err="1"/>
              <a:t>dasg</a:t>
            </a:r>
            <a:r>
              <a:rPr lang="en-US" sz="2400" cap="none" dirty="0"/>
              <a:t> </a:t>
            </a:r>
            <a:r>
              <a:rPr lang="en-US" sz="2400" cap="none" dirty="0" err="1"/>
              <a:t>gyffredinol</a:t>
            </a:r>
            <a:r>
              <a:rPr lang="en-US" sz="2400" cap="none" dirty="0"/>
              <a:t>. "Dilys" </a:t>
            </a:r>
            <a:r>
              <a:rPr lang="en-US" sz="2400" cap="none" dirty="0" err="1"/>
              <a:t>mewn</a:t>
            </a:r>
            <a:r>
              <a:rPr lang="en-US" sz="2400" cap="none" dirty="0"/>
              <a:t> </a:t>
            </a:r>
            <a:r>
              <a:rPr lang="en-US" sz="2400" cap="none" dirty="0" err="1"/>
              <a:t>terminoleg</a:t>
            </a:r>
            <a:r>
              <a:rPr lang="en-US" sz="2400" cap="none" dirty="0"/>
              <a:t> </a:t>
            </a:r>
            <a:r>
              <a:rPr lang="en-US" sz="2400" cap="none" dirty="0" err="1"/>
              <a:t>asesu</a:t>
            </a:r>
            <a:r>
              <a:rPr lang="en-US" sz="2400" cap="none" dirty="0"/>
              <a:t>. </a:t>
            </a:r>
          </a:p>
          <a:p>
            <a:r>
              <a:rPr lang="en-US" b="1" dirty="0"/>
              <a:t>	</a:t>
            </a:r>
          </a:p>
          <a:p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267744" y="5589240"/>
            <a:ext cx="62666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b="1" dirty="0">
              <a:solidFill>
                <a:schemeClr val="tx2"/>
              </a:solidFill>
            </a:endParaRPr>
          </a:p>
          <a:p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81585512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41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74073" y="540328"/>
            <a:ext cx="8002588" cy="438150"/>
          </a:xfrm>
        </p:spPr>
        <p:txBody>
          <a:bodyPr>
            <a:noAutofit/>
          </a:bodyPr>
          <a:lstStyle/>
          <a:p>
            <a:pPr algn="ctr"/>
            <a:r>
              <a:rPr lang="en-US" sz="4800" dirty="0" err="1">
                <a:solidFill>
                  <a:srgbClr val="7030A0"/>
                </a:solidFill>
              </a:rPr>
              <a:t>Cyraeddadwy</a:t>
            </a:r>
            <a:endParaRPr lang="en-US" sz="4800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29292" y="1480236"/>
            <a:ext cx="6975748" cy="5073650"/>
          </a:xfrm>
        </p:spPr>
        <p:txBody>
          <a:bodyPr/>
          <a:lstStyle/>
          <a:p>
            <a:r>
              <a:rPr lang="en-US" b="0" i="0" dirty="0" err="1">
                <a:latin typeface="Lucida Grande"/>
                <a:ea typeface="Lucida Grande"/>
                <a:cs typeface="Lucida Grande"/>
              </a:rPr>
              <a:t>Edrychwch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ar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eich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cynllun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 smtClean="0">
                <a:latin typeface="Lucida Grande"/>
                <a:ea typeface="Lucida Grande"/>
                <a:cs typeface="Lucida Grande"/>
              </a:rPr>
              <a:t>gwers</a:t>
            </a:r>
            <a:r>
              <a:rPr lang="en-US" b="0" i="0" dirty="0" smtClean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 smtClean="0">
                <a:latin typeface="Lucida Grande"/>
                <a:ea typeface="Lucida Grande"/>
                <a:cs typeface="Lucida Grande"/>
              </a:rPr>
              <a:t>iaith</a:t>
            </a:r>
            <a:r>
              <a:rPr lang="en-US" b="0" i="0" dirty="0" smtClean="0">
                <a:latin typeface="Lucida Grande"/>
                <a:ea typeface="Lucida Grande"/>
                <a:cs typeface="Lucida Grande"/>
              </a:rPr>
              <a:t> o PAP1</a:t>
            </a:r>
            <a:endParaRPr lang="en-US" b="0" i="0" dirty="0">
              <a:latin typeface="Lucida Grande"/>
              <a:ea typeface="Lucida Grande"/>
              <a:cs typeface="Lucida Grande"/>
            </a:endParaRPr>
          </a:p>
          <a:p>
            <a:r>
              <a:rPr lang="en-US" dirty="0" err="1">
                <a:latin typeface="Lucida Grande"/>
                <a:ea typeface="Lucida Grande"/>
                <a:cs typeface="Lucida Grande"/>
              </a:rPr>
              <a:t>Ydy’r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nod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a’r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amcanion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dysgu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yn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gyraeddadwy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?</a:t>
            </a:r>
          </a:p>
          <a:p>
            <a:r>
              <a:rPr lang="en-US" b="0" i="0" dirty="0" err="1">
                <a:latin typeface="Lucida Grande"/>
                <a:ea typeface="Lucida Grande"/>
                <a:cs typeface="Lucida Grande"/>
              </a:rPr>
              <a:t>Sut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ydych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chi’n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gwybod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hyn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?</a:t>
            </a:r>
          </a:p>
          <a:p>
            <a:r>
              <a:rPr lang="en-US" dirty="0">
                <a:latin typeface="Lucida Grande"/>
                <a:ea typeface="Lucida Grande"/>
                <a:cs typeface="Lucida Grande"/>
              </a:rPr>
              <a:t>Beth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allech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chi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wneud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i’w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gwella</a:t>
            </a:r>
            <a:r>
              <a:rPr lang="en-US" dirty="0">
                <a:latin typeface="Lucida Grande"/>
                <a:ea typeface="Lucida Grande"/>
                <a:cs typeface="Lucida Grande"/>
              </a:rPr>
              <a:t>? </a:t>
            </a:r>
          </a:p>
          <a:p>
            <a:r>
              <a:rPr lang="en-US" b="0" i="0" dirty="0">
                <a:latin typeface="Lucida Grande"/>
                <a:ea typeface="Lucida Grande"/>
                <a:cs typeface="Lucida Grande"/>
              </a:rPr>
              <a:t>A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allwch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chi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feddwl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am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enghraifft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o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ddeilliant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dysgu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nad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dirty="0" err="1">
                <a:latin typeface="Lucida Grande"/>
                <a:ea typeface="Lucida Grande"/>
                <a:cs typeface="Lucida Grande"/>
              </a:rPr>
              <a:t>sy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'n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 </a:t>
            </a:r>
            <a:r>
              <a:rPr lang="en-US" b="0" i="0" dirty="0" err="1">
                <a:latin typeface="Lucida Grande"/>
                <a:ea typeface="Lucida Grande"/>
                <a:cs typeface="Lucida Grande"/>
              </a:rPr>
              <a:t>gyraeddadwy</a:t>
            </a:r>
            <a:r>
              <a:rPr lang="en-US" b="0" i="0" dirty="0">
                <a:latin typeface="Lucida Grande"/>
                <a:ea typeface="Lucida Grande"/>
                <a:cs typeface="Lucida Grande"/>
              </a:rPr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3417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685800"/>
            <a:ext cx="8002588" cy="438150"/>
          </a:xfrm>
        </p:spPr>
        <p:txBody>
          <a:bodyPr>
            <a:normAutofit fontScale="90000"/>
          </a:bodyPr>
          <a:lstStyle/>
          <a:p>
            <a:r>
              <a:rPr lang="en-US" sz="5333" dirty="0" err="1">
                <a:solidFill>
                  <a:schemeClr val="accent3">
                    <a:lumMod val="75000"/>
                  </a:schemeClr>
                </a:solidFill>
              </a:rPr>
              <a:t>Amserol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905000"/>
            <a:ext cx="8002588" cy="5073650"/>
          </a:xfrm>
        </p:spPr>
        <p:txBody>
          <a:bodyPr/>
          <a:lstStyle/>
          <a:p>
            <a:pPr>
              <a:buNone/>
            </a:pPr>
            <a:r>
              <a:rPr lang="en-US" dirty="0"/>
              <a:t>       </a:t>
            </a: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anamserol</a:t>
            </a:r>
            <a:endParaRPr lang="en-US" dirty="0"/>
          </a:p>
          <a:p>
            <a:endParaRPr lang="en-US" dirty="0"/>
          </a:p>
          <a:p>
            <a:pPr>
              <a:buNone/>
            </a:pPr>
            <a:r>
              <a:rPr lang="en-US" dirty="0"/>
              <a:t>-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Bydd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y plant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yn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gwerthuso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effaith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bodau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dynol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ar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yr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arfordir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en-US" sz="2800" dirty="0" err="1">
                <a:solidFill>
                  <a:schemeClr val="accent3">
                    <a:lumMod val="75000"/>
                  </a:schemeClr>
                </a:solidFill>
              </a:rPr>
              <a:t>lleol</a:t>
            </a:r>
            <a:r>
              <a:rPr lang="en-US" sz="2800" dirty="0">
                <a:solidFill>
                  <a:schemeClr val="accent3">
                    <a:lumMod val="75000"/>
                  </a:schemeClr>
                </a:solidFill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0" y="4572000"/>
            <a:ext cx="4461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 err="1"/>
              <a:t>Ffurfiwch</a:t>
            </a:r>
            <a:r>
              <a:rPr lang="en-US" sz="2800" dirty="0"/>
              <a:t> un </a:t>
            </a:r>
            <a:r>
              <a:rPr lang="en-US" sz="2800" dirty="0" err="1"/>
              <a:t>mwy</a:t>
            </a:r>
            <a:r>
              <a:rPr lang="en-US" sz="2800" dirty="0"/>
              <a:t> </a:t>
            </a:r>
            <a:r>
              <a:rPr lang="en-US" sz="2800" dirty="0" err="1">
                <a:solidFill>
                  <a:schemeClr val="accent2">
                    <a:lumMod val="75000"/>
                  </a:schemeClr>
                </a:solidFill>
              </a:rPr>
              <a:t>amserol</a:t>
            </a:r>
            <a:endParaRPr lang="en-US" sz="2800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6436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dirty="0" err="1">
                <a:solidFill>
                  <a:srgbClr val="00B050"/>
                </a:solidFill>
              </a:rPr>
              <a:t>Mesuradwy</a:t>
            </a:r>
            <a:endParaRPr lang="en-US" sz="3600" dirty="0">
              <a:solidFill>
                <a:srgbClr val="00B05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6787" y="1348941"/>
            <a:ext cx="7429499" cy="43478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anfesuradwy</a:t>
            </a:r>
            <a:endParaRPr lang="en-US" dirty="0"/>
          </a:p>
          <a:p>
            <a:r>
              <a:rPr lang="en-US" dirty="0" err="1"/>
              <a:t>Bydd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darganfod</a:t>
            </a:r>
            <a:r>
              <a:rPr lang="en-US" dirty="0"/>
              <a:t> </a:t>
            </a:r>
            <a:r>
              <a:rPr lang="en-US" dirty="0" err="1"/>
              <a:t>amrywiaeth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coedwig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</a:t>
            </a:r>
            <a:r>
              <a:rPr lang="en-US" dirty="0" err="1"/>
              <a:t>ddod</a:t>
            </a:r>
            <a:r>
              <a:rPr lang="en-US" dirty="0"/>
              <a:t> </a:t>
            </a:r>
            <a:r>
              <a:rPr lang="en-US" dirty="0" err="1"/>
              <a:t>wyneb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wyneb</a:t>
            </a:r>
            <a:r>
              <a:rPr lang="en-US" dirty="0"/>
              <a:t> ag </a:t>
            </a:r>
            <a:r>
              <a:rPr lang="en-US" dirty="0" err="1"/>
              <a:t>ef</a:t>
            </a:r>
            <a:r>
              <a:rPr lang="en-US" dirty="0"/>
              <a:t>.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 err="1"/>
              <a:t>Enghraifft</a:t>
            </a:r>
            <a:r>
              <a:rPr lang="en-US" dirty="0"/>
              <a:t> </a:t>
            </a:r>
            <a:r>
              <a:rPr lang="en-US" dirty="0" err="1"/>
              <a:t>fesuradwy</a:t>
            </a:r>
            <a:endParaRPr lang="en-US" dirty="0"/>
          </a:p>
          <a:p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ôl</a:t>
            </a:r>
            <a:r>
              <a:rPr lang="en-US" dirty="0"/>
              <a:t> y </a:t>
            </a:r>
            <a:r>
              <a:rPr lang="en-US" dirty="0" err="1"/>
              <a:t>daith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goedwig</a:t>
            </a:r>
            <a:r>
              <a:rPr lang="en-US" dirty="0"/>
              <a:t>, </a:t>
            </a:r>
            <a:r>
              <a:rPr lang="en-US" dirty="0" err="1"/>
              <a:t>bydd</a:t>
            </a:r>
            <a:r>
              <a:rPr lang="en-US" dirty="0"/>
              <a:t> y plant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disgrifio</a:t>
            </a:r>
            <a:r>
              <a:rPr lang="en-US" dirty="0"/>
              <a:t> o </a:t>
            </a:r>
            <a:r>
              <a:rPr lang="en-US" dirty="0" err="1"/>
              <a:t>leiaf</a:t>
            </a:r>
            <a:r>
              <a:rPr lang="en-US" dirty="0"/>
              <a:t> 6 </a:t>
            </a:r>
            <a:r>
              <a:rPr lang="en-US" dirty="0" err="1"/>
              <a:t>gwahanol</a:t>
            </a:r>
            <a:r>
              <a:rPr lang="en-US" dirty="0"/>
              <a:t> math o </a:t>
            </a:r>
            <a:r>
              <a:rPr lang="en-US" dirty="0" err="1"/>
              <a:t>blanhigyn</a:t>
            </a:r>
            <a:r>
              <a:rPr lang="en-US" dirty="0"/>
              <a:t> a 6 math o </a:t>
            </a:r>
            <a:r>
              <a:rPr lang="en-US" dirty="0" err="1"/>
              <a:t>greadur</a:t>
            </a:r>
            <a:r>
              <a:rPr lang="en-US" dirty="0"/>
              <a:t> a </a:t>
            </a:r>
            <a:r>
              <a:rPr lang="en-US" dirty="0" err="1"/>
              <a:t>welir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coedwig</a:t>
            </a:r>
            <a:r>
              <a:rPr lang="en-US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6060" y="2674504"/>
            <a:ext cx="76763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>
                <a:solidFill>
                  <a:srgbClr val="00B050"/>
                </a:solidFill>
              </a:rPr>
              <a:t>Aneglur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ynghylch</a:t>
            </a:r>
            <a:r>
              <a:rPr lang="en-US" b="1" dirty="0">
                <a:solidFill>
                  <a:srgbClr val="00B050"/>
                </a:solidFill>
              </a:rPr>
              <a:t> yr </a:t>
            </a:r>
            <a:r>
              <a:rPr lang="en-US" b="1" dirty="0" err="1">
                <a:solidFill>
                  <a:srgbClr val="00B050"/>
                </a:solidFill>
              </a:rPr>
              <a:t>hyn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mae’r</a:t>
            </a:r>
            <a:r>
              <a:rPr lang="en-US" b="1" dirty="0">
                <a:solidFill>
                  <a:srgbClr val="00B050"/>
                </a:solidFill>
              </a:rPr>
              <a:t>  plant </a:t>
            </a:r>
            <a:r>
              <a:rPr lang="en-US" b="1" dirty="0" err="1">
                <a:solidFill>
                  <a:srgbClr val="00B050"/>
                </a:solidFill>
              </a:rPr>
              <a:t>yn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ei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ddysgu</a:t>
            </a:r>
            <a:r>
              <a:rPr lang="en-US" b="1" dirty="0">
                <a:solidFill>
                  <a:srgbClr val="00B050"/>
                </a:solidFill>
              </a:rPr>
              <a:t> ... </a:t>
            </a:r>
            <a:r>
              <a:rPr lang="en-US" b="1" dirty="0" err="1">
                <a:solidFill>
                  <a:srgbClr val="00B050"/>
                </a:solidFill>
              </a:rPr>
              <a:t>cymaint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o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amrywiaeth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yn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y</a:t>
            </a:r>
            <a:r>
              <a:rPr lang="en-US" b="1" dirty="0">
                <a:solidFill>
                  <a:srgbClr val="00B050"/>
                </a:solidFill>
              </a:rPr>
              <a:t> </a:t>
            </a:r>
            <a:r>
              <a:rPr lang="en-US" b="1" dirty="0" err="1">
                <a:solidFill>
                  <a:srgbClr val="00B050"/>
                </a:solidFill>
              </a:rPr>
              <a:t>goedwig</a:t>
            </a:r>
            <a:endParaRPr lang="en-US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804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dirty="0">
                <a:solidFill>
                  <a:srgbClr val="FF0000"/>
                </a:solidFill>
              </a:rPr>
              <a:t>PENODOL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6305" y="1361498"/>
            <a:ext cx="7886700" cy="435133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en-US" sz="2900" dirty="0" err="1"/>
              <a:t>Enghraifft</a:t>
            </a:r>
            <a:r>
              <a:rPr lang="en-US" sz="2900" dirty="0"/>
              <a:t> </a:t>
            </a:r>
            <a:r>
              <a:rPr lang="en-US" sz="2900" dirty="0" err="1"/>
              <a:t>amhenodol</a:t>
            </a:r>
            <a:endParaRPr lang="en-US" sz="2900" dirty="0"/>
          </a:p>
          <a:p>
            <a:endParaRPr lang="en-US" dirty="0"/>
          </a:p>
          <a:p>
            <a:r>
              <a:rPr lang="en-US" sz="3100" dirty="0" err="1"/>
              <a:t>Bydd</a:t>
            </a:r>
            <a:r>
              <a:rPr lang="en-US" sz="3100" dirty="0"/>
              <a:t> y plant </a:t>
            </a:r>
            <a:r>
              <a:rPr lang="en-US" sz="3100" dirty="0" err="1"/>
              <a:t>yn</a:t>
            </a:r>
            <a:r>
              <a:rPr lang="en-US" sz="3100" dirty="0"/>
              <a:t> </a:t>
            </a:r>
            <a:r>
              <a:rPr lang="en-US" sz="3100" dirty="0" err="1"/>
              <a:t>gwneud</a:t>
            </a:r>
            <a:r>
              <a:rPr lang="en-US" sz="3100" dirty="0"/>
              <a:t> </a:t>
            </a:r>
            <a:r>
              <a:rPr lang="en-US" sz="3100" dirty="0" err="1"/>
              <a:t>nodiadau</a:t>
            </a:r>
            <a:r>
              <a:rPr lang="en-US" sz="3100" dirty="0"/>
              <a:t> am </a:t>
            </a:r>
            <a:r>
              <a:rPr lang="en-US" sz="3100" dirty="0" err="1"/>
              <a:t>gwymp</a:t>
            </a:r>
            <a:r>
              <a:rPr lang="en-US" sz="3100" dirty="0"/>
              <a:t> y </a:t>
            </a:r>
            <a:r>
              <a:rPr lang="en-US" sz="3100" dirty="0" err="1"/>
              <a:t>farchnad</a:t>
            </a:r>
            <a:r>
              <a:rPr lang="en-US" sz="3100" dirty="0"/>
              <a:t> </a:t>
            </a:r>
            <a:r>
              <a:rPr lang="en-US" sz="3100" dirty="0" err="1"/>
              <a:t>stoc</a:t>
            </a:r>
            <a:r>
              <a:rPr lang="en-US" sz="3100" dirty="0"/>
              <a:t> 1929.</a:t>
            </a:r>
          </a:p>
          <a:p>
            <a:pPr marL="0" indent="0">
              <a:buNone/>
            </a:pPr>
            <a:endParaRPr lang="en-US" sz="3100" dirty="0"/>
          </a:p>
          <a:p>
            <a:pPr>
              <a:buNone/>
            </a:pPr>
            <a:r>
              <a:rPr lang="en-US" sz="2900" dirty="0" err="1"/>
              <a:t>Enghraifft</a:t>
            </a:r>
            <a:r>
              <a:rPr lang="en-US" sz="2900" dirty="0"/>
              <a:t> </a:t>
            </a:r>
            <a:r>
              <a:rPr lang="en-US" sz="2900" dirty="0" err="1" smtClean="0"/>
              <a:t>benodol</a:t>
            </a:r>
            <a:endParaRPr lang="en-US" dirty="0"/>
          </a:p>
          <a:p>
            <a:r>
              <a:rPr lang="en-US" sz="3400" dirty="0" err="1">
                <a:solidFill>
                  <a:srgbClr val="FF0000"/>
                </a:solidFill>
              </a:rPr>
              <a:t>Erbyn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diwedd</a:t>
            </a:r>
            <a:r>
              <a:rPr lang="en-US" sz="3400" dirty="0">
                <a:solidFill>
                  <a:srgbClr val="FF0000"/>
                </a:solidFill>
              </a:rPr>
              <a:t> y </a:t>
            </a:r>
            <a:r>
              <a:rPr lang="en-US" sz="3400" dirty="0" err="1">
                <a:solidFill>
                  <a:srgbClr val="FF0000"/>
                </a:solidFill>
              </a:rPr>
              <a:t>wers</a:t>
            </a:r>
            <a:r>
              <a:rPr lang="en-US" sz="3400" dirty="0">
                <a:solidFill>
                  <a:srgbClr val="FF0000"/>
                </a:solidFill>
              </a:rPr>
              <a:t>, </a:t>
            </a:r>
            <a:r>
              <a:rPr lang="en-US" sz="3400" dirty="0" err="1">
                <a:solidFill>
                  <a:srgbClr val="FF0000"/>
                </a:solidFill>
              </a:rPr>
              <a:t>bydd</a:t>
            </a:r>
            <a:r>
              <a:rPr lang="en-US" sz="3400" dirty="0">
                <a:solidFill>
                  <a:srgbClr val="FF0000"/>
                </a:solidFill>
              </a:rPr>
              <a:t> y plant </a:t>
            </a:r>
            <a:r>
              <a:rPr lang="en-US" sz="3400" dirty="0" err="1">
                <a:solidFill>
                  <a:srgbClr val="FF0000"/>
                </a:solidFill>
              </a:rPr>
              <a:t>yn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cwblhau'r</a:t>
            </a:r>
            <a:r>
              <a:rPr lang="en-US" sz="3400" dirty="0">
                <a:solidFill>
                  <a:srgbClr val="FF0000"/>
                </a:solidFill>
              </a:rPr>
              <a:t> map </a:t>
            </a:r>
            <a:r>
              <a:rPr lang="en-US" sz="3400" dirty="0" err="1">
                <a:solidFill>
                  <a:srgbClr val="FF0000"/>
                </a:solidFill>
              </a:rPr>
              <a:t>meddwl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aml-lif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yn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dangos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achosion</a:t>
            </a:r>
            <a:r>
              <a:rPr lang="en-US" sz="3400" dirty="0">
                <a:solidFill>
                  <a:srgbClr val="FF0000"/>
                </a:solidFill>
              </a:rPr>
              <a:t> ac </a:t>
            </a:r>
            <a:r>
              <a:rPr lang="en-US" sz="3400" dirty="0" err="1">
                <a:solidFill>
                  <a:srgbClr val="FF0000"/>
                </a:solidFill>
              </a:rPr>
              <a:t>effeithiau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cwymp</a:t>
            </a:r>
            <a:r>
              <a:rPr lang="en-US" sz="3400" dirty="0">
                <a:solidFill>
                  <a:srgbClr val="FF0000"/>
                </a:solidFill>
              </a:rPr>
              <a:t> y </a:t>
            </a:r>
            <a:r>
              <a:rPr lang="en-US" sz="3400" dirty="0" err="1">
                <a:solidFill>
                  <a:srgbClr val="FF0000"/>
                </a:solidFill>
              </a:rPr>
              <a:t>farchnad</a:t>
            </a:r>
            <a:r>
              <a:rPr lang="en-US" sz="3400" dirty="0">
                <a:solidFill>
                  <a:srgbClr val="FF0000"/>
                </a:solidFill>
              </a:rPr>
              <a:t> </a:t>
            </a:r>
            <a:r>
              <a:rPr lang="en-US" sz="3400" dirty="0" err="1">
                <a:solidFill>
                  <a:srgbClr val="FF0000"/>
                </a:solidFill>
              </a:rPr>
              <a:t>stoc</a:t>
            </a:r>
            <a:r>
              <a:rPr lang="en-US" sz="3400" dirty="0">
                <a:solidFill>
                  <a:srgbClr val="FF0000"/>
                </a:solidFill>
              </a:rPr>
              <a:t> yn1929.</a:t>
            </a:r>
          </a:p>
        </p:txBody>
      </p:sp>
    </p:spTree>
    <p:extLst>
      <p:ext uri="{BB962C8B-B14F-4D97-AF65-F5344CB8AC3E}">
        <p14:creationId xmlns:p14="http://schemas.microsoft.com/office/powerpoint/2010/main" val="16931501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F8CA26-AACD-8A4E-AB47-5034F06FF2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U</a:t>
            </a:r>
            <a:r>
              <a:rPr lang="en-US" dirty="0" smtClean="0">
                <a:solidFill>
                  <a:schemeClr val="accent1">
                    <a:lumMod val="75000"/>
                  </a:schemeClr>
                </a:solidFill>
              </a:rPr>
              <a:t>CHELGEISIOL</a:t>
            </a:r>
            <a:endParaRPr lang="en-US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B6BC08-B01E-C440-AF8E-F4E2A2A862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eto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eich</a:t>
            </a:r>
            <a:r>
              <a:rPr lang="en-US" dirty="0" smtClean="0"/>
              <a:t> </a:t>
            </a:r>
            <a:r>
              <a:rPr lang="en-US" dirty="0" err="1" smtClean="0"/>
              <a:t>cynllun</a:t>
            </a:r>
            <a:r>
              <a:rPr lang="en-US" dirty="0" smtClean="0"/>
              <a:t> </a:t>
            </a:r>
            <a:r>
              <a:rPr lang="en-US" dirty="0" err="1" smtClean="0"/>
              <a:t>gwers</a:t>
            </a:r>
            <a:r>
              <a:rPr lang="en-US" dirty="0" smtClean="0"/>
              <a:t> o</a:t>
            </a:r>
            <a:r>
              <a:rPr lang="en-US" dirty="0" smtClean="0"/>
              <a:t> </a:t>
            </a:r>
            <a:r>
              <a:rPr lang="en-US" dirty="0"/>
              <a:t>PAP1.</a:t>
            </a:r>
          </a:p>
          <a:p>
            <a:r>
              <a:rPr lang="en-US" dirty="0"/>
              <a:t>Pa </a:t>
            </a:r>
            <a:r>
              <a:rPr lang="en-US" dirty="0" err="1"/>
              <a:t>mor</a:t>
            </a:r>
            <a:r>
              <a:rPr lang="en-US" dirty="0"/>
              <a:t> </a:t>
            </a:r>
            <a:r>
              <a:rPr lang="en-US" dirty="0" err="1"/>
              <a:t>uchelgeisiol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 smtClean="0"/>
              <a:t>targedau</a:t>
            </a:r>
            <a:r>
              <a:rPr lang="en-US" dirty="0" smtClean="0"/>
              <a:t> </a:t>
            </a:r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sicrhau</a:t>
            </a:r>
            <a:r>
              <a:rPr lang="en-US" dirty="0" smtClean="0"/>
              <a:t> </a:t>
            </a:r>
            <a:r>
              <a:rPr lang="en-US" dirty="0" err="1" smtClean="0"/>
              <a:t>cynnydd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nysgu’r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?</a:t>
            </a:r>
          </a:p>
          <a:p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lle</a:t>
            </a:r>
            <a:r>
              <a:rPr lang="en-US" dirty="0"/>
              <a:t> i </a:t>
            </a:r>
            <a:r>
              <a:rPr lang="en-US" dirty="0" err="1"/>
              <a:t>wella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098275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685800"/>
            <a:ext cx="8002588" cy="438150"/>
          </a:xfrm>
        </p:spPr>
        <p:txBody>
          <a:bodyPr>
            <a:normAutofit fontScale="90000"/>
          </a:bodyPr>
          <a:lstStyle/>
          <a:p>
            <a:pPr algn="ctr"/>
            <a:r>
              <a:rPr lang="en-US" sz="6000" dirty="0" err="1" smtClean="0">
                <a:solidFill>
                  <a:srgbClr val="0070C0"/>
                </a:solidFill>
              </a:rPr>
              <a:t>SYNHWYROl</a:t>
            </a:r>
            <a:endParaRPr lang="en-US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209800"/>
            <a:ext cx="8002588" cy="5073650"/>
          </a:xfrm>
        </p:spPr>
        <p:txBody>
          <a:bodyPr/>
          <a:lstStyle/>
          <a:p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chi'n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siŵr</a:t>
            </a:r>
            <a:r>
              <a:rPr lang="en-US" dirty="0"/>
              <a:t> </a:t>
            </a:r>
            <a:r>
              <a:rPr lang="en-US" dirty="0" err="1"/>
              <a:t>bod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canlyniadau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BOB AMSER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berthnasol</a:t>
            </a:r>
            <a:r>
              <a:rPr lang="en-US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2334933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2209800"/>
            <a:ext cx="8002588" cy="5073650"/>
          </a:xfrm>
        </p:spPr>
        <p:txBody>
          <a:bodyPr/>
          <a:lstStyle/>
          <a:p>
            <a:r>
              <a:rPr lang="en-US" dirty="0" err="1">
                <a:solidFill>
                  <a:srgbClr val="7030A0"/>
                </a:solidFill>
              </a:rPr>
              <a:t>Erbyn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diwedd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y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wers</a:t>
            </a:r>
            <a:r>
              <a:rPr lang="en-US" dirty="0">
                <a:solidFill>
                  <a:srgbClr val="7030A0"/>
                </a:solidFill>
              </a:rPr>
              <a:t>, </a:t>
            </a:r>
            <a:r>
              <a:rPr lang="en-US" dirty="0" err="1">
                <a:solidFill>
                  <a:srgbClr val="7030A0"/>
                </a:solidFill>
              </a:rPr>
              <a:t>dylech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fod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yn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gallu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trafod</a:t>
            </a:r>
            <a:r>
              <a:rPr lang="en-US" dirty="0">
                <a:solidFill>
                  <a:srgbClr val="7030A0"/>
                </a:solidFill>
              </a:rPr>
              <a:t> tri </a:t>
            </a:r>
            <a:r>
              <a:rPr lang="en-US" dirty="0" err="1">
                <a:solidFill>
                  <a:srgbClr val="7030A0"/>
                </a:solidFill>
              </a:rPr>
              <a:t>gwelliannau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posibl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i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reoli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gwastraff</a:t>
            </a:r>
            <a:r>
              <a:rPr lang="en-US" dirty="0">
                <a:solidFill>
                  <a:srgbClr val="7030A0"/>
                </a:solidFill>
              </a:rPr>
              <a:t>  </a:t>
            </a:r>
            <a:r>
              <a:rPr lang="en-US" dirty="0" err="1">
                <a:solidFill>
                  <a:srgbClr val="7030A0"/>
                </a:solidFill>
              </a:rPr>
              <a:t>yn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amser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y</a:t>
            </a:r>
            <a:r>
              <a:rPr lang="en-US" dirty="0">
                <a:solidFill>
                  <a:srgbClr val="7030A0"/>
                </a:solidFill>
              </a:rPr>
              <a:t> </a:t>
            </a:r>
            <a:r>
              <a:rPr lang="en-US" dirty="0" err="1">
                <a:solidFill>
                  <a:srgbClr val="7030A0"/>
                </a:solidFill>
              </a:rPr>
              <a:t>Tuduriaid</a:t>
            </a:r>
            <a:r>
              <a:rPr lang="en-US" dirty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337393" y="1887987"/>
            <a:ext cx="9359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amserol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2808353" y="3678334"/>
            <a:ext cx="2340943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20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</a:t>
            </a:r>
            <a:r>
              <a:rPr lang="cy-GB" sz="2000" b="0" cap="none" spc="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C00000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enodol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315200" y="1828800"/>
            <a:ext cx="1454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chemeClr val="accent5"/>
                </a:solidFill>
              </a:rPr>
              <a:t>mesuradwy</a:t>
            </a:r>
            <a:endParaRPr lang="en-US" b="1" dirty="0">
              <a:solidFill>
                <a:schemeClr val="accent5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 rot="10800000">
            <a:off x="2987824" y="3169574"/>
            <a:ext cx="762000" cy="45720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>
            <a:cxnSpLocks/>
          </p:cNvCxnSpPr>
          <p:nvPr/>
        </p:nvCxnSpPr>
        <p:spPr>
          <a:xfrm flipH="1">
            <a:off x="7217658" y="2257319"/>
            <a:ext cx="616044" cy="50113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>
            <a:cxnSpLocks/>
            <a:stCxn id="4" idx="3"/>
          </p:cNvCxnSpPr>
          <p:nvPr/>
        </p:nvCxnSpPr>
        <p:spPr>
          <a:xfrm>
            <a:off x="2342796" y="2072653"/>
            <a:ext cx="0" cy="27622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5360809" y="1573322"/>
            <a:ext cx="1462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err="1">
                <a:solidFill>
                  <a:srgbClr val="FF0000"/>
                </a:solidFill>
              </a:rPr>
              <a:t>cyraeddadwy</a:t>
            </a:r>
            <a:endParaRPr lang="en-US" b="1" dirty="0">
              <a:solidFill>
                <a:srgbClr val="FF0000"/>
              </a:solidFill>
            </a:endParaRPr>
          </a:p>
        </p:txBody>
      </p:sp>
      <p:cxnSp>
        <p:nvCxnSpPr>
          <p:cNvPr id="18" name="Straight Arrow Connector 17"/>
          <p:cNvCxnSpPr>
            <a:stCxn id="16" idx="2"/>
          </p:cNvCxnSpPr>
          <p:nvPr/>
        </p:nvCxnSpPr>
        <p:spPr>
          <a:xfrm>
            <a:off x="6184112" y="1942654"/>
            <a:ext cx="826287" cy="3433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09600" y="3886200"/>
            <a:ext cx="12626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>
                <a:solidFill>
                  <a:schemeClr val="accent2">
                    <a:lumMod val="60000"/>
                    <a:lumOff val="40000"/>
                  </a:schemeClr>
                </a:solidFill>
              </a:rPr>
              <a:t>perthnasol</a:t>
            </a:r>
            <a:endParaRPr lang="en-US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1" name="Straight Arrow Connector 20"/>
          <p:cNvCxnSpPr>
            <a:stCxn id="19" idx="0"/>
          </p:cNvCxnSpPr>
          <p:nvPr/>
        </p:nvCxnSpPr>
        <p:spPr>
          <a:xfrm rot="5400000" flipH="1" flipV="1">
            <a:off x="1039559" y="3554159"/>
            <a:ext cx="533400" cy="13068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FFD200AA-4E69-C346-900D-A0C605843DF5}"/>
              </a:ext>
            </a:extLst>
          </p:cNvPr>
          <p:cNvSpPr txBox="1"/>
          <p:nvPr/>
        </p:nvSpPr>
        <p:spPr>
          <a:xfrm>
            <a:off x="6012160" y="407086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uchelgeisiol</a:t>
            </a:r>
            <a:r>
              <a:rPr lang="en-US" dirty="0"/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1418872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D3FC6F-C410-3F4E-BC22-FAE284E896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028" y="0"/>
            <a:ext cx="8425295" cy="1325563"/>
          </a:xfrm>
        </p:spPr>
        <p:txBody>
          <a:bodyPr/>
          <a:lstStyle/>
          <a:p>
            <a:pPr algn="ctr"/>
            <a:r>
              <a:rPr lang="en-US" dirty="0" err="1"/>
              <a:t>Tacsonomeg</a:t>
            </a:r>
            <a:r>
              <a:rPr lang="en-US" dirty="0"/>
              <a:t> </a:t>
            </a:r>
            <a:r>
              <a:rPr lang="en-US" dirty="0" err="1"/>
              <a:t>Diwygiedig</a:t>
            </a:r>
            <a:r>
              <a:rPr lang="en-US" dirty="0"/>
              <a:t> </a:t>
            </a:r>
            <a:r>
              <a:rPr lang="en-US" dirty="0" smtClean="0"/>
              <a:t>Bloom </a:t>
            </a:r>
            <a:r>
              <a:rPr lang="en-US" dirty="0"/>
              <a:t>(2001)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26A55221-F7B1-3D42-B853-640BAC9F443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719791436"/>
              </p:ext>
            </p:extLst>
          </p:nvPr>
        </p:nvGraphicFramePr>
        <p:xfrm>
          <a:off x="1307411" y="1286450"/>
          <a:ext cx="6846530" cy="4015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016940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3" grpId="0">
        <p:bldAsOne/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9D605-D1EB-E344-989F-67337C7D31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Adfyfyriwch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D12E35-A902-5745-91C1-31B3C8AA70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Edrychwch</a:t>
            </a:r>
            <a:r>
              <a:rPr lang="en-US" dirty="0" smtClean="0"/>
              <a:t> </a:t>
            </a:r>
            <a:r>
              <a:rPr lang="en-US" dirty="0" err="1" smtClean="0"/>
              <a:t>eto</a:t>
            </a:r>
            <a:r>
              <a:rPr lang="en-US" dirty="0" smtClean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gwers</a:t>
            </a:r>
            <a:endParaRPr lang="en-US" dirty="0"/>
          </a:p>
          <a:p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ferf</a:t>
            </a:r>
            <a:r>
              <a:rPr lang="en-US" dirty="0"/>
              <a:t>/</a:t>
            </a:r>
            <a:r>
              <a:rPr lang="en-US" dirty="0" err="1"/>
              <a:t>berfau</a:t>
            </a:r>
            <a:r>
              <a:rPr lang="en-US" dirty="0"/>
              <a:t> a </a:t>
            </a:r>
            <a:r>
              <a:rPr lang="en-US" dirty="0" err="1"/>
              <a:t>ddefnyddioch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nod ac </a:t>
            </a:r>
            <a:r>
              <a:rPr lang="en-US" dirty="0" err="1"/>
              <a:t>amcanion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?</a:t>
            </a:r>
          </a:p>
          <a:p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ba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o </a:t>
            </a:r>
            <a:r>
              <a:rPr lang="en-US" dirty="0" err="1"/>
              <a:t>dacsonomeg</a:t>
            </a:r>
            <a:r>
              <a:rPr lang="en-US" dirty="0"/>
              <a:t> Bloom </a:t>
            </a:r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rhain</a:t>
            </a:r>
            <a:r>
              <a:rPr lang="en-US" dirty="0" smtClean="0"/>
              <a:t>?</a:t>
            </a:r>
            <a:endParaRPr lang="en-US" dirty="0"/>
          </a:p>
          <a:p>
            <a:r>
              <a:rPr lang="en-US" dirty="0"/>
              <a:t>A </a:t>
            </a:r>
            <a:r>
              <a:rPr lang="en-US" dirty="0" err="1"/>
              <a:t>allwch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y </a:t>
            </a:r>
            <a:r>
              <a:rPr lang="en-US" dirty="0" err="1"/>
              <a:t>ferf</a:t>
            </a:r>
            <a:r>
              <a:rPr lang="en-US" dirty="0"/>
              <a:t> i un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hybu</a:t>
            </a:r>
            <a:r>
              <a:rPr lang="en-US" dirty="0"/>
              <a:t> </a:t>
            </a:r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 </a:t>
            </a:r>
            <a:r>
              <a:rPr lang="en-US" dirty="0" err="1"/>
              <a:t>uwch</a:t>
            </a:r>
            <a:r>
              <a:rPr lang="en-US" dirty="0"/>
              <a:t>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4735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5073650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US" sz="3600" dirty="0"/>
              <a:t> </a:t>
            </a:r>
          </a:p>
          <a:p>
            <a:pPr algn="ctr">
              <a:buNone/>
            </a:pPr>
            <a:endParaRPr lang="en-US" sz="3600" dirty="0"/>
          </a:p>
          <a:p>
            <a:pPr algn="ctr">
              <a:buNone/>
            </a:pPr>
            <a:r>
              <a:rPr lang="en-US" sz="3600" dirty="0"/>
              <a:t>Mae 1 </a:t>
            </a:r>
            <a:r>
              <a:rPr lang="en-US" sz="3600" dirty="0" err="1"/>
              <a:t>munud</a:t>
            </a:r>
            <a:r>
              <a:rPr lang="en-US" sz="3600" dirty="0"/>
              <a:t> </a:t>
            </a:r>
            <a:r>
              <a:rPr lang="en-US" sz="3600" dirty="0" err="1"/>
              <a:t>gyda</a:t>
            </a:r>
            <a:r>
              <a:rPr lang="en-US" sz="3600" dirty="0"/>
              <a:t> chi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dynnu</a:t>
            </a:r>
            <a:r>
              <a:rPr lang="en-US" sz="3600" dirty="0"/>
              <a:t> </a:t>
            </a:r>
            <a:r>
              <a:rPr lang="en-US" sz="3600" dirty="0" err="1"/>
              <a:t>llun</a:t>
            </a:r>
            <a:r>
              <a:rPr lang="en-US" sz="3600" dirty="0"/>
              <a:t> </a:t>
            </a:r>
            <a:r>
              <a:rPr lang="en-US" sz="3600" dirty="0" err="1"/>
              <a:t>tŷ</a:t>
            </a:r>
            <a:r>
              <a:rPr lang="en-US" sz="3600" dirty="0"/>
              <a:t>!</a:t>
            </a:r>
          </a:p>
          <a:p>
            <a:pPr algn="ctr">
              <a:buNone/>
            </a:pPr>
            <a:r>
              <a:rPr lang="en-US" sz="3600" dirty="0" err="1"/>
              <a:t>Bant</a:t>
            </a:r>
            <a:r>
              <a:rPr lang="en-US" sz="3600" dirty="0"/>
              <a:t> a chi!!!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C2F980C-FB7B-1241-89E4-553117E1E05F}"/>
              </a:ext>
            </a:extLst>
          </p:cNvPr>
          <p:cNvSpPr txBox="1"/>
          <p:nvPr/>
        </p:nvSpPr>
        <p:spPr>
          <a:xfrm>
            <a:off x="1907704" y="4941168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hlinkClick r:id="rId2"/>
              </a:rPr>
              <a:t>https://www.online-stopwatch.com/horse-race/</a:t>
            </a:r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00758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03648" y="1196752"/>
            <a:ext cx="8002588" cy="438150"/>
          </a:xfrm>
        </p:spPr>
        <p:txBody>
          <a:bodyPr>
            <a:normAutofit fontScale="90000"/>
          </a:bodyPr>
          <a:lstStyle/>
          <a:p>
            <a:r>
              <a:rPr lang="en-US" dirty="0" err="1"/>
              <a:t>Trafodwch</a:t>
            </a:r>
            <a:r>
              <a:rPr lang="en-US" dirty="0"/>
              <a:t> </a:t>
            </a:r>
            <a:r>
              <a:rPr lang="en-US" dirty="0" err="1"/>
              <a:t>gyda’ch</a:t>
            </a:r>
            <a:r>
              <a:rPr lang="en-US" dirty="0"/>
              <a:t> partner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9632" y="2852936"/>
            <a:ext cx="8002588" cy="5073650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/>
              <a:t>Beth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rhinweddau</a:t>
            </a:r>
            <a:r>
              <a:rPr lang="en-US" dirty="0"/>
              <a:t> da am </a:t>
            </a:r>
            <a:r>
              <a:rPr lang="en-US" dirty="0" err="1"/>
              <a:t>dŷ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partner?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/>
              <a:t>Beth </a:t>
            </a:r>
            <a:r>
              <a:rPr lang="en-US" dirty="0" err="1"/>
              <a:t>allwch</a:t>
            </a:r>
            <a:r>
              <a:rPr lang="en-US" dirty="0"/>
              <a:t> chi </a:t>
            </a:r>
            <a:r>
              <a:rPr lang="en-US" dirty="0" err="1"/>
              <a:t>wneud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tŷ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partner?</a:t>
            </a:r>
          </a:p>
        </p:txBody>
      </p:sp>
    </p:spTree>
    <p:extLst>
      <p:ext uri="{BB962C8B-B14F-4D97-AF65-F5344CB8AC3E}">
        <p14:creationId xmlns:p14="http://schemas.microsoft.com/office/powerpoint/2010/main" val="39902553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Marciwch</a:t>
            </a:r>
            <a:r>
              <a:rPr lang="en-US" dirty="0"/>
              <a:t> </a:t>
            </a:r>
            <a:r>
              <a:rPr lang="en-US" dirty="0" err="1"/>
              <a:t>d</a:t>
            </a:r>
            <a:r>
              <a:rPr lang="en-US" dirty="0" err="1" smtClean="0"/>
              <a:t>ŷ</a:t>
            </a:r>
            <a:r>
              <a:rPr lang="en-US" dirty="0" smtClean="0"/>
              <a:t> </a:t>
            </a:r>
            <a:r>
              <a:rPr lang="en-US" dirty="0" err="1"/>
              <a:t>eich</a:t>
            </a:r>
            <a:r>
              <a:rPr lang="en-US" dirty="0"/>
              <a:t> partner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Ramp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cadair</a:t>
            </a:r>
            <a:r>
              <a:rPr lang="en-US" dirty="0"/>
              <a:t> </a:t>
            </a:r>
            <a:r>
              <a:rPr lang="en-US" dirty="0" err="1"/>
              <a:t>olwyn</a:t>
            </a:r>
            <a:r>
              <a:rPr lang="en-US" dirty="0"/>
              <a:t>                   /30 </a:t>
            </a:r>
          </a:p>
          <a:p>
            <a:r>
              <a:rPr lang="en-US" dirty="0" err="1"/>
              <a:t>Lle</a:t>
            </a:r>
            <a:r>
              <a:rPr lang="en-US" dirty="0"/>
              <a:t> </a:t>
            </a:r>
            <a:r>
              <a:rPr lang="en-US" dirty="0" err="1"/>
              <a:t>parcio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yr </a:t>
            </a:r>
            <a:r>
              <a:rPr lang="en-US" dirty="0" err="1"/>
              <a:t>anabl</a:t>
            </a:r>
            <a:r>
              <a:rPr lang="en-US" dirty="0"/>
              <a:t>                   </a:t>
            </a:r>
            <a:r>
              <a:rPr lang="en-US" dirty="0" smtClean="0"/>
              <a:t> /</a:t>
            </a:r>
            <a:r>
              <a:rPr lang="en-US" dirty="0"/>
              <a:t>20</a:t>
            </a:r>
          </a:p>
          <a:p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ystafelloedd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un </a:t>
            </a:r>
            <a:r>
              <a:rPr lang="en-US" dirty="0" err="1"/>
              <a:t>llawr</a:t>
            </a:r>
            <a:r>
              <a:rPr lang="en-US" dirty="0"/>
              <a:t>            /10</a:t>
            </a:r>
          </a:p>
          <a:p>
            <a:r>
              <a:rPr lang="en-US" dirty="0" err="1"/>
              <a:t>Planhigion</a:t>
            </a:r>
            <a:r>
              <a:rPr lang="en-US" dirty="0"/>
              <a:t> a </a:t>
            </a:r>
            <a:r>
              <a:rPr lang="en-US" dirty="0" err="1"/>
              <a:t>blodau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yr </a:t>
            </a:r>
            <a:r>
              <a:rPr lang="en-US" dirty="0" err="1"/>
              <a:t>ardd</a:t>
            </a:r>
            <a:r>
              <a:rPr lang="en-US" dirty="0"/>
              <a:t>            </a:t>
            </a:r>
            <a:r>
              <a:rPr lang="en-US" dirty="0" smtClean="0"/>
              <a:t> </a:t>
            </a:r>
            <a:r>
              <a:rPr lang="en-US" dirty="0"/>
              <a:t>/10 </a:t>
            </a:r>
          </a:p>
          <a:p>
            <a:r>
              <a:rPr lang="en-US" dirty="0"/>
              <a:t>System intercom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ddrws</a:t>
            </a:r>
            <a:r>
              <a:rPr lang="en-US" dirty="0"/>
              <a:t>       </a:t>
            </a:r>
            <a:r>
              <a:rPr lang="en-US" dirty="0" smtClean="0"/>
              <a:t>   </a:t>
            </a:r>
            <a:r>
              <a:rPr lang="en-US" dirty="0"/>
              <a:t>/20</a:t>
            </a:r>
          </a:p>
          <a:p>
            <a:r>
              <a:rPr lang="en-US" dirty="0" err="1"/>
              <a:t>Llwybr</a:t>
            </a:r>
            <a:r>
              <a:rPr lang="en-US" dirty="0"/>
              <a:t> </a:t>
            </a:r>
            <a:r>
              <a:rPr lang="en-US" dirty="0" err="1"/>
              <a:t>gwastad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sied</a:t>
            </a:r>
            <a:r>
              <a:rPr lang="en-US" dirty="0"/>
              <a:t>                          /10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F9E159F-5740-B94C-B231-D88292184154}"/>
              </a:ext>
            </a:extLst>
          </p:cNvPr>
          <p:cNvSpPr txBox="1"/>
          <p:nvPr/>
        </p:nvSpPr>
        <p:spPr>
          <a:xfrm>
            <a:off x="6064843" y="1388825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MARC</a:t>
            </a:r>
          </a:p>
        </p:txBody>
      </p:sp>
    </p:spTree>
    <p:extLst>
      <p:ext uri="{BB962C8B-B14F-4D97-AF65-F5344CB8AC3E}">
        <p14:creationId xmlns:p14="http://schemas.microsoft.com/office/powerpoint/2010/main" val="28871015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en-US" b="1" dirty="0" err="1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Meini</a:t>
            </a:r>
            <a:r>
              <a:rPr lang="en-US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en-US" b="1" dirty="0" err="1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Prawf</a:t>
            </a:r>
            <a:r>
              <a:rPr lang="en-US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 </a:t>
            </a:r>
            <a:r>
              <a:rPr lang="en-US" b="1" dirty="0" err="1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Llwyddiant</a:t>
            </a:r>
            <a:endParaRPr lang="en-US" b="1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US" dirty="0"/>
              <a:t>Beth </a:t>
            </a:r>
            <a:r>
              <a:rPr lang="en-US" dirty="0" err="1"/>
              <a:t>ydyn</a:t>
            </a:r>
            <a:r>
              <a:rPr lang="en-US" dirty="0"/>
              <a:t> </a:t>
            </a:r>
            <a:r>
              <a:rPr lang="en-US" dirty="0" err="1"/>
              <a:t>nhw</a:t>
            </a:r>
            <a:r>
              <a:rPr lang="en-US" dirty="0" smtClean="0"/>
              <a:t>?</a:t>
            </a:r>
            <a:endParaRPr lang="en-US" dirty="0"/>
          </a:p>
          <a:p>
            <a:r>
              <a:rPr lang="en-US" dirty="0" err="1"/>
              <a:t>cynhwysion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rysait</a:t>
            </a:r>
            <a:r>
              <a:rPr lang="en-US" dirty="0"/>
              <a:t> </a:t>
            </a:r>
            <a:r>
              <a:rPr lang="en-US" dirty="0" err="1"/>
              <a:t>ein</a:t>
            </a:r>
            <a:r>
              <a:rPr lang="en-US" dirty="0"/>
              <a:t> </a:t>
            </a:r>
            <a:r>
              <a:rPr lang="en-US" dirty="0" err="1"/>
              <a:t>hamcanion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syml</a:t>
            </a:r>
            <a:r>
              <a:rPr lang="en-US" dirty="0"/>
              <a:t>, gallant </a:t>
            </a:r>
            <a:r>
              <a:rPr lang="en-US" dirty="0" err="1"/>
              <a:t>fod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neu</a:t>
            </a:r>
            <a:r>
              <a:rPr lang="en-US" dirty="0"/>
              <a:t> </a:t>
            </a:r>
            <a:r>
              <a:rPr lang="en-US" dirty="0" err="1"/>
              <a:t>gyfarwyddyd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sut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lwyddo</a:t>
            </a:r>
            <a:endParaRPr lang="en-US" dirty="0"/>
          </a:p>
          <a:p>
            <a:r>
              <a:rPr lang="en-US" dirty="0"/>
              <a:t>offer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gyfer</a:t>
            </a:r>
            <a:r>
              <a:rPr lang="en-US" dirty="0"/>
              <a:t> </a:t>
            </a:r>
            <a:r>
              <a:rPr lang="en-US" dirty="0" err="1"/>
              <a:t>arfogi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hunan</a:t>
            </a:r>
            <a:r>
              <a:rPr lang="en-US" dirty="0"/>
              <a:t> </a:t>
            </a:r>
            <a:r>
              <a:rPr lang="en-US" dirty="0" err="1"/>
              <a:t>asesu</a:t>
            </a:r>
            <a:r>
              <a:rPr lang="en-US" dirty="0"/>
              <a:t> a </a:t>
            </a:r>
            <a:r>
              <a:rPr lang="en-US" dirty="0" err="1"/>
              <a:t>asesu</a:t>
            </a:r>
            <a:r>
              <a:rPr lang="en-US" dirty="0"/>
              <a:t> </a:t>
            </a:r>
            <a:r>
              <a:rPr lang="en-US" dirty="0" err="1"/>
              <a:t>cyfoedion</a:t>
            </a:r>
            <a:r>
              <a:rPr lang="en-US" dirty="0"/>
              <a:t> </a:t>
            </a:r>
          </a:p>
          <a:p>
            <a:r>
              <a:rPr lang="en-US" dirty="0" err="1"/>
              <a:t>awgrymiadau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gyflawni'r</a:t>
            </a:r>
            <a:r>
              <a:rPr lang="en-US" dirty="0"/>
              <a:t> </a:t>
            </a:r>
            <a:r>
              <a:rPr lang="en-US" dirty="0" err="1"/>
              <a:t>amcan</a:t>
            </a:r>
            <a:r>
              <a:rPr lang="en-US" dirty="0"/>
              <a:t> </a:t>
            </a:r>
            <a:r>
              <a:rPr lang="en-US" dirty="0" err="1"/>
              <a:t>dysgu</a:t>
            </a:r>
            <a:endParaRPr lang="en-US" dirty="0"/>
          </a:p>
          <a:p>
            <a:r>
              <a:rPr lang="en-US" dirty="0" err="1"/>
              <a:t>mae’n</a:t>
            </a:r>
            <a:r>
              <a:rPr lang="en-US" dirty="0"/>
              <a:t> </a:t>
            </a:r>
            <a:r>
              <a:rPr lang="en-US" dirty="0" err="1"/>
              <a:t>restr</a:t>
            </a:r>
            <a:r>
              <a:rPr lang="en-US" dirty="0"/>
              <a:t> o </a:t>
            </a:r>
            <a:r>
              <a:rPr lang="en-US" dirty="0" err="1"/>
              <a:t>ysgogiadau</a:t>
            </a:r>
            <a:r>
              <a:rPr lang="en-US" dirty="0"/>
              <a:t> '</a:t>
            </a:r>
            <a:r>
              <a:rPr lang="en-US" dirty="0" err="1"/>
              <a:t>cofio</a:t>
            </a:r>
            <a:r>
              <a:rPr lang="en-US" dirty="0"/>
              <a:t>’ </a:t>
            </a:r>
          </a:p>
        </p:txBody>
      </p:sp>
    </p:spTree>
    <p:extLst>
      <p:ext uri="{BB962C8B-B14F-4D97-AF65-F5344CB8AC3E}">
        <p14:creationId xmlns:p14="http://schemas.microsoft.com/office/powerpoint/2010/main" val="3078403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8093" y="0"/>
            <a:ext cx="8534400" cy="5759450"/>
          </a:xfrm>
        </p:spPr>
        <p:txBody>
          <a:bodyPr/>
          <a:lstStyle/>
          <a:p>
            <a:pPr>
              <a:buNone/>
            </a:pPr>
            <a:r>
              <a:rPr lang="en-US" b="1" dirty="0"/>
              <a:t>MAE ANGEN IDDYNT I FOD:</a:t>
            </a:r>
          </a:p>
          <a:p>
            <a:pPr>
              <a:buNone/>
            </a:pPr>
            <a:endParaRPr lang="en-US" dirty="0"/>
          </a:p>
          <a:p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hysgrifennu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iaith</a:t>
            </a:r>
            <a:r>
              <a:rPr lang="en-US" dirty="0"/>
              <a:t> y </a:t>
            </a:r>
            <a:r>
              <a:rPr lang="en-US" dirty="0" err="1"/>
              <a:t>mae</a:t>
            </a:r>
            <a:r>
              <a:rPr lang="en-US" dirty="0"/>
              <a:t> </a:t>
            </a:r>
            <a:r>
              <a:rPr lang="en-US" dirty="0" err="1"/>
              <a:t>dysgwyr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ei</a:t>
            </a:r>
            <a:r>
              <a:rPr lang="en-US" dirty="0"/>
              <a:t> </a:t>
            </a:r>
            <a:r>
              <a:rPr lang="en-US" dirty="0" err="1"/>
              <a:t>ddeall</a:t>
            </a:r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gyfyngedig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nifer</a:t>
            </a:r>
            <a:r>
              <a:rPr lang="en-US" dirty="0"/>
              <a:t> (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llethu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y </a:t>
            </a:r>
            <a:r>
              <a:rPr lang="en-US" dirty="0" err="1"/>
              <a:t>dasg</a:t>
            </a:r>
            <a:r>
              <a:rPr lang="en-US" dirty="0"/>
              <a:t>)</a:t>
            </a:r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canolbwyntio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agweddau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ac </a:t>
            </a:r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ymddygiad</a:t>
            </a:r>
            <a:endParaRPr lang="en-US" dirty="0"/>
          </a:p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cefnogi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enghreifftiau</a:t>
            </a:r>
            <a:r>
              <a:rPr lang="en-US" dirty="0"/>
              <a:t> o </a:t>
            </a:r>
            <a:r>
              <a:rPr lang="en-US" dirty="0" err="1"/>
              <a:t>waith</a:t>
            </a:r>
            <a:r>
              <a:rPr lang="en-US" dirty="0"/>
              <a:t> (</a:t>
            </a:r>
            <a:r>
              <a:rPr lang="en-US" dirty="0" err="1"/>
              <a:t>sy'n</a:t>
            </a:r>
            <a:r>
              <a:rPr lang="en-US" dirty="0"/>
              <a:t> </a:t>
            </a:r>
            <a:r>
              <a:rPr lang="en-US" dirty="0" err="1"/>
              <a:t>gwneud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hystyr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glir</a:t>
            </a:r>
            <a:r>
              <a:rPr lang="en-US" dirty="0"/>
              <a:t>)</a:t>
            </a:r>
          </a:p>
          <a:p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creu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ddelfrydol</a:t>
            </a:r>
            <a:r>
              <a:rPr lang="en-US" dirty="0"/>
              <a:t> </a:t>
            </a:r>
            <a:r>
              <a:rPr lang="en-US" dirty="0" err="1"/>
              <a:t>gyda</a:t>
            </a:r>
            <a:r>
              <a:rPr lang="en-US" dirty="0"/>
              <a:t> </a:t>
            </a:r>
            <a:r>
              <a:rPr lang="en-US" dirty="0" err="1"/>
              <a:t>mewnbwn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fyfyrwyr</a:t>
            </a:r>
            <a:r>
              <a:rPr lang="en-US" dirty="0"/>
              <a:t> (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ddealltwriaeth</a:t>
            </a:r>
            <a:r>
              <a:rPr lang="en-US" dirty="0"/>
              <a:t> a </a:t>
            </a:r>
            <a:r>
              <a:rPr lang="en-US" dirty="0" err="1"/>
              <a:t>pherchnogaeth</a:t>
            </a:r>
            <a:r>
              <a:rPr lang="en-US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24053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8" name="Text Box 14"/>
          <p:cNvSpPr txBox="1">
            <a:spLocks noChangeArrowheads="1"/>
          </p:cNvSpPr>
          <p:nvPr/>
        </p:nvSpPr>
        <p:spPr bwMode="auto">
          <a:xfrm>
            <a:off x="1091954" y="973694"/>
            <a:ext cx="1535829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prstTxWarp prst="textNoShape">
              <a:avLst/>
            </a:prstTxWarp>
            <a:spAutoFit/>
          </a:bodyPr>
          <a:lstStyle/>
          <a:p>
            <a:r>
              <a:rPr lang="cy-GB" b="1" dirty="0"/>
              <a:t>Cofiwch!!!</a:t>
            </a:r>
          </a:p>
        </p:txBody>
      </p:sp>
      <p:grpSp>
        <p:nvGrpSpPr>
          <p:cNvPr id="2" name="Organization Chart 16"/>
          <p:cNvGrpSpPr>
            <a:grpSpLocks noGrp="1" noChangeAspect="1"/>
          </p:cNvGrpSpPr>
          <p:nvPr/>
        </p:nvGrpSpPr>
        <p:grpSpPr bwMode="auto">
          <a:xfrm>
            <a:off x="1547813" y="252413"/>
            <a:ext cx="5224462" cy="3714750"/>
            <a:chOff x="1134" y="1270"/>
            <a:chExt cx="1872" cy="720"/>
          </a:xfrm>
        </p:grpSpPr>
        <p:sp>
          <p:nvSpPr>
            <p:cNvPr id="2051" name="AutoShape 15"/>
            <p:cNvSpPr>
              <a:spLocks noChangeAspect="1" noChangeArrowheads="1" noTextEdit="1"/>
            </p:cNvSpPr>
            <p:nvPr/>
          </p:nvSpPr>
          <p:spPr bwMode="auto">
            <a:xfrm>
              <a:off x="1134" y="1270"/>
              <a:ext cx="1872" cy="7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cxnSp>
          <p:nvCxnSpPr>
            <p:cNvPr id="2052" name="_s2052"/>
            <p:cNvCxnSpPr>
              <a:cxnSpLocks noChangeShapeType="1"/>
              <a:stCxn id="2056" idx="0"/>
              <a:endCxn id="2054" idx="2"/>
            </p:cNvCxnSpPr>
            <p:nvPr/>
          </p:nvCxnSpPr>
          <p:spPr bwMode="auto">
            <a:xfrm rot="5400000" flipH="1">
              <a:off x="2250" y="1378"/>
              <a:ext cx="144" cy="504"/>
            </a:xfrm>
            <a:prstGeom prst="bentConnector3">
              <a:avLst>
                <a:gd name="adj1" fmla="val 1827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cxnSp>
          <p:nvCxnSpPr>
            <p:cNvPr id="2053" name="_s2053"/>
            <p:cNvCxnSpPr>
              <a:cxnSpLocks noChangeShapeType="1"/>
              <a:stCxn id="2055" idx="0"/>
              <a:endCxn id="2054" idx="2"/>
            </p:cNvCxnSpPr>
            <p:nvPr/>
          </p:nvCxnSpPr>
          <p:spPr bwMode="auto">
            <a:xfrm rot="16200000">
              <a:off x="1746" y="1378"/>
              <a:ext cx="144" cy="504"/>
            </a:xfrm>
            <a:prstGeom prst="bentConnector3">
              <a:avLst>
                <a:gd name="adj1" fmla="val 18273"/>
              </a:avLst>
            </a:prstGeom>
            <a:noFill/>
            <a:ln w="28575">
              <a:solidFill>
                <a:schemeClr val="tx1"/>
              </a:solidFill>
              <a:miter lim="800000"/>
              <a:headEnd/>
              <a:tailEnd/>
            </a:ln>
          </p:spPr>
        </p:cxnSp>
        <p:sp>
          <p:nvSpPr>
            <p:cNvPr id="2054" name="_s2054"/>
            <p:cNvSpPr>
              <a:spLocks noChangeArrowheads="1"/>
            </p:cNvSpPr>
            <p:nvPr/>
          </p:nvSpPr>
          <p:spPr bwMode="auto">
            <a:xfrm>
              <a:off x="1638" y="1270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lIns="0" tIns="0" rIns="0" bIns="0" anchor="ctr">
              <a:prstTxWarp prst="textNoShape">
                <a:avLst/>
              </a:prstTxWarp>
            </a:bodyPr>
            <a:lstStyle/>
            <a:p>
              <a:pPr algn="ctr"/>
              <a:r>
                <a:rPr lang="en-GB" sz="2000" b="1" dirty="0" err="1"/>
                <a:t>Camsyniadau</a:t>
              </a:r>
              <a:r>
                <a:rPr lang="en-GB" sz="2000" b="1" dirty="0"/>
                <a:t> </a:t>
              </a:r>
              <a:r>
                <a:rPr lang="en-GB" sz="2000" b="1" dirty="0" err="1"/>
                <a:t>cyffredin</a:t>
              </a:r>
              <a:r>
                <a:rPr lang="en-GB" sz="2000" b="1" dirty="0"/>
                <a:t> </a:t>
              </a:r>
              <a:r>
                <a:rPr lang="en-GB" sz="2000" b="1" dirty="0" err="1"/>
                <a:t>ynghylch</a:t>
              </a:r>
              <a:r>
                <a:rPr lang="en-GB" sz="2000" b="1" dirty="0"/>
                <a:t> </a:t>
              </a:r>
              <a:r>
                <a:rPr lang="en-GB" sz="2000" b="1" dirty="0" err="1"/>
                <a:t>datblygu</a:t>
              </a:r>
              <a:r>
                <a:rPr lang="en-GB" sz="2000" b="1" dirty="0"/>
                <a:t> </a:t>
              </a:r>
              <a:r>
                <a:rPr lang="en-GB" sz="2000" b="1" dirty="0" err="1"/>
                <a:t>meini</a:t>
              </a:r>
              <a:r>
                <a:rPr lang="en-GB" sz="2000" b="1" dirty="0"/>
                <a:t> </a:t>
              </a:r>
              <a:r>
                <a:rPr lang="en-GB" sz="2000" b="1" dirty="0" err="1"/>
                <a:t>prawf</a:t>
              </a:r>
              <a:r>
                <a:rPr lang="en-GB" sz="2000" b="1" dirty="0"/>
                <a:t> </a:t>
              </a:r>
              <a:r>
                <a:rPr lang="en-GB" sz="2000" b="1" dirty="0" err="1"/>
                <a:t>llwyddiant</a:t>
              </a:r>
              <a:endParaRPr lang="en-GB" sz="2000" b="1" dirty="0"/>
            </a:p>
          </p:txBody>
        </p:sp>
        <p:sp>
          <p:nvSpPr>
            <p:cNvPr id="2055" name="_s2055"/>
            <p:cNvSpPr>
              <a:spLocks noChangeArrowheads="1"/>
            </p:cNvSpPr>
            <p:nvPr/>
          </p:nvSpPr>
          <p:spPr bwMode="auto">
            <a:xfrm>
              <a:off x="1134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0" tIns="0" rIns="0" bIns="0" anchor="ctr">
              <a:prstTxWarp prst="textNoShape">
                <a:avLst/>
              </a:prstTxWarp>
            </a:bodyPr>
            <a:lstStyle/>
            <a:p>
              <a:pPr algn="ctr"/>
              <a:r>
                <a:rPr lang="en-GB" sz="2000"/>
                <a:t>Rhoi ‘cynllun marcio’ </a:t>
              </a:r>
            </a:p>
            <a:p>
              <a:pPr algn="ctr"/>
              <a:r>
                <a:rPr lang="en-GB" sz="2000"/>
                <a:t>i ddysgwyr</a:t>
              </a:r>
            </a:p>
          </p:txBody>
        </p:sp>
        <p:sp>
          <p:nvSpPr>
            <p:cNvPr id="2056" name="_s2056"/>
            <p:cNvSpPr>
              <a:spLocks noChangeArrowheads="1"/>
            </p:cNvSpPr>
            <p:nvPr/>
          </p:nvSpPr>
          <p:spPr bwMode="auto">
            <a:xfrm>
              <a:off x="2142" y="1702"/>
              <a:ext cx="864" cy="288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0" tIns="0" rIns="0" bIns="0" anchor="ctr">
              <a:prstTxWarp prst="textNoShape">
                <a:avLst/>
              </a:prstTxWarp>
            </a:bodyPr>
            <a:lstStyle/>
            <a:p>
              <a:pPr algn="ctr"/>
              <a:r>
                <a:rPr lang="en-GB" sz="2000" dirty="0" err="1"/>
                <a:t>Gofyn</a:t>
              </a:r>
              <a:r>
                <a:rPr lang="en-GB" sz="2000" dirty="0"/>
                <a:t> </a:t>
              </a:r>
              <a:r>
                <a:rPr lang="en-GB" sz="2000" dirty="0" err="1"/>
                <a:t>i</a:t>
              </a:r>
              <a:r>
                <a:rPr lang="en-GB" sz="2000" dirty="0"/>
                <a:t> </a:t>
              </a:r>
              <a:r>
                <a:rPr lang="en-GB" sz="2000" dirty="0" err="1"/>
                <a:t>ddysgwyr</a:t>
              </a:r>
              <a:r>
                <a:rPr lang="en-GB" sz="2000" dirty="0"/>
                <a:t> </a:t>
              </a:r>
            </a:p>
            <a:p>
              <a:pPr algn="ctr"/>
              <a:r>
                <a:rPr lang="en-GB" sz="2000" dirty="0" err="1"/>
                <a:t>dicio</a:t>
              </a:r>
              <a:r>
                <a:rPr lang="en-GB" sz="2000" dirty="0"/>
                <a:t> </a:t>
              </a:r>
              <a:r>
                <a:rPr lang="en-GB" sz="2000" dirty="0" err="1"/>
                <a:t>eitemau</a:t>
              </a:r>
              <a:r>
                <a:rPr lang="en-GB" sz="2000" dirty="0"/>
                <a:t> </a:t>
              </a:r>
              <a:r>
                <a:rPr lang="en-GB" sz="2000" dirty="0" err="1"/>
                <a:t>ar</a:t>
              </a:r>
              <a:r>
                <a:rPr lang="en-GB" sz="2000" dirty="0"/>
                <a:t> </a:t>
              </a:r>
              <a:r>
                <a:rPr lang="en-GB" sz="2000" dirty="0" err="1"/>
                <a:t>restr</a:t>
              </a:r>
              <a:endParaRPr lang="en-GB" sz="2000" dirty="0"/>
            </a:p>
            <a:p>
              <a:pPr algn="ctr"/>
              <a:r>
                <a:rPr lang="en-GB" sz="2000" dirty="0"/>
                <a:t>o </a:t>
              </a:r>
              <a:r>
                <a:rPr lang="en-GB" sz="2000" dirty="0" err="1"/>
                <a:t>bethau</a:t>
              </a:r>
              <a:r>
                <a:rPr lang="en-GB" sz="2000" dirty="0"/>
                <a:t> y gallant </a:t>
              </a:r>
            </a:p>
            <a:p>
              <a:pPr algn="ctr"/>
              <a:r>
                <a:rPr lang="en-GB" sz="2000" dirty="0" err="1"/>
                <a:t>eu</a:t>
              </a:r>
              <a:r>
                <a:rPr lang="en-GB" sz="2000" dirty="0"/>
                <a:t> </a:t>
              </a:r>
              <a:r>
                <a:rPr lang="en-GB" sz="2000" dirty="0" err="1"/>
                <a:t>gwneud</a:t>
              </a:r>
              <a:endParaRPr lang="en-GB" sz="2000" dirty="0"/>
            </a:p>
          </p:txBody>
        </p:sp>
      </p:grpSp>
      <p:sp>
        <p:nvSpPr>
          <p:cNvPr id="2059" name="Text Box 25"/>
          <p:cNvSpPr txBox="1">
            <a:spLocks noChangeArrowheads="1"/>
          </p:cNvSpPr>
          <p:nvPr/>
        </p:nvSpPr>
        <p:spPr bwMode="auto">
          <a:xfrm>
            <a:off x="1908175" y="3979863"/>
            <a:ext cx="16383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solidFill>
                  <a:srgbClr val="FF0000"/>
                </a:solidFill>
              </a:rPr>
              <a:t>Tacteg rysait</a:t>
            </a:r>
          </a:p>
          <a:p>
            <a:endParaRPr lang="cy-GB" sz="2000" dirty="0">
              <a:solidFill>
                <a:srgbClr val="FF0000"/>
              </a:solidFill>
            </a:endParaRPr>
          </a:p>
        </p:txBody>
      </p:sp>
      <p:sp>
        <p:nvSpPr>
          <p:cNvPr id="2060" name="Text Box 26"/>
          <p:cNvSpPr txBox="1">
            <a:spLocks noChangeArrowheads="1"/>
          </p:cNvSpPr>
          <p:nvPr/>
        </p:nvSpPr>
        <p:spPr bwMode="auto">
          <a:xfrm>
            <a:off x="5292725" y="3908425"/>
            <a:ext cx="3177921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solidFill>
                  <a:srgbClr val="0033CC"/>
                </a:solidFill>
              </a:rPr>
              <a:t>Tacteg colomen mewn twll</a:t>
            </a:r>
          </a:p>
        </p:txBody>
      </p:sp>
      <p:sp>
        <p:nvSpPr>
          <p:cNvPr id="2061" name="Text Box 27"/>
          <p:cNvSpPr txBox="1">
            <a:spLocks noChangeArrowheads="1"/>
          </p:cNvSpPr>
          <p:nvPr/>
        </p:nvSpPr>
        <p:spPr bwMode="auto">
          <a:xfrm>
            <a:off x="1524000" y="4267200"/>
            <a:ext cx="28448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cy-GB" dirty="0">
                <a:solidFill>
                  <a:srgbClr val="FF0000"/>
                </a:solidFill>
              </a:rPr>
              <a:t>‘</a:t>
            </a:r>
            <a:r>
              <a:rPr lang="cy-GB" sz="2000" dirty="0">
                <a:solidFill>
                  <a:srgbClr val="FF0000"/>
                </a:solidFill>
              </a:rPr>
              <a:t>Dywedwch wrthyf beth </a:t>
            </a:r>
            <a:endParaRPr lang="en-GB" sz="2000" dirty="0">
              <a:solidFill>
                <a:srgbClr val="FF0000"/>
              </a:solidFill>
            </a:endParaRPr>
          </a:p>
          <a:p>
            <a:r>
              <a:rPr lang="cy-GB" sz="2000" dirty="0">
                <a:solidFill>
                  <a:srgbClr val="FF0000"/>
                </a:solidFill>
              </a:rPr>
              <a:t>i'w wneud ac fe'i gwnaf’</a:t>
            </a:r>
          </a:p>
        </p:txBody>
      </p:sp>
      <p:sp>
        <p:nvSpPr>
          <p:cNvPr id="2062" name="Text Box 28"/>
          <p:cNvSpPr txBox="1">
            <a:spLocks noChangeArrowheads="1"/>
          </p:cNvSpPr>
          <p:nvPr/>
        </p:nvSpPr>
        <p:spPr bwMode="auto">
          <a:xfrm>
            <a:off x="5292725" y="4267200"/>
            <a:ext cx="3459163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r>
              <a:rPr lang="cy-GB" sz="2000" dirty="0">
                <a:solidFill>
                  <a:srgbClr val="0000FF"/>
                </a:solidFill>
              </a:rPr>
              <a:t>‘Rwyf wedi'i wneud felly dyna ni’</a:t>
            </a:r>
          </a:p>
        </p:txBody>
      </p:sp>
      <p:sp>
        <p:nvSpPr>
          <p:cNvPr id="2063" name="Text Box 29"/>
          <p:cNvSpPr txBox="1">
            <a:spLocks noChangeArrowheads="1"/>
          </p:cNvSpPr>
          <p:nvPr/>
        </p:nvSpPr>
        <p:spPr bwMode="auto">
          <a:xfrm>
            <a:off x="457200" y="5105400"/>
            <a:ext cx="4217988" cy="91598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buFontTx/>
              <a:buChar char="•"/>
            </a:pPr>
            <a:r>
              <a:rPr lang="cy-GB" dirty="0">
                <a:solidFill>
                  <a:schemeClr val="accent4">
                    <a:lumMod val="25000"/>
                  </a:schemeClr>
                </a:solidFill>
              </a:rPr>
              <a:t> Yn meithrin dibyniaeth NID gallu</a:t>
            </a:r>
          </a:p>
          <a:p>
            <a:pPr>
              <a:buFontTx/>
              <a:buChar char="•"/>
            </a:pPr>
            <a:r>
              <a:rPr lang="cy-GB" dirty="0">
                <a:solidFill>
                  <a:schemeClr val="accent4">
                    <a:lumMod val="25000"/>
                  </a:schemeClr>
                </a:solidFill>
              </a:rPr>
              <a:t> yn dadbersonoli'r dysgu ac yn meithrin</a:t>
            </a:r>
          </a:p>
          <a:p>
            <a:r>
              <a:rPr lang="cy-GB" dirty="0">
                <a:solidFill>
                  <a:schemeClr val="accent4">
                    <a:lumMod val="25000"/>
                  </a:schemeClr>
                </a:solidFill>
              </a:rPr>
              <a:t>dadgymhelliant</a:t>
            </a:r>
          </a:p>
        </p:txBody>
      </p:sp>
      <p:sp>
        <p:nvSpPr>
          <p:cNvPr id="2064" name="Text Box 30"/>
          <p:cNvSpPr txBox="1">
            <a:spLocks noChangeArrowheads="1"/>
          </p:cNvSpPr>
          <p:nvPr/>
        </p:nvSpPr>
        <p:spPr bwMode="auto">
          <a:xfrm>
            <a:off x="4876800" y="4876800"/>
            <a:ext cx="3959225" cy="641350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 wrap="none">
            <a:prstTxWarp prst="textNoShape">
              <a:avLst/>
            </a:prstTxWarp>
            <a:spAutoFit/>
          </a:bodyPr>
          <a:lstStyle/>
          <a:p>
            <a:pPr>
              <a:buFontTx/>
              <a:buChar char="•"/>
            </a:pPr>
            <a:r>
              <a:rPr lang="cy-GB" dirty="0">
                <a:solidFill>
                  <a:srgbClr val="363636"/>
                </a:solidFill>
              </a:rPr>
              <a:t> Yn atal gwelliannau mewn ansawdd</a:t>
            </a:r>
          </a:p>
          <a:p>
            <a:pPr>
              <a:buFontTx/>
              <a:buChar char="•"/>
            </a:pPr>
            <a:r>
              <a:rPr lang="cy-GB" dirty="0">
                <a:solidFill>
                  <a:srgbClr val="363636"/>
                </a:solidFill>
              </a:rPr>
              <a:t> Yn atal cynwysoldeb</a:t>
            </a:r>
          </a:p>
        </p:txBody>
      </p:sp>
    </p:spTree>
    <p:extLst>
      <p:ext uri="{BB962C8B-B14F-4D97-AF65-F5344CB8AC3E}">
        <p14:creationId xmlns:p14="http://schemas.microsoft.com/office/powerpoint/2010/main" val="21419422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8" grpId="0"/>
      <p:bldP spid="2059" grpId="0"/>
      <p:bldP spid="2060" grpId="0"/>
      <p:bldP spid="2061" grpId="0"/>
      <p:bldP spid="2062" grpId="0"/>
      <p:bldP spid="2063" grpId="0" animBg="1"/>
      <p:bldP spid="2064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ChangeArrowheads="1"/>
          </p:cNvSpPr>
          <p:nvPr/>
        </p:nvSpPr>
        <p:spPr bwMode="auto">
          <a:xfrm>
            <a:off x="457200" y="0"/>
            <a:ext cx="8229600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endParaRPr lang="en-US" sz="3200" b="1">
              <a:solidFill>
                <a:schemeClr val="tx2"/>
              </a:solidFill>
            </a:endParaRPr>
          </a:p>
        </p:txBody>
      </p:sp>
      <p:sp>
        <p:nvSpPr>
          <p:cNvPr id="16389" name="Rectangle 5"/>
          <p:cNvSpPr>
            <a:spLocks noChangeArrowheads="1"/>
          </p:cNvSpPr>
          <p:nvPr/>
        </p:nvSpPr>
        <p:spPr bwMode="auto">
          <a:xfrm>
            <a:off x="1403350" y="215900"/>
            <a:ext cx="7499350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r>
              <a:rPr lang="cy-GB" sz="3600" b="1" dirty="0">
                <a:solidFill>
                  <a:schemeClr val="tx2"/>
                </a:solidFill>
              </a:rPr>
              <a:t>Datblygu meini prawf llwyddiant</a:t>
            </a:r>
          </a:p>
        </p:txBody>
      </p:sp>
      <p:sp>
        <p:nvSpPr>
          <p:cNvPr id="16390" name="Rectangle 6"/>
          <p:cNvSpPr>
            <a:spLocks noChangeArrowheads="1"/>
          </p:cNvSpPr>
          <p:nvPr/>
        </p:nvSpPr>
        <p:spPr bwMode="auto">
          <a:xfrm>
            <a:off x="1281960" y="1188071"/>
            <a:ext cx="7434804" cy="31125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>
              <a:spcBef>
                <a:spcPct val="20000"/>
              </a:spcBef>
            </a:pPr>
            <a:r>
              <a:rPr lang="cy-GB" sz="2400" dirty="0"/>
              <a:t>Mae Hari a </a:t>
            </a:r>
            <a:r>
              <a:rPr lang="cy-GB" sz="2400" dirty="0" smtClean="0"/>
              <a:t>Gwenno </a:t>
            </a:r>
            <a:r>
              <a:rPr lang="cy-GB" sz="2400" dirty="0"/>
              <a:t>eisiau prynu cadair wthio i'w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mab blwydd oed. Rhaid i'r gadair wthio allu ffitio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yng nghist eu car bach a bod yn ysgafn ac yn hawdd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ei symud.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Beth fyddai eu meini prawf llwyddiant?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Pa gadair wthio fyddech chi'n eu cynghori i'w phrynu?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Pam?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 </a:t>
            </a:r>
          </a:p>
          <a:p>
            <a:pPr marL="342900" indent="-342900">
              <a:spcBef>
                <a:spcPct val="20000"/>
              </a:spcBef>
            </a:pPr>
            <a:endParaRPr lang="cy-GB" sz="2400" i="1" dirty="0"/>
          </a:p>
          <a:p>
            <a:pPr marL="342900" indent="-342900">
              <a:spcBef>
                <a:spcPct val="20000"/>
              </a:spcBef>
            </a:pPr>
            <a:endParaRPr lang="cy-GB" sz="2800" b="1" dirty="0"/>
          </a:p>
        </p:txBody>
      </p:sp>
      <p:pic>
        <p:nvPicPr>
          <p:cNvPr id="2052" name="Picture 4" descr="Image result for baby buggy">
            <a:extLst>
              <a:ext uri="{FF2B5EF4-FFF2-40B4-BE49-F238E27FC236}">
                <a16:creationId xmlns:a16="http://schemas.microsoft.com/office/drawing/2014/main" id="{B118730E-67DB-CD4A-970D-91EC47059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566678"/>
            <a:ext cx="1152128" cy="1730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6" descr="Image result for baby buggy">
            <a:extLst>
              <a:ext uri="{FF2B5EF4-FFF2-40B4-BE49-F238E27FC236}">
                <a16:creationId xmlns:a16="http://schemas.microsoft.com/office/drawing/2014/main" id="{9E908378-4381-2F44-9687-4DFF34513E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8397" y="3986421"/>
            <a:ext cx="1752476" cy="175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8" descr="Image result for heavy duty baby buggy">
            <a:extLst>
              <a:ext uri="{FF2B5EF4-FFF2-40B4-BE49-F238E27FC236}">
                <a16:creationId xmlns:a16="http://schemas.microsoft.com/office/drawing/2014/main" id="{D943097C-0A9E-C04A-97B2-0FC789661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542093"/>
            <a:ext cx="1489840" cy="1461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10" descr="Image result for lightweight baby buggy">
            <a:extLst>
              <a:ext uri="{FF2B5EF4-FFF2-40B4-BE49-F238E27FC236}">
                <a16:creationId xmlns:a16="http://schemas.microsoft.com/office/drawing/2014/main" id="{52FE6D78-94D6-704A-8321-B7A8B7AAD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3097" y="4313896"/>
            <a:ext cx="1974950" cy="13178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891558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9" grpId="0"/>
      <p:bldP spid="16390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3"/>
          <p:cNvSpPr>
            <a:spLocks noChangeArrowheads="1"/>
          </p:cNvSpPr>
          <p:nvPr/>
        </p:nvSpPr>
        <p:spPr bwMode="auto">
          <a:xfrm>
            <a:off x="457200" y="0"/>
            <a:ext cx="8229600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pPr algn="ctr"/>
            <a:endParaRPr lang="en-US" sz="3200" b="1">
              <a:solidFill>
                <a:schemeClr val="tx2"/>
              </a:solidFill>
            </a:endParaRPr>
          </a:p>
        </p:txBody>
      </p:sp>
      <p:sp>
        <p:nvSpPr>
          <p:cNvPr id="17412" name="Rectangle 4"/>
          <p:cNvSpPr>
            <a:spLocks noChangeArrowheads="1"/>
          </p:cNvSpPr>
          <p:nvPr/>
        </p:nvSpPr>
        <p:spPr bwMode="auto">
          <a:xfrm>
            <a:off x="1476375" y="1600200"/>
            <a:ext cx="7210425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>
              <a:spcBef>
                <a:spcPct val="20000"/>
              </a:spcBef>
            </a:pPr>
            <a:endParaRPr lang="en-US" sz="2800"/>
          </a:p>
        </p:txBody>
      </p:sp>
      <p:sp>
        <p:nvSpPr>
          <p:cNvPr id="17413" name="Rectangle 5"/>
          <p:cNvSpPr>
            <a:spLocks noChangeArrowheads="1"/>
          </p:cNvSpPr>
          <p:nvPr/>
        </p:nvSpPr>
        <p:spPr bwMode="auto">
          <a:xfrm>
            <a:off x="1403350" y="215900"/>
            <a:ext cx="7499350" cy="1417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prstTxWarp prst="textNoShape">
              <a:avLst/>
            </a:prstTxWarp>
          </a:bodyPr>
          <a:lstStyle/>
          <a:p>
            <a:r>
              <a:rPr lang="cy-GB" sz="3600" b="1" dirty="0">
                <a:solidFill>
                  <a:schemeClr val="tx2"/>
                </a:solidFill>
              </a:rPr>
              <a:t>Datblygu meini prawf llwyddiant</a:t>
            </a:r>
          </a:p>
        </p:txBody>
      </p:sp>
      <p:sp>
        <p:nvSpPr>
          <p:cNvPr id="17414" name="Rectangle 6"/>
          <p:cNvSpPr>
            <a:spLocks noChangeArrowheads="1"/>
          </p:cNvSpPr>
          <p:nvPr/>
        </p:nvSpPr>
        <p:spPr bwMode="auto">
          <a:xfrm>
            <a:off x="914400" y="1412875"/>
            <a:ext cx="7988300" cy="4929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prstTxWarp prst="textNoShape">
              <a:avLst/>
            </a:prstTxWarp>
          </a:bodyPr>
          <a:lstStyle/>
          <a:p>
            <a:pPr marL="342900" indent="-342900">
              <a:spcBef>
                <a:spcPct val="20000"/>
              </a:spcBef>
            </a:pPr>
            <a:r>
              <a:rPr lang="cy-GB" sz="2400" dirty="0"/>
              <a:t>Pa gadair wthio a ddewiswyd gennych</a:t>
            </a:r>
            <a:r>
              <a:rPr lang="cy-GB" sz="2400" dirty="0" smtClean="0"/>
              <a:t>?</a:t>
            </a:r>
            <a:endParaRPr lang="cy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Pam y gwnaethoch ddewis y gadair wthio hon</a:t>
            </a:r>
            <a:r>
              <a:rPr lang="cy-GB" sz="2400" dirty="0" smtClean="0"/>
              <a:t>?</a:t>
            </a:r>
            <a:endParaRPr lang="cy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A wnaethoch addasu eich meini prawf llwyddiant? Os </a:t>
            </a:r>
            <a:endParaRPr lang="en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felly, sut</a:t>
            </a:r>
            <a:r>
              <a:rPr lang="en-GB" sz="2400" dirty="0"/>
              <a:t> </a:t>
            </a:r>
            <a:r>
              <a:rPr lang="cy-GB" sz="2400" dirty="0"/>
              <a:t>y gwnaethoch eu haddasu? O ble y daeth</a:t>
            </a:r>
            <a:endParaRPr lang="en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eich syniadau eraill?</a:t>
            </a:r>
          </a:p>
          <a:p>
            <a:pPr marL="342900" indent="-342900">
              <a:spcBef>
                <a:spcPct val="20000"/>
              </a:spcBef>
            </a:pPr>
            <a:r>
              <a:rPr lang="cy-GB" sz="2400" dirty="0" smtClean="0"/>
              <a:t>Pryd </a:t>
            </a:r>
            <a:r>
              <a:rPr lang="cy-GB" sz="2400" dirty="0"/>
              <a:t>y gallech ddefnyddio'r meini prawf hyn neu feini </a:t>
            </a:r>
            <a:endParaRPr lang="en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prawf tebyg eto?</a:t>
            </a:r>
            <a:r>
              <a:rPr lang="en-GB" sz="2400" dirty="0"/>
              <a:t> </a:t>
            </a:r>
            <a:r>
              <a:rPr lang="cy-GB" sz="2400" dirty="0"/>
              <a:t>Pryd y gallech ddefnyddio'r </a:t>
            </a:r>
            <a:endParaRPr lang="en-GB" sz="2400" dirty="0"/>
          </a:p>
          <a:p>
            <a:pPr marL="342900" indent="-342900">
              <a:spcBef>
                <a:spcPct val="20000"/>
              </a:spcBef>
            </a:pPr>
            <a:r>
              <a:rPr lang="cy-GB" sz="2400" dirty="0"/>
              <a:t>broses hon eto?</a:t>
            </a:r>
          </a:p>
          <a:p>
            <a:pPr marL="342900" indent="-342900">
              <a:spcBef>
                <a:spcPct val="20000"/>
              </a:spcBef>
            </a:pPr>
            <a:endParaRPr lang="cy-GB" sz="2400" i="1" dirty="0"/>
          </a:p>
          <a:p>
            <a:pPr marL="342900" indent="-342900">
              <a:spcBef>
                <a:spcPct val="20000"/>
              </a:spcBef>
            </a:pPr>
            <a:endParaRPr lang="cy-GB" sz="2800" b="1" dirty="0"/>
          </a:p>
        </p:txBody>
      </p:sp>
      <p:pic>
        <p:nvPicPr>
          <p:cNvPr id="17415" name="Picture 7" descr="MCj0100800000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35825" y="1341438"/>
            <a:ext cx="1296988" cy="1511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678515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7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3" presetID="1" presetClass="entr" presetSubtype="0" fill="hold" grpId="2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3" grpId="0"/>
      <p:bldP spid="17414" grpId="0" build="allAtOnce"/>
      <p:bldP spid="17414" grpId="1" build="allAtOnce"/>
      <p:bldP spid="17414" grpId="2" build="allAtOnce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62CE4-7BA3-E442-AD2A-84774EA9D4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 smtClean="0"/>
              <a:t>MPLl</a:t>
            </a:r>
            <a:r>
              <a:rPr lang="en-US" dirty="0" smtClean="0"/>
              <a:t> </a:t>
            </a:r>
            <a:r>
              <a:rPr lang="en-US" dirty="0"/>
              <a:t>chi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4862C-0BD8-7E44-92F9-180FC3C953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Edrychwch</a:t>
            </a:r>
            <a:r>
              <a:rPr lang="en-US" dirty="0"/>
              <a:t> </a:t>
            </a:r>
            <a:r>
              <a:rPr lang="en-US" dirty="0" err="1"/>
              <a:t>eto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cynllun</a:t>
            </a:r>
            <a:r>
              <a:rPr lang="en-US" dirty="0"/>
              <a:t> </a:t>
            </a:r>
            <a:r>
              <a:rPr lang="en-US" dirty="0" err="1"/>
              <a:t>gwers</a:t>
            </a:r>
            <a:endParaRPr lang="en-US" dirty="0"/>
          </a:p>
          <a:p>
            <a:r>
              <a:rPr lang="en-US" dirty="0" err="1"/>
              <a:t>Ydy’r</a:t>
            </a:r>
            <a:r>
              <a:rPr lang="en-US" dirty="0"/>
              <a:t> </a:t>
            </a:r>
            <a:r>
              <a:rPr lang="en-US" dirty="0" err="1"/>
              <a:t>Meini</a:t>
            </a:r>
            <a:r>
              <a:rPr lang="en-US" dirty="0"/>
              <a:t> </a:t>
            </a:r>
            <a:r>
              <a:rPr lang="en-US" dirty="0" err="1"/>
              <a:t>Prawf</a:t>
            </a:r>
            <a:r>
              <a:rPr lang="en-US" dirty="0"/>
              <a:t> </a:t>
            </a:r>
            <a:r>
              <a:rPr lang="en-US" dirty="0" err="1"/>
              <a:t>Llwyddiant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briodol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dasg</a:t>
            </a:r>
            <a:r>
              <a:rPr lang="en-US" dirty="0"/>
              <a:t> ac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gyd-destun</a:t>
            </a:r>
            <a:r>
              <a:rPr lang="en-US" dirty="0"/>
              <a:t> </a:t>
            </a:r>
            <a:r>
              <a:rPr lang="en-US" dirty="0" err="1"/>
              <a:t>eich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? </a:t>
            </a:r>
          </a:p>
          <a:p>
            <a:r>
              <a:rPr lang="en-US" dirty="0"/>
              <a:t>A </a:t>
            </a:r>
            <a:r>
              <a:rPr lang="en-US" dirty="0" err="1"/>
              <a:t>oes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newid</a:t>
            </a:r>
            <a:r>
              <a:rPr lang="en-US" dirty="0"/>
              <a:t> </a:t>
            </a:r>
            <a:r>
              <a:rPr lang="en-US" dirty="0" err="1"/>
              <a:t>unrhywbeth</a:t>
            </a:r>
            <a:r>
              <a:rPr lang="en-US" dirty="0"/>
              <a:t>?  Beth? Pam?</a:t>
            </a:r>
          </a:p>
        </p:txBody>
      </p:sp>
    </p:spTree>
    <p:extLst>
      <p:ext uri="{BB962C8B-B14F-4D97-AF65-F5344CB8AC3E}">
        <p14:creationId xmlns:p14="http://schemas.microsoft.com/office/powerpoint/2010/main" val="1065771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Rhowch</a:t>
            </a:r>
            <a:r>
              <a:rPr lang="en-GB" dirty="0" smtClean="0"/>
              <a:t> </a:t>
            </a:r>
            <a:r>
              <a:rPr lang="en-GB" dirty="0" err="1" smtClean="0"/>
              <a:t>gynnig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…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28650" y="1777741"/>
            <a:ext cx="784239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 smtClean="0"/>
              <a:t>Dewiswch</a:t>
            </a:r>
            <a:r>
              <a:rPr lang="en-GB" sz="2400" dirty="0" smtClean="0"/>
              <a:t> </a:t>
            </a:r>
            <a:r>
              <a:rPr lang="en-GB" sz="2400" dirty="0" err="1" smtClean="0"/>
              <a:t>gerdd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</a:t>
            </a:r>
            <a:r>
              <a:rPr lang="en-GB" sz="2400" dirty="0" err="1" smtClean="0"/>
              <a:t>eich</a:t>
            </a:r>
            <a:r>
              <a:rPr lang="en-GB" sz="2400" dirty="0" smtClean="0"/>
              <a:t> </a:t>
            </a:r>
            <a:r>
              <a:rPr lang="en-GB" sz="2400" dirty="0" err="1" smtClean="0"/>
              <a:t>ystod</a:t>
            </a:r>
            <a:r>
              <a:rPr lang="en-GB" sz="2400" dirty="0" smtClean="0"/>
              <a:t> </a:t>
            </a:r>
            <a:r>
              <a:rPr lang="en-GB" sz="2400" dirty="0" err="1" smtClean="0"/>
              <a:t>oedran</a:t>
            </a:r>
            <a:r>
              <a:rPr lang="en-GB" sz="2400" dirty="0" smtClean="0"/>
              <a:t> </a:t>
            </a:r>
            <a:r>
              <a:rPr lang="en-GB" sz="2400" dirty="0" err="1" smtClean="0"/>
              <a:t>er</a:t>
            </a:r>
            <a:r>
              <a:rPr lang="en-GB" sz="2400" dirty="0" smtClean="0"/>
              <a:t> </a:t>
            </a:r>
            <a:r>
              <a:rPr lang="en-GB" sz="2400" dirty="0" err="1" smtClean="0"/>
              <a:t>mwyn</a:t>
            </a:r>
            <a:r>
              <a:rPr lang="en-GB" sz="2400" dirty="0" smtClean="0"/>
              <a:t> </a:t>
            </a:r>
            <a:r>
              <a:rPr lang="en-GB" sz="2400" dirty="0" err="1" smtClean="0"/>
              <a:t>atgyfnerthu</a:t>
            </a:r>
            <a:r>
              <a:rPr lang="en-GB" sz="2400" dirty="0" smtClean="0"/>
              <a:t> </a:t>
            </a:r>
            <a:r>
              <a:rPr lang="en-GB" sz="2400" dirty="0" err="1" smtClean="0"/>
              <a:t>patrymau</a:t>
            </a:r>
            <a:r>
              <a:rPr lang="en-GB" sz="2400" dirty="0" smtClean="0"/>
              <a:t> rhythm ac </a:t>
            </a:r>
            <a:r>
              <a:rPr lang="en-GB" sz="2400" dirty="0" err="1" smtClean="0"/>
              <a:t>odl</a:t>
            </a:r>
            <a:endParaRPr lang="en-GB" sz="2400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 smtClean="0"/>
              <a:t>Meddyliwch</a:t>
            </a:r>
            <a:r>
              <a:rPr lang="en-GB" sz="2400" dirty="0" smtClean="0"/>
              <a:t> am </a:t>
            </a:r>
            <a:r>
              <a:rPr lang="en-GB" sz="2400" dirty="0" err="1" smtClean="0"/>
              <a:t>dasg</a:t>
            </a:r>
            <a:r>
              <a:rPr lang="en-GB" sz="2400" dirty="0" smtClean="0"/>
              <a:t>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ddatblygu</a:t>
            </a:r>
            <a:r>
              <a:rPr lang="en-GB" sz="2400" dirty="0" smtClean="0"/>
              <a:t> </a:t>
            </a:r>
            <a:r>
              <a:rPr lang="en-GB" sz="2400" dirty="0" err="1" smtClean="0"/>
              <a:t>sgiliau</a:t>
            </a:r>
            <a:r>
              <a:rPr lang="en-GB" sz="2400" dirty="0"/>
              <a:t> </a:t>
            </a:r>
            <a:r>
              <a:rPr lang="en-GB" sz="2400" dirty="0" err="1" smtClean="0"/>
              <a:t>ysgrifennu’r</a:t>
            </a:r>
            <a:r>
              <a:rPr lang="en-GB" sz="2400" dirty="0" smtClean="0"/>
              <a:t>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e.e</a:t>
            </a:r>
            <a:r>
              <a:rPr lang="en-GB" sz="2400" dirty="0" smtClean="0"/>
              <a:t>. </a:t>
            </a:r>
            <a:r>
              <a:rPr lang="en-GB" sz="2400" dirty="0" err="1" smtClean="0"/>
              <a:t>cerdd</a:t>
            </a:r>
            <a:r>
              <a:rPr lang="en-GB" sz="2400" dirty="0" smtClean="0"/>
              <a:t> </a:t>
            </a:r>
            <a:r>
              <a:rPr lang="en-GB" sz="2400" dirty="0" err="1" smtClean="0"/>
              <a:t>acrostig</a:t>
            </a:r>
            <a:r>
              <a:rPr lang="en-GB" sz="2400" dirty="0" smtClean="0"/>
              <a:t>, Haiku, </a:t>
            </a:r>
            <a:r>
              <a:rPr lang="en-GB" sz="2400" dirty="0" err="1" smtClean="0"/>
              <a:t>cerdd</a:t>
            </a:r>
            <a:r>
              <a:rPr lang="en-GB" sz="2400" dirty="0"/>
              <a:t> </a:t>
            </a:r>
            <a:r>
              <a:rPr lang="en-GB" sz="2400" dirty="0" err="1" smtClean="0"/>
              <a:t>sy’n</a:t>
            </a:r>
            <a:r>
              <a:rPr lang="en-GB" sz="2400" dirty="0" smtClean="0"/>
              <a:t> </a:t>
            </a:r>
            <a:r>
              <a:rPr lang="en-GB" sz="2400" dirty="0" err="1" smtClean="0"/>
              <a:t>odli</a:t>
            </a:r>
            <a:r>
              <a:rPr lang="en-GB" sz="2400" dirty="0" smtClean="0"/>
              <a:t> </a:t>
            </a:r>
            <a:r>
              <a:rPr lang="en-GB" sz="2400" dirty="0" err="1" smtClean="0"/>
              <a:t>a.y.y.b</a:t>
            </a:r>
            <a:r>
              <a:rPr lang="en-GB" sz="2400" dirty="0" smtClean="0"/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 smtClean="0"/>
              <a:t>Nodwch</a:t>
            </a:r>
            <a:r>
              <a:rPr lang="en-GB" sz="2400" dirty="0" smtClean="0"/>
              <a:t> </a:t>
            </a:r>
            <a:r>
              <a:rPr lang="en-GB" sz="2400" dirty="0" err="1" smtClean="0"/>
              <a:t>amcanion</a:t>
            </a:r>
            <a:r>
              <a:rPr lang="en-GB" sz="2400" dirty="0" smtClean="0"/>
              <a:t> </a:t>
            </a:r>
            <a:r>
              <a:rPr lang="en-GB" sz="2400" dirty="0" err="1" smtClean="0"/>
              <a:t>dysgu</a:t>
            </a:r>
            <a:r>
              <a:rPr lang="en-GB" sz="2400" dirty="0" smtClean="0"/>
              <a:t> a </a:t>
            </a:r>
            <a:r>
              <a:rPr lang="en-GB" sz="2400" dirty="0" err="1" smtClean="0"/>
              <a:t>meini</a:t>
            </a:r>
            <a:r>
              <a:rPr lang="en-GB" sz="2400" dirty="0" smtClean="0"/>
              <a:t> </a:t>
            </a:r>
            <a:r>
              <a:rPr lang="en-GB" sz="2400" dirty="0" err="1" smtClean="0"/>
              <a:t>prawf</a:t>
            </a:r>
            <a:r>
              <a:rPr lang="en-GB" sz="2400" dirty="0" smtClean="0"/>
              <a:t> </a:t>
            </a:r>
            <a:r>
              <a:rPr lang="en-GB" sz="2400" dirty="0" err="1" smtClean="0"/>
              <a:t>llwyddiant</a:t>
            </a:r>
            <a:r>
              <a:rPr lang="en-GB" sz="2400" dirty="0" smtClean="0"/>
              <a:t> (</a:t>
            </a:r>
            <a:r>
              <a:rPr lang="en-GB" sz="2400" dirty="0" err="1" smtClean="0"/>
              <a:t>MPLl</a:t>
            </a:r>
            <a:r>
              <a:rPr lang="en-GB" sz="2400" dirty="0" smtClean="0"/>
              <a:t>) </a:t>
            </a:r>
            <a:r>
              <a:rPr lang="en-GB" sz="2400" dirty="0" err="1" smtClean="0"/>
              <a:t>addas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y </a:t>
            </a:r>
            <a:r>
              <a:rPr lang="en-GB" sz="2400" dirty="0" err="1" smtClean="0"/>
              <a:t>dasg</a:t>
            </a:r>
            <a:r>
              <a:rPr lang="en-GB" sz="2400" dirty="0" smtClean="0"/>
              <a:t> hon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400" dirty="0" err="1" smtClean="0"/>
              <a:t>Trafodwch</a:t>
            </a:r>
            <a:r>
              <a:rPr lang="en-GB" sz="2400" dirty="0" smtClean="0"/>
              <a:t> </a:t>
            </a:r>
            <a:r>
              <a:rPr lang="en-GB" sz="2400" dirty="0" err="1" smtClean="0"/>
              <a:t>rhain</a:t>
            </a:r>
            <a:r>
              <a:rPr lang="en-GB" sz="2400" dirty="0" smtClean="0"/>
              <a:t> </a:t>
            </a:r>
            <a:r>
              <a:rPr lang="en-GB" sz="2400" dirty="0" err="1" smtClean="0"/>
              <a:t>gyda’ch</a:t>
            </a:r>
            <a:r>
              <a:rPr lang="en-GB" sz="2400" dirty="0" smtClean="0"/>
              <a:t> partner ac </a:t>
            </a:r>
            <a:r>
              <a:rPr lang="en-GB" sz="2400" dirty="0" err="1" smtClean="0"/>
              <a:t>ystyriwch</a:t>
            </a:r>
            <a:r>
              <a:rPr lang="en-GB" sz="2400" dirty="0" smtClean="0"/>
              <a:t> </a:t>
            </a:r>
            <a:r>
              <a:rPr lang="en-GB" sz="2400" dirty="0" err="1" smtClean="0"/>
              <a:t>ydy’r</a:t>
            </a:r>
            <a:r>
              <a:rPr lang="en-GB" sz="2400" dirty="0" smtClean="0"/>
              <a:t> </a:t>
            </a:r>
            <a:r>
              <a:rPr lang="en-GB" sz="2400" dirty="0" err="1" smtClean="0"/>
              <a:t>amcanion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rai CAMPUS ac </a:t>
            </a:r>
            <a:r>
              <a:rPr lang="en-GB" sz="2400" dirty="0" err="1" smtClean="0"/>
              <a:t>ydy’r</a:t>
            </a:r>
            <a:r>
              <a:rPr lang="en-GB" sz="2400" dirty="0" smtClean="0"/>
              <a:t> </a:t>
            </a:r>
            <a:r>
              <a:rPr lang="en-GB" sz="2400" dirty="0" err="1" smtClean="0"/>
              <a:t>MPLl</a:t>
            </a:r>
            <a:r>
              <a:rPr lang="en-GB" sz="2400" dirty="0" smtClean="0"/>
              <a:t> </a:t>
            </a:r>
            <a:r>
              <a:rPr lang="en-GB" sz="2400" dirty="0" err="1" smtClean="0"/>
              <a:t>yn</a:t>
            </a:r>
            <a:r>
              <a:rPr lang="en-GB" sz="2400" dirty="0" smtClean="0"/>
              <a:t> </a:t>
            </a:r>
            <a:r>
              <a:rPr lang="en-GB" sz="2400" dirty="0" err="1" smtClean="0"/>
              <a:t>briodol</a:t>
            </a:r>
            <a:r>
              <a:rPr lang="en-GB" sz="2400" dirty="0" smtClean="0"/>
              <a:t> </a:t>
            </a:r>
            <a:r>
              <a:rPr lang="en-GB" sz="2400" dirty="0" err="1" smtClean="0"/>
              <a:t>ar</a:t>
            </a:r>
            <a:r>
              <a:rPr lang="en-GB" sz="2400" dirty="0" smtClean="0"/>
              <a:t> </a:t>
            </a:r>
            <a:r>
              <a:rPr lang="en-GB" sz="2400" dirty="0" err="1" smtClean="0"/>
              <a:t>gyfer</a:t>
            </a:r>
            <a:r>
              <a:rPr lang="en-GB" sz="2400" dirty="0" smtClean="0"/>
              <a:t> a) </a:t>
            </a:r>
            <a:r>
              <a:rPr lang="en-GB" sz="2400" dirty="0" err="1" smtClean="0"/>
              <a:t>yr</a:t>
            </a:r>
            <a:r>
              <a:rPr lang="en-GB" sz="2400" dirty="0" smtClean="0"/>
              <a:t> </a:t>
            </a:r>
            <a:r>
              <a:rPr lang="en-GB" sz="2400" dirty="0" err="1" smtClean="0"/>
              <a:t>ystod</a:t>
            </a:r>
            <a:r>
              <a:rPr lang="en-GB" sz="2400" dirty="0" smtClean="0"/>
              <a:t> </a:t>
            </a:r>
            <a:r>
              <a:rPr lang="en-GB" sz="2400" dirty="0" err="1" smtClean="0"/>
              <a:t>oedran</a:t>
            </a:r>
            <a:r>
              <a:rPr lang="en-GB" sz="2400" dirty="0" smtClean="0"/>
              <a:t> a </a:t>
            </a:r>
            <a:r>
              <a:rPr lang="en-GB" sz="2400" dirty="0" err="1" smtClean="0"/>
              <a:t>gallu</a:t>
            </a:r>
            <a:r>
              <a:rPr lang="en-GB" sz="2400" dirty="0" smtClean="0"/>
              <a:t> a b) </a:t>
            </a:r>
            <a:r>
              <a:rPr lang="en-GB" sz="2400" dirty="0" err="1" smtClean="0"/>
              <a:t>cyd-destun</a:t>
            </a:r>
            <a:r>
              <a:rPr lang="en-GB" sz="2400" dirty="0" smtClean="0"/>
              <a:t> y </a:t>
            </a:r>
            <a:r>
              <a:rPr lang="en-GB" sz="2400" dirty="0" err="1" smtClean="0"/>
              <a:t>dysgu</a:t>
            </a:r>
            <a:r>
              <a:rPr lang="en-GB" sz="2400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25014214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BDC92C-4BA7-3C40-867C-5CA77FE59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Unrhyw</a:t>
            </a:r>
            <a:r>
              <a:rPr lang="en-US" dirty="0"/>
              <a:t> </a:t>
            </a:r>
            <a:r>
              <a:rPr lang="en-US" dirty="0" err="1"/>
              <a:t>gwestiynau</a:t>
            </a:r>
            <a:endParaRPr lang="en-US" dirty="0"/>
          </a:p>
        </p:txBody>
      </p:sp>
      <p:pic>
        <p:nvPicPr>
          <p:cNvPr id="3074" name="Picture 2" descr="https://cdn-images-1.medium.com/max/1400/1*y32goTcrvncb8ot3jcTsEA.png">
            <a:extLst>
              <a:ext uri="{FF2B5EF4-FFF2-40B4-BE49-F238E27FC236}">
                <a16:creationId xmlns:a16="http://schemas.microsoft.com/office/drawing/2014/main" id="{AF2DF4F3-8F4B-6C4D-80D6-77EF86CADB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916832"/>
            <a:ext cx="7393109" cy="3210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93065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392</TotalTime>
  <Words>1354</Words>
  <Application>Microsoft Office PowerPoint</Application>
  <PresentationFormat>On-screen Show (4:3)</PresentationFormat>
  <Paragraphs>206</Paragraphs>
  <Slides>30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7" baseType="lpstr">
      <vt:lpstr>Adobe Caslon Pro</vt:lpstr>
      <vt:lpstr>Arial</vt:lpstr>
      <vt:lpstr>Calibri</vt:lpstr>
      <vt:lpstr>Calibri Light</vt:lpstr>
      <vt:lpstr>Lucida Grande</vt:lpstr>
      <vt:lpstr>Wingdings</vt:lpstr>
      <vt:lpstr>Office Theme</vt:lpstr>
      <vt:lpstr>PowerPoint Presentation</vt:lpstr>
      <vt:lpstr>Amcanion Dysgu</vt:lpstr>
      <vt:lpstr>PowerPoint Presentation</vt:lpstr>
      <vt:lpstr>PowerPoint Presentation</vt:lpstr>
      <vt:lpstr>Y Fframwaith Llythrennedd – fersiwn ddrafft Cwricwlwm i Gymru 2022  (Medi 2019)</vt:lpstr>
      <vt:lpstr>Peidiwch anghofio…</vt:lpstr>
      <vt:lpstr>PowerPoint Presentation</vt:lpstr>
      <vt:lpstr>PowerPoint Presentation</vt:lpstr>
      <vt:lpstr>Ysgrifennu nod neu amcanion dysgu</vt:lpstr>
      <vt:lpstr>PowerPoint Presentation</vt:lpstr>
      <vt:lpstr>Cyraeddadwy</vt:lpstr>
      <vt:lpstr>Amserol </vt:lpstr>
      <vt:lpstr>Mesuradwy</vt:lpstr>
      <vt:lpstr>PENODOL</vt:lpstr>
      <vt:lpstr>UCHELGEISIOL</vt:lpstr>
      <vt:lpstr>SYNHWYROl</vt:lpstr>
      <vt:lpstr>PowerPoint Presentation</vt:lpstr>
      <vt:lpstr>Tacsonomeg Diwygiedig Bloom (2001)</vt:lpstr>
      <vt:lpstr>Adfyfyriwch</vt:lpstr>
      <vt:lpstr>PowerPoint Presentation</vt:lpstr>
      <vt:lpstr>Trafodwch gyda’ch partner</vt:lpstr>
      <vt:lpstr>Marciwch dŷ eich partner</vt:lpstr>
      <vt:lpstr>Meini Prawf Llwyddiant</vt:lpstr>
      <vt:lpstr>PowerPoint Presentation</vt:lpstr>
      <vt:lpstr>PowerPoint Presentation</vt:lpstr>
      <vt:lpstr>PowerPoint Presentation</vt:lpstr>
      <vt:lpstr>PowerPoint Presentation</vt:lpstr>
      <vt:lpstr>Eich MPLl chi</vt:lpstr>
      <vt:lpstr>Rhowch gynnig arall…</vt:lpstr>
      <vt:lpstr>Unrhyw gwestiynau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Nanna Ryder</cp:lastModifiedBy>
  <cp:revision>33</cp:revision>
  <dcterms:created xsi:type="dcterms:W3CDTF">2017-02-08T11:33:06Z</dcterms:created>
  <dcterms:modified xsi:type="dcterms:W3CDTF">2019-10-09T22:10:27Z</dcterms:modified>
</cp:coreProperties>
</file>