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4"/>
  </p:notesMasterIdLst>
  <p:sldIdLst>
    <p:sldId id="256" r:id="rId2"/>
    <p:sldId id="266" r:id="rId3"/>
    <p:sldId id="265" r:id="rId4"/>
    <p:sldId id="257" r:id="rId5"/>
    <p:sldId id="258" r:id="rId6"/>
    <p:sldId id="259" r:id="rId7"/>
    <p:sldId id="260" r:id="rId8"/>
    <p:sldId id="261" r:id="rId9"/>
    <p:sldId id="262" r:id="rId10"/>
    <p:sldId id="263" r:id="rId11"/>
    <p:sldId id="264" r:id="rId12"/>
    <p:sldId id="267" r:id="rId13"/>
    <p:sldId id="268" r:id="rId14"/>
    <p:sldId id="269" r:id="rId15"/>
    <p:sldId id="270" r:id="rId16"/>
    <p:sldId id="271" r:id="rId17"/>
    <p:sldId id="272" r:id="rId18"/>
    <p:sldId id="273" r:id="rId19"/>
    <p:sldId id="274" r:id="rId20"/>
    <p:sldId id="276" r:id="rId21"/>
    <p:sldId id="275"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68731" autoAdjust="0"/>
  </p:normalViewPr>
  <p:slideViewPr>
    <p:cSldViewPr snapToGrid="0">
      <p:cViewPr varScale="1">
        <p:scale>
          <a:sx n="62" d="100"/>
          <a:sy n="62" d="100"/>
        </p:scale>
        <p:origin x="969" y="4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01D44D-6541-4FA0-940C-5B314A27CB85}" type="datetimeFigureOut">
              <a:rPr lang="en-GB" smtClean="0"/>
              <a:t>09/02/2020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7525E9-1598-4F8B-959C-62503E493395}" type="slidenum">
              <a:rPr lang="en-GB" smtClean="0"/>
              <a:t>‹#›</a:t>
            </a:fld>
            <a:endParaRPr lang="en-GB"/>
          </a:p>
        </p:txBody>
      </p:sp>
    </p:spTree>
    <p:extLst>
      <p:ext uri="{BB962C8B-B14F-4D97-AF65-F5344CB8AC3E}">
        <p14:creationId xmlns:p14="http://schemas.microsoft.com/office/powerpoint/2010/main" val="802692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2</a:t>
            </a:fld>
            <a:endParaRPr lang="en-GB"/>
          </a:p>
        </p:txBody>
      </p:sp>
    </p:spTree>
    <p:extLst>
      <p:ext uri="{BB962C8B-B14F-4D97-AF65-F5344CB8AC3E}">
        <p14:creationId xmlns:p14="http://schemas.microsoft.com/office/powerpoint/2010/main" val="962351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Free-writing Find a clock, watch, or timer to help you keep track of time. Choose a topic, idea, question you would like to consider. It can be a specific detail or a broad concept-whatever you are interested in exploring at the moment. Write (on paper or on a computer) for 7-10 minutes non-stop on that topic. If you get stuck and don’t know what to say next, write “I’m stuck and don’t know what to say next…” or try asking yourself “what else?” until another idea comes to you. Do not concern yourself with spelling, grammar, or punctuation. Your goal is to generate as much as you can about the topic in a short period of time and to get used to the feeling of articulating ideas on the page. It’s ok if it’s messy or makes sense only to you. You can repeat this exercise several times, using the same or a variety of topics connecting to your subject. Read what you have written to see if you have discovered anything about your subject or found a line of questioning you’d like to pursue.</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4</a:t>
            </a:fld>
            <a:endParaRPr lang="en-GB"/>
          </a:p>
        </p:txBody>
      </p:sp>
    </p:spTree>
    <p:extLst>
      <p:ext uri="{BB962C8B-B14F-4D97-AF65-F5344CB8AC3E}">
        <p14:creationId xmlns:p14="http://schemas.microsoft.com/office/powerpoint/2010/main" val="245715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Clustering/Webbing Find a clock, watch, or timer to help you keep track of time. Put a word you’d like to explore in the </a:t>
            </a:r>
            <a:r>
              <a:rPr lang="en-GB" sz="1200" b="0" i="0" u="none" strike="noStrike" kern="1200" dirty="0" err="1" smtClean="0">
                <a:solidFill>
                  <a:schemeClr val="tx1"/>
                </a:solidFill>
                <a:effectLst/>
                <a:latin typeface="+mn-lt"/>
                <a:ea typeface="+mn-ea"/>
                <a:cs typeface="+mn-cs"/>
              </a:rPr>
              <a:t>center</a:t>
            </a:r>
            <a:r>
              <a:rPr lang="en-GB" sz="1200" b="0" i="0" u="none" strike="noStrike" kern="1200" dirty="0" smtClean="0">
                <a:solidFill>
                  <a:schemeClr val="tx1"/>
                </a:solidFill>
                <a:effectLst/>
                <a:latin typeface="+mn-lt"/>
                <a:ea typeface="+mn-ea"/>
                <a:cs typeface="+mn-cs"/>
              </a:rPr>
              <a:t> of a piece of paper and put a circle around it. As fast as you can, free-associate or jot down anywhere on the page as many words as you can think of associated with your </a:t>
            </a:r>
            <a:r>
              <a:rPr lang="en-GB" sz="1200" b="0" i="0" u="none" strike="noStrike" kern="1200" dirty="0" err="1" smtClean="0">
                <a:solidFill>
                  <a:schemeClr val="tx1"/>
                </a:solidFill>
                <a:effectLst/>
                <a:latin typeface="+mn-lt"/>
                <a:ea typeface="+mn-ea"/>
                <a:cs typeface="+mn-cs"/>
              </a:rPr>
              <a:t>center</a:t>
            </a:r>
            <a:r>
              <a:rPr lang="en-GB" sz="1200" b="0" i="0" u="none" strike="noStrike" kern="1200" dirty="0" smtClean="0">
                <a:solidFill>
                  <a:schemeClr val="tx1"/>
                </a:solidFill>
                <a:effectLst/>
                <a:latin typeface="+mn-lt"/>
                <a:ea typeface="+mn-ea"/>
                <a:cs typeface="+mn-cs"/>
              </a:rPr>
              <a:t> word. If you get stuck, go back to the </a:t>
            </a:r>
            <a:r>
              <a:rPr lang="en-GB" sz="1200" b="0" i="0" u="none" strike="noStrike" kern="1200" dirty="0" err="1" smtClean="0">
                <a:solidFill>
                  <a:schemeClr val="tx1"/>
                </a:solidFill>
                <a:effectLst/>
                <a:latin typeface="+mn-lt"/>
                <a:ea typeface="+mn-ea"/>
                <a:cs typeface="+mn-cs"/>
              </a:rPr>
              <a:t>center</a:t>
            </a:r>
            <a:r>
              <a:rPr lang="en-GB" sz="1200" b="0" i="0" u="none" strike="noStrike" kern="1200" dirty="0" smtClean="0">
                <a:solidFill>
                  <a:schemeClr val="tx1"/>
                </a:solidFill>
                <a:effectLst/>
                <a:latin typeface="+mn-lt"/>
                <a:ea typeface="+mn-ea"/>
                <a:cs typeface="+mn-cs"/>
              </a:rPr>
              <a:t> word and launch again. Speed is important and quantity is your goal. Don’t discount any word or phrase that comes to you, just put it down on the page. Jot words for between 5-10 minutes. When you are finished you will have a page filled with seemingly random words. Read around on the page and see if you have discovered anything or can see connections between any ideas</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5</a:t>
            </a:fld>
            <a:endParaRPr lang="en-GB"/>
          </a:p>
        </p:txBody>
      </p:sp>
    </p:spTree>
    <p:extLst>
      <p:ext uri="{BB962C8B-B14F-4D97-AF65-F5344CB8AC3E}">
        <p14:creationId xmlns:p14="http://schemas.microsoft.com/office/powerpoint/2010/main" val="922377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Listing On a piece of paper list all the ideas you can think of connected to subjects you are considering exploring. Consider any idea or observation as valid and worthy of listing. List quickly and then set your list aside for a few minutes. Come back and read your list and do the exercise again.</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6</a:t>
            </a:fld>
            <a:endParaRPr lang="en-GB"/>
          </a:p>
        </p:txBody>
      </p:sp>
    </p:spTree>
    <p:extLst>
      <p:ext uri="{BB962C8B-B14F-4D97-AF65-F5344CB8AC3E}">
        <p14:creationId xmlns:p14="http://schemas.microsoft.com/office/powerpoint/2010/main" val="783249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Cubing This technique helps you look at your subject from six different points of view (imagine the 6 sides of a cube and you get the idea). Take your topic or idea and 1) describe it, 2) compare it, 3) associate it with something else you know, 4) </a:t>
            </a:r>
            <a:r>
              <a:rPr lang="en-GB" sz="1200" b="0" i="0" u="none" strike="noStrike" kern="1200" dirty="0" err="1" smtClean="0">
                <a:solidFill>
                  <a:schemeClr val="tx1"/>
                </a:solidFill>
                <a:effectLst/>
                <a:latin typeface="+mn-lt"/>
                <a:ea typeface="+mn-ea"/>
                <a:cs typeface="+mn-cs"/>
              </a:rPr>
              <a:t>analyze</a:t>
            </a:r>
            <a:r>
              <a:rPr lang="en-GB" sz="1200" b="0" i="0" u="none" strike="noStrike" kern="1200" dirty="0" smtClean="0">
                <a:solidFill>
                  <a:schemeClr val="tx1"/>
                </a:solidFill>
                <a:effectLst/>
                <a:latin typeface="+mn-lt"/>
                <a:ea typeface="+mn-ea"/>
                <a:cs typeface="+mn-cs"/>
              </a:rPr>
              <a:t> it (meaning break it into parts), 5) apply it to a situation you are familiar with, 6) argue for or against it. Write at a paragraph, page, or more about each of the six points of view on your subject</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7</a:t>
            </a:fld>
            <a:endParaRPr lang="en-GB"/>
          </a:p>
        </p:txBody>
      </p:sp>
    </p:spTree>
    <p:extLst>
      <p:ext uri="{BB962C8B-B14F-4D97-AF65-F5344CB8AC3E}">
        <p14:creationId xmlns:p14="http://schemas.microsoft.com/office/powerpoint/2010/main" val="3426345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Journalistic questions Write these questions down the left hand margin of a piece of paper: Who? What? Where? When? How? And Why? Think about your topic in terms of each question</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8</a:t>
            </a:fld>
            <a:endParaRPr lang="en-GB"/>
          </a:p>
        </p:txBody>
      </p:sp>
    </p:spTree>
    <p:extLst>
      <p:ext uri="{BB962C8B-B14F-4D97-AF65-F5344CB8AC3E}">
        <p14:creationId xmlns:p14="http://schemas.microsoft.com/office/powerpoint/2010/main" val="796202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What? So What? Now what? To begin to explore an idea first ask yourself, “What do I want to explore?” and write about that topic for a page or more. Then read what you have written and ask “So what?” of the ideas expressed so far. Again, write for a page or more. Finally ask yourself, “Now what?” to begin to think about what else you might consider or where you might go next with an idea</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9</a:t>
            </a:fld>
            <a:endParaRPr lang="en-GB"/>
          </a:p>
        </p:txBody>
      </p:sp>
    </p:spTree>
    <p:extLst>
      <p:ext uri="{BB962C8B-B14F-4D97-AF65-F5344CB8AC3E}">
        <p14:creationId xmlns:p14="http://schemas.microsoft.com/office/powerpoint/2010/main" val="1528919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Summarizing positions Sometimes it’s helpful to simply describe what you know as a way to solidify your own understanding of something before you try to </a:t>
            </a:r>
            <a:r>
              <a:rPr lang="en-GB" sz="1200" b="0" i="0" u="none" strike="noStrike" kern="1200" dirty="0" err="1" smtClean="0">
                <a:solidFill>
                  <a:schemeClr val="tx1"/>
                </a:solidFill>
                <a:effectLst/>
                <a:latin typeface="+mn-lt"/>
                <a:ea typeface="+mn-ea"/>
                <a:cs typeface="+mn-cs"/>
              </a:rPr>
              <a:t>analyze</a:t>
            </a:r>
            <a:r>
              <a:rPr lang="en-GB" sz="1200" b="0" i="0" u="none" strike="noStrike" kern="1200" dirty="0" smtClean="0">
                <a:solidFill>
                  <a:schemeClr val="tx1"/>
                </a:solidFill>
                <a:effectLst/>
                <a:latin typeface="+mn-lt"/>
                <a:ea typeface="+mn-ea"/>
                <a:cs typeface="+mn-cs"/>
              </a:rPr>
              <a:t> or synthesize new ideas. You can summarize readings by individual articles or you can combine what you think are like perspectives into a summary of a position. Try to be brief in your description of the readings. Write a paragraph or up to a page describing a reading or a position</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10</a:t>
            </a:fld>
            <a:endParaRPr lang="en-GB"/>
          </a:p>
        </p:txBody>
      </p:sp>
    </p:spTree>
    <p:extLst>
      <p:ext uri="{BB962C8B-B14F-4D97-AF65-F5344CB8AC3E}">
        <p14:creationId xmlns:p14="http://schemas.microsoft.com/office/powerpoint/2010/main" val="3080438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Metaphor writing Metaphors or similes are comparisons sometimes using the words “like” or “as.” For example, “writing is like swimming” or the “sky is as blue as map water” or “the keyboard wrinkled with ideas.” When you create a metaphor, you put one idea in terms of another and thereby create a new vision of the original idea. Sometimes it may be easier to create a metaphor or simile may help you understand your view of an idea before you can put it fully into sentences or paragraphs. Write a metaphor or simile and then explain to someone why your metaphor works or what it means to you</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11</a:t>
            </a:fld>
            <a:endParaRPr lang="en-GB"/>
          </a:p>
        </p:txBody>
      </p:sp>
    </p:spTree>
    <p:extLst>
      <p:ext uri="{BB962C8B-B14F-4D97-AF65-F5344CB8AC3E}">
        <p14:creationId xmlns:p14="http://schemas.microsoft.com/office/powerpoint/2010/main" val="243924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14</a:t>
            </a:fld>
            <a:endParaRPr lang="en-GB"/>
          </a:p>
        </p:txBody>
      </p:sp>
    </p:spTree>
    <p:extLst>
      <p:ext uri="{BB962C8B-B14F-4D97-AF65-F5344CB8AC3E}">
        <p14:creationId xmlns:p14="http://schemas.microsoft.com/office/powerpoint/2010/main" val="2995078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806896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291097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168402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95CD2A2-AE4E-4C21-A36C-D01F731E7390}"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52309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95CD2A2-AE4E-4C21-A36C-D01F731E7390}" type="datetimeFigureOut">
              <a:rPr lang="en-GB" smtClean="0"/>
              <a:t>09/02/2020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151697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190433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66640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103439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95CD2A2-AE4E-4C21-A36C-D01F731E7390}"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326848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95CD2A2-AE4E-4C21-A36C-D01F731E7390}"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543192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250271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83240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76662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660882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9243089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482058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244678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95CD2A2-AE4E-4C21-A36C-D01F731E7390}" type="datetimeFigureOut">
              <a:rPr lang="en-GB" smtClean="0"/>
              <a:t>09/02/2020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D78F95-3734-46B0-AD33-EA8259D7D23A}" type="slidenum">
              <a:rPr lang="en-GB" smtClean="0"/>
              <a:t>‹#›</a:t>
            </a:fld>
            <a:endParaRPr lang="en-GB"/>
          </a:p>
        </p:txBody>
      </p:sp>
    </p:spTree>
    <p:extLst>
      <p:ext uri="{BB962C8B-B14F-4D97-AF65-F5344CB8AC3E}">
        <p14:creationId xmlns:p14="http://schemas.microsoft.com/office/powerpoint/2010/main" val="3974419807"/>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2.le.ac.uk/offices/ld/all-resources/study-guides-pdfs/writing-skills-pdfs/using-paragraphs-v1%200%20-2.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a:t>
            </a:r>
            <a:r>
              <a:rPr lang="en-GB" dirty="0" smtClean="0"/>
              <a:t>Thinking/Critical Writing </a:t>
            </a:r>
            <a:endParaRPr lang="en-GB" dirty="0"/>
          </a:p>
        </p:txBody>
      </p:sp>
      <p:sp>
        <p:nvSpPr>
          <p:cNvPr id="3" name="Subtitle 2"/>
          <p:cNvSpPr>
            <a:spLocks noGrp="1"/>
          </p:cNvSpPr>
          <p:nvPr>
            <p:ph type="subTitle" idx="1"/>
          </p:nvPr>
        </p:nvSpPr>
        <p:spPr/>
        <p:txBody>
          <a:bodyPr/>
          <a:lstStyle/>
          <a:p>
            <a:r>
              <a:rPr lang="en-GB" dirty="0" smtClean="0"/>
              <a:t>Week 13 </a:t>
            </a:r>
            <a:endParaRPr lang="en-GB" dirty="0"/>
          </a:p>
        </p:txBody>
      </p:sp>
    </p:spTree>
    <p:extLst>
      <p:ext uri="{BB962C8B-B14F-4D97-AF65-F5344CB8AC3E}">
        <p14:creationId xmlns:p14="http://schemas.microsoft.com/office/powerpoint/2010/main" val="36054157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a:xfrm>
            <a:off x="414939" y="2052918"/>
            <a:ext cx="10196712" cy="4195481"/>
          </a:xfrm>
        </p:spPr>
        <p:txBody>
          <a:bodyPr>
            <a:normAutofit/>
          </a:bodyPr>
          <a:lstStyle/>
          <a:p>
            <a:pPr marL="0" indent="0">
              <a:buNone/>
            </a:pPr>
            <a:r>
              <a:rPr lang="en-GB" sz="3200" b="1" dirty="0" smtClean="0"/>
              <a:t>Critical Thinking and Critical Writing</a:t>
            </a:r>
          </a:p>
          <a:p>
            <a:pPr>
              <a:buFont typeface="Wingdings" panose="05000000000000000000" pitchFamily="2" charset="2"/>
              <a:buChar char="q"/>
            </a:pPr>
            <a:r>
              <a:rPr lang="en-GB" sz="3200" dirty="0" smtClean="0"/>
              <a:t>General Feedback of papers</a:t>
            </a:r>
          </a:p>
          <a:p>
            <a:pPr>
              <a:buFont typeface="Wingdings" panose="05000000000000000000" pitchFamily="2" charset="2"/>
              <a:buChar char="q"/>
            </a:pPr>
            <a:r>
              <a:rPr lang="en-GB" sz="3200" dirty="0" smtClean="0"/>
              <a:t>Moving forward in your writing</a:t>
            </a:r>
          </a:p>
          <a:p>
            <a:pPr marL="0" indent="0">
              <a:buNone/>
            </a:pPr>
            <a:r>
              <a:rPr lang="en-GB" sz="3200" dirty="0" smtClean="0"/>
              <a:t>Alison Evans – Library Session (Level 5)</a:t>
            </a:r>
          </a:p>
          <a:p>
            <a:pPr marL="0" indent="0">
              <a:buNone/>
            </a:pPr>
            <a:r>
              <a:rPr lang="en-GB" sz="3200" dirty="0" smtClean="0"/>
              <a:t>Personal Tutor Meeting – Ruth/Andrea –</a:t>
            </a:r>
          </a:p>
          <a:p>
            <a:pPr marL="0" indent="0">
              <a:buNone/>
            </a:pPr>
            <a:r>
              <a:rPr lang="en-GB" sz="3200" dirty="0" smtClean="0"/>
              <a:t>3:15-4:15pm </a:t>
            </a:r>
            <a:endParaRPr lang="en-GB" sz="3200" dirty="0"/>
          </a:p>
        </p:txBody>
      </p:sp>
    </p:spTree>
    <p:extLst>
      <p:ext uri="{BB962C8B-B14F-4D97-AF65-F5344CB8AC3E}">
        <p14:creationId xmlns:p14="http://schemas.microsoft.com/office/powerpoint/2010/main" val="18277961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Feedback  </a:t>
            </a:r>
            <a:endParaRPr lang="en-GB" dirty="0"/>
          </a:p>
        </p:txBody>
      </p:sp>
      <p:sp>
        <p:nvSpPr>
          <p:cNvPr id="3" name="Content Placeholder 2"/>
          <p:cNvSpPr>
            <a:spLocks noGrp="1"/>
          </p:cNvSpPr>
          <p:nvPr>
            <p:ph idx="1"/>
          </p:nvPr>
        </p:nvSpPr>
        <p:spPr>
          <a:xfrm>
            <a:off x="553250" y="1459966"/>
            <a:ext cx="10634703" cy="4788433"/>
          </a:xfrm>
        </p:spPr>
        <p:txBody>
          <a:bodyPr>
            <a:normAutofit fontScale="77500" lnSpcReduction="20000"/>
          </a:bodyPr>
          <a:lstStyle/>
          <a:p>
            <a:r>
              <a:rPr lang="en-GB" dirty="0" smtClean="0"/>
              <a:t>In text citations are needed, not just on the reference list. </a:t>
            </a:r>
          </a:p>
          <a:p>
            <a:r>
              <a:rPr lang="en-GB" dirty="0" smtClean="0"/>
              <a:t>Following Harvard Referencing Guidelines -  Have your own copy</a:t>
            </a:r>
          </a:p>
          <a:p>
            <a:r>
              <a:rPr lang="en-GB" dirty="0" smtClean="0"/>
              <a:t>Acknowledgment of  Secondary citations.</a:t>
            </a:r>
          </a:p>
          <a:p>
            <a:r>
              <a:rPr lang="en-GB" dirty="0" smtClean="0"/>
              <a:t>Quotes – Need to be supported b page numbers.</a:t>
            </a:r>
          </a:p>
          <a:p>
            <a:r>
              <a:rPr lang="en-GB" dirty="0" smtClean="0"/>
              <a:t>Introduction and conclusions</a:t>
            </a:r>
          </a:p>
          <a:p>
            <a:r>
              <a:rPr lang="en-GB" dirty="0" smtClean="0"/>
              <a:t>Paragraph and sentence structure – Watch out for too small of </a:t>
            </a:r>
            <a:r>
              <a:rPr lang="en-GB" dirty="0" err="1" smtClean="0"/>
              <a:t>paragrphs</a:t>
            </a:r>
            <a:r>
              <a:rPr lang="en-GB" dirty="0" smtClean="0"/>
              <a:t>.  </a:t>
            </a:r>
          </a:p>
          <a:p>
            <a:r>
              <a:rPr lang="en-GB" dirty="0" smtClean="0"/>
              <a:t>Weak transition  between paragraphs, </a:t>
            </a:r>
          </a:p>
          <a:p>
            <a:r>
              <a:rPr lang="en-GB" dirty="0" smtClean="0"/>
              <a:t>Use of tenses</a:t>
            </a:r>
          </a:p>
          <a:p>
            <a:r>
              <a:rPr lang="en-GB" dirty="0" smtClean="0"/>
              <a:t>Grammar, punctuation, spelling, word choice – academic phrasing – rather than informal phrasing </a:t>
            </a:r>
          </a:p>
          <a:p>
            <a:r>
              <a:rPr lang="en-GB" dirty="0" smtClean="0"/>
              <a:t>Proofread your work.</a:t>
            </a:r>
          </a:p>
          <a:p>
            <a:r>
              <a:rPr lang="en-GB" dirty="0" smtClean="0"/>
              <a:t>Time management  </a:t>
            </a:r>
          </a:p>
          <a:p>
            <a:r>
              <a:rPr lang="en-GB" dirty="0" smtClean="0"/>
              <a:t>No personal pronouns – I,  we, us, our, you……</a:t>
            </a:r>
          </a:p>
          <a:p>
            <a:r>
              <a:rPr lang="en-GB" dirty="0" smtClean="0"/>
              <a:t>Support your work…</a:t>
            </a:r>
          </a:p>
          <a:p>
            <a:r>
              <a:rPr lang="en-GB" dirty="0" smtClean="0"/>
              <a:t>Double space your work.</a:t>
            </a:r>
          </a:p>
          <a:p>
            <a:endParaRPr lang="en-GB" dirty="0" smtClean="0"/>
          </a:p>
          <a:p>
            <a:endParaRPr lang="en-GB" dirty="0" smtClean="0"/>
          </a:p>
          <a:p>
            <a:endParaRPr lang="en-GB" dirty="0" smtClean="0"/>
          </a:p>
          <a:p>
            <a:endParaRPr lang="en-GB" dirty="0" smtClean="0"/>
          </a:p>
          <a:p>
            <a:endParaRPr lang="en-GB" dirty="0" smtClean="0"/>
          </a:p>
          <a:p>
            <a:endParaRPr lang="en-GB" dirty="0"/>
          </a:p>
          <a:p>
            <a:pPr marL="0" indent="0">
              <a:buNone/>
            </a:pPr>
            <a:endParaRPr lang="en-GB" dirty="0" smtClean="0"/>
          </a:p>
          <a:p>
            <a:endParaRPr lang="en-GB" dirty="0"/>
          </a:p>
        </p:txBody>
      </p:sp>
    </p:spTree>
    <p:extLst>
      <p:ext uri="{BB962C8B-B14F-4D97-AF65-F5344CB8AC3E}">
        <p14:creationId xmlns:p14="http://schemas.microsoft.com/office/powerpoint/2010/main" val="1694540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Activities to help you with critical thinking..</a:t>
            </a:r>
            <a:endParaRPr lang="en-GB" dirty="0"/>
          </a:p>
        </p:txBody>
      </p:sp>
      <p:sp>
        <p:nvSpPr>
          <p:cNvPr id="3" name="Content Placeholder 2"/>
          <p:cNvSpPr>
            <a:spLocks noGrp="1"/>
          </p:cNvSpPr>
          <p:nvPr>
            <p:ph idx="1"/>
          </p:nvPr>
        </p:nvSpPr>
        <p:spPr/>
        <p:txBody>
          <a:bodyPr/>
          <a:lstStyle/>
          <a:p>
            <a:r>
              <a:rPr lang="en-GB" dirty="0" smtClean="0"/>
              <a:t>1. Free writing 7-10 minutes, non stop writing about the topic that you are investigating.</a:t>
            </a:r>
          </a:p>
          <a:p>
            <a:endParaRPr lang="en-GB" dirty="0"/>
          </a:p>
          <a:p>
            <a:r>
              <a:rPr lang="en-GB" dirty="0" smtClean="0"/>
              <a:t>Don’t worry about grammar, spelling, punctuation. The goal is to just write and generate as much as you can about the subject. The idea is to just start generating ideas.</a:t>
            </a:r>
            <a:endParaRPr lang="en-GB" dirty="0"/>
          </a:p>
        </p:txBody>
      </p:sp>
    </p:spTree>
    <p:extLst>
      <p:ext uri="{BB962C8B-B14F-4D97-AF65-F5344CB8AC3E}">
        <p14:creationId xmlns:p14="http://schemas.microsoft.com/office/powerpoint/2010/main" val="20556565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Clustering/Webbing</a:t>
            </a:r>
            <a:endParaRPr lang="en-GB" dirty="0"/>
          </a:p>
        </p:txBody>
      </p:sp>
      <p:sp>
        <p:nvSpPr>
          <p:cNvPr id="3" name="Content Placeholder 2"/>
          <p:cNvSpPr>
            <a:spLocks noGrp="1"/>
          </p:cNvSpPr>
          <p:nvPr>
            <p:ph idx="1"/>
          </p:nvPr>
        </p:nvSpPr>
        <p:spPr/>
        <p:txBody>
          <a:bodyPr/>
          <a:lstStyle/>
          <a:p>
            <a:r>
              <a:rPr lang="en-GB" dirty="0" smtClean="0"/>
              <a:t>Put a word that you’d like to focus on in the centre of the page. As fast as you can, free associate, jot down anything and everything that comes to mind. </a:t>
            </a:r>
          </a:p>
          <a:p>
            <a:r>
              <a:rPr lang="en-GB" dirty="0" smtClean="0"/>
              <a:t>This includes phrases, single words anything related to the word in the centre.</a:t>
            </a:r>
          </a:p>
          <a:p>
            <a:r>
              <a:rPr lang="en-GB" dirty="0" smtClean="0"/>
              <a:t>Do this for 5-10mins. At the end it may feel like a load of random words, but read through them and see if there are connections that you can use.</a:t>
            </a:r>
            <a:endParaRPr lang="en-GB" dirty="0"/>
          </a:p>
        </p:txBody>
      </p:sp>
    </p:spTree>
    <p:extLst>
      <p:ext uri="{BB962C8B-B14F-4D97-AF65-F5344CB8AC3E}">
        <p14:creationId xmlns:p14="http://schemas.microsoft.com/office/powerpoint/2010/main" val="28842059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Listing</a:t>
            </a:r>
            <a:endParaRPr lang="en-GB" dirty="0"/>
          </a:p>
        </p:txBody>
      </p:sp>
      <p:sp>
        <p:nvSpPr>
          <p:cNvPr id="3" name="Content Placeholder 2"/>
          <p:cNvSpPr>
            <a:spLocks noGrp="1"/>
          </p:cNvSpPr>
          <p:nvPr>
            <p:ph idx="1"/>
          </p:nvPr>
        </p:nvSpPr>
        <p:spPr/>
        <p:txBody>
          <a:bodyPr/>
          <a:lstStyle/>
          <a:p>
            <a:r>
              <a:rPr lang="en-GB" dirty="0" smtClean="0"/>
              <a:t>On a piece of paper, list all the ideas that you can think of connected to subjects that you want to explore.</a:t>
            </a:r>
          </a:p>
          <a:p>
            <a:r>
              <a:rPr lang="en-GB" dirty="0" smtClean="0"/>
              <a:t>Any idea or observation is valid, just list!</a:t>
            </a:r>
          </a:p>
          <a:p>
            <a:r>
              <a:rPr lang="en-GB" dirty="0" smtClean="0"/>
              <a:t>Once you have listed everything that you can think of, walk away, make a cup of tea, do anything for a few minutes. Then..</a:t>
            </a:r>
          </a:p>
          <a:p>
            <a:r>
              <a:rPr lang="en-GB" dirty="0" smtClean="0"/>
              <a:t>Return and repeat the exercise again.</a:t>
            </a:r>
          </a:p>
        </p:txBody>
      </p:sp>
    </p:spTree>
    <p:extLst>
      <p:ext uri="{BB962C8B-B14F-4D97-AF65-F5344CB8AC3E}">
        <p14:creationId xmlns:p14="http://schemas.microsoft.com/office/powerpoint/2010/main" val="6321910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Cubing</a:t>
            </a:r>
            <a:endParaRPr lang="en-GB" dirty="0"/>
          </a:p>
        </p:txBody>
      </p:sp>
      <p:sp>
        <p:nvSpPr>
          <p:cNvPr id="3" name="Content Placeholder 2"/>
          <p:cNvSpPr>
            <a:spLocks noGrp="1"/>
          </p:cNvSpPr>
          <p:nvPr>
            <p:ph idx="1"/>
          </p:nvPr>
        </p:nvSpPr>
        <p:spPr/>
        <p:txBody>
          <a:bodyPr>
            <a:normAutofit fontScale="92500"/>
          </a:bodyPr>
          <a:lstStyle/>
          <a:p>
            <a:r>
              <a:rPr lang="en-GB" dirty="0" smtClean="0"/>
              <a:t>This helps you to look at your topic in six different ways (Like a cube!).</a:t>
            </a:r>
          </a:p>
          <a:p>
            <a:r>
              <a:rPr lang="en-GB" dirty="0" smtClean="0"/>
              <a:t>Take your topic area and…</a:t>
            </a:r>
          </a:p>
          <a:p>
            <a:pPr lvl="1"/>
            <a:r>
              <a:rPr lang="en-GB" dirty="0" smtClean="0"/>
              <a:t>Describe it</a:t>
            </a:r>
          </a:p>
          <a:p>
            <a:pPr lvl="1"/>
            <a:r>
              <a:rPr lang="en-GB" dirty="0" smtClean="0"/>
              <a:t>Compare it</a:t>
            </a:r>
          </a:p>
          <a:p>
            <a:pPr lvl="1"/>
            <a:r>
              <a:rPr lang="en-GB" dirty="0" smtClean="0"/>
              <a:t>Associate it within something else you know</a:t>
            </a:r>
          </a:p>
          <a:p>
            <a:pPr lvl="1"/>
            <a:r>
              <a:rPr lang="en-GB" dirty="0" smtClean="0"/>
              <a:t>Analyse it (break it into parts)</a:t>
            </a:r>
          </a:p>
          <a:p>
            <a:pPr lvl="1"/>
            <a:r>
              <a:rPr lang="en-GB" dirty="0" smtClean="0"/>
              <a:t>Apply it to a situation you are familiar with</a:t>
            </a:r>
          </a:p>
          <a:p>
            <a:pPr lvl="1"/>
            <a:r>
              <a:rPr lang="en-GB" dirty="0" smtClean="0"/>
              <a:t>Argue for and against it</a:t>
            </a:r>
          </a:p>
          <a:p>
            <a:pPr lvl="1"/>
            <a:endParaRPr lang="en-GB" dirty="0"/>
          </a:p>
          <a:p>
            <a:r>
              <a:rPr lang="en-GB" dirty="0" smtClean="0"/>
              <a:t>Write a paragraph, page or more about each of these different sides</a:t>
            </a:r>
            <a:endParaRPr lang="en-GB" dirty="0"/>
          </a:p>
        </p:txBody>
      </p:sp>
    </p:spTree>
    <p:extLst>
      <p:ext uri="{BB962C8B-B14F-4D97-AF65-F5344CB8AC3E}">
        <p14:creationId xmlns:p14="http://schemas.microsoft.com/office/powerpoint/2010/main" val="23373354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Journalistic Questions</a:t>
            </a:r>
            <a:endParaRPr lang="en-GB" dirty="0"/>
          </a:p>
        </p:txBody>
      </p:sp>
      <p:sp>
        <p:nvSpPr>
          <p:cNvPr id="3" name="Content Placeholder 2"/>
          <p:cNvSpPr>
            <a:spLocks noGrp="1"/>
          </p:cNvSpPr>
          <p:nvPr>
            <p:ph idx="1"/>
          </p:nvPr>
        </p:nvSpPr>
        <p:spPr/>
        <p:txBody>
          <a:bodyPr/>
          <a:lstStyle/>
          <a:p>
            <a:r>
              <a:rPr lang="en-GB" dirty="0" smtClean="0"/>
              <a:t>Who?</a:t>
            </a:r>
          </a:p>
          <a:p>
            <a:r>
              <a:rPr lang="en-GB" dirty="0" smtClean="0"/>
              <a:t>What?</a:t>
            </a:r>
          </a:p>
          <a:p>
            <a:r>
              <a:rPr lang="en-GB" dirty="0" smtClean="0"/>
              <a:t>Where?</a:t>
            </a:r>
          </a:p>
          <a:p>
            <a:r>
              <a:rPr lang="en-GB" dirty="0" smtClean="0"/>
              <a:t>When?</a:t>
            </a:r>
          </a:p>
          <a:p>
            <a:r>
              <a:rPr lang="en-GB" dirty="0" smtClean="0"/>
              <a:t>How?</a:t>
            </a:r>
          </a:p>
          <a:p>
            <a:r>
              <a:rPr lang="en-GB" dirty="0" smtClean="0"/>
              <a:t>Why?</a:t>
            </a:r>
            <a:endParaRPr lang="en-GB" dirty="0"/>
          </a:p>
        </p:txBody>
      </p:sp>
    </p:spTree>
    <p:extLst>
      <p:ext uri="{BB962C8B-B14F-4D97-AF65-F5344CB8AC3E}">
        <p14:creationId xmlns:p14="http://schemas.microsoft.com/office/powerpoint/2010/main" val="28792617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a:t>
            </a:r>
            <a:endParaRPr lang="en-GB" dirty="0"/>
          </a:p>
        </p:txBody>
      </p:sp>
      <p:sp>
        <p:nvSpPr>
          <p:cNvPr id="3" name="Content Placeholder 2"/>
          <p:cNvSpPr>
            <a:spLocks noGrp="1"/>
          </p:cNvSpPr>
          <p:nvPr>
            <p:ph idx="1"/>
          </p:nvPr>
        </p:nvSpPr>
        <p:spPr/>
        <p:txBody>
          <a:bodyPr/>
          <a:lstStyle/>
          <a:p>
            <a:r>
              <a:rPr lang="en-GB" dirty="0" smtClean="0"/>
              <a:t>What do I want to explore?</a:t>
            </a:r>
          </a:p>
          <a:p>
            <a:pPr lvl="1"/>
            <a:r>
              <a:rPr lang="en-GB" dirty="0" smtClean="0"/>
              <a:t>Write about a page or so of this</a:t>
            </a:r>
          </a:p>
          <a:p>
            <a:r>
              <a:rPr lang="en-GB" dirty="0" smtClean="0"/>
              <a:t>Read what you have written and then ask…”So what?”</a:t>
            </a:r>
          </a:p>
          <a:p>
            <a:pPr lvl="1"/>
            <a:r>
              <a:rPr lang="en-GB" dirty="0" smtClean="0"/>
              <a:t>Again write for a page or more</a:t>
            </a:r>
          </a:p>
          <a:p>
            <a:r>
              <a:rPr lang="en-GB" dirty="0" smtClean="0"/>
              <a:t>Then finally ask your self “now what?”</a:t>
            </a:r>
          </a:p>
          <a:p>
            <a:pPr lvl="1"/>
            <a:r>
              <a:rPr lang="en-GB" dirty="0" smtClean="0"/>
              <a:t>This will allow you to consider new ideas related to your theme.</a:t>
            </a:r>
          </a:p>
        </p:txBody>
      </p:sp>
    </p:spTree>
    <p:extLst>
      <p:ext uri="{BB962C8B-B14F-4D97-AF65-F5344CB8AC3E}">
        <p14:creationId xmlns:p14="http://schemas.microsoft.com/office/powerpoint/2010/main" val="174902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Summarising</a:t>
            </a:r>
            <a:endParaRPr lang="en-GB" dirty="0"/>
          </a:p>
        </p:txBody>
      </p:sp>
      <p:sp>
        <p:nvSpPr>
          <p:cNvPr id="3" name="Content Placeholder 2"/>
          <p:cNvSpPr>
            <a:spLocks noGrp="1"/>
          </p:cNvSpPr>
          <p:nvPr>
            <p:ph idx="1"/>
          </p:nvPr>
        </p:nvSpPr>
        <p:spPr/>
        <p:txBody>
          <a:bodyPr/>
          <a:lstStyle/>
          <a:p>
            <a:r>
              <a:rPr lang="en-GB" dirty="0" smtClean="0"/>
              <a:t>Sometimes it’s helpful to just summarise the papers that you have read. This helps you to solidify your ideas and put perspectives into a summary of position.</a:t>
            </a:r>
          </a:p>
          <a:p>
            <a:r>
              <a:rPr lang="en-GB" dirty="0" smtClean="0"/>
              <a:t>Write a paragraph or up to a page of a summary.</a:t>
            </a:r>
            <a:endParaRPr lang="en-GB" dirty="0"/>
          </a:p>
        </p:txBody>
      </p:sp>
    </p:spTree>
    <p:extLst>
      <p:ext uri="{BB962C8B-B14F-4D97-AF65-F5344CB8AC3E}">
        <p14:creationId xmlns:p14="http://schemas.microsoft.com/office/powerpoint/2010/main" val="17227442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Metaphor Writing</a:t>
            </a:r>
            <a:endParaRPr lang="en-GB" dirty="0"/>
          </a:p>
        </p:txBody>
      </p:sp>
      <p:sp>
        <p:nvSpPr>
          <p:cNvPr id="3" name="Content Placeholder 2"/>
          <p:cNvSpPr>
            <a:spLocks noGrp="1"/>
          </p:cNvSpPr>
          <p:nvPr>
            <p:ph idx="1"/>
          </p:nvPr>
        </p:nvSpPr>
        <p:spPr/>
        <p:txBody>
          <a:bodyPr/>
          <a:lstStyle/>
          <a:p>
            <a:r>
              <a:rPr lang="en-GB" dirty="0" smtClean="0"/>
              <a:t>Metaphors or similes can be very helpful as they enable you to create a picture of a new idea. This can help you to understand your view before you put it down into a written format.</a:t>
            </a:r>
            <a:endParaRPr lang="en-GB" dirty="0"/>
          </a:p>
        </p:txBody>
      </p:sp>
    </p:spTree>
    <p:extLst>
      <p:ext uri="{BB962C8B-B14F-4D97-AF65-F5344CB8AC3E}">
        <p14:creationId xmlns:p14="http://schemas.microsoft.com/office/powerpoint/2010/main" val="34507455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 (University </a:t>
            </a:r>
            <a:r>
              <a:rPr lang="en-GB" dirty="0"/>
              <a:t>of Leicester) </a:t>
            </a:r>
            <a:r>
              <a:rPr lang="en-GB" sz="1400" dirty="0"/>
              <a:t>https://www2.le.ac.uk/offices/ld/all-resources/writing/writing-resources/critical-writing</a:t>
            </a:r>
          </a:p>
        </p:txBody>
      </p:sp>
      <p:sp>
        <p:nvSpPr>
          <p:cNvPr id="3" name="Content Placeholder 2"/>
          <p:cNvSpPr>
            <a:spLocks noGrp="1"/>
          </p:cNvSpPr>
          <p:nvPr>
            <p:ph idx="1"/>
          </p:nvPr>
        </p:nvSpPr>
        <p:spPr>
          <a:xfrm>
            <a:off x="646112" y="2343631"/>
            <a:ext cx="10780046" cy="4226218"/>
          </a:xfrm>
        </p:spPr>
        <p:txBody>
          <a:bodyPr/>
          <a:lstStyle/>
          <a:p>
            <a:pPr marL="0" indent="0">
              <a:buNone/>
            </a:pPr>
            <a:r>
              <a:rPr lang="en-GB" b="1" dirty="0"/>
              <a:t>The most characteristic features of critical writing are:</a:t>
            </a:r>
          </a:p>
          <a:p>
            <a:r>
              <a:rPr lang="en-GB" sz="2400" dirty="0"/>
              <a:t>a clear and confident refusal to accept the conclusions of other writers without evaluating the arguments and evidence that they provide;</a:t>
            </a:r>
          </a:p>
          <a:p>
            <a:r>
              <a:rPr lang="en-GB" sz="2400" dirty="0"/>
              <a:t>a balanced presentation of reasons why the conclusions of other writers may be accepted or may need to be treated with caution;</a:t>
            </a:r>
          </a:p>
          <a:p>
            <a:r>
              <a:rPr lang="en-GB" sz="2400" dirty="0"/>
              <a:t>a clear presentation of your own evidence and argument, leading to your conclusion; and</a:t>
            </a:r>
          </a:p>
          <a:p>
            <a:r>
              <a:rPr lang="en-GB" sz="2400" dirty="0"/>
              <a:t>a recognition of the limitations in your own evidence, argument, and conclusion.</a:t>
            </a:r>
          </a:p>
          <a:p>
            <a:endParaRPr lang="en-GB" sz="2400" dirty="0"/>
          </a:p>
        </p:txBody>
      </p:sp>
    </p:spTree>
    <p:extLst>
      <p:ext uri="{BB962C8B-B14F-4D97-AF65-F5344CB8AC3E}">
        <p14:creationId xmlns:p14="http://schemas.microsoft.com/office/powerpoint/2010/main" val="14374013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Writing </a:t>
            </a:r>
            <a:endParaRPr lang="en-GB" dirty="0"/>
          </a:p>
        </p:txBody>
      </p:sp>
      <p:sp>
        <p:nvSpPr>
          <p:cNvPr id="3" name="Content Placeholder 2"/>
          <p:cNvSpPr>
            <a:spLocks noGrp="1"/>
          </p:cNvSpPr>
          <p:nvPr>
            <p:ph idx="1"/>
          </p:nvPr>
        </p:nvSpPr>
        <p:spPr>
          <a:xfrm>
            <a:off x="646111" y="1575228"/>
            <a:ext cx="11002884" cy="4673172"/>
          </a:xfrm>
        </p:spPr>
        <p:txBody>
          <a:bodyPr>
            <a:normAutofit/>
          </a:bodyPr>
          <a:lstStyle/>
          <a:p>
            <a:pPr marL="0" indent="0">
              <a:buNone/>
            </a:pPr>
            <a:r>
              <a:rPr lang="en-GB" b="1" dirty="0"/>
              <a:t>The most characteristic features of descriptive writing are that it will describe something, but will not go beyond an account of what appears to be there. A certain amount of descriptive writing is needed to establish for example</a:t>
            </a:r>
            <a:r>
              <a:rPr lang="en-GB" b="1" dirty="0" smtClean="0"/>
              <a:t>:</a:t>
            </a:r>
          </a:p>
          <a:p>
            <a:pPr marL="0" indent="0">
              <a:buNone/>
            </a:pPr>
            <a:endParaRPr lang="en-GB" b="1" dirty="0"/>
          </a:p>
          <a:p>
            <a:r>
              <a:rPr lang="en-GB" dirty="0"/>
              <a:t>the setting of the research;</a:t>
            </a:r>
          </a:p>
          <a:p>
            <a:r>
              <a:rPr lang="en-GB" dirty="0"/>
              <a:t>a general description of a piece of literature, or art;</a:t>
            </a:r>
          </a:p>
          <a:p>
            <a:r>
              <a:rPr lang="en-GB" dirty="0"/>
              <a:t>the list of measurements taken; </a:t>
            </a:r>
          </a:p>
          <a:p>
            <a:r>
              <a:rPr lang="en-GB" dirty="0"/>
              <a:t>the timing of the research;</a:t>
            </a:r>
          </a:p>
          <a:p>
            <a:r>
              <a:rPr lang="en-GB" dirty="0"/>
              <a:t>an account of the biographical details of a key figure in the discipline; or</a:t>
            </a:r>
          </a:p>
          <a:p>
            <a:r>
              <a:rPr lang="en-GB" dirty="0"/>
              <a:t>a brief summary of the history leading up to an event or decision.</a:t>
            </a:r>
          </a:p>
        </p:txBody>
      </p:sp>
    </p:spTree>
    <p:extLst>
      <p:ext uri="{BB962C8B-B14F-4D97-AF65-F5344CB8AC3E}">
        <p14:creationId xmlns:p14="http://schemas.microsoft.com/office/powerpoint/2010/main" val="4290782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the difference?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89412" y="1582911"/>
            <a:ext cx="7015521" cy="4595051"/>
          </a:xfrm>
        </p:spPr>
      </p:pic>
    </p:spTree>
    <p:extLst>
      <p:ext uri="{BB962C8B-B14F-4D97-AF65-F5344CB8AC3E}">
        <p14:creationId xmlns:p14="http://schemas.microsoft.com/office/powerpoint/2010/main" val="16233116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Writing </a:t>
            </a:r>
            <a:endParaRPr lang="en-GB" dirty="0"/>
          </a:p>
        </p:txBody>
      </p:sp>
      <p:sp>
        <p:nvSpPr>
          <p:cNvPr id="3" name="Content Placeholder 2"/>
          <p:cNvSpPr>
            <a:spLocks noGrp="1"/>
          </p:cNvSpPr>
          <p:nvPr>
            <p:ph idx="1"/>
          </p:nvPr>
        </p:nvSpPr>
        <p:spPr/>
        <p:txBody>
          <a:bodyPr/>
          <a:lstStyle/>
          <a:p>
            <a:r>
              <a:rPr lang="en-GB" dirty="0"/>
              <a:t>With </a:t>
            </a:r>
            <a:r>
              <a:rPr lang="en-GB" b="1" dirty="0"/>
              <a:t>descriptive writing</a:t>
            </a:r>
            <a:r>
              <a:rPr lang="en-GB" dirty="0"/>
              <a:t> you are not developing argument; you are merely setting the background within which an argument can be developed. You are representing the situation as it stands, without presenting any analysis or discussion.</a:t>
            </a:r>
          </a:p>
          <a:p>
            <a:r>
              <a:rPr lang="en-GB" dirty="0"/>
              <a:t>Descriptive writing is relatively simple. There is also the trap that it can be easy to use many, many words from your word limit, simply providing description.</a:t>
            </a:r>
          </a:p>
          <a:p>
            <a:r>
              <a:rPr lang="en-GB" dirty="0"/>
              <a:t>In providing only description, you are presenting but not transforming information; you are reporting ideas but not taking them forward in any way. </a:t>
            </a:r>
            <a:r>
              <a:rPr lang="en-GB" b="1" dirty="0"/>
              <a:t>An assignment using only descriptive writing would therefore gain few marks</a:t>
            </a:r>
            <a:r>
              <a:rPr lang="en-GB" dirty="0"/>
              <a:t>.</a:t>
            </a:r>
          </a:p>
        </p:txBody>
      </p:sp>
    </p:spTree>
    <p:extLst>
      <p:ext uri="{BB962C8B-B14F-4D97-AF65-F5344CB8AC3E}">
        <p14:creationId xmlns:p14="http://schemas.microsoft.com/office/powerpoint/2010/main" val="3460309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 </a:t>
            </a:r>
            <a:endParaRPr lang="en-GB" dirty="0"/>
          </a:p>
        </p:txBody>
      </p:sp>
      <p:sp>
        <p:nvSpPr>
          <p:cNvPr id="3" name="Content Placeholder 2"/>
          <p:cNvSpPr>
            <a:spLocks noGrp="1"/>
          </p:cNvSpPr>
          <p:nvPr>
            <p:ph idx="1"/>
          </p:nvPr>
        </p:nvSpPr>
        <p:spPr/>
        <p:txBody>
          <a:bodyPr>
            <a:normAutofit fontScale="92500"/>
          </a:bodyPr>
          <a:lstStyle/>
          <a:p>
            <a:r>
              <a:rPr lang="en-GB" dirty="0"/>
              <a:t>With critical writing you are participating in the academic debate. This is more challenging and risky. You need to weigh up the evidence and arguments of others, and to contribute your own. You will need to:</a:t>
            </a:r>
          </a:p>
          <a:p>
            <a:r>
              <a:rPr lang="en-GB" dirty="0"/>
              <a:t>consider the quality of the evidence and argument you have read; </a:t>
            </a:r>
          </a:p>
          <a:p>
            <a:r>
              <a:rPr lang="en-GB" dirty="0"/>
              <a:t>identify key positive and negative aspects you can comment upon;</a:t>
            </a:r>
          </a:p>
          <a:p>
            <a:r>
              <a:rPr lang="en-GB" dirty="0"/>
              <a:t>assess their relevance and usefulness to the debate that you are engaging in for your assignment; and </a:t>
            </a:r>
          </a:p>
          <a:p>
            <a:r>
              <a:rPr lang="en-GB" dirty="0"/>
              <a:t>identify how best they can be woven into the argument that you are developing.</a:t>
            </a:r>
          </a:p>
          <a:p>
            <a:r>
              <a:rPr lang="en-GB" dirty="0"/>
              <a:t>A much higher level of skill is clearly needed for critical writing than for descriptive writing, and this is reflected in the higher marks it is given.</a:t>
            </a:r>
          </a:p>
          <a:p>
            <a:endParaRPr lang="en-GB" dirty="0"/>
          </a:p>
        </p:txBody>
      </p:sp>
    </p:spTree>
    <p:extLst>
      <p:ext uri="{BB962C8B-B14F-4D97-AF65-F5344CB8AC3E}">
        <p14:creationId xmlns:p14="http://schemas.microsoft.com/office/powerpoint/2010/main" val="71957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Finding your academic voice</a:t>
            </a:r>
            <a:endParaRPr lang="en-GB" dirty="0"/>
          </a:p>
        </p:txBody>
      </p:sp>
      <p:sp>
        <p:nvSpPr>
          <p:cNvPr id="3" name="Content Placeholder 2"/>
          <p:cNvSpPr>
            <a:spLocks noGrp="1"/>
          </p:cNvSpPr>
          <p:nvPr>
            <p:ph idx="1"/>
          </p:nvPr>
        </p:nvSpPr>
        <p:spPr/>
        <p:txBody>
          <a:bodyPr>
            <a:normAutofit/>
          </a:bodyPr>
          <a:lstStyle/>
          <a:p>
            <a:r>
              <a:rPr lang="en-GB" sz="2400" dirty="0"/>
              <a:t>When you engage in critical writing you are developing your own academic voice within your subject. Wellington et al. (2005, p.84) offer some suggestions for distinguishing between the academic and the non-academic voice. They suggest that the academic voice will involve:</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7498" y="4294575"/>
            <a:ext cx="3373291" cy="2095500"/>
          </a:xfrm>
          <a:prstGeom prst="rect">
            <a:avLst/>
          </a:prstGeom>
        </p:spPr>
      </p:pic>
    </p:spTree>
    <p:extLst>
      <p:ext uri="{BB962C8B-B14F-4D97-AF65-F5344CB8AC3E}">
        <p14:creationId xmlns:p14="http://schemas.microsoft.com/office/powerpoint/2010/main" val="11938055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46112" y="2051636"/>
            <a:ext cx="10902992" cy="4196763"/>
          </a:xfrm>
        </p:spPr>
        <p:txBody>
          <a:bodyPr/>
          <a:lstStyle/>
          <a:p>
            <a:r>
              <a:rPr lang="en-GB" dirty="0"/>
              <a:t>“healthy scepticism … but not cynicism;</a:t>
            </a:r>
          </a:p>
          <a:p>
            <a:r>
              <a:rPr lang="en-GB" dirty="0"/>
              <a:t>confidence … but not ‘cockiness’ or arrogance;</a:t>
            </a:r>
          </a:p>
          <a:p>
            <a:r>
              <a:rPr lang="en-GB" dirty="0"/>
              <a:t>judgement which is critical … but not dismissive;</a:t>
            </a:r>
          </a:p>
          <a:p>
            <a:r>
              <a:rPr lang="en-GB" dirty="0"/>
              <a:t>opinions … without being opinionated;</a:t>
            </a:r>
          </a:p>
          <a:p>
            <a:r>
              <a:rPr lang="en-GB" dirty="0"/>
              <a:t>careful evaluation of published work … not serial shooting at random targets;</a:t>
            </a:r>
          </a:p>
          <a:p>
            <a:r>
              <a:rPr lang="en-GB" dirty="0"/>
              <a:t>being ‘fair’: assessing fairly the strengths and weaknesses of other people’s ideas and writing … without prejudice; and</a:t>
            </a:r>
          </a:p>
          <a:p>
            <a:r>
              <a:rPr lang="en-GB" dirty="0"/>
              <a:t>making judgements on the basis of considerable thought and all the available evidence … as opposed to assertions without reason</a:t>
            </a:r>
          </a:p>
        </p:txBody>
      </p:sp>
    </p:spTree>
    <p:extLst>
      <p:ext uri="{BB962C8B-B14F-4D97-AF65-F5344CB8AC3E}">
        <p14:creationId xmlns:p14="http://schemas.microsoft.com/office/powerpoint/2010/main" val="4099086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480370" cy="1400530"/>
          </a:xfrm>
        </p:spPr>
        <p:txBody>
          <a:bodyPr/>
          <a:lstStyle/>
          <a:p>
            <a:r>
              <a:rPr lang="en-GB" dirty="0" smtClean="0"/>
              <a:t>Stringing together of quotes</a:t>
            </a:r>
            <a:endParaRPr lang="en-GB" dirty="0"/>
          </a:p>
        </p:txBody>
      </p:sp>
      <p:sp>
        <p:nvSpPr>
          <p:cNvPr id="3" name="Content Placeholder 2"/>
          <p:cNvSpPr>
            <a:spLocks noGrp="1"/>
          </p:cNvSpPr>
          <p:nvPr>
            <p:ph idx="1"/>
          </p:nvPr>
        </p:nvSpPr>
        <p:spPr>
          <a:xfrm>
            <a:off x="706932" y="2052918"/>
            <a:ext cx="10189028" cy="4195481"/>
          </a:xfrm>
        </p:spPr>
        <p:txBody>
          <a:bodyPr/>
          <a:lstStyle/>
          <a:p>
            <a:r>
              <a:rPr lang="en-GB" sz="2800" dirty="0" smtClean="0"/>
              <a:t>It </a:t>
            </a:r>
            <a:r>
              <a:rPr lang="en-GB" sz="2800" dirty="0"/>
              <a:t>can be tempting to string together quotes to support an argument, feeling that the more quotes you include, the stronger your argument. It is important, however, to remember that you also need to </a:t>
            </a:r>
            <a:r>
              <a:rPr lang="en-GB" sz="2800" i="1" dirty="0"/>
              <a:t>interpret</a:t>
            </a:r>
            <a:r>
              <a:rPr lang="en-GB" sz="2800" dirty="0"/>
              <a:t> the quotes to the reader, and to explain their relevance, discuss their validity, and show how they relate to other evidence.</a:t>
            </a:r>
          </a:p>
          <a:p>
            <a:endParaRPr lang="en-GB" dirty="0"/>
          </a:p>
        </p:txBody>
      </p:sp>
    </p:spTree>
    <p:extLst>
      <p:ext uri="{BB962C8B-B14F-4D97-AF65-F5344CB8AC3E}">
        <p14:creationId xmlns:p14="http://schemas.microsoft.com/office/powerpoint/2010/main" val="1726938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 Paragraphs </a:t>
            </a:r>
            <a:endParaRPr lang="en-GB" dirty="0"/>
          </a:p>
        </p:txBody>
      </p:sp>
      <p:sp>
        <p:nvSpPr>
          <p:cNvPr id="3" name="Content Placeholder 2"/>
          <p:cNvSpPr>
            <a:spLocks noGrp="1"/>
          </p:cNvSpPr>
          <p:nvPr>
            <p:ph idx="1"/>
          </p:nvPr>
        </p:nvSpPr>
        <p:spPr/>
        <p:txBody>
          <a:bodyPr>
            <a:normAutofit/>
          </a:bodyPr>
          <a:lstStyle/>
          <a:p>
            <a:r>
              <a:rPr lang="en-GB" sz="3200" dirty="0" smtClean="0"/>
              <a:t>Strategic use of paragraphs,</a:t>
            </a:r>
          </a:p>
          <a:p>
            <a:pPr marL="0" indent="0">
              <a:buNone/>
            </a:pPr>
            <a:r>
              <a:rPr lang="en-GB" sz="3200" dirty="0"/>
              <a:t>https://www2.le.ac.uk/offices/ld/all-resources/writing/writing-resources/critical-writing</a:t>
            </a:r>
          </a:p>
        </p:txBody>
      </p:sp>
    </p:spTree>
    <p:extLst>
      <p:ext uri="{BB962C8B-B14F-4D97-AF65-F5344CB8AC3E}">
        <p14:creationId xmlns:p14="http://schemas.microsoft.com/office/powerpoint/2010/main" val="17102189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Paragraphs </a:t>
            </a:r>
            <a:endParaRPr lang="en-GB" dirty="0"/>
          </a:p>
        </p:txBody>
      </p:sp>
      <p:sp>
        <p:nvSpPr>
          <p:cNvPr id="3" name="Content Placeholder 2"/>
          <p:cNvSpPr>
            <a:spLocks noGrp="1"/>
          </p:cNvSpPr>
          <p:nvPr>
            <p:ph idx="1"/>
          </p:nvPr>
        </p:nvSpPr>
        <p:spPr/>
        <p:txBody>
          <a:bodyPr/>
          <a:lstStyle/>
          <a:p>
            <a:r>
              <a:rPr lang="en-GB" dirty="0" smtClean="0"/>
              <a:t>Paragraphs</a:t>
            </a:r>
          </a:p>
          <a:p>
            <a:pPr marL="0" indent="0">
              <a:buNone/>
            </a:pPr>
            <a:r>
              <a:rPr lang="en-GB" dirty="0">
                <a:hlinkClick r:id="rId2"/>
              </a:rPr>
              <a:t>https://</a:t>
            </a:r>
            <a:r>
              <a:rPr lang="en-GB" dirty="0" smtClean="0">
                <a:hlinkClick r:id="rId2"/>
              </a:rPr>
              <a:t>www2.le.ac.uk/offices/ld/all-resources/study-guides-pdfs/writing-skills-pdfs/using-paragraphs-v1%200%20-2.pdf</a:t>
            </a:r>
            <a:endParaRPr lang="en-GB" dirty="0" smtClean="0"/>
          </a:p>
          <a:p>
            <a:pPr marL="0" indent="0">
              <a:buNone/>
            </a:pPr>
            <a:endParaRPr lang="en-GB" dirty="0"/>
          </a:p>
        </p:txBody>
      </p:sp>
    </p:spTree>
    <p:extLst>
      <p:ext uri="{BB962C8B-B14F-4D97-AF65-F5344CB8AC3E}">
        <p14:creationId xmlns:p14="http://schemas.microsoft.com/office/powerpoint/2010/main" val="41831697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Grammar Guide</a:t>
            </a:r>
            <a:endParaRPr lang="en-GB" dirty="0"/>
          </a:p>
        </p:txBody>
      </p:sp>
      <p:sp>
        <p:nvSpPr>
          <p:cNvPr id="3" name="Content Placeholder 2"/>
          <p:cNvSpPr>
            <a:spLocks noGrp="1"/>
          </p:cNvSpPr>
          <p:nvPr>
            <p:ph idx="1"/>
          </p:nvPr>
        </p:nvSpPr>
        <p:spPr>
          <a:xfrm>
            <a:off x="568618" y="2052918"/>
            <a:ext cx="9481235" cy="4195481"/>
          </a:xfrm>
        </p:spPr>
        <p:txBody>
          <a:bodyPr>
            <a:normAutofit/>
          </a:bodyPr>
          <a:lstStyle/>
          <a:p>
            <a:r>
              <a:rPr lang="en-GB" sz="3600" dirty="0"/>
              <a:t>https://www2.le.ac.uk/offices/ld/all-resources/writing/grammar</a:t>
            </a:r>
          </a:p>
        </p:txBody>
      </p:sp>
    </p:spTree>
    <p:extLst>
      <p:ext uri="{BB962C8B-B14F-4D97-AF65-F5344CB8AC3E}">
        <p14:creationId xmlns:p14="http://schemas.microsoft.com/office/powerpoint/2010/main" val="42358579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336</TotalTime>
  <Words>2123</Words>
  <Application>Microsoft Office PowerPoint</Application>
  <PresentationFormat>Widescreen</PresentationFormat>
  <Paragraphs>137</Paragraphs>
  <Slides>22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Wingdings</vt:lpstr>
      <vt:lpstr>Wingdings 3</vt:lpstr>
      <vt:lpstr>Ion</vt:lpstr>
      <vt:lpstr>Critical Thinking/Critical Writing </vt:lpstr>
      <vt:lpstr>Today</vt:lpstr>
      <vt:lpstr>General Feedback  </vt:lpstr>
      <vt:lpstr>Activities to help you with critical thinking..</vt:lpstr>
      <vt:lpstr>Clustering/Webbing</vt:lpstr>
      <vt:lpstr>Listing</vt:lpstr>
      <vt:lpstr>Cubing</vt:lpstr>
      <vt:lpstr>Journalistic Questions</vt:lpstr>
      <vt:lpstr>What?</vt:lpstr>
      <vt:lpstr>Summarising</vt:lpstr>
      <vt:lpstr>Metaphor Writing</vt:lpstr>
      <vt:lpstr>Critical Writing (University of Leicester) https://www2.le.ac.uk/offices/ld/all-resources/writing/writing-resources/critical-writing</vt:lpstr>
      <vt:lpstr>Descriptive Writing </vt:lpstr>
      <vt:lpstr>So what is the difference? </vt:lpstr>
      <vt:lpstr>Descriptive Writing </vt:lpstr>
      <vt:lpstr>Critical Writing </vt:lpstr>
      <vt:lpstr>Finding your academic voice</vt:lpstr>
      <vt:lpstr>PowerPoint Presentation</vt:lpstr>
      <vt:lpstr>Stringing together of quotes</vt:lpstr>
      <vt:lpstr>Critical Writing Paragraphs </vt:lpstr>
      <vt:lpstr>Use of Paragraphs </vt:lpstr>
      <vt:lpstr>Grammar Guide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Catherine Slade</dc:creator>
  <cp:lastModifiedBy>Ruth Groff</cp:lastModifiedBy>
  <cp:revision>15</cp:revision>
  <dcterms:created xsi:type="dcterms:W3CDTF">2018-10-16T12:51:33Z</dcterms:created>
  <dcterms:modified xsi:type="dcterms:W3CDTF">2020-02-09T13:57:51Z</dcterms:modified>
</cp:coreProperties>
</file>