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77"/>
  </p:notesMasterIdLst>
  <p:sldIdLst>
    <p:sldId id="259" r:id="rId5"/>
    <p:sldId id="260" r:id="rId6"/>
    <p:sldId id="324" r:id="rId7"/>
    <p:sldId id="407" r:id="rId8"/>
    <p:sldId id="392" r:id="rId9"/>
    <p:sldId id="394" r:id="rId10"/>
    <p:sldId id="425" r:id="rId11"/>
    <p:sldId id="426" r:id="rId12"/>
    <p:sldId id="393" r:id="rId13"/>
    <p:sldId id="397" r:id="rId14"/>
    <p:sldId id="398" r:id="rId15"/>
    <p:sldId id="439" r:id="rId16"/>
    <p:sldId id="429" r:id="rId17"/>
    <p:sldId id="432" r:id="rId18"/>
    <p:sldId id="434" r:id="rId19"/>
    <p:sldId id="437" r:id="rId20"/>
    <p:sldId id="438" r:id="rId21"/>
    <p:sldId id="435" r:id="rId22"/>
    <p:sldId id="433" r:id="rId23"/>
    <p:sldId id="441" r:id="rId24"/>
    <p:sldId id="442" r:id="rId25"/>
    <p:sldId id="443" r:id="rId26"/>
    <p:sldId id="444" r:id="rId27"/>
    <p:sldId id="449" r:id="rId28"/>
    <p:sldId id="451" r:id="rId29"/>
    <p:sldId id="445" r:id="rId30"/>
    <p:sldId id="430" r:id="rId31"/>
    <p:sldId id="456" r:id="rId32"/>
    <p:sldId id="452" r:id="rId33"/>
    <p:sldId id="454" r:id="rId34"/>
    <p:sldId id="453" r:id="rId35"/>
    <p:sldId id="457" r:id="rId36"/>
    <p:sldId id="462" r:id="rId37"/>
    <p:sldId id="461" r:id="rId38"/>
    <p:sldId id="463" r:id="rId39"/>
    <p:sldId id="431" r:id="rId40"/>
    <p:sldId id="464" r:id="rId41"/>
    <p:sldId id="465" r:id="rId42"/>
    <p:sldId id="427" r:id="rId43"/>
    <p:sldId id="467" r:id="rId44"/>
    <p:sldId id="468" r:id="rId45"/>
    <p:sldId id="471" r:id="rId46"/>
    <p:sldId id="469" r:id="rId47"/>
    <p:sldId id="470" r:id="rId48"/>
    <p:sldId id="411" r:id="rId49"/>
    <p:sldId id="400" r:id="rId50"/>
    <p:sldId id="401" r:id="rId51"/>
    <p:sldId id="402" r:id="rId52"/>
    <p:sldId id="403" r:id="rId53"/>
    <p:sldId id="404" r:id="rId54"/>
    <p:sldId id="408" r:id="rId55"/>
    <p:sldId id="410" r:id="rId56"/>
    <p:sldId id="412" r:id="rId57"/>
    <p:sldId id="415" r:id="rId58"/>
    <p:sldId id="413" r:id="rId59"/>
    <p:sldId id="446" r:id="rId60"/>
    <p:sldId id="414" r:id="rId61"/>
    <p:sldId id="419" r:id="rId62"/>
    <p:sldId id="440" r:id="rId63"/>
    <p:sldId id="416" r:id="rId64"/>
    <p:sldId id="420" r:id="rId65"/>
    <p:sldId id="472" r:id="rId66"/>
    <p:sldId id="473" r:id="rId67"/>
    <p:sldId id="421" r:id="rId68"/>
    <p:sldId id="417" r:id="rId69"/>
    <p:sldId id="422" r:id="rId70"/>
    <p:sldId id="423" r:id="rId71"/>
    <p:sldId id="459" r:id="rId72"/>
    <p:sldId id="466" r:id="rId73"/>
    <p:sldId id="458" r:id="rId74"/>
    <p:sldId id="418" r:id="rId75"/>
    <p:sldId id="424" r:id="rId7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rdan Ross Jenkins (P149066)" initials="JRJ(" lastIdx="3" clrIdx="0">
    <p:extLst>
      <p:ext uri="{19B8F6BF-5375-455C-9EA6-DF929625EA0E}">
        <p15:presenceInfo xmlns:p15="http://schemas.microsoft.com/office/powerpoint/2012/main" userId="Jordan Ross Jenkins (P14906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3A58"/>
    <a:srgbClr val="346D8B"/>
    <a:srgbClr val="2A99B7"/>
    <a:srgbClr val="24B9D9"/>
    <a:srgbClr val="4BACC6"/>
    <a:srgbClr val="C9F1FF"/>
    <a:srgbClr val="D9D9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8273" autoAdjust="0"/>
  </p:normalViewPr>
  <p:slideViewPr>
    <p:cSldViewPr snapToGrid="0">
      <p:cViewPr varScale="1">
        <p:scale>
          <a:sx n="49" d="100"/>
          <a:sy n="49" d="100"/>
        </p:scale>
        <p:origin x="126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commentAuthors" Target="commentAuthors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svg"/><Relationship Id="rId1" Type="http://schemas.openxmlformats.org/officeDocument/2006/relationships/image" Target="../media/image47.pn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svg"/><Relationship Id="rId1" Type="http://schemas.openxmlformats.org/officeDocument/2006/relationships/image" Target="../media/image47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svg"/><Relationship Id="rId1" Type="http://schemas.openxmlformats.org/officeDocument/2006/relationships/image" Target="../media/image47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svg"/><Relationship Id="rId1" Type="http://schemas.openxmlformats.org/officeDocument/2006/relationships/image" Target="../media/image4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E993AA-EE7D-4ECB-845C-A246CDFEBE47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FBB713B5-4F29-4CEC-9959-15EC029796B8}">
      <dgm:prSet phldrT="[Text]"/>
      <dgm:spPr>
        <a:solidFill>
          <a:srgbClr val="24B9D9"/>
        </a:solidFill>
      </dgm:spPr>
      <dgm:t>
        <a:bodyPr/>
        <a:lstStyle/>
        <a:p>
          <a:r>
            <a:rPr lang="en-GB" b="1" dirty="0"/>
            <a:t>Identify an Abnormality</a:t>
          </a:r>
        </a:p>
      </dgm:t>
    </dgm:pt>
    <dgm:pt modelId="{460AE4FC-718D-4BEF-89A2-86A9F808C5A6}" type="parTrans" cxnId="{9A7FD43F-A0A2-4C1D-8203-D1E2E20E3734}">
      <dgm:prSet/>
      <dgm:spPr/>
      <dgm:t>
        <a:bodyPr/>
        <a:lstStyle/>
        <a:p>
          <a:endParaRPr lang="en-GB"/>
        </a:p>
      </dgm:t>
    </dgm:pt>
    <dgm:pt modelId="{B8295D4C-5A7A-4487-9246-36EF87E65B18}" type="sibTrans" cxnId="{9A7FD43F-A0A2-4C1D-8203-D1E2E20E3734}">
      <dgm:prSet/>
      <dgm:spPr/>
      <dgm:t>
        <a:bodyPr/>
        <a:lstStyle/>
        <a:p>
          <a:endParaRPr lang="en-GB"/>
        </a:p>
      </dgm:t>
    </dgm:pt>
    <dgm:pt modelId="{BC943564-F379-461E-A7A0-76DBC3A4D499}">
      <dgm:prSet phldrT="[Text]"/>
      <dgm:spPr>
        <a:solidFill>
          <a:srgbClr val="2A99B7"/>
        </a:solidFill>
      </dgm:spPr>
      <dgm:t>
        <a:bodyPr/>
        <a:lstStyle/>
        <a:p>
          <a:r>
            <a:rPr lang="en-GB" b="1" dirty="0"/>
            <a:t>STOP!</a:t>
          </a:r>
        </a:p>
      </dgm:t>
    </dgm:pt>
    <dgm:pt modelId="{E6BA6011-97BE-41A1-A2EA-0581710B6237}" type="parTrans" cxnId="{ACD49210-A4DC-42C3-A247-4A1199E3F4BC}">
      <dgm:prSet/>
      <dgm:spPr/>
      <dgm:t>
        <a:bodyPr/>
        <a:lstStyle/>
        <a:p>
          <a:endParaRPr lang="en-GB"/>
        </a:p>
      </dgm:t>
    </dgm:pt>
    <dgm:pt modelId="{8CEFCD40-EF74-4047-A1F0-49C486256F36}" type="sibTrans" cxnId="{ACD49210-A4DC-42C3-A247-4A1199E3F4BC}">
      <dgm:prSet/>
      <dgm:spPr/>
      <dgm:t>
        <a:bodyPr/>
        <a:lstStyle/>
        <a:p>
          <a:endParaRPr lang="en-GB"/>
        </a:p>
      </dgm:t>
    </dgm:pt>
    <dgm:pt modelId="{C3E5789A-94FC-4A23-A68B-D218EACC563B}">
      <dgm:prSet phldrT="[Text]"/>
      <dgm:spPr>
        <a:solidFill>
          <a:srgbClr val="346D8B"/>
        </a:solidFill>
      </dgm:spPr>
      <dgm:t>
        <a:bodyPr/>
        <a:lstStyle/>
        <a:p>
          <a:r>
            <a:rPr lang="en-GB" b="1" dirty="0"/>
            <a:t>Fix immediate problem</a:t>
          </a:r>
        </a:p>
      </dgm:t>
    </dgm:pt>
    <dgm:pt modelId="{B59C7B6A-4F61-4190-9EFB-3F5C5B220B51}" type="parTrans" cxnId="{C4E2E7ED-2CE5-4EE2-8BFD-B0A57952C803}">
      <dgm:prSet/>
      <dgm:spPr/>
      <dgm:t>
        <a:bodyPr/>
        <a:lstStyle/>
        <a:p>
          <a:endParaRPr lang="en-GB"/>
        </a:p>
      </dgm:t>
    </dgm:pt>
    <dgm:pt modelId="{F89B01D3-8A6E-4A71-859E-895B5B236CB6}" type="sibTrans" cxnId="{C4E2E7ED-2CE5-4EE2-8BFD-B0A57952C803}">
      <dgm:prSet/>
      <dgm:spPr/>
      <dgm:t>
        <a:bodyPr/>
        <a:lstStyle/>
        <a:p>
          <a:endParaRPr lang="en-GB"/>
        </a:p>
      </dgm:t>
    </dgm:pt>
    <dgm:pt modelId="{C2B06226-B5DE-4AAA-B1D3-399A36DDD3E0}">
      <dgm:prSet/>
      <dgm:spPr>
        <a:solidFill>
          <a:srgbClr val="003A58"/>
        </a:solidFill>
      </dgm:spPr>
      <dgm:t>
        <a:bodyPr/>
        <a:lstStyle/>
        <a:p>
          <a:r>
            <a:rPr lang="en-GB" b="1" dirty="0"/>
            <a:t>Investigate and fix root cause</a:t>
          </a:r>
        </a:p>
      </dgm:t>
    </dgm:pt>
    <dgm:pt modelId="{687D109D-7540-412E-A32C-6DFD3B0BBC06}" type="parTrans" cxnId="{601672C9-8270-40A9-A0F8-C016618A9832}">
      <dgm:prSet/>
      <dgm:spPr/>
      <dgm:t>
        <a:bodyPr/>
        <a:lstStyle/>
        <a:p>
          <a:endParaRPr lang="en-GB"/>
        </a:p>
      </dgm:t>
    </dgm:pt>
    <dgm:pt modelId="{8B25DB56-9169-4386-B12D-0A03869E918A}" type="sibTrans" cxnId="{601672C9-8270-40A9-A0F8-C016618A9832}">
      <dgm:prSet/>
      <dgm:spPr/>
      <dgm:t>
        <a:bodyPr/>
        <a:lstStyle/>
        <a:p>
          <a:endParaRPr lang="en-GB"/>
        </a:p>
      </dgm:t>
    </dgm:pt>
    <dgm:pt modelId="{5EB9B3A8-BDA7-4945-AFE0-31C4219A11EC}" type="pres">
      <dgm:prSet presAssocID="{8DE993AA-EE7D-4ECB-845C-A246CDFEBE47}" presName="linearFlow" presStyleCnt="0">
        <dgm:presLayoutVars>
          <dgm:resizeHandles val="exact"/>
        </dgm:presLayoutVars>
      </dgm:prSet>
      <dgm:spPr/>
    </dgm:pt>
    <dgm:pt modelId="{B78D2C15-7CB1-46E3-89C8-1A22772B2274}" type="pres">
      <dgm:prSet presAssocID="{FBB713B5-4F29-4CEC-9959-15EC029796B8}" presName="node" presStyleLbl="node1" presStyleIdx="0" presStyleCnt="4">
        <dgm:presLayoutVars>
          <dgm:bulletEnabled val="1"/>
        </dgm:presLayoutVars>
      </dgm:prSet>
      <dgm:spPr/>
    </dgm:pt>
    <dgm:pt modelId="{7ED716CC-D5ED-4C5D-9624-D562F343ECE6}" type="pres">
      <dgm:prSet presAssocID="{B8295D4C-5A7A-4487-9246-36EF87E65B18}" presName="sibTrans" presStyleLbl="sibTrans2D1" presStyleIdx="0" presStyleCnt="3"/>
      <dgm:spPr/>
    </dgm:pt>
    <dgm:pt modelId="{D1CF45AC-33FA-4E1A-B0EF-18A09BD1A23E}" type="pres">
      <dgm:prSet presAssocID="{B8295D4C-5A7A-4487-9246-36EF87E65B18}" presName="connectorText" presStyleLbl="sibTrans2D1" presStyleIdx="0" presStyleCnt="3"/>
      <dgm:spPr/>
    </dgm:pt>
    <dgm:pt modelId="{91AA7CE1-9856-4529-899C-3DA2D8C7A889}" type="pres">
      <dgm:prSet presAssocID="{BC943564-F379-461E-A7A0-76DBC3A4D499}" presName="node" presStyleLbl="node1" presStyleIdx="1" presStyleCnt="4" custLinFactNeighborY="7714">
        <dgm:presLayoutVars>
          <dgm:bulletEnabled val="1"/>
        </dgm:presLayoutVars>
      </dgm:prSet>
      <dgm:spPr/>
    </dgm:pt>
    <dgm:pt modelId="{D963B612-2A19-43F2-8E70-8E8DCDFB8150}" type="pres">
      <dgm:prSet presAssocID="{8CEFCD40-EF74-4047-A1F0-49C486256F36}" presName="sibTrans" presStyleLbl="sibTrans2D1" presStyleIdx="1" presStyleCnt="3"/>
      <dgm:spPr/>
    </dgm:pt>
    <dgm:pt modelId="{BA536702-F2C1-430F-826D-4DC300CBDA7D}" type="pres">
      <dgm:prSet presAssocID="{8CEFCD40-EF74-4047-A1F0-49C486256F36}" presName="connectorText" presStyleLbl="sibTrans2D1" presStyleIdx="1" presStyleCnt="3"/>
      <dgm:spPr/>
    </dgm:pt>
    <dgm:pt modelId="{C4EB0DDD-C5FD-48A3-80B3-0075ED2B0692}" type="pres">
      <dgm:prSet presAssocID="{C3E5789A-94FC-4A23-A68B-D218EACC563B}" presName="node" presStyleLbl="node1" presStyleIdx="2" presStyleCnt="4">
        <dgm:presLayoutVars>
          <dgm:bulletEnabled val="1"/>
        </dgm:presLayoutVars>
      </dgm:prSet>
      <dgm:spPr/>
    </dgm:pt>
    <dgm:pt modelId="{1E463F17-F9B9-40BF-A3DD-392EF6A2025B}" type="pres">
      <dgm:prSet presAssocID="{F89B01D3-8A6E-4A71-859E-895B5B236CB6}" presName="sibTrans" presStyleLbl="sibTrans2D1" presStyleIdx="2" presStyleCnt="3"/>
      <dgm:spPr/>
    </dgm:pt>
    <dgm:pt modelId="{FC2EC8EF-7A0E-42C4-86B3-E5A4A4A5F12A}" type="pres">
      <dgm:prSet presAssocID="{F89B01D3-8A6E-4A71-859E-895B5B236CB6}" presName="connectorText" presStyleLbl="sibTrans2D1" presStyleIdx="2" presStyleCnt="3"/>
      <dgm:spPr/>
    </dgm:pt>
    <dgm:pt modelId="{4AA8BD12-D2F8-43DD-A4F2-123FC8BE0B42}" type="pres">
      <dgm:prSet presAssocID="{C2B06226-B5DE-4AAA-B1D3-399A36DDD3E0}" presName="node" presStyleLbl="node1" presStyleIdx="3" presStyleCnt="4">
        <dgm:presLayoutVars>
          <dgm:bulletEnabled val="1"/>
        </dgm:presLayoutVars>
      </dgm:prSet>
      <dgm:spPr/>
    </dgm:pt>
  </dgm:ptLst>
  <dgm:cxnLst>
    <dgm:cxn modelId="{F28A3B10-F2E3-437A-9E5C-ADB17352AA3E}" type="presOf" srcId="{F89B01D3-8A6E-4A71-859E-895B5B236CB6}" destId="{FC2EC8EF-7A0E-42C4-86B3-E5A4A4A5F12A}" srcOrd="1" destOrd="0" presId="urn:microsoft.com/office/officeart/2005/8/layout/process2"/>
    <dgm:cxn modelId="{ACD49210-A4DC-42C3-A247-4A1199E3F4BC}" srcId="{8DE993AA-EE7D-4ECB-845C-A246CDFEBE47}" destId="{BC943564-F379-461E-A7A0-76DBC3A4D499}" srcOrd="1" destOrd="0" parTransId="{E6BA6011-97BE-41A1-A2EA-0581710B6237}" sibTransId="{8CEFCD40-EF74-4047-A1F0-49C486256F36}"/>
    <dgm:cxn modelId="{62D3F629-7CCB-4B31-943B-8DCA5CF79BB5}" type="presOf" srcId="{B8295D4C-5A7A-4487-9246-36EF87E65B18}" destId="{7ED716CC-D5ED-4C5D-9624-D562F343ECE6}" srcOrd="0" destOrd="0" presId="urn:microsoft.com/office/officeart/2005/8/layout/process2"/>
    <dgm:cxn modelId="{9A7FD43F-A0A2-4C1D-8203-D1E2E20E3734}" srcId="{8DE993AA-EE7D-4ECB-845C-A246CDFEBE47}" destId="{FBB713B5-4F29-4CEC-9959-15EC029796B8}" srcOrd="0" destOrd="0" parTransId="{460AE4FC-718D-4BEF-89A2-86A9F808C5A6}" sibTransId="{B8295D4C-5A7A-4487-9246-36EF87E65B18}"/>
    <dgm:cxn modelId="{52264B43-C1DA-4509-8F35-E3CF18303039}" type="presOf" srcId="{8CEFCD40-EF74-4047-A1F0-49C486256F36}" destId="{BA536702-F2C1-430F-826D-4DC300CBDA7D}" srcOrd="1" destOrd="0" presId="urn:microsoft.com/office/officeart/2005/8/layout/process2"/>
    <dgm:cxn modelId="{793C1A6D-E3D6-4A46-B6A5-F7902BA9DBA1}" type="presOf" srcId="{BC943564-F379-461E-A7A0-76DBC3A4D499}" destId="{91AA7CE1-9856-4529-899C-3DA2D8C7A889}" srcOrd="0" destOrd="0" presId="urn:microsoft.com/office/officeart/2005/8/layout/process2"/>
    <dgm:cxn modelId="{9E0A7F71-3EF3-4A6D-9619-4D6E6683622C}" type="presOf" srcId="{F89B01D3-8A6E-4A71-859E-895B5B236CB6}" destId="{1E463F17-F9B9-40BF-A3DD-392EF6A2025B}" srcOrd="0" destOrd="0" presId="urn:microsoft.com/office/officeart/2005/8/layout/process2"/>
    <dgm:cxn modelId="{4F122B72-E3E9-4129-AE48-6AF419E1B6D0}" type="presOf" srcId="{C3E5789A-94FC-4A23-A68B-D218EACC563B}" destId="{C4EB0DDD-C5FD-48A3-80B3-0075ED2B0692}" srcOrd="0" destOrd="0" presId="urn:microsoft.com/office/officeart/2005/8/layout/process2"/>
    <dgm:cxn modelId="{D8F32CA3-CF7D-4849-AA69-37C7B2CB786C}" type="presOf" srcId="{8DE993AA-EE7D-4ECB-845C-A246CDFEBE47}" destId="{5EB9B3A8-BDA7-4945-AFE0-31C4219A11EC}" srcOrd="0" destOrd="0" presId="urn:microsoft.com/office/officeart/2005/8/layout/process2"/>
    <dgm:cxn modelId="{E9C762A6-3D22-42E9-A1A4-3998B1207CC3}" type="presOf" srcId="{B8295D4C-5A7A-4487-9246-36EF87E65B18}" destId="{D1CF45AC-33FA-4E1A-B0EF-18A09BD1A23E}" srcOrd="1" destOrd="0" presId="urn:microsoft.com/office/officeart/2005/8/layout/process2"/>
    <dgm:cxn modelId="{FD5BF9BC-A9AE-4247-B6CC-91C743ADC921}" type="presOf" srcId="{C2B06226-B5DE-4AAA-B1D3-399A36DDD3E0}" destId="{4AA8BD12-D2F8-43DD-A4F2-123FC8BE0B42}" srcOrd="0" destOrd="0" presId="urn:microsoft.com/office/officeart/2005/8/layout/process2"/>
    <dgm:cxn modelId="{601672C9-8270-40A9-A0F8-C016618A9832}" srcId="{8DE993AA-EE7D-4ECB-845C-A246CDFEBE47}" destId="{C2B06226-B5DE-4AAA-B1D3-399A36DDD3E0}" srcOrd="3" destOrd="0" parTransId="{687D109D-7540-412E-A32C-6DFD3B0BBC06}" sibTransId="{8B25DB56-9169-4386-B12D-0A03869E918A}"/>
    <dgm:cxn modelId="{D411B4D9-598F-4368-AA0B-1BBD30FF758B}" type="presOf" srcId="{8CEFCD40-EF74-4047-A1F0-49C486256F36}" destId="{D963B612-2A19-43F2-8E70-8E8DCDFB8150}" srcOrd="0" destOrd="0" presId="urn:microsoft.com/office/officeart/2005/8/layout/process2"/>
    <dgm:cxn modelId="{CF3663EB-58BE-42A0-B8AB-CFAF2071E76B}" type="presOf" srcId="{FBB713B5-4F29-4CEC-9959-15EC029796B8}" destId="{B78D2C15-7CB1-46E3-89C8-1A22772B2274}" srcOrd="0" destOrd="0" presId="urn:microsoft.com/office/officeart/2005/8/layout/process2"/>
    <dgm:cxn modelId="{C4E2E7ED-2CE5-4EE2-8BFD-B0A57952C803}" srcId="{8DE993AA-EE7D-4ECB-845C-A246CDFEBE47}" destId="{C3E5789A-94FC-4A23-A68B-D218EACC563B}" srcOrd="2" destOrd="0" parTransId="{B59C7B6A-4F61-4190-9EFB-3F5C5B220B51}" sibTransId="{F89B01D3-8A6E-4A71-859E-895B5B236CB6}"/>
    <dgm:cxn modelId="{7285B4A2-6186-487F-93AE-AF419AD3C40B}" type="presParOf" srcId="{5EB9B3A8-BDA7-4945-AFE0-31C4219A11EC}" destId="{B78D2C15-7CB1-46E3-89C8-1A22772B2274}" srcOrd="0" destOrd="0" presId="urn:microsoft.com/office/officeart/2005/8/layout/process2"/>
    <dgm:cxn modelId="{97B18A57-73CA-462F-8915-AF2DFC427D3D}" type="presParOf" srcId="{5EB9B3A8-BDA7-4945-AFE0-31C4219A11EC}" destId="{7ED716CC-D5ED-4C5D-9624-D562F343ECE6}" srcOrd="1" destOrd="0" presId="urn:microsoft.com/office/officeart/2005/8/layout/process2"/>
    <dgm:cxn modelId="{071DE12C-D90A-49BF-871E-26340AF6DC93}" type="presParOf" srcId="{7ED716CC-D5ED-4C5D-9624-D562F343ECE6}" destId="{D1CF45AC-33FA-4E1A-B0EF-18A09BD1A23E}" srcOrd="0" destOrd="0" presId="urn:microsoft.com/office/officeart/2005/8/layout/process2"/>
    <dgm:cxn modelId="{213E657A-D4C2-4CC5-9ADF-228B8922DF20}" type="presParOf" srcId="{5EB9B3A8-BDA7-4945-AFE0-31C4219A11EC}" destId="{91AA7CE1-9856-4529-899C-3DA2D8C7A889}" srcOrd="2" destOrd="0" presId="urn:microsoft.com/office/officeart/2005/8/layout/process2"/>
    <dgm:cxn modelId="{673991D8-F032-47C9-AEB1-D34D20AC680A}" type="presParOf" srcId="{5EB9B3A8-BDA7-4945-AFE0-31C4219A11EC}" destId="{D963B612-2A19-43F2-8E70-8E8DCDFB8150}" srcOrd="3" destOrd="0" presId="urn:microsoft.com/office/officeart/2005/8/layout/process2"/>
    <dgm:cxn modelId="{B5525E2F-1A86-4938-8142-410BE2EA4604}" type="presParOf" srcId="{D963B612-2A19-43F2-8E70-8E8DCDFB8150}" destId="{BA536702-F2C1-430F-826D-4DC300CBDA7D}" srcOrd="0" destOrd="0" presId="urn:microsoft.com/office/officeart/2005/8/layout/process2"/>
    <dgm:cxn modelId="{629D8A22-99B2-42FE-8073-19AEBBEBA9FD}" type="presParOf" srcId="{5EB9B3A8-BDA7-4945-AFE0-31C4219A11EC}" destId="{C4EB0DDD-C5FD-48A3-80B3-0075ED2B0692}" srcOrd="4" destOrd="0" presId="urn:microsoft.com/office/officeart/2005/8/layout/process2"/>
    <dgm:cxn modelId="{21230060-D82B-42AD-8AA6-7C8CDE96728D}" type="presParOf" srcId="{5EB9B3A8-BDA7-4945-AFE0-31C4219A11EC}" destId="{1E463F17-F9B9-40BF-A3DD-392EF6A2025B}" srcOrd="5" destOrd="0" presId="urn:microsoft.com/office/officeart/2005/8/layout/process2"/>
    <dgm:cxn modelId="{CE59D1BC-B8F1-49F4-AC00-ED67C1AC272C}" type="presParOf" srcId="{1E463F17-F9B9-40BF-A3DD-392EF6A2025B}" destId="{FC2EC8EF-7A0E-42C4-86B3-E5A4A4A5F12A}" srcOrd="0" destOrd="0" presId="urn:microsoft.com/office/officeart/2005/8/layout/process2"/>
    <dgm:cxn modelId="{ED0FA549-420D-4905-8A48-C5CDF070BE68}" type="presParOf" srcId="{5EB9B3A8-BDA7-4945-AFE0-31C4219A11EC}" destId="{4AA8BD12-D2F8-43DD-A4F2-123FC8BE0B42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70CDD4-F292-4AFB-8B85-AF7BDD1D2EA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A402DF5-AD8F-430F-BE4A-6580E0E1C135}">
      <dgm:prSet custT="1"/>
      <dgm:spPr/>
      <dgm:t>
        <a:bodyPr/>
        <a:lstStyle/>
        <a:p>
          <a:pPr algn="ctr"/>
          <a:r>
            <a:rPr lang="en-GB" sz="2000" dirty="0"/>
            <a:t>Which process completed all components first</a:t>
          </a:r>
          <a:r>
            <a:rPr lang="en-GB" sz="1800" dirty="0"/>
            <a:t>?</a:t>
          </a:r>
          <a:endParaRPr lang="en-US" sz="1800" dirty="0"/>
        </a:p>
      </dgm:t>
    </dgm:pt>
    <dgm:pt modelId="{54E80AF0-596F-4DBB-AD9F-CBC0355685E6}" type="parTrans" cxnId="{F7448A27-C048-449F-8005-A7AADC1F712A}">
      <dgm:prSet/>
      <dgm:spPr/>
      <dgm:t>
        <a:bodyPr/>
        <a:lstStyle/>
        <a:p>
          <a:endParaRPr lang="en-US"/>
        </a:p>
      </dgm:t>
    </dgm:pt>
    <dgm:pt modelId="{745275F8-F496-4EE9-BE1D-19A2D21C24C1}" type="sibTrans" cxnId="{F7448A27-C048-449F-8005-A7AADC1F712A}">
      <dgm:prSet/>
      <dgm:spPr/>
      <dgm:t>
        <a:bodyPr/>
        <a:lstStyle/>
        <a:p>
          <a:endParaRPr lang="en-US"/>
        </a:p>
      </dgm:t>
    </dgm:pt>
    <dgm:pt modelId="{9CF6B46B-33B8-479F-9999-235380871C09}">
      <dgm:prSet custT="1"/>
      <dgm:spPr/>
      <dgm:t>
        <a:bodyPr/>
        <a:lstStyle/>
        <a:p>
          <a:pPr algn="ctr"/>
          <a:r>
            <a:rPr lang="en-GB" sz="2000" dirty="0"/>
            <a:t>What sources of waste are there?</a:t>
          </a:r>
          <a:endParaRPr lang="en-US" sz="2000" dirty="0"/>
        </a:p>
      </dgm:t>
    </dgm:pt>
    <dgm:pt modelId="{84BA3F24-0E63-45B5-982D-2F7AFFC6FF85}" type="parTrans" cxnId="{D6100010-3412-4766-AC8F-E65BCA511E92}">
      <dgm:prSet/>
      <dgm:spPr/>
      <dgm:t>
        <a:bodyPr/>
        <a:lstStyle/>
        <a:p>
          <a:endParaRPr lang="en-US"/>
        </a:p>
      </dgm:t>
    </dgm:pt>
    <dgm:pt modelId="{25FCF19C-3DA1-4EB0-B608-35A2E70C2707}" type="sibTrans" cxnId="{D6100010-3412-4766-AC8F-E65BCA511E92}">
      <dgm:prSet/>
      <dgm:spPr/>
      <dgm:t>
        <a:bodyPr/>
        <a:lstStyle/>
        <a:p>
          <a:endParaRPr lang="en-US"/>
        </a:p>
      </dgm:t>
    </dgm:pt>
    <dgm:pt modelId="{86A11446-FBA3-4E6A-83E7-F359C1EA9E27}">
      <dgm:prSet custT="1"/>
      <dgm:spPr/>
      <dgm:t>
        <a:bodyPr/>
        <a:lstStyle/>
        <a:p>
          <a:pPr algn="ctr"/>
          <a:r>
            <a:rPr lang="en-GB" sz="2000" dirty="0"/>
            <a:t>Which process outputs one component first?</a:t>
          </a:r>
          <a:endParaRPr lang="en-US" sz="2000" dirty="0"/>
        </a:p>
      </dgm:t>
    </dgm:pt>
    <dgm:pt modelId="{A3984EF8-0EEC-4DE7-950B-2D0923A7C3CF}" type="parTrans" cxnId="{C9F50818-5471-41F1-925F-5EDA28C2D314}">
      <dgm:prSet/>
      <dgm:spPr/>
      <dgm:t>
        <a:bodyPr/>
        <a:lstStyle/>
        <a:p>
          <a:endParaRPr lang="en-US"/>
        </a:p>
      </dgm:t>
    </dgm:pt>
    <dgm:pt modelId="{EEBF4050-5523-427B-B8CA-CFDC1BF49290}" type="sibTrans" cxnId="{C9F50818-5471-41F1-925F-5EDA28C2D314}">
      <dgm:prSet/>
      <dgm:spPr/>
      <dgm:t>
        <a:bodyPr/>
        <a:lstStyle/>
        <a:p>
          <a:endParaRPr lang="en-US"/>
        </a:p>
      </dgm:t>
    </dgm:pt>
    <dgm:pt modelId="{E855D662-8885-4545-923B-CB5056877EFA}">
      <dgm:prSet custT="1"/>
      <dgm:spPr/>
      <dgm:t>
        <a:bodyPr/>
        <a:lstStyle/>
        <a:p>
          <a:pPr algn="ctr"/>
          <a:r>
            <a:rPr lang="en-GB" sz="2000" dirty="0"/>
            <a:t>Which process has the most work in progress?</a:t>
          </a:r>
          <a:endParaRPr lang="en-US" sz="2000" dirty="0"/>
        </a:p>
      </dgm:t>
    </dgm:pt>
    <dgm:pt modelId="{6C25EE93-27E0-4C9B-B1BE-A8E5C8C12587}" type="parTrans" cxnId="{75EA3512-3ECC-4BCF-B511-EED3E6FEC2CC}">
      <dgm:prSet/>
      <dgm:spPr/>
      <dgm:t>
        <a:bodyPr/>
        <a:lstStyle/>
        <a:p>
          <a:endParaRPr lang="en-US"/>
        </a:p>
      </dgm:t>
    </dgm:pt>
    <dgm:pt modelId="{3B0C2A9D-E717-4747-8489-3D445D1E4F04}" type="sibTrans" cxnId="{75EA3512-3ECC-4BCF-B511-EED3E6FEC2CC}">
      <dgm:prSet/>
      <dgm:spPr/>
      <dgm:t>
        <a:bodyPr/>
        <a:lstStyle/>
        <a:p>
          <a:endParaRPr lang="en-US"/>
        </a:p>
      </dgm:t>
    </dgm:pt>
    <dgm:pt modelId="{EEFF2764-AE4B-4181-9DDB-9F676BBBD4C9}" type="pres">
      <dgm:prSet presAssocID="{6270CDD4-F292-4AFB-8B85-AF7BDD1D2EA2}" presName="root" presStyleCnt="0">
        <dgm:presLayoutVars>
          <dgm:dir/>
          <dgm:resizeHandles val="exact"/>
        </dgm:presLayoutVars>
      </dgm:prSet>
      <dgm:spPr/>
    </dgm:pt>
    <dgm:pt modelId="{055B2CB7-9F07-491F-B598-375C0E9EA147}" type="pres">
      <dgm:prSet presAssocID="{AA402DF5-AD8F-430F-BE4A-6580E0E1C135}" presName="compNode" presStyleCnt="0"/>
      <dgm:spPr/>
    </dgm:pt>
    <dgm:pt modelId="{2139DC47-2B32-4205-8FB9-594FB7D0DE2D}" type="pres">
      <dgm:prSet presAssocID="{AA402DF5-AD8F-430F-BE4A-6580E0E1C135}" presName="bgRect" presStyleLbl="bgShp" presStyleIdx="0" presStyleCnt="4"/>
      <dgm:spPr>
        <a:ln w="19050">
          <a:solidFill>
            <a:srgbClr val="24B9D9"/>
          </a:solidFill>
        </a:ln>
      </dgm:spPr>
    </dgm:pt>
    <dgm:pt modelId="{A23E503C-A071-4C87-85C7-64623C3BFEE0}" type="pres">
      <dgm:prSet presAssocID="{AA402DF5-AD8F-430F-BE4A-6580E0E1C135}" presName="iconRect" presStyleLbl="node1" presStyleIdx="0" presStyleCnt="4" custLinFactNeighborY="744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dge Question Mark with solid fill"/>
        </a:ext>
      </dgm:extLst>
    </dgm:pt>
    <dgm:pt modelId="{5D190417-337D-4DC7-8CD3-F496CAFAB1D9}" type="pres">
      <dgm:prSet presAssocID="{AA402DF5-AD8F-430F-BE4A-6580E0E1C135}" presName="spaceRect" presStyleCnt="0"/>
      <dgm:spPr/>
    </dgm:pt>
    <dgm:pt modelId="{1B4F71EC-924E-43D3-8177-287F9F1C2BF4}" type="pres">
      <dgm:prSet presAssocID="{AA402DF5-AD8F-430F-BE4A-6580E0E1C135}" presName="parTx" presStyleLbl="revTx" presStyleIdx="0" presStyleCnt="4">
        <dgm:presLayoutVars>
          <dgm:chMax val="0"/>
          <dgm:chPref val="0"/>
        </dgm:presLayoutVars>
      </dgm:prSet>
      <dgm:spPr/>
    </dgm:pt>
    <dgm:pt modelId="{47736ED4-C8B0-4D8C-92D9-A2231F6C26C5}" type="pres">
      <dgm:prSet presAssocID="{745275F8-F496-4EE9-BE1D-19A2D21C24C1}" presName="sibTrans" presStyleCnt="0"/>
      <dgm:spPr/>
    </dgm:pt>
    <dgm:pt modelId="{95C1160D-253C-413F-BC7A-154C788BAFBE}" type="pres">
      <dgm:prSet presAssocID="{9CF6B46B-33B8-479F-9999-235380871C09}" presName="compNode" presStyleCnt="0"/>
      <dgm:spPr/>
    </dgm:pt>
    <dgm:pt modelId="{E51195A8-2E70-40A5-884E-CC5CFF57C43C}" type="pres">
      <dgm:prSet presAssocID="{9CF6B46B-33B8-479F-9999-235380871C09}" presName="bgRect" presStyleLbl="bgShp" presStyleIdx="1" presStyleCnt="4"/>
      <dgm:spPr>
        <a:ln w="19050">
          <a:solidFill>
            <a:srgbClr val="2A99B7"/>
          </a:solidFill>
        </a:ln>
      </dgm:spPr>
    </dgm:pt>
    <dgm:pt modelId="{9ACD9576-0BE9-4169-874A-8112F4949C6B}" type="pres">
      <dgm:prSet presAssocID="{9CF6B46B-33B8-479F-9999-235380871C09}" presName="iconRect" presStyleLbl="node1" presStyleIdx="1" presStyleCnt="4" custLinFactNeighborY="2979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FAC82A81-A522-442B-8045-BD1A5E810608}" type="pres">
      <dgm:prSet presAssocID="{9CF6B46B-33B8-479F-9999-235380871C09}" presName="spaceRect" presStyleCnt="0"/>
      <dgm:spPr/>
    </dgm:pt>
    <dgm:pt modelId="{6BEC435A-6DEE-4F5C-B4AB-4269D4FE9A91}" type="pres">
      <dgm:prSet presAssocID="{9CF6B46B-33B8-479F-9999-235380871C09}" presName="parTx" presStyleLbl="revTx" presStyleIdx="1" presStyleCnt="4">
        <dgm:presLayoutVars>
          <dgm:chMax val="0"/>
          <dgm:chPref val="0"/>
        </dgm:presLayoutVars>
      </dgm:prSet>
      <dgm:spPr/>
    </dgm:pt>
    <dgm:pt modelId="{EF57637C-0713-4D25-A890-69D85FB0ACAF}" type="pres">
      <dgm:prSet presAssocID="{25FCF19C-3DA1-4EB0-B608-35A2E70C2707}" presName="sibTrans" presStyleCnt="0"/>
      <dgm:spPr/>
    </dgm:pt>
    <dgm:pt modelId="{56AF7AE7-231F-46A7-8841-9E5340011DB9}" type="pres">
      <dgm:prSet presAssocID="{86A11446-FBA3-4E6A-83E7-F359C1EA9E27}" presName="compNode" presStyleCnt="0"/>
      <dgm:spPr/>
    </dgm:pt>
    <dgm:pt modelId="{6854512A-A4DA-457D-840E-C12907B7FFA6}" type="pres">
      <dgm:prSet presAssocID="{86A11446-FBA3-4E6A-83E7-F359C1EA9E27}" presName="bgRect" presStyleLbl="bgShp" presStyleIdx="2" presStyleCnt="4"/>
      <dgm:spPr>
        <a:ln w="19050">
          <a:solidFill>
            <a:srgbClr val="346D8B"/>
          </a:solidFill>
        </a:ln>
      </dgm:spPr>
    </dgm:pt>
    <dgm:pt modelId="{5F9DBB5D-C34C-40D3-82D0-4385C6BCBE11}" type="pres">
      <dgm:prSet presAssocID="{86A11446-FBA3-4E6A-83E7-F359C1EA9E27}" presName="iconRect" presStyleLbl="node1" presStyleIdx="2" presStyleCnt="4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04952B94-5C99-4A0C-87D1-0D3D8D6C49CA}" type="pres">
      <dgm:prSet presAssocID="{86A11446-FBA3-4E6A-83E7-F359C1EA9E27}" presName="spaceRect" presStyleCnt="0"/>
      <dgm:spPr/>
    </dgm:pt>
    <dgm:pt modelId="{AA5C5903-1AD9-4240-ABF2-A12774B523F1}" type="pres">
      <dgm:prSet presAssocID="{86A11446-FBA3-4E6A-83E7-F359C1EA9E27}" presName="parTx" presStyleLbl="revTx" presStyleIdx="2" presStyleCnt="4">
        <dgm:presLayoutVars>
          <dgm:chMax val="0"/>
          <dgm:chPref val="0"/>
        </dgm:presLayoutVars>
      </dgm:prSet>
      <dgm:spPr/>
    </dgm:pt>
    <dgm:pt modelId="{B986E87A-3C8D-4B03-897B-B0529545CBF9}" type="pres">
      <dgm:prSet presAssocID="{EEBF4050-5523-427B-B8CA-CFDC1BF49290}" presName="sibTrans" presStyleCnt="0"/>
      <dgm:spPr/>
    </dgm:pt>
    <dgm:pt modelId="{C518CAC9-3355-40C1-AC22-FB7AC35DCCFB}" type="pres">
      <dgm:prSet presAssocID="{E855D662-8885-4545-923B-CB5056877EFA}" presName="compNode" presStyleCnt="0"/>
      <dgm:spPr/>
    </dgm:pt>
    <dgm:pt modelId="{9E4AC596-1599-471B-ABEA-A34F71DE0613}" type="pres">
      <dgm:prSet presAssocID="{E855D662-8885-4545-923B-CB5056877EFA}" presName="bgRect" presStyleLbl="bgShp" presStyleIdx="3" presStyleCnt="4"/>
      <dgm:spPr>
        <a:ln w="19050">
          <a:solidFill>
            <a:srgbClr val="003A58"/>
          </a:solidFill>
        </a:ln>
      </dgm:spPr>
    </dgm:pt>
    <dgm:pt modelId="{A2AADF23-9CCE-4E0F-8BB1-F8A8574AE596}" type="pres">
      <dgm:prSet presAssocID="{E855D662-8885-4545-923B-CB5056877EFA}" presName="iconRect" presStyleLbl="node1" presStyleIdx="3" presStyleCnt="4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A3B61FA-45D2-4FA9-9734-F726C4260D5B}" type="pres">
      <dgm:prSet presAssocID="{E855D662-8885-4545-923B-CB5056877EFA}" presName="spaceRect" presStyleCnt="0"/>
      <dgm:spPr/>
    </dgm:pt>
    <dgm:pt modelId="{8A68A6D8-8A2B-4127-9F3F-6669666CB8F8}" type="pres">
      <dgm:prSet presAssocID="{E855D662-8885-4545-923B-CB5056877EF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6100010-3412-4766-AC8F-E65BCA511E92}" srcId="{6270CDD4-F292-4AFB-8B85-AF7BDD1D2EA2}" destId="{9CF6B46B-33B8-479F-9999-235380871C09}" srcOrd="1" destOrd="0" parTransId="{84BA3F24-0E63-45B5-982D-2F7AFFC6FF85}" sibTransId="{25FCF19C-3DA1-4EB0-B608-35A2E70C2707}"/>
    <dgm:cxn modelId="{75EA3512-3ECC-4BCF-B511-EED3E6FEC2CC}" srcId="{6270CDD4-F292-4AFB-8B85-AF7BDD1D2EA2}" destId="{E855D662-8885-4545-923B-CB5056877EFA}" srcOrd="3" destOrd="0" parTransId="{6C25EE93-27E0-4C9B-B1BE-A8E5C8C12587}" sibTransId="{3B0C2A9D-E717-4747-8489-3D445D1E4F04}"/>
    <dgm:cxn modelId="{C9F50818-5471-41F1-925F-5EDA28C2D314}" srcId="{6270CDD4-F292-4AFB-8B85-AF7BDD1D2EA2}" destId="{86A11446-FBA3-4E6A-83E7-F359C1EA9E27}" srcOrd="2" destOrd="0" parTransId="{A3984EF8-0EEC-4DE7-950B-2D0923A7C3CF}" sibTransId="{EEBF4050-5523-427B-B8CA-CFDC1BF49290}"/>
    <dgm:cxn modelId="{F7448A27-C048-449F-8005-A7AADC1F712A}" srcId="{6270CDD4-F292-4AFB-8B85-AF7BDD1D2EA2}" destId="{AA402DF5-AD8F-430F-BE4A-6580E0E1C135}" srcOrd="0" destOrd="0" parTransId="{54E80AF0-596F-4DBB-AD9F-CBC0355685E6}" sibTransId="{745275F8-F496-4EE9-BE1D-19A2D21C24C1}"/>
    <dgm:cxn modelId="{0B6D446A-CE7F-45C3-A843-8498F5A6310E}" type="presOf" srcId="{AA402DF5-AD8F-430F-BE4A-6580E0E1C135}" destId="{1B4F71EC-924E-43D3-8177-287F9F1C2BF4}" srcOrd="0" destOrd="0" presId="urn:microsoft.com/office/officeart/2018/2/layout/IconVerticalSolidList"/>
    <dgm:cxn modelId="{4A1E116D-E065-476D-B092-85DA975D46C8}" type="presOf" srcId="{6270CDD4-F292-4AFB-8B85-AF7BDD1D2EA2}" destId="{EEFF2764-AE4B-4181-9DDB-9F676BBBD4C9}" srcOrd="0" destOrd="0" presId="urn:microsoft.com/office/officeart/2018/2/layout/IconVerticalSolidList"/>
    <dgm:cxn modelId="{3F0E59B1-98A4-4ACF-843F-5CC12AA98635}" type="presOf" srcId="{86A11446-FBA3-4E6A-83E7-F359C1EA9E27}" destId="{AA5C5903-1AD9-4240-ABF2-A12774B523F1}" srcOrd="0" destOrd="0" presId="urn:microsoft.com/office/officeart/2018/2/layout/IconVerticalSolidList"/>
    <dgm:cxn modelId="{B4CEBAD5-0734-429C-B926-F9A4ADF4A120}" type="presOf" srcId="{9CF6B46B-33B8-479F-9999-235380871C09}" destId="{6BEC435A-6DEE-4F5C-B4AB-4269D4FE9A91}" srcOrd="0" destOrd="0" presId="urn:microsoft.com/office/officeart/2018/2/layout/IconVerticalSolidList"/>
    <dgm:cxn modelId="{EF5E2FDD-A558-4D93-A8EE-E847B9945015}" type="presOf" srcId="{E855D662-8885-4545-923B-CB5056877EFA}" destId="{8A68A6D8-8A2B-4127-9F3F-6669666CB8F8}" srcOrd="0" destOrd="0" presId="urn:microsoft.com/office/officeart/2018/2/layout/IconVerticalSolidList"/>
    <dgm:cxn modelId="{0AE000ED-E093-4F30-A44A-1D1008AE2300}" type="presParOf" srcId="{EEFF2764-AE4B-4181-9DDB-9F676BBBD4C9}" destId="{055B2CB7-9F07-491F-B598-375C0E9EA147}" srcOrd="0" destOrd="0" presId="urn:microsoft.com/office/officeart/2018/2/layout/IconVerticalSolidList"/>
    <dgm:cxn modelId="{C8D23B90-AC9B-459C-819D-FA603D2E11AD}" type="presParOf" srcId="{055B2CB7-9F07-491F-B598-375C0E9EA147}" destId="{2139DC47-2B32-4205-8FB9-594FB7D0DE2D}" srcOrd="0" destOrd="0" presId="urn:microsoft.com/office/officeart/2018/2/layout/IconVerticalSolidList"/>
    <dgm:cxn modelId="{9ECEA8A3-67FA-4BDC-9622-6AA386431920}" type="presParOf" srcId="{055B2CB7-9F07-491F-B598-375C0E9EA147}" destId="{A23E503C-A071-4C87-85C7-64623C3BFEE0}" srcOrd="1" destOrd="0" presId="urn:microsoft.com/office/officeart/2018/2/layout/IconVerticalSolidList"/>
    <dgm:cxn modelId="{45288C31-4F9D-4A94-9B9D-DD1DC4BF16B4}" type="presParOf" srcId="{055B2CB7-9F07-491F-B598-375C0E9EA147}" destId="{5D190417-337D-4DC7-8CD3-F496CAFAB1D9}" srcOrd="2" destOrd="0" presId="urn:microsoft.com/office/officeart/2018/2/layout/IconVerticalSolidList"/>
    <dgm:cxn modelId="{30171426-F849-45AC-9E32-925503BE4A10}" type="presParOf" srcId="{055B2CB7-9F07-491F-B598-375C0E9EA147}" destId="{1B4F71EC-924E-43D3-8177-287F9F1C2BF4}" srcOrd="3" destOrd="0" presId="urn:microsoft.com/office/officeart/2018/2/layout/IconVerticalSolidList"/>
    <dgm:cxn modelId="{95317396-C1BC-4D10-8D7B-7CA2218D2567}" type="presParOf" srcId="{EEFF2764-AE4B-4181-9DDB-9F676BBBD4C9}" destId="{47736ED4-C8B0-4D8C-92D9-A2231F6C26C5}" srcOrd="1" destOrd="0" presId="urn:microsoft.com/office/officeart/2018/2/layout/IconVerticalSolidList"/>
    <dgm:cxn modelId="{E12C4538-18EF-49D6-87FF-0B6025A823CE}" type="presParOf" srcId="{EEFF2764-AE4B-4181-9DDB-9F676BBBD4C9}" destId="{95C1160D-253C-413F-BC7A-154C788BAFBE}" srcOrd="2" destOrd="0" presId="urn:microsoft.com/office/officeart/2018/2/layout/IconVerticalSolidList"/>
    <dgm:cxn modelId="{E98CFB47-A1B7-424A-AAEF-A8E59EBC478B}" type="presParOf" srcId="{95C1160D-253C-413F-BC7A-154C788BAFBE}" destId="{E51195A8-2E70-40A5-884E-CC5CFF57C43C}" srcOrd="0" destOrd="0" presId="urn:microsoft.com/office/officeart/2018/2/layout/IconVerticalSolidList"/>
    <dgm:cxn modelId="{00698681-B140-4434-A0AD-F6FFD0506FB6}" type="presParOf" srcId="{95C1160D-253C-413F-BC7A-154C788BAFBE}" destId="{9ACD9576-0BE9-4169-874A-8112F4949C6B}" srcOrd="1" destOrd="0" presId="urn:microsoft.com/office/officeart/2018/2/layout/IconVerticalSolidList"/>
    <dgm:cxn modelId="{3C53D87A-820A-478B-8EA2-A2E5E133079C}" type="presParOf" srcId="{95C1160D-253C-413F-BC7A-154C788BAFBE}" destId="{FAC82A81-A522-442B-8045-BD1A5E810608}" srcOrd="2" destOrd="0" presId="urn:microsoft.com/office/officeart/2018/2/layout/IconVerticalSolidList"/>
    <dgm:cxn modelId="{46D5DECA-B9D4-4916-9613-5697749747D9}" type="presParOf" srcId="{95C1160D-253C-413F-BC7A-154C788BAFBE}" destId="{6BEC435A-6DEE-4F5C-B4AB-4269D4FE9A91}" srcOrd="3" destOrd="0" presId="urn:microsoft.com/office/officeart/2018/2/layout/IconVerticalSolidList"/>
    <dgm:cxn modelId="{5C141642-2D73-4110-ABAC-6F7FA3C10413}" type="presParOf" srcId="{EEFF2764-AE4B-4181-9DDB-9F676BBBD4C9}" destId="{EF57637C-0713-4D25-A890-69D85FB0ACAF}" srcOrd="3" destOrd="0" presId="urn:microsoft.com/office/officeart/2018/2/layout/IconVerticalSolidList"/>
    <dgm:cxn modelId="{AFB75A26-A128-410C-9FD4-FD9AF5474DA0}" type="presParOf" srcId="{EEFF2764-AE4B-4181-9DDB-9F676BBBD4C9}" destId="{56AF7AE7-231F-46A7-8841-9E5340011DB9}" srcOrd="4" destOrd="0" presId="urn:microsoft.com/office/officeart/2018/2/layout/IconVerticalSolidList"/>
    <dgm:cxn modelId="{6660EBFF-CD2E-44CB-912F-51125AA21A87}" type="presParOf" srcId="{56AF7AE7-231F-46A7-8841-9E5340011DB9}" destId="{6854512A-A4DA-457D-840E-C12907B7FFA6}" srcOrd="0" destOrd="0" presId="urn:microsoft.com/office/officeart/2018/2/layout/IconVerticalSolidList"/>
    <dgm:cxn modelId="{16B66B00-CA83-44DA-8323-92C29E6303F1}" type="presParOf" srcId="{56AF7AE7-231F-46A7-8841-9E5340011DB9}" destId="{5F9DBB5D-C34C-40D3-82D0-4385C6BCBE11}" srcOrd="1" destOrd="0" presId="urn:microsoft.com/office/officeart/2018/2/layout/IconVerticalSolidList"/>
    <dgm:cxn modelId="{CD82D451-6C8E-44F5-B21E-3734D720CDFC}" type="presParOf" srcId="{56AF7AE7-231F-46A7-8841-9E5340011DB9}" destId="{04952B94-5C99-4A0C-87D1-0D3D8D6C49CA}" srcOrd="2" destOrd="0" presId="urn:microsoft.com/office/officeart/2018/2/layout/IconVerticalSolidList"/>
    <dgm:cxn modelId="{3AA3E536-515E-4C0E-BE06-8DBED69B356A}" type="presParOf" srcId="{56AF7AE7-231F-46A7-8841-9E5340011DB9}" destId="{AA5C5903-1AD9-4240-ABF2-A12774B523F1}" srcOrd="3" destOrd="0" presId="urn:microsoft.com/office/officeart/2018/2/layout/IconVerticalSolidList"/>
    <dgm:cxn modelId="{3879BFCE-0DE0-457F-8DBC-5D47B4A96C7F}" type="presParOf" srcId="{EEFF2764-AE4B-4181-9DDB-9F676BBBD4C9}" destId="{B986E87A-3C8D-4B03-897B-B0529545CBF9}" srcOrd="5" destOrd="0" presId="urn:microsoft.com/office/officeart/2018/2/layout/IconVerticalSolidList"/>
    <dgm:cxn modelId="{4384EBB0-2F5C-4BE5-9CFF-86373C7D5472}" type="presParOf" srcId="{EEFF2764-AE4B-4181-9DDB-9F676BBBD4C9}" destId="{C518CAC9-3355-40C1-AC22-FB7AC35DCCFB}" srcOrd="6" destOrd="0" presId="urn:microsoft.com/office/officeart/2018/2/layout/IconVerticalSolidList"/>
    <dgm:cxn modelId="{FF8F812F-D189-4AAC-BF5F-C103C1B6412F}" type="presParOf" srcId="{C518CAC9-3355-40C1-AC22-FB7AC35DCCFB}" destId="{9E4AC596-1599-471B-ABEA-A34F71DE0613}" srcOrd="0" destOrd="0" presId="urn:microsoft.com/office/officeart/2018/2/layout/IconVerticalSolidList"/>
    <dgm:cxn modelId="{B8BB6FB4-F0C2-4E23-B6A9-0F70BF8C326B}" type="presParOf" srcId="{C518CAC9-3355-40C1-AC22-FB7AC35DCCFB}" destId="{A2AADF23-9CCE-4E0F-8BB1-F8A8574AE596}" srcOrd="1" destOrd="0" presId="urn:microsoft.com/office/officeart/2018/2/layout/IconVerticalSolidList"/>
    <dgm:cxn modelId="{8CCA2C06-428B-453F-9B36-47A0D9EC2A59}" type="presParOf" srcId="{C518CAC9-3355-40C1-AC22-FB7AC35DCCFB}" destId="{5A3B61FA-45D2-4FA9-9734-F726C4260D5B}" srcOrd="2" destOrd="0" presId="urn:microsoft.com/office/officeart/2018/2/layout/IconVerticalSolidList"/>
    <dgm:cxn modelId="{01F4371D-E780-487F-BB01-8439A07B32D7}" type="presParOf" srcId="{C518CAC9-3355-40C1-AC22-FB7AC35DCCFB}" destId="{8A68A6D8-8A2B-4127-9F3F-6669666CB8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70CDD4-F292-4AFB-8B85-AF7BDD1D2EA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A402DF5-AD8F-430F-BE4A-6580E0E1C135}">
      <dgm:prSet custT="1"/>
      <dgm:spPr/>
      <dgm:t>
        <a:bodyPr/>
        <a:lstStyle/>
        <a:p>
          <a:pPr algn="ctr"/>
          <a:r>
            <a:rPr lang="en-GB" sz="2000" dirty="0"/>
            <a:t>Which process completed all components first</a:t>
          </a:r>
          <a:r>
            <a:rPr lang="en-GB" sz="1800" dirty="0"/>
            <a:t>?</a:t>
          </a:r>
          <a:endParaRPr lang="en-US" sz="1800" dirty="0"/>
        </a:p>
      </dgm:t>
    </dgm:pt>
    <dgm:pt modelId="{54E80AF0-596F-4DBB-AD9F-CBC0355685E6}" type="parTrans" cxnId="{F7448A27-C048-449F-8005-A7AADC1F712A}">
      <dgm:prSet/>
      <dgm:spPr/>
      <dgm:t>
        <a:bodyPr/>
        <a:lstStyle/>
        <a:p>
          <a:endParaRPr lang="en-US"/>
        </a:p>
      </dgm:t>
    </dgm:pt>
    <dgm:pt modelId="{745275F8-F496-4EE9-BE1D-19A2D21C24C1}" type="sibTrans" cxnId="{F7448A27-C048-449F-8005-A7AADC1F712A}">
      <dgm:prSet/>
      <dgm:spPr/>
      <dgm:t>
        <a:bodyPr/>
        <a:lstStyle/>
        <a:p>
          <a:endParaRPr lang="en-US"/>
        </a:p>
      </dgm:t>
    </dgm:pt>
    <dgm:pt modelId="{9CF6B46B-33B8-479F-9999-235380871C09}">
      <dgm:prSet custT="1"/>
      <dgm:spPr/>
      <dgm:t>
        <a:bodyPr/>
        <a:lstStyle/>
        <a:p>
          <a:pPr algn="ctr"/>
          <a:r>
            <a:rPr lang="en-GB" sz="2000" dirty="0"/>
            <a:t>What sources of waste are there?</a:t>
          </a:r>
          <a:endParaRPr lang="en-US" sz="2000" dirty="0"/>
        </a:p>
      </dgm:t>
    </dgm:pt>
    <dgm:pt modelId="{84BA3F24-0E63-45B5-982D-2F7AFFC6FF85}" type="parTrans" cxnId="{D6100010-3412-4766-AC8F-E65BCA511E92}">
      <dgm:prSet/>
      <dgm:spPr/>
      <dgm:t>
        <a:bodyPr/>
        <a:lstStyle/>
        <a:p>
          <a:endParaRPr lang="en-US"/>
        </a:p>
      </dgm:t>
    </dgm:pt>
    <dgm:pt modelId="{25FCF19C-3DA1-4EB0-B608-35A2E70C2707}" type="sibTrans" cxnId="{D6100010-3412-4766-AC8F-E65BCA511E92}">
      <dgm:prSet/>
      <dgm:spPr/>
      <dgm:t>
        <a:bodyPr/>
        <a:lstStyle/>
        <a:p>
          <a:endParaRPr lang="en-US"/>
        </a:p>
      </dgm:t>
    </dgm:pt>
    <dgm:pt modelId="{86A11446-FBA3-4E6A-83E7-F359C1EA9E27}">
      <dgm:prSet custT="1"/>
      <dgm:spPr/>
      <dgm:t>
        <a:bodyPr/>
        <a:lstStyle/>
        <a:p>
          <a:pPr algn="ctr"/>
          <a:r>
            <a:rPr lang="en-GB" sz="2000" dirty="0"/>
            <a:t>Which process outputs one component first?</a:t>
          </a:r>
          <a:endParaRPr lang="en-US" sz="2000" dirty="0"/>
        </a:p>
      </dgm:t>
    </dgm:pt>
    <dgm:pt modelId="{A3984EF8-0EEC-4DE7-950B-2D0923A7C3CF}" type="parTrans" cxnId="{C9F50818-5471-41F1-925F-5EDA28C2D314}">
      <dgm:prSet/>
      <dgm:spPr/>
      <dgm:t>
        <a:bodyPr/>
        <a:lstStyle/>
        <a:p>
          <a:endParaRPr lang="en-US"/>
        </a:p>
      </dgm:t>
    </dgm:pt>
    <dgm:pt modelId="{EEBF4050-5523-427B-B8CA-CFDC1BF49290}" type="sibTrans" cxnId="{C9F50818-5471-41F1-925F-5EDA28C2D314}">
      <dgm:prSet/>
      <dgm:spPr/>
      <dgm:t>
        <a:bodyPr/>
        <a:lstStyle/>
        <a:p>
          <a:endParaRPr lang="en-US"/>
        </a:p>
      </dgm:t>
    </dgm:pt>
    <dgm:pt modelId="{E855D662-8885-4545-923B-CB5056877EFA}">
      <dgm:prSet custT="1"/>
      <dgm:spPr/>
      <dgm:t>
        <a:bodyPr/>
        <a:lstStyle/>
        <a:p>
          <a:pPr algn="ctr"/>
          <a:r>
            <a:rPr lang="en-GB" sz="2000" dirty="0"/>
            <a:t>Which process has the most work in progress?</a:t>
          </a:r>
          <a:endParaRPr lang="en-US" sz="2000" dirty="0"/>
        </a:p>
      </dgm:t>
    </dgm:pt>
    <dgm:pt modelId="{6C25EE93-27E0-4C9B-B1BE-A8E5C8C12587}" type="parTrans" cxnId="{75EA3512-3ECC-4BCF-B511-EED3E6FEC2CC}">
      <dgm:prSet/>
      <dgm:spPr/>
      <dgm:t>
        <a:bodyPr/>
        <a:lstStyle/>
        <a:p>
          <a:endParaRPr lang="en-US"/>
        </a:p>
      </dgm:t>
    </dgm:pt>
    <dgm:pt modelId="{3B0C2A9D-E717-4747-8489-3D445D1E4F04}" type="sibTrans" cxnId="{75EA3512-3ECC-4BCF-B511-EED3E6FEC2CC}">
      <dgm:prSet/>
      <dgm:spPr/>
      <dgm:t>
        <a:bodyPr/>
        <a:lstStyle/>
        <a:p>
          <a:endParaRPr lang="en-US"/>
        </a:p>
      </dgm:t>
    </dgm:pt>
    <dgm:pt modelId="{EEFF2764-AE4B-4181-9DDB-9F676BBBD4C9}" type="pres">
      <dgm:prSet presAssocID="{6270CDD4-F292-4AFB-8B85-AF7BDD1D2EA2}" presName="root" presStyleCnt="0">
        <dgm:presLayoutVars>
          <dgm:dir/>
          <dgm:resizeHandles val="exact"/>
        </dgm:presLayoutVars>
      </dgm:prSet>
      <dgm:spPr/>
    </dgm:pt>
    <dgm:pt modelId="{055B2CB7-9F07-491F-B598-375C0E9EA147}" type="pres">
      <dgm:prSet presAssocID="{AA402DF5-AD8F-430F-BE4A-6580E0E1C135}" presName="compNode" presStyleCnt="0"/>
      <dgm:spPr/>
    </dgm:pt>
    <dgm:pt modelId="{2139DC47-2B32-4205-8FB9-594FB7D0DE2D}" type="pres">
      <dgm:prSet presAssocID="{AA402DF5-AD8F-430F-BE4A-6580E0E1C135}" presName="bgRect" presStyleLbl="bgShp" presStyleIdx="0" presStyleCnt="4"/>
      <dgm:spPr>
        <a:ln w="19050">
          <a:solidFill>
            <a:srgbClr val="24B9D9"/>
          </a:solidFill>
        </a:ln>
      </dgm:spPr>
    </dgm:pt>
    <dgm:pt modelId="{A23E503C-A071-4C87-85C7-64623C3BFEE0}" type="pres">
      <dgm:prSet presAssocID="{AA402DF5-AD8F-430F-BE4A-6580E0E1C135}" presName="iconRect" presStyleLbl="node1" presStyleIdx="0" presStyleCnt="4" custLinFactNeighborY="744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dge Question Mark with solid fill"/>
        </a:ext>
      </dgm:extLst>
    </dgm:pt>
    <dgm:pt modelId="{5D190417-337D-4DC7-8CD3-F496CAFAB1D9}" type="pres">
      <dgm:prSet presAssocID="{AA402DF5-AD8F-430F-BE4A-6580E0E1C135}" presName="spaceRect" presStyleCnt="0"/>
      <dgm:spPr/>
    </dgm:pt>
    <dgm:pt modelId="{1B4F71EC-924E-43D3-8177-287F9F1C2BF4}" type="pres">
      <dgm:prSet presAssocID="{AA402DF5-AD8F-430F-BE4A-6580E0E1C135}" presName="parTx" presStyleLbl="revTx" presStyleIdx="0" presStyleCnt="4">
        <dgm:presLayoutVars>
          <dgm:chMax val="0"/>
          <dgm:chPref val="0"/>
        </dgm:presLayoutVars>
      </dgm:prSet>
      <dgm:spPr/>
    </dgm:pt>
    <dgm:pt modelId="{47736ED4-C8B0-4D8C-92D9-A2231F6C26C5}" type="pres">
      <dgm:prSet presAssocID="{745275F8-F496-4EE9-BE1D-19A2D21C24C1}" presName="sibTrans" presStyleCnt="0"/>
      <dgm:spPr/>
    </dgm:pt>
    <dgm:pt modelId="{95C1160D-253C-413F-BC7A-154C788BAFBE}" type="pres">
      <dgm:prSet presAssocID="{9CF6B46B-33B8-479F-9999-235380871C09}" presName="compNode" presStyleCnt="0"/>
      <dgm:spPr/>
    </dgm:pt>
    <dgm:pt modelId="{E51195A8-2E70-40A5-884E-CC5CFF57C43C}" type="pres">
      <dgm:prSet presAssocID="{9CF6B46B-33B8-479F-9999-235380871C09}" presName="bgRect" presStyleLbl="bgShp" presStyleIdx="1" presStyleCnt="4"/>
      <dgm:spPr>
        <a:ln w="19050">
          <a:solidFill>
            <a:srgbClr val="2A99B7"/>
          </a:solidFill>
        </a:ln>
      </dgm:spPr>
    </dgm:pt>
    <dgm:pt modelId="{9ACD9576-0BE9-4169-874A-8112F4949C6B}" type="pres">
      <dgm:prSet presAssocID="{9CF6B46B-33B8-479F-9999-235380871C09}" presName="iconRect" presStyleLbl="node1" presStyleIdx="1" presStyleCnt="4" custLinFactNeighborY="2979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FAC82A81-A522-442B-8045-BD1A5E810608}" type="pres">
      <dgm:prSet presAssocID="{9CF6B46B-33B8-479F-9999-235380871C09}" presName="spaceRect" presStyleCnt="0"/>
      <dgm:spPr/>
    </dgm:pt>
    <dgm:pt modelId="{6BEC435A-6DEE-4F5C-B4AB-4269D4FE9A91}" type="pres">
      <dgm:prSet presAssocID="{9CF6B46B-33B8-479F-9999-235380871C09}" presName="parTx" presStyleLbl="revTx" presStyleIdx="1" presStyleCnt="4">
        <dgm:presLayoutVars>
          <dgm:chMax val="0"/>
          <dgm:chPref val="0"/>
        </dgm:presLayoutVars>
      </dgm:prSet>
      <dgm:spPr/>
    </dgm:pt>
    <dgm:pt modelId="{EF57637C-0713-4D25-A890-69D85FB0ACAF}" type="pres">
      <dgm:prSet presAssocID="{25FCF19C-3DA1-4EB0-B608-35A2E70C2707}" presName="sibTrans" presStyleCnt="0"/>
      <dgm:spPr/>
    </dgm:pt>
    <dgm:pt modelId="{56AF7AE7-231F-46A7-8841-9E5340011DB9}" type="pres">
      <dgm:prSet presAssocID="{86A11446-FBA3-4E6A-83E7-F359C1EA9E27}" presName="compNode" presStyleCnt="0"/>
      <dgm:spPr/>
    </dgm:pt>
    <dgm:pt modelId="{6854512A-A4DA-457D-840E-C12907B7FFA6}" type="pres">
      <dgm:prSet presAssocID="{86A11446-FBA3-4E6A-83E7-F359C1EA9E27}" presName="bgRect" presStyleLbl="bgShp" presStyleIdx="2" presStyleCnt="4"/>
      <dgm:spPr>
        <a:ln w="19050">
          <a:solidFill>
            <a:srgbClr val="346D8B"/>
          </a:solidFill>
        </a:ln>
      </dgm:spPr>
    </dgm:pt>
    <dgm:pt modelId="{5F9DBB5D-C34C-40D3-82D0-4385C6BCBE11}" type="pres">
      <dgm:prSet presAssocID="{86A11446-FBA3-4E6A-83E7-F359C1EA9E27}" presName="iconRect" presStyleLbl="node1" presStyleIdx="2" presStyleCnt="4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04952B94-5C99-4A0C-87D1-0D3D8D6C49CA}" type="pres">
      <dgm:prSet presAssocID="{86A11446-FBA3-4E6A-83E7-F359C1EA9E27}" presName="spaceRect" presStyleCnt="0"/>
      <dgm:spPr/>
    </dgm:pt>
    <dgm:pt modelId="{AA5C5903-1AD9-4240-ABF2-A12774B523F1}" type="pres">
      <dgm:prSet presAssocID="{86A11446-FBA3-4E6A-83E7-F359C1EA9E27}" presName="parTx" presStyleLbl="revTx" presStyleIdx="2" presStyleCnt="4">
        <dgm:presLayoutVars>
          <dgm:chMax val="0"/>
          <dgm:chPref val="0"/>
        </dgm:presLayoutVars>
      </dgm:prSet>
      <dgm:spPr/>
    </dgm:pt>
    <dgm:pt modelId="{B986E87A-3C8D-4B03-897B-B0529545CBF9}" type="pres">
      <dgm:prSet presAssocID="{EEBF4050-5523-427B-B8CA-CFDC1BF49290}" presName="sibTrans" presStyleCnt="0"/>
      <dgm:spPr/>
    </dgm:pt>
    <dgm:pt modelId="{C518CAC9-3355-40C1-AC22-FB7AC35DCCFB}" type="pres">
      <dgm:prSet presAssocID="{E855D662-8885-4545-923B-CB5056877EFA}" presName="compNode" presStyleCnt="0"/>
      <dgm:spPr/>
    </dgm:pt>
    <dgm:pt modelId="{9E4AC596-1599-471B-ABEA-A34F71DE0613}" type="pres">
      <dgm:prSet presAssocID="{E855D662-8885-4545-923B-CB5056877EFA}" presName="bgRect" presStyleLbl="bgShp" presStyleIdx="3" presStyleCnt="4"/>
      <dgm:spPr>
        <a:ln w="19050">
          <a:solidFill>
            <a:srgbClr val="003A58"/>
          </a:solidFill>
        </a:ln>
      </dgm:spPr>
    </dgm:pt>
    <dgm:pt modelId="{A2AADF23-9CCE-4E0F-8BB1-F8A8574AE596}" type="pres">
      <dgm:prSet presAssocID="{E855D662-8885-4545-923B-CB5056877EFA}" presName="iconRect" presStyleLbl="node1" presStyleIdx="3" presStyleCnt="4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A3B61FA-45D2-4FA9-9734-F726C4260D5B}" type="pres">
      <dgm:prSet presAssocID="{E855D662-8885-4545-923B-CB5056877EFA}" presName="spaceRect" presStyleCnt="0"/>
      <dgm:spPr/>
    </dgm:pt>
    <dgm:pt modelId="{8A68A6D8-8A2B-4127-9F3F-6669666CB8F8}" type="pres">
      <dgm:prSet presAssocID="{E855D662-8885-4545-923B-CB5056877EF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6100010-3412-4766-AC8F-E65BCA511E92}" srcId="{6270CDD4-F292-4AFB-8B85-AF7BDD1D2EA2}" destId="{9CF6B46B-33B8-479F-9999-235380871C09}" srcOrd="1" destOrd="0" parTransId="{84BA3F24-0E63-45B5-982D-2F7AFFC6FF85}" sibTransId="{25FCF19C-3DA1-4EB0-B608-35A2E70C2707}"/>
    <dgm:cxn modelId="{75EA3512-3ECC-4BCF-B511-EED3E6FEC2CC}" srcId="{6270CDD4-F292-4AFB-8B85-AF7BDD1D2EA2}" destId="{E855D662-8885-4545-923B-CB5056877EFA}" srcOrd="3" destOrd="0" parTransId="{6C25EE93-27E0-4C9B-B1BE-A8E5C8C12587}" sibTransId="{3B0C2A9D-E717-4747-8489-3D445D1E4F04}"/>
    <dgm:cxn modelId="{C9F50818-5471-41F1-925F-5EDA28C2D314}" srcId="{6270CDD4-F292-4AFB-8B85-AF7BDD1D2EA2}" destId="{86A11446-FBA3-4E6A-83E7-F359C1EA9E27}" srcOrd="2" destOrd="0" parTransId="{A3984EF8-0EEC-4DE7-950B-2D0923A7C3CF}" sibTransId="{EEBF4050-5523-427B-B8CA-CFDC1BF49290}"/>
    <dgm:cxn modelId="{F7448A27-C048-449F-8005-A7AADC1F712A}" srcId="{6270CDD4-F292-4AFB-8B85-AF7BDD1D2EA2}" destId="{AA402DF5-AD8F-430F-BE4A-6580E0E1C135}" srcOrd="0" destOrd="0" parTransId="{54E80AF0-596F-4DBB-AD9F-CBC0355685E6}" sibTransId="{745275F8-F496-4EE9-BE1D-19A2D21C24C1}"/>
    <dgm:cxn modelId="{0B6D446A-CE7F-45C3-A843-8498F5A6310E}" type="presOf" srcId="{AA402DF5-AD8F-430F-BE4A-6580E0E1C135}" destId="{1B4F71EC-924E-43D3-8177-287F9F1C2BF4}" srcOrd="0" destOrd="0" presId="urn:microsoft.com/office/officeart/2018/2/layout/IconVerticalSolidList"/>
    <dgm:cxn modelId="{4A1E116D-E065-476D-B092-85DA975D46C8}" type="presOf" srcId="{6270CDD4-F292-4AFB-8B85-AF7BDD1D2EA2}" destId="{EEFF2764-AE4B-4181-9DDB-9F676BBBD4C9}" srcOrd="0" destOrd="0" presId="urn:microsoft.com/office/officeart/2018/2/layout/IconVerticalSolidList"/>
    <dgm:cxn modelId="{3F0E59B1-98A4-4ACF-843F-5CC12AA98635}" type="presOf" srcId="{86A11446-FBA3-4E6A-83E7-F359C1EA9E27}" destId="{AA5C5903-1AD9-4240-ABF2-A12774B523F1}" srcOrd="0" destOrd="0" presId="urn:microsoft.com/office/officeart/2018/2/layout/IconVerticalSolidList"/>
    <dgm:cxn modelId="{B4CEBAD5-0734-429C-B926-F9A4ADF4A120}" type="presOf" srcId="{9CF6B46B-33B8-479F-9999-235380871C09}" destId="{6BEC435A-6DEE-4F5C-B4AB-4269D4FE9A91}" srcOrd="0" destOrd="0" presId="urn:microsoft.com/office/officeart/2018/2/layout/IconVerticalSolidList"/>
    <dgm:cxn modelId="{EF5E2FDD-A558-4D93-A8EE-E847B9945015}" type="presOf" srcId="{E855D662-8885-4545-923B-CB5056877EFA}" destId="{8A68A6D8-8A2B-4127-9F3F-6669666CB8F8}" srcOrd="0" destOrd="0" presId="urn:microsoft.com/office/officeart/2018/2/layout/IconVerticalSolidList"/>
    <dgm:cxn modelId="{0AE000ED-E093-4F30-A44A-1D1008AE2300}" type="presParOf" srcId="{EEFF2764-AE4B-4181-9DDB-9F676BBBD4C9}" destId="{055B2CB7-9F07-491F-B598-375C0E9EA147}" srcOrd="0" destOrd="0" presId="urn:microsoft.com/office/officeart/2018/2/layout/IconVerticalSolidList"/>
    <dgm:cxn modelId="{C8D23B90-AC9B-459C-819D-FA603D2E11AD}" type="presParOf" srcId="{055B2CB7-9F07-491F-B598-375C0E9EA147}" destId="{2139DC47-2B32-4205-8FB9-594FB7D0DE2D}" srcOrd="0" destOrd="0" presId="urn:microsoft.com/office/officeart/2018/2/layout/IconVerticalSolidList"/>
    <dgm:cxn modelId="{9ECEA8A3-67FA-4BDC-9622-6AA386431920}" type="presParOf" srcId="{055B2CB7-9F07-491F-B598-375C0E9EA147}" destId="{A23E503C-A071-4C87-85C7-64623C3BFEE0}" srcOrd="1" destOrd="0" presId="urn:microsoft.com/office/officeart/2018/2/layout/IconVerticalSolidList"/>
    <dgm:cxn modelId="{45288C31-4F9D-4A94-9B9D-DD1DC4BF16B4}" type="presParOf" srcId="{055B2CB7-9F07-491F-B598-375C0E9EA147}" destId="{5D190417-337D-4DC7-8CD3-F496CAFAB1D9}" srcOrd="2" destOrd="0" presId="urn:microsoft.com/office/officeart/2018/2/layout/IconVerticalSolidList"/>
    <dgm:cxn modelId="{30171426-F849-45AC-9E32-925503BE4A10}" type="presParOf" srcId="{055B2CB7-9F07-491F-B598-375C0E9EA147}" destId="{1B4F71EC-924E-43D3-8177-287F9F1C2BF4}" srcOrd="3" destOrd="0" presId="urn:microsoft.com/office/officeart/2018/2/layout/IconVerticalSolidList"/>
    <dgm:cxn modelId="{95317396-C1BC-4D10-8D7B-7CA2218D2567}" type="presParOf" srcId="{EEFF2764-AE4B-4181-9DDB-9F676BBBD4C9}" destId="{47736ED4-C8B0-4D8C-92D9-A2231F6C26C5}" srcOrd="1" destOrd="0" presId="urn:microsoft.com/office/officeart/2018/2/layout/IconVerticalSolidList"/>
    <dgm:cxn modelId="{E12C4538-18EF-49D6-87FF-0B6025A823CE}" type="presParOf" srcId="{EEFF2764-AE4B-4181-9DDB-9F676BBBD4C9}" destId="{95C1160D-253C-413F-BC7A-154C788BAFBE}" srcOrd="2" destOrd="0" presId="urn:microsoft.com/office/officeart/2018/2/layout/IconVerticalSolidList"/>
    <dgm:cxn modelId="{E98CFB47-A1B7-424A-AAEF-A8E59EBC478B}" type="presParOf" srcId="{95C1160D-253C-413F-BC7A-154C788BAFBE}" destId="{E51195A8-2E70-40A5-884E-CC5CFF57C43C}" srcOrd="0" destOrd="0" presId="urn:microsoft.com/office/officeart/2018/2/layout/IconVerticalSolidList"/>
    <dgm:cxn modelId="{00698681-B140-4434-A0AD-F6FFD0506FB6}" type="presParOf" srcId="{95C1160D-253C-413F-BC7A-154C788BAFBE}" destId="{9ACD9576-0BE9-4169-874A-8112F4949C6B}" srcOrd="1" destOrd="0" presId="urn:microsoft.com/office/officeart/2018/2/layout/IconVerticalSolidList"/>
    <dgm:cxn modelId="{3C53D87A-820A-478B-8EA2-A2E5E133079C}" type="presParOf" srcId="{95C1160D-253C-413F-BC7A-154C788BAFBE}" destId="{FAC82A81-A522-442B-8045-BD1A5E810608}" srcOrd="2" destOrd="0" presId="urn:microsoft.com/office/officeart/2018/2/layout/IconVerticalSolidList"/>
    <dgm:cxn modelId="{46D5DECA-B9D4-4916-9613-5697749747D9}" type="presParOf" srcId="{95C1160D-253C-413F-BC7A-154C788BAFBE}" destId="{6BEC435A-6DEE-4F5C-B4AB-4269D4FE9A91}" srcOrd="3" destOrd="0" presId="urn:microsoft.com/office/officeart/2018/2/layout/IconVerticalSolidList"/>
    <dgm:cxn modelId="{5C141642-2D73-4110-ABAC-6F7FA3C10413}" type="presParOf" srcId="{EEFF2764-AE4B-4181-9DDB-9F676BBBD4C9}" destId="{EF57637C-0713-4D25-A890-69D85FB0ACAF}" srcOrd="3" destOrd="0" presId="urn:microsoft.com/office/officeart/2018/2/layout/IconVerticalSolidList"/>
    <dgm:cxn modelId="{AFB75A26-A128-410C-9FD4-FD9AF5474DA0}" type="presParOf" srcId="{EEFF2764-AE4B-4181-9DDB-9F676BBBD4C9}" destId="{56AF7AE7-231F-46A7-8841-9E5340011DB9}" srcOrd="4" destOrd="0" presId="urn:microsoft.com/office/officeart/2018/2/layout/IconVerticalSolidList"/>
    <dgm:cxn modelId="{6660EBFF-CD2E-44CB-912F-51125AA21A87}" type="presParOf" srcId="{56AF7AE7-231F-46A7-8841-9E5340011DB9}" destId="{6854512A-A4DA-457D-840E-C12907B7FFA6}" srcOrd="0" destOrd="0" presId="urn:microsoft.com/office/officeart/2018/2/layout/IconVerticalSolidList"/>
    <dgm:cxn modelId="{16B66B00-CA83-44DA-8323-92C29E6303F1}" type="presParOf" srcId="{56AF7AE7-231F-46A7-8841-9E5340011DB9}" destId="{5F9DBB5D-C34C-40D3-82D0-4385C6BCBE11}" srcOrd="1" destOrd="0" presId="urn:microsoft.com/office/officeart/2018/2/layout/IconVerticalSolidList"/>
    <dgm:cxn modelId="{CD82D451-6C8E-44F5-B21E-3734D720CDFC}" type="presParOf" srcId="{56AF7AE7-231F-46A7-8841-9E5340011DB9}" destId="{04952B94-5C99-4A0C-87D1-0D3D8D6C49CA}" srcOrd="2" destOrd="0" presId="urn:microsoft.com/office/officeart/2018/2/layout/IconVerticalSolidList"/>
    <dgm:cxn modelId="{3AA3E536-515E-4C0E-BE06-8DBED69B356A}" type="presParOf" srcId="{56AF7AE7-231F-46A7-8841-9E5340011DB9}" destId="{AA5C5903-1AD9-4240-ABF2-A12774B523F1}" srcOrd="3" destOrd="0" presId="urn:microsoft.com/office/officeart/2018/2/layout/IconVerticalSolidList"/>
    <dgm:cxn modelId="{3879BFCE-0DE0-457F-8DBC-5D47B4A96C7F}" type="presParOf" srcId="{EEFF2764-AE4B-4181-9DDB-9F676BBBD4C9}" destId="{B986E87A-3C8D-4B03-897B-B0529545CBF9}" srcOrd="5" destOrd="0" presId="urn:microsoft.com/office/officeart/2018/2/layout/IconVerticalSolidList"/>
    <dgm:cxn modelId="{4384EBB0-2F5C-4BE5-9CFF-86373C7D5472}" type="presParOf" srcId="{EEFF2764-AE4B-4181-9DDB-9F676BBBD4C9}" destId="{C518CAC9-3355-40C1-AC22-FB7AC35DCCFB}" srcOrd="6" destOrd="0" presId="urn:microsoft.com/office/officeart/2018/2/layout/IconVerticalSolidList"/>
    <dgm:cxn modelId="{FF8F812F-D189-4AAC-BF5F-C103C1B6412F}" type="presParOf" srcId="{C518CAC9-3355-40C1-AC22-FB7AC35DCCFB}" destId="{9E4AC596-1599-471B-ABEA-A34F71DE0613}" srcOrd="0" destOrd="0" presId="urn:microsoft.com/office/officeart/2018/2/layout/IconVerticalSolidList"/>
    <dgm:cxn modelId="{B8BB6FB4-F0C2-4E23-B6A9-0F70BF8C326B}" type="presParOf" srcId="{C518CAC9-3355-40C1-AC22-FB7AC35DCCFB}" destId="{A2AADF23-9CCE-4E0F-8BB1-F8A8574AE596}" srcOrd="1" destOrd="0" presId="urn:microsoft.com/office/officeart/2018/2/layout/IconVerticalSolidList"/>
    <dgm:cxn modelId="{8CCA2C06-428B-453F-9B36-47A0D9EC2A59}" type="presParOf" srcId="{C518CAC9-3355-40C1-AC22-FB7AC35DCCFB}" destId="{5A3B61FA-45D2-4FA9-9734-F726C4260D5B}" srcOrd="2" destOrd="0" presId="urn:microsoft.com/office/officeart/2018/2/layout/IconVerticalSolidList"/>
    <dgm:cxn modelId="{01F4371D-E780-487F-BB01-8439A07B32D7}" type="presParOf" srcId="{C518CAC9-3355-40C1-AC22-FB7AC35DCCFB}" destId="{8A68A6D8-8A2B-4127-9F3F-6669666CB8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8D2C15-7CB1-46E3-89C8-1A22772B2274}">
      <dsp:nvSpPr>
        <dsp:cNvPr id="0" name=""/>
        <dsp:cNvSpPr/>
      </dsp:nvSpPr>
      <dsp:spPr>
        <a:xfrm>
          <a:off x="668932" y="1929"/>
          <a:ext cx="1736262" cy="717755"/>
        </a:xfrm>
        <a:prstGeom prst="roundRect">
          <a:avLst>
            <a:gd name="adj" fmla="val 10000"/>
          </a:avLst>
        </a:prstGeom>
        <a:solidFill>
          <a:srgbClr val="24B9D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Identify an Abnormality</a:t>
          </a:r>
        </a:p>
      </dsp:txBody>
      <dsp:txXfrm>
        <a:off x="689954" y="22951"/>
        <a:ext cx="1694218" cy="675711"/>
      </dsp:txXfrm>
    </dsp:sp>
    <dsp:sp modelId="{7ED716CC-D5ED-4C5D-9624-D562F343ECE6}">
      <dsp:nvSpPr>
        <dsp:cNvPr id="0" name=""/>
        <dsp:cNvSpPr/>
      </dsp:nvSpPr>
      <dsp:spPr>
        <a:xfrm rot="5400000">
          <a:off x="1392103" y="751470"/>
          <a:ext cx="289921" cy="3229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1440167" y="768004"/>
        <a:ext cx="193793" cy="202945"/>
      </dsp:txXfrm>
    </dsp:sp>
    <dsp:sp modelId="{91AA7CE1-9856-4529-899C-3DA2D8C7A889}">
      <dsp:nvSpPr>
        <dsp:cNvPr id="0" name=""/>
        <dsp:cNvSpPr/>
      </dsp:nvSpPr>
      <dsp:spPr>
        <a:xfrm>
          <a:off x="668932" y="1106245"/>
          <a:ext cx="1736262" cy="717755"/>
        </a:xfrm>
        <a:prstGeom prst="roundRect">
          <a:avLst>
            <a:gd name="adj" fmla="val 10000"/>
          </a:avLst>
        </a:prstGeom>
        <a:solidFill>
          <a:srgbClr val="2A99B7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STOP!</a:t>
          </a:r>
        </a:p>
      </dsp:txBody>
      <dsp:txXfrm>
        <a:off x="689954" y="1127267"/>
        <a:ext cx="1694218" cy="675711"/>
      </dsp:txXfrm>
    </dsp:sp>
    <dsp:sp modelId="{D963B612-2A19-43F2-8E70-8E8DCDFB8150}">
      <dsp:nvSpPr>
        <dsp:cNvPr id="0" name=""/>
        <dsp:cNvSpPr/>
      </dsp:nvSpPr>
      <dsp:spPr>
        <a:xfrm rot="5400000">
          <a:off x="1412866" y="1828103"/>
          <a:ext cx="248395" cy="3229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-5400000">
        <a:off x="1440167" y="1865400"/>
        <a:ext cx="193793" cy="173877"/>
      </dsp:txXfrm>
    </dsp:sp>
    <dsp:sp modelId="{C4EB0DDD-C5FD-48A3-80B3-0075ED2B0692}">
      <dsp:nvSpPr>
        <dsp:cNvPr id="0" name=""/>
        <dsp:cNvSpPr/>
      </dsp:nvSpPr>
      <dsp:spPr>
        <a:xfrm>
          <a:off x="668932" y="2155194"/>
          <a:ext cx="1736262" cy="717755"/>
        </a:xfrm>
        <a:prstGeom prst="roundRect">
          <a:avLst>
            <a:gd name="adj" fmla="val 10000"/>
          </a:avLst>
        </a:prstGeom>
        <a:solidFill>
          <a:srgbClr val="346D8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Fix immediate problem</a:t>
          </a:r>
        </a:p>
      </dsp:txBody>
      <dsp:txXfrm>
        <a:off x="689954" y="2176216"/>
        <a:ext cx="1694218" cy="675711"/>
      </dsp:txXfrm>
    </dsp:sp>
    <dsp:sp modelId="{1E463F17-F9B9-40BF-A3DD-392EF6A2025B}">
      <dsp:nvSpPr>
        <dsp:cNvPr id="0" name=""/>
        <dsp:cNvSpPr/>
      </dsp:nvSpPr>
      <dsp:spPr>
        <a:xfrm rot="5400000">
          <a:off x="1402484" y="2890893"/>
          <a:ext cx="269158" cy="3229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-5400000">
        <a:off x="1440167" y="2917809"/>
        <a:ext cx="193793" cy="188411"/>
      </dsp:txXfrm>
    </dsp:sp>
    <dsp:sp modelId="{4AA8BD12-D2F8-43DD-A4F2-123FC8BE0B42}">
      <dsp:nvSpPr>
        <dsp:cNvPr id="0" name=""/>
        <dsp:cNvSpPr/>
      </dsp:nvSpPr>
      <dsp:spPr>
        <a:xfrm>
          <a:off x="668932" y="3231827"/>
          <a:ext cx="1736262" cy="717755"/>
        </a:xfrm>
        <a:prstGeom prst="roundRect">
          <a:avLst>
            <a:gd name="adj" fmla="val 10000"/>
          </a:avLst>
        </a:prstGeom>
        <a:solidFill>
          <a:srgbClr val="003A58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Investigate and fix root cause</a:t>
          </a:r>
        </a:p>
      </dsp:txBody>
      <dsp:txXfrm>
        <a:off x="689954" y="3252849"/>
        <a:ext cx="1694218" cy="6757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39DC47-2B32-4205-8FB9-594FB7D0DE2D}">
      <dsp:nvSpPr>
        <dsp:cNvPr id="0" name=""/>
        <dsp:cNvSpPr/>
      </dsp:nvSpPr>
      <dsp:spPr>
        <a:xfrm>
          <a:off x="0" y="1529"/>
          <a:ext cx="4845909" cy="7751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9050">
          <a:solidFill>
            <a:srgbClr val="24B9D9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E503C-A071-4C87-85C7-64623C3BFEE0}">
      <dsp:nvSpPr>
        <dsp:cNvPr id="0" name=""/>
        <dsp:cNvSpPr/>
      </dsp:nvSpPr>
      <dsp:spPr>
        <a:xfrm>
          <a:off x="234472" y="207673"/>
          <a:ext cx="426313" cy="4263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F71EC-924E-43D3-8177-287F9F1C2BF4}">
      <dsp:nvSpPr>
        <dsp:cNvPr id="0" name=""/>
        <dsp:cNvSpPr/>
      </dsp:nvSpPr>
      <dsp:spPr>
        <a:xfrm>
          <a:off x="895258" y="1529"/>
          <a:ext cx="3950650" cy="7751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33" tIns="82033" rIns="82033" bIns="8203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Which process completed all components first</a:t>
          </a:r>
          <a:r>
            <a:rPr lang="en-GB" sz="1800" kern="1200" dirty="0"/>
            <a:t>?</a:t>
          </a:r>
          <a:endParaRPr lang="en-US" sz="1800" kern="1200" dirty="0"/>
        </a:p>
      </dsp:txBody>
      <dsp:txXfrm>
        <a:off x="895258" y="1529"/>
        <a:ext cx="3950650" cy="775115"/>
      </dsp:txXfrm>
    </dsp:sp>
    <dsp:sp modelId="{E51195A8-2E70-40A5-884E-CC5CFF57C43C}">
      <dsp:nvSpPr>
        <dsp:cNvPr id="0" name=""/>
        <dsp:cNvSpPr/>
      </dsp:nvSpPr>
      <dsp:spPr>
        <a:xfrm>
          <a:off x="0" y="970423"/>
          <a:ext cx="4845909" cy="7751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9050">
          <a:solidFill>
            <a:srgbClr val="2A99B7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D9576-0BE9-4169-874A-8112F4949C6B}">
      <dsp:nvSpPr>
        <dsp:cNvPr id="0" name=""/>
        <dsp:cNvSpPr/>
      </dsp:nvSpPr>
      <dsp:spPr>
        <a:xfrm>
          <a:off x="234472" y="1157524"/>
          <a:ext cx="426313" cy="426313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C435A-6DEE-4F5C-B4AB-4269D4FE9A91}">
      <dsp:nvSpPr>
        <dsp:cNvPr id="0" name=""/>
        <dsp:cNvSpPr/>
      </dsp:nvSpPr>
      <dsp:spPr>
        <a:xfrm>
          <a:off x="895258" y="970423"/>
          <a:ext cx="3950650" cy="7751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33" tIns="82033" rIns="82033" bIns="8203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sources of waste are there?</a:t>
          </a:r>
          <a:endParaRPr lang="en-US" sz="2000" kern="1200" dirty="0"/>
        </a:p>
      </dsp:txBody>
      <dsp:txXfrm>
        <a:off x="895258" y="970423"/>
        <a:ext cx="3950650" cy="775115"/>
      </dsp:txXfrm>
    </dsp:sp>
    <dsp:sp modelId="{6854512A-A4DA-457D-840E-C12907B7FFA6}">
      <dsp:nvSpPr>
        <dsp:cNvPr id="0" name=""/>
        <dsp:cNvSpPr/>
      </dsp:nvSpPr>
      <dsp:spPr>
        <a:xfrm>
          <a:off x="0" y="1939318"/>
          <a:ext cx="4845909" cy="7751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9050">
          <a:solidFill>
            <a:srgbClr val="346D8B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9DBB5D-C34C-40D3-82D0-4385C6BCBE11}">
      <dsp:nvSpPr>
        <dsp:cNvPr id="0" name=""/>
        <dsp:cNvSpPr/>
      </dsp:nvSpPr>
      <dsp:spPr>
        <a:xfrm>
          <a:off x="234472" y="2113719"/>
          <a:ext cx="426313" cy="426313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5C5903-1AD9-4240-ABF2-A12774B523F1}">
      <dsp:nvSpPr>
        <dsp:cNvPr id="0" name=""/>
        <dsp:cNvSpPr/>
      </dsp:nvSpPr>
      <dsp:spPr>
        <a:xfrm>
          <a:off x="895258" y="1939318"/>
          <a:ext cx="3950650" cy="7751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33" tIns="82033" rIns="82033" bIns="8203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Which process outputs one component first?</a:t>
          </a:r>
          <a:endParaRPr lang="en-US" sz="2000" kern="1200" dirty="0"/>
        </a:p>
      </dsp:txBody>
      <dsp:txXfrm>
        <a:off x="895258" y="1939318"/>
        <a:ext cx="3950650" cy="775115"/>
      </dsp:txXfrm>
    </dsp:sp>
    <dsp:sp modelId="{9E4AC596-1599-471B-ABEA-A34F71DE0613}">
      <dsp:nvSpPr>
        <dsp:cNvPr id="0" name=""/>
        <dsp:cNvSpPr/>
      </dsp:nvSpPr>
      <dsp:spPr>
        <a:xfrm>
          <a:off x="0" y="2908213"/>
          <a:ext cx="4845909" cy="7751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9050">
          <a:solidFill>
            <a:srgbClr val="003A58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AADF23-9CCE-4E0F-8BB1-F8A8574AE596}">
      <dsp:nvSpPr>
        <dsp:cNvPr id="0" name=""/>
        <dsp:cNvSpPr/>
      </dsp:nvSpPr>
      <dsp:spPr>
        <a:xfrm>
          <a:off x="234472" y="3082614"/>
          <a:ext cx="426313" cy="426313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8A6D8-8A2B-4127-9F3F-6669666CB8F8}">
      <dsp:nvSpPr>
        <dsp:cNvPr id="0" name=""/>
        <dsp:cNvSpPr/>
      </dsp:nvSpPr>
      <dsp:spPr>
        <a:xfrm>
          <a:off x="895258" y="2908213"/>
          <a:ext cx="3950650" cy="7751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33" tIns="82033" rIns="82033" bIns="8203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Which process has the most work in progress?</a:t>
          </a:r>
          <a:endParaRPr lang="en-US" sz="2000" kern="1200" dirty="0"/>
        </a:p>
      </dsp:txBody>
      <dsp:txXfrm>
        <a:off x="895258" y="2908213"/>
        <a:ext cx="3950650" cy="7751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39DC47-2B32-4205-8FB9-594FB7D0DE2D}">
      <dsp:nvSpPr>
        <dsp:cNvPr id="0" name=""/>
        <dsp:cNvSpPr/>
      </dsp:nvSpPr>
      <dsp:spPr>
        <a:xfrm>
          <a:off x="0" y="1625"/>
          <a:ext cx="5190309" cy="8238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9050">
          <a:solidFill>
            <a:srgbClr val="24B9D9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E503C-A071-4C87-85C7-64623C3BFEE0}">
      <dsp:nvSpPr>
        <dsp:cNvPr id="0" name=""/>
        <dsp:cNvSpPr/>
      </dsp:nvSpPr>
      <dsp:spPr>
        <a:xfrm>
          <a:off x="249203" y="220721"/>
          <a:ext cx="453097" cy="4530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F71EC-924E-43D3-8177-287F9F1C2BF4}">
      <dsp:nvSpPr>
        <dsp:cNvPr id="0" name=""/>
        <dsp:cNvSpPr/>
      </dsp:nvSpPr>
      <dsp:spPr>
        <a:xfrm>
          <a:off x="951504" y="1625"/>
          <a:ext cx="4238804" cy="823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187" tIns="87187" rIns="87187" bIns="871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Which process completed all components first</a:t>
          </a:r>
          <a:r>
            <a:rPr lang="en-GB" sz="1800" kern="1200" dirty="0"/>
            <a:t>?</a:t>
          </a:r>
          <a:endParaRPr lang="en-US" sz="1800" kern="1200" dirty="0"/>
        </a:p>
      </dsp:txBody>
      <dsp:txXfrm>
        <a:off x="951504" y="1625"/>
        <a:ext cx="4238804" cy="823813"/>
      </dsp:txXfrm>
    </dsp:sp>
    <dsp:sp modelId="{E51195A8-2E70-40A5-884E-CC5CFF57C43C}">
      <dsp:nvSpPr>
        <dsp:cNvPr id="0" name=""/>
        <dsp:cNvSpPr/>
      </dsp:nvSpPr>
      <dsp:spPr>
        <a:xfrm>
          <a:off x="0" y="1031391"/>
          <a:ext cx="5190309" cy="8238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9050">
          <a:solidFill>
            <a:srgbClr val="2A99B7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D9576-0BE9-4169-874A-8112F4949C6B}">
      <dsp:nvSpPr>
        <dsp:cNvPr id="0" name=""/>
        <dsp:cNvSpPr/>
      </dsp:nvSpPr>
      <dsp:spPr>
        <a:xfrm>
          <a:off x="249203" y="1230247"/>
          <a:ext cx="453097" cy="453097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C435A-6DEE-4F5C-B4AB-4269D4FE9A91}">
      <dsp:nvSpPr>
        <dsp:cNvPr id="0" name=""/>
        <dsp:cNvSpPr/>
      </dsp:nvSpPr>
      <dsp:spPr>
        <a:xfrm>
          <a:off x="951504" y="1031391"/>
          <a:ext cx="4238804" cy="823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187" tIns="87187" rIns="87187" bIns="871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sources of waste are there?</a:t>
          </a:r>
          <a:endParaRPr lang="en-US" sz="2000" kern="1200" dirty="0"/>
        </a:p>
      </dsp:txBody>
      <dsp:txXfrm>
        <a:off x="951504" y="1031391"/>
        <a:ext cx="4238804" cy="823813"/>
      </dsp:txXfrm>
    </dsp:sp>
    <dsp:sp modelId="{6854512A-A4DA-457D-840E-C12907B7FFA6}">
      <dsp:nvSpPr>
        <dsp:cNvPr id="0" name=""/>
        <dsp:cNvSpPr/>
      </dsp:nvSpPr>
      <dsp:spPr>
        <a:xfrm>
          <a:off x="0" y="2061158"/>
          <a:ext cx="5190309" cy="8238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9050">
          <a:solidFill>
            <a:srgbClr val="346D8B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9DBB5D-C34C-40D3-82D0-4385C6BCBE11}">
      <dsp:nvSpPr>
        <dsp:cNvPr id="0" name=""/>
        <dsp:cNvSpPr/>
      </dsp:nvSpPr>
      <dsp:spPr>
        <a:xfrm>
          <a:off x="249203" y="2246516"/>
          <a:ext cx="453097" cy="453097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5C5903-1AD9-4240-ABF2-A12774B523F1}">
      <dsp:nvSpPr>
        <dsp:cNvPr id="0" name=""/>
        <dsp:cNvSpPr/>
      </dsp:nvSpPr>
      <dsp:spPr>
        <a:xfrm>
          <a:off x="951504" y="2061158"/>
          <a:ext cx="4238804" cy="823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187" tIns="87187" rIns="87187" bIns="871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Which process outputs one component first?</a:t>
          </a:r>
          <a:endParaRPr lang="en-US" sz="2000" kern="1200" dirty="0"/>
        </a:p>
      </dsp:txBody>
      <dsp:txXfrm>
        <a:off x="951504" y="2061158"/>
        <a:ext cx="4238804" cy="823813"/>
      </dsp:txXfrm>
    </dsp:sp>
    <dsp:sp modelId="{9E4AC596-1599-471B-ABEA-A34F71DE0613}">
      <dsp:nvSpPr>
        <dsp:cNvPr id="0" name=""/>
        <dsp:cNvSpPr/>
      </dsp:nvSpPr>
      <dsp:spPr>
        <a:xfrm>
          <a:off x="0" y="3090924"/>
          <a:ext cx="5190309" cy="8238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9050">
          <a:solidFill>
            <a:srgbClr val="003A58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AADF23-9CCE-4E0F-8BB1-F8A8574AE596}">
      <dsp:nvSpPr>
        <dsp:cNvPr id="0" name=""/>
        <dsp:cNvSpPr/>
      </dsp:nvSpPr>
      <dsp:spPr>
        <a:xfrm>
          <a:off x="249203" y="3276282"/>
          <a:ext cx="453097" cy="453097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8A6D8-8A2B-4127-9F3F-6669666CB8F8}">
      <dsp:nvSpPr>
        <dsp:cNvPr id="0" name=""/>
        <dsp:cNvSpPr/>
      </dsp:nvSpPr>
      <dsp:spPr>
        <a:xfrm>
          <a:off x="951504" y="3090924"/>
          <a:ext cx="4238804" cy="823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187" tIns="87187" rIns="87187" bIns="871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Which process has the most work in progress?</a:t>
          </a:r>
          <a:endParaRPr lang="en-US" sz="2000" kern="1200" dirty="0"/>
        </a:p>
      </dsp:txBody>
      <dsp:txXfrm>
        <a:off x="951504" y="3090924"/>
        <a:ext cx="4238804" cy="823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E77B9-4ADB-48A2-AD58-4DEB274A690B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9F611-0ACE-4E20-8700-F2135DFEB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13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085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B5BFF9-479C-4B65-92BB-AE2EB78EEA93}"/>
              </a:ext>
            </a:extLst>
          </p:cNvPr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588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0859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2835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213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4555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308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2098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683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8751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9779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4853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1924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160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684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1717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224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Remember: to meet demand we must keep Cycle time below Takt time.</a:t>
            </a:r>
          </a:p>
          <a:p>
            <a:endParaRPr lang="en-GB" dirty="0"/>
          </a:p>
          <a:p>
            <a:r>
              <a:rPr lang="en-GB" dirty="0"/>
              <a:t>No! </a:t>
            </a:r>
          </a:p>
          <a:p>
            <a:endParaRPr lang="en-GB" dirty="0"/>
          </a:p>
          <a:p>
            <a:r>
              <a:rPr lang="en-GB" dirty="0"/>
              <a:t>Available time = 8 hours x 60 = 480 mins.</a:t>
            </a:r>
          </a:p>
          <a:p>
            <a:r>
              <a:rPr lang="en-GB" dirty="0"/>
              <a:t>Demand = 180 components</a:t>
            </a:r>
          </a:p>
          <a:p>
            <a:r>
              <a:rPr lang="en-GB" dirty="0"/>
              <a:t>Takt time = 480/180 = 2.67mins (need to produce one component every 2.67 minutes)</a:t>
            </a:r>
          </a:p>
          <a:p>
            <a:r>
              <a:rPr lang="en-GB" dirty="0"/>
              <a:t>3 &gt; (greater than) 2.67 thus ohm-x </a:t>
            </a:r>
            <a:r>
              <a:rPr lang="en-GB" b="1" dirty="0"/>
              <a:t>didn’t</a:t>
            </a:r>
            <a:r>
              <a:rPr lang="en-GB" dirty="0"/>
              <a:t> meet demand.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8143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6392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u="none" dirty="0">
              <a:latin typeface="Myriad Pro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6896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6390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06343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63287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6446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41546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1615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52362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27767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49202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90869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32926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43009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54585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7114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38543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15832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13005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99808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45515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68620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8603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40514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51842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342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284791"/>
      </p:ext>
    </p:extLst>
  </p:cSld>
  <p:clrMapOvr>
    <a:masterClrMapping/>
  </p:clrMapOvr>
  <p:transition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5004"/>
      </p:ext>
    </p:extLst>
  </p:cSld>
  <p:clrMapOvr>
    <a:masterClrMapping/>
  </p:clrMapOvr>
  <p:transition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9448"/>
      </p:ext>
    </p:extLst>
  </p:cSld>
  <p:clrMapOvr>
    <a:masterClrMapping/>
  </p:clrMapOvr>
  <p:transition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25833"/>
      </p:ext>
    </p:extLst>
  </p:cSld>
  <p:clrMapOvr>
    <a:masterClrMapping/>
  </p:clrMapOvr>
  <p:transition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58843"/>
      </p:ext>
    </p:extLst>
  </p:cSld>
  <p:clrMapOvr>
    <a:masterClrMapping/>
  </p:clrMapOvr>
  <p:transition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66886"/>
      </p:ext>
    </p:extLst>
  </p:cSld>
  <p:clrMapOvr>
    <a:masterClrMapping/>
  </p:clrMapOvr>
  <p:transition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011862"/>
      </p:ext>
    </p:extLst>
  </p:cSld>
  <p:clrMapOvr>
    <a:masterClrMapping/>
  </p:clrMapOvr>
  <p:transition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68834"/>
      </p:ext>
    </p:extLst>
  </p:cSld>
  <p:clrMapOvr>
    <a:masterClrMapping/>
  </p:clrMapOvr>
  <p:transition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434984"/>
      </p:ext>
    </p:extLst>
  </p:cSld>
  <p:clrMapOvr>
    <a:masterClrMapping/>
  </p:clrMapOvr>
  <p:transition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6733"/>
      </p:ext>
    </p:extLst>
  </p:cSld>
  <p:clrMapOvr>
    <a:masterClrMapping/>
  </p:clrMapOvr>
  <p:transition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669792"/>
      </p:ext>
    </p:extLst>
  </p:cSld>
  <p:clrMapOvr>
    <a:masterClrMapping/>
  </p:clrMapOvr>
  <p:transition>
    <p:cover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689137"/>
      </p:ext>
    </p:extLst>
  </p:cSld>
  <p:clrMapOvr>
    <a:masterClrMapping/>
  </p:clrMapOvr>
  <p:transition>
    <p:cover dir="r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752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038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14952"/>
      </p:ext>
    </p:extLst>
  </p:cSld>
  <p:clrMapOvr>
    <a:masterClrMapping/>
  </p:clrMapOvr>
  <p:transition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9EB71-54FA-4C87-BEA3-EC0997CED4FA}" type="datetimeFigureOut">
              <a:rPr lang="en-GB" smtClean="0"/>
              <a:pPr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56" descr="sign(small)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03201" y="587375"/>
            <a:ext cx="793751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02426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ransition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z7IOfaNrazs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LNkIMBb3ak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10gvr8fxAFE?feature=oembed" TargetMode="Externa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4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microsoft.com/office/2007/relationships/media" Target="../media/media2.mp4"/><Relationship Id="rId7" Type="http://schemas.openxmlformats.org/officeDocument/2006/relationships/image" Target="../media/image5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39.xml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0F46C-4D0D-4A62-B696-C4B3F66C6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571517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49DE741-8EE9-450F-8152-AF4493BC674B}"/>
              </a:ext>
            </a:extLst>
          </p:cNvPr>
          <p:cNvSpPr/>
          <p:nvPr/>
        </p:nvSpPr>
        <p:spPr>
          <a:xfrm>
            <a:off x="1678968" y="1145570"/>
            <a:ext cx="8834063" cy="3914453"/>
          </a:xfrm>
          <a:prstGeom prst="rect">
            <a:avLst/>
          </a:prstGeom>
          <a:solidFill>
            <a:srgbClr val="FFFFFF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Introduction to Lean Manufacturing 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r>
              <a:rPr lang="en-GB" sz="2800" dirty="0">
                <a:solidFill>
                  <a:schemeClr val="tx1"/>
                </a:solidFill>
              </a:rPr>
              <a:t>Jordan R. Jenkins</a:t>
            </a:r>
          </a:p>
        </p:txBody>
      </p:sp>
    </p:spTree>
    <p:extLst>
      <p:ext uri="{BB962C8B-B14F-4D97-AF65-F5344CB8AC3E}">
        <p14:creationId xmlns:p14="http://schemas.microsoft.com/office/powerpoint/2010/main" val="4144746128"/>
      </p:ext>
    </p:extLst>
  </p:cSld>
  <p:clrMapOvr>
    <a:masterClrMapping/>
  </p:clrMapOvr>
  <p:transition>
    <p:cover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9509-6DEF-4832-9611-2EDFDCB1C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3540"/>
            <a:ext cx="109728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Session Overview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7D9661-D605-41C5-BB31-72A951EB3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34" y="1105786"/>
            <a:ext cx="11173932" cy="4433776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2400" b="1" dirty="0"/>
              <a:t>Session Aim</a:t>
            </a:r>
          </a:p>
          <a:p>
            <a:pPr marL="0" indent="0" algn="ctr">
              <a:buNone/>
            </a:pPr>
            <a:r>
              <a:rPr lang="en-GB" sz="2400" i="1" dirty="0"/>
              <a:t>“To gain an appreciation of the core principles of Lean manufacturing and how Lean is implemented”.</a:t>
            </a:r>
            <a:endParaRPr lang="en-GB" sz="2400" b="1" i="1" dirty="0"/>
          </a:p>
          <a:p>
            <a:pPr marL="0" indent="0" algn="ctr">
              <a:buNone/>
            </a:pPr>
            <a:r>
              <a:rPr lang="en-GB" sz="2400" b="1" dirty="0"/>
              <a:t>First Half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Introduction to Lean manufacturing.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Brief review of milestones in Lean thinking.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Key principles: kaizen, 5S, heijunka, standard work, Jidoka, Poka-yoke and Andon.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The 3M’s of waste and 8 sources of Muda.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The supporting &amp; resisting forces of Lean implementation.</a:t>
            </a:r>
          </a:p>
          <a:p>
            <a:pPr marL="0" indent="0" algn="ctr">
              <a:buNone/>
            </a:pPr>
            <a:r>
              <a:rPr lang="en-GB" sz="2400" b="1" dirty="0"/>
              <a:t>Second Half</a:t>
            </a:r>
          </a:p>
          <a:p>
            <a:pPr marL="0" indent="0">
              <a:buNone/>
            </a:pPr>
            <a:r>
              <a:rPr lang="en-GB" sz="2400" dirty="0"/>
              <a:t>A closer look at lean implementation, including a review of 5 key principles.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16384365"/>
      </p:ext>
    </p:extLst>
  </p:cSld>
  <p:clrMapOvr>
    <a:masterClrMapping/>
  </p:clrMapOvr>
  <p:transition>
    <p:cover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2A41D02-E5A5-4836-BA8F-A52DB36E94B8}"/>
              </a:ext>
            </a:extLst>
          </p:cNvPr>
          <p:cNvSpPr txBox="1">
            <a:spLocks/>
          </p:cNvSpPr>
          <p:nvPr/>
        </p:nvSpPr>
        <p:spPr>
          <a:xfrm>
            <a:off x="609600" y="173704"/>
            <a:ext cx="10972800" cy="1143000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1200"/>
              </a:spcBef>
            </a:pPr>
            <a:r>
              <a:rPr lang="en-GB" dirty="0">
                <a:latin typeface="+mn-lt"/>
              </a:rPr>
              <a:t>How Many of These Lean Manufacturing Terms Do You Recognise?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565829-D8C0-44B5-B623-08ADBF1D1D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3426" t="3234" r="3127" b="4562"/>
          <a:stretch/>
        </p:blipFill>
        <p:spPr>
          <a:xfrm>
            <a:off x="609600" y="1316704"/>
            <a:ext cx="6312706" cy="430556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537A155-EFB8-4F88-A1C3-93007B607C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9250" y="1308382"/>
            <a:ext cx="4253150" cy="4241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09700"/>
      </p:ext>
    </p:extLst>
  </p:cSld>
  <p:clrMapOvr>
    <a:masterClrMapping/>
  </p:clrMapOvr>
  <p:transition>
    <p:cover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57A3C-CF23-4239-8737-B652CC6BD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4890" y="1990919"/>
            <a:ext cx="4483907" cy="1693016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What is Lean Thinking?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E93D90-4D18-4575-B1A3-7EBCF6A6CA37}"/>
              </a:ext>
            </a:extLst>
          </p:cNvPr>
          <p:cNvSpPr txBox="1"/>
          <p:nvPr/>
        </p:nvSpPr>
        <p:spPr>
          <a:xfrm>
            <a:off x="7264890" y="2117731"/>
            <a:ext cx="4483907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Lean thinking challenges us to abandon the conventions that encourage complacency.</a:t>
            </a:r>
          </a:p>
          <a:p>
            <a:pPr marL="342900" indent="-342900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Lean thinking recognises that whilst we may never achieve true perfection, we must strive to work towards it.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4A01C9-360B-404A-8FC9-64853C085CA0}"/>
              </a:ext>
            </a:extLst>
          </p:cNvPr>
          <p:cNvSpPr txBox="1"/>
          <p:nvPr/>
        </p:nvSpPr>
        <p:spPr>
          <a:xfrm>
            <a:off x="5947145" y="2698928"/>
            <a:ext cx="10703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Comic Sans MS" panose="030F0702030302020204" pitchFamily="66" charset="0"/>
              </a:rPr>
              <a:t>Pot of Gold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0744B05-5921-4676-8DDA-368DED04D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003" y="443623"/>
            <a:ext cx="6767147" cy="478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903855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0.00026 -0.219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-1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FA848-E038-4277-A25E-55F908D06B5D}"/>
              </a:ext>
            </a:extLst>
          </p:cNvPr>
          <p:cNvSpPr txBox="1">
            <a:spLocks/>
          </p:cNvSpPr>
          <p:nvPr/>
        </p:nvSpPr>
        <p:spPr>
          <a:xfrm>
            <a:off x="609600" y="150212"/>
            <a:ext cx="10972800" cy="1143000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1200"/>
              </a:spcBef>
            </a:pPr>
            <a:r>
              <a:rPr lang="en-GB" dirty="0">
                <a:latin typeface="+mn-lt"/>
              </a:rPr>
              <a:t>So, What is Lean Manufacturing?</a:t>
            </a:r>
          </a:p>
          <a:p>
            <a:pPr>
              <a:spcBef>
                <a:spcPts val="600"/>
              </a:spcBef>
            </a:pPr>
            <a:r>
              <a:rPr lang="en-GB" sz="2600" i="1" dirty="0">
                <a:latin typeface="+mn-lt"/>
              </a:rPr>
              <a:t>(Lean – Pursuit of Perfection)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F09EAA-79FA-4A51-9E13-D20F821E4D10}"/>
              </a:ext>
            </a:extLst>
          </p:cNvPr>
          <p:cNvSpPr txBox="1"/>
          <p:nvPr/>
        </p:nvSpPr>
        <p:spPr>
          <a:xfrm>
            <a:off x="3264140" y="1328423"/>
            <a:ext cx="8531620" cy="4201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2200" dirty="0"/>
              <a:t>Lean manufacturing can be defined as a systematic approach to maximising productivity while simultaneously minimising waste within a manufacturing operation.</a:t>
            </a:r>
          </a:p>
          <a:p>
            <a:pPr marL="457200" indent="-45720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2200" dirty="0"/>
              <a:t>To implement Lean, we must analyse and improve the flow of materials &amp; information in order to increase work efficiency, staff involvement/engagement and customer satisfaction.</a:t>
            </a:r>
          </a:p>
          <a:p>
            <a:pPr marL="457200" indent="-457200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200" dirty="0"/>
              <a:t>Anything that doesn’t add value (that the customers are willing to pay for) should be considered a source of waste (Muda).</a:t>
            </a:r>
          </a:p>
          <a:p>
            <a:pPr marL="457200" indent="-457200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200" dirty="0"/>
              <a:t>A fundamental principle of Lean is to make continuous improvements to the production process, this is known as Kaizen. [kai = change, zen = good].</a:t>
            </a:r>
          </a:p>
        </p:txBody>
      </p:sp>
      <p:pic>
        <p:nvPicPr>
          <p:cNvPr id="2050" name="Picture 2" descr="Amazon.com: It is not necessary to change. Survival i... - W. Edwards Deming  quotes fridge magnet, White: Kitchen &amp;amp; Dining">
            <a:extLst>
              <a:ext uri="{FF2B5EF4-FFF2-40B4-BE49-F238E27FC236}">
                <a16:creationId xmlns:a16="http://schemas.microsoft.com/office/drawing/2014/main" id="{C123ECF4-B528-4D91-899C-8445998BA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" y="1488280"/>
            <a:ext cx="2669560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970659"/>
      </p:ext>
    </p:extLst>
  </p:cSld>
  <p:clrMapOvr>
    <a:masterClrMapping/>
  </p:clrMapOvr>
  <p:transition>
    <p:cover dir="r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FE893-FD68-43CF-A749-ED7ED7C64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9553" y="122360"/>
            <a:ext cx="8172893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 Better Definition – House of Lean</a:t>
            </a:r>
            <a:br>
              <a:rPr lang="en-GB" dirty="0"/>
            </a:br>
            <a:r>
              <a:rPr lang="en-GB" sz="2200" i="1" dirty="0"/>
              <a:t>(Also called TPS/Toyota Way)</a:t>
            </a:r>
            <a:endParaRPr lang="en-GB" i="1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225A969-3EE6-4772-AA0C-4A86FFDDA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341" y="1265317"/>
            <a:ext cx="11391318" cy="4327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565340"/>
      </p:ext>
    </p:extLst>
  </p:cSld>
  <p:clrMapOvr>
    <a:masterClrMapping/>
  </p:clrMapOvr>
  <p:transition>
    <p:cover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8C278-48CD-4F90-8B1A-097BA7CAB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352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Lean Is not – Common Misconceptions</a:t>
            </a:r>
          </a:p>
        </p:txBody>
      </p:sp>
      <p:graphicFrame>
        <p:nvGraphicFramePr>
          <p:cNvPr id="7" name="Table 4">
            <a:extLst>
              <a:ext uri="{FF2B5EF4-FFF2-40B4-BE49-F238E27FC236}">
                <a16:creationId xmlns:a16="http://schemas.microsoft.com/office/drawing/2014/main" id="{C38D314F-CACB-43D2-BB3F-0CFF3F49DD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090274"/>
              </p:ext>
            </p:extLst>
          </p:nvPr>
        </p:nvGraphicFramePr>
        <p:xfrm>
          <a:off x="325120" y="1516380"/>
          <a:ext cx="11541760" cy="3566160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4488462">
                  <a:extLst>
                    <a:ext uri="{9D8B030D-6E8A-4147-A177-3AD203B41FA5}">
                      <a16:colId xmlns:a16="http://schemas.microsoft.com/office/drawing/2014/main" val="3276400312"/>
                    </a:ext>
                  </a:extLst>
                </a:gridCol>
                <a:gridCol w="7053298">
                  <a:extLst>
                    <a:ext uri="{9D8B030D-6E8A-4147-A177-3AD203B41FA5}">
                      <a16:colId xmlns:a16="http://schemas.microsoft.com/office/drawing/2014/main" val="3937519552"/>
                    </a:ext>
                  </a:extLst>
                </a:gridCol>
              </a:tblGrid>
              <a:tr h="344838">
                <a:tc>
                  <a:txBody>
                    <a:bodyPr/>
                    <a:lstStyle/>
                    <a:p>
                      <a:pPr algn="ctr"/>
                      <a:r>
                        <a:rPr lang="en-GB" sz="1700" dirty="0"/>
                        <a:t>Misconceptions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700" dirty="0"/>
                        <a:t>Comments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337136242"/>
                  </a:ext>
                </a:extLst>
              </a:tr>
              <a:tr h="595200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en-GB" sz="1700" i="1" dirty="0"/>
                        <a:t>“Lean is Just a set of tools”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Tools don’t solve problems, people do. Think about application and appropriateness. If this were the case, Lean implementation would be easy!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878884874"/>
                  </a:ext>
                </a:extLst>
              </a:tr>
              <a:tr h="595200">
                <a:tc>
                  <a:txBody>
                    <a:bodyPr/>
                    <a:lstStyle/>
                    <a:p>
                      <a:pPr algn="ctr"/>
                      <a:r>
                        <a:rPr lang="en-GB" sz="1700" i="1" dirty="0"/>
                        <a:t>“Just a inventory/waste reduction programme”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First and foremost, Lean is about adding value for customers, Waste reduction is a key enabler of this.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399730447"/>
                  </a:ext>
                </a:extLst>
              </a:tr>
              <a:tr h="344838">
                <a:tc>
                  <a:txBody>
                    <a:bodyPr/>
                    <a:lstStyle/>
                    <a:p>
                      <a:pPr algn="ctr"/>
                      <a:r>
                        <a:rPr lang="en-GB" sz="1700" i="1" dirty="0"/>
                        <a:t>“Lean is only concerned with cost reduction”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Lean isn’t about penny-pinching, cutting investment, removing people. Its about finding more efficient/effective ways of getting the job done (</a:t>
                      </a:r>
                      <a:r>
                        <a:rPr lang="en-GB" sz="17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less effort, less time and fewer resources</a:t>
                      </a:r>
                      <a:r>
                        <a:rPr lang="en-GB" sz="1700" dirty="0"/>
                        <a:t>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340926689"/>
                  </a:ext>
                </a:extLst>
              </a:tr>
              <a:tr h="344838">
                <a:tc>
                  <a:txBody>
                    <a:bodyPr/>
                    <a:lstStyle/>
                    <a:p>
                      <a:pPr algn="ctr"/>
                      <a:r>
                        <a:rPr lang="en-GB" sz="1700" i="1" dirty="0"/>
                        <a:t>“Lean means zero inventory”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Lean isn’t about eliminating all raw/WIP/finished goods inventory, but does aim to make the most efficient use of these resources (often meaning reduction). Heijunka (process levelling) principles seek to optimise the use of Buffer inventory.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200115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7949789"/>
      </p:ext>
    </p:extLst>
  </p:cSld>
  <p:clrMapOvr>
    <a:masterClrMapping/>
  </p:clrMapOvr>
  <p:transition>
    <p:cover dir="r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4B97210-2FA4-4DDB-A948-D828B69F91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7342787"/>
              </p:ext>
            </p:extLst>
          </p:nvPr>
        </p:nvGraphicFramePr>
        <p:xfrm>
          <a:off x="325120" y="1516380"/>
          <a:ext cx="11541760" cy="3566160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4206240">
                  <a:extLst>
                    <a:ext uri="{9D8B030D-6E8A-4147-A177-3AD203B41FA5}">
                      <a16:colId xmlns:a16="http://schemas.microsoft.com/office/drawing/2014/main" val="3383088208"/>
                    </a:ext>
                  </a:extLst>
                </a:gridCol>
                <a:gridCol w="7335520">
                  <a:extLst>
                    <a:ext uri="{9D8B030D-6E8A-4147-A177-3AD203B41FA5}">
                      <a16:colId xmlns:a16="http://schemas.microsoft.com/office/drawing/2014/main" val="4211614577"/>
                    </a:ext>
                  </a:extLst>
                </a:gridCol>
              </a:tblGrid>
              <a:tr h="344838">
                <a:tc>
                  <a:txBody>
                    <a:bodyPr/>
                    <a:lstStyle/>
                    <a:p>
                      <a:pPr algn="ctr"/>
                      <a:r>
                        <a:rPr lang="en-GB" sz="1700" dirty="0"/>
                        <a:t>Misconceptions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700" dirty="0"/>
                        <a:t>Comments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27452644"/>
                  </a:ext>
                </a:extLst>
              </a:tr>
              <a:tr h="344838">
                <a:tc>
                  <a:txBody>
                    <a:bodyPr/>
                    <a:lstStyle/>
                    <a:p>
                      <a:pPr algn="ctr"/>
                      <a:r>
                        <a:rPr lang="en-GB" sz="1700" i="1" dirty="0"/>
                        <a:t>“Lean is just for the shopfloor/frontline”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True Lean implementation requires complete cultural change/buy-in from the whole organisation. Think of the links of a chain, if one link is weak, the whole chain fails.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70448696"/>
                  </a:ext>
                </a:extLst>
              </a:tr>
              <a:tr h="344838">
                <a:tc>
                  <a:txBody>
                    <a:bodyPr/>
                    <a:lstStyle/>
                    <a:p>
                      <a:pPr algn="ctr"/>
                      <a:r>
                        <a:rPr lang="en-GB" sz="1700" i="1" dirty="0"/>
                        <a:t>“Lean is just for manufacturing”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Lean manufacturing, Lean management, Lean office etc. Lean thinking has been proven to improve productivity and reduce errors in many applications.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26451281"/>
                  </a:ext>
                </a:extLst>
              </a:tr>
              <a:tr h="595200">
                <a:tc>
                  <a:txBody>
                    <a:bodyPr/>
                    <a:lstStyle/>
                    <a:p>
                      <a:pPr algn="ctr"/>
                      <a:r>
                        <a:rPr lang="en-GB" sz="1700" i="1" dirty="0"/>
                        <a:t>“Lean is just the flavour of the month/year”</a:t>
                      </a:r>
                    </a:p>
                    <a:p>
                      <a:pPr algn="ctr"/>
                      <a:endParaRPr lang="en-GB" sz="1700" i="1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Many believe that Lean is just the next initiative being pushed by senior management/ is a passing fad. True lean implementation requires complete commitment to continuous improvement.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928997537"/>
                  </a:ext>
                </a:extLst>
              </a:tr>
              <a:tr h="595200">
                <a:tc>
                  <a:txBody>
                    <a:bodyPr/>
                    <a:lstStyle/>
                    <a:p>
                      <a:pPr algn="ctr"/>
                      <a:r>
                        <a:rPr lang="en-GB" sz="1700" i="1" dirty="0"/>
                        <a:t>“Lean Means More with less – Working harder/head count reduction”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Lean manufacturers don’t want employees to work harder/faster – but more efficiently. focuses on improving employees, providing more value to the workforce and establishing a dependable and stable workforce.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478484254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65CC78A3-4945-4913-8C4E-6042314FA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1367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Lean Is not – Common Misconceptions</a:t>
            </a:r>
          </a:p>
        </p:txBody>
      </p:sp>
    </p:spTree>
    <p:extLst>
      <p:ext uri="{BB962C8B-B14F-4D97-AF65-F5344CB8AC3E}">
        <p14:creationId xmlns:p14="http://schemas.microsoft.com/office/powerpoint/2010/main" val="2190680870"/>
      </p:ext>
    </p:extLst>
  </p:cSld>
  <p:clrMapOvr>
    <a:masterClrMapping/>
  </p:clrMapOvr>
  <p:transition>
    <p:cover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5D8BF-1E15-489B-9508-ED4CC4D1633D}"/>
              </a:ext>
            </a:extLst>
          </p:cNvPr>
          <p:cNvSpPr txBox="1">
            <a:spLocks/>
          </p:cNvSpPr>
          <p:nvPr/>
        </p:nvSpPr>
        <p:spPr>
          <a:xfrm>
            <a:off x="609600" y="146262"/>
            <a:ext cx="10972800" cy="887952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1200"/>
              </a:spcBef>
            </a:pPr>
            <a:r>
              <a:rPr lang="en-GB" dirty="0">
                <a:latin typeface="+mn-lt"/>
              </a:rPr>
              <a:t>A (Very) Brief History of Lean Thinking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FB9DCD8-FC4F-43D6-838E-2D5917A06A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6097"/>
          <a:stretch/>
        </p:blipFill>
        <p:spPr>
          <a:xfrm>
            <a:off x="69850" y="1014948"/>
            <a:ext cx="12052300" cy="165309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4E485FA-9582-4BCF-95C5-FE997A4F7E67}"/>
              </a:ext>
            </a:extLst>
          </p:cNvPr>
          <p:cNvSpPr/>
          <p:nvPr/>
        </p:nvSpPr>
        <p:spPr>
          <a:xfrm>
            <a:off x="132177" y="2668044"/>
            <a:ext cx="1546877" cy="2953303"/>
          </a:xfrm>
          <a:prstGeom prst="rect">
            <a:avLst/>
          </a:prstGeom>
          <a:solidFill>
            <a:srgbClr val="C9F1FF"/>
          </a:solidFill>
          <a:ln w="2857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500" b="1" dirty="0">
                <a:solidFill>
                  <a:srgbClr val="003A58"/>
                </a:solidFill>
              </a:rPr>
              <a:t>1790’s</a:t>
            </a:r>
          </a:p>
          <a:p>
            <a:pPr algn="ctr">
              <a:spcBef>
                <a:spcPts val="600"/>
              </a:spcBef>
            </a:pPr>
            <a:r>
              <a:rPr lang="en-GB" sz="1500" dirty="0">
                <a:solidFill>
                  <a:schemeClr val="tx1"/>
                </a:solidFill>
              </a:rPr>
              <a:t>American Inventor Eli Whitney develops the use of interchangeable parts and develops more reliable mills.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951453E-C4AE-4724-8B12-DE425DED8958}"/>
              </a:ext>
            </a:extLst>
          </p:cNvPr>
          <p:cNvSpPr/>
          <p:nvPr/>
        </p:nvSpPr>
        <p:spPr>
          <a:xfrm>
            <a:off x="1817905" y="2668043"/>
            <a:ext cx="1384300" cy="295330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24B9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500" b="1" dirty="0">
                <a:solidFill>
                  <a:srgbClr val="003A58"/>
                </a:solidFill>
              </a:rPr>
              <a:t>1880’s</a:t>
            </a:r>
          </a:p>
          <a:p>
            <a:pPr algn="ctr">
              <a:spcBef>
                <a:spcPts val="600"/>
              </a:spcBef>
            </a:pPr>
            <a:r>
              <a:rPr lang="en-GB" sz="1500" dirty="0">
                <a:solidFill>
                  <a:schemeClr val="tx1"/>
                </a:solidFill>
              </a:rPr>
              <a:t>American Engineer Fredrick Taylor develops the standard work concept and experiments with time studies.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8F26A56-7567-4C93-B87B-5E53744D5041}"/>
              </a:ext>
            </a:extLst>
          </p:cNvPr>
          <p:cNvSpPr/>
          <p:nvPr/>
        </p:nvSpPr>
        <p:spPr>
          <a:xfrm>
            <a:off x="3354398" y="2668042"/>
            <a:ext cx="1384300" cy="29533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2A99B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500" b="1" dirty="0">
                <a:solidFill>
                  <a:srgbClr val="003A58"/>
                </a:solidFill>
              </a:rPr>
              <a:t>1910’s</a:t>
            </a:r>
          </a:p>
          <a:p>
            <a:pPr algn="ctr">
              <a:spcBef>
                <a:spcPts val="600"/>
              </a:spcBef>
            </a:pPr>
            <a:r>
              <a:rPr lang="en-GB" sz="1500" dirty="0">
                <a:solidFill>
                  <a:schemeClr val="tx1"/>
                </a:solidFill>
              </a:rPr>
              <a:t>The Gilbreths experiment with motion studies to improve efficiency in bricklaying by removing unnecessary movements.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F164CE5-8D9E-448C-A01E-33730DC6BD9E}"/>
              </a:ext>
            </a:extLst>
          </p:cNvPr>
          <p:cNvSpPr/>
          <p:nvPr/>
        </p:nvSpPr>
        <p:spPr>
          <a:xfrm>
            <a:off x="6440725" y="2668044"/>
            <a:ext cx="1384300" cy="295330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346D8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500" b="1" dirty="0">
                <a:solidFill>
                  <a:srgbClr val="003A58"/>
                </a:solidFill>
              </a:rPr>
              <a:t>1920’s</a:t>
            </a:r>
          </a:p>
          <a:p>
            <a:pPr algn="ctr">
              <a:spcBef>
                <a:spcPts val="600"/>
              </a:spcBef>
            </a:pPr>
            <a:r>
              <a:rPr lang="en-GB" sz="1500" dirty="0">
                <a:solidFill>
                  <a:schemeClr val="tx1"/>
                </a:solidFill>
              </a:rPr>
              <a:t>Sakichi Toyoda develops the first automatic loom that incorporates Jidoka Principles.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14922B0-92B3-44C4-B5BF-64A72280E346}"/>
              </a:ext>
            </a:extLst>
          </p:cNvPr>
          <p:cNvSpPr/>
          <p:nvPr/>
        </p:nvSpPr>
        <p:spPr>
          <a:xfrm>
            <a:off x="4890891" y="2668043"/>
            <a:ext cx="1384300" cy="29533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500" b="1" dirty="0">
                <a:solidFill>
                  <a:srgbClr val="003A58"/>
                </a:solidFill>
              </a:rPr>
              <a:t>1910’s</a:t>
            </a:r>
          </a:p>
          <a:p>
            <a:pPr algn="ctr">
              <a:spcBef>
                <a:spcPts val="600"/>
              </a:spcBef>
            </a:pPr>
            <a:r>
              <a:rPr lang="en-GB" sz="1500" dirty="0">
                <a:solidFill>
                  <a:schemeClr val="tx1"/>
                </a:solidFill>
              </a:rPr>
              <a:t>Henry Ford pioneers continuous flow production and utilised standard work in his mass production system.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857FC87-2F21-4509-85EC-C8727E151F04}"/>
              </a:ext>
            </a:extLst>
          </p:cNvPr>
          <p:cNvSpPr/>
          <p:nvPr/>
        </p:nvSpPr>
        <p:spPr>
          <a:xfrm>
            <a:off x="7990559" y="2668044"/>
            <a:ext cx="2301875" cy="29533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500" b="1" dirty="0">
                <a:solidFill>
                  <a:srgbClr val="003A58"/>
                </a:solidFill>
              </a:rPr>
              <a:t>Mid 1900’s</a:t>
            </a:r>
          </a:p>
          <a:p>
            <a:pPr algn="ctr">
              <a:spcBef>
                <a:spcPts val="600"/>
              </a:spcBef>
            </a:pPr>
            <a:r>
              <a:rPr lang="en-GB" sz="1500" dirty="0">
                <a:solidFill>
                  <a:schemeClr val="tx1"/>
                </a:solidFill>
              </a:rPr>
              <a:t>Taiichi Ohno develops the Toyota production system based around the concept of eliminating waste, kaizen, and JIT.</a:t>
            </a:r>
          </a:p>
          <a:p>
            <a:pPr algn="ctr"/>
            <a:endParaRPr lang="en-GB" sz="1500" dirty="0">
              <a:solidFill>
                <a:schemeClr val="tx1"/>
              </a:solidFill>
            </a:endParaRPr>
          </a:p>
          <a:p>
            <a:pPr algn="ctr"/>
            <a:r>
              <a:rPr lang="en-GB" sz="1600" b="0" i="0" dirty="0">
                <a:solidFill>
                  <a:srgbClr val="202124"/>
                </a:solidFill>
                <a:effectLst/>
                <a:latin typeface="Google Sans"/>
              </a:rPr>
              <a:t> Shigeo Shingo</a:t>
            </a:r>
            <a:r>
              <a:rPr lang="en-GB" sz="1500" dirty="0">
                <a:solidFill>
                  <a:schemeClr val="tx1"/>
                </a:solidFill>
              </a:rPr>
              <a:t> develops SMED and zero quality control using poke-yoke and source inspection.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18479A2-F109-4CF6-8FCD-4866D8EE5351}"/>
              </a:ext>
            </a:extLst>
          </p:cNvPr>
          <p:cNvSpPr/>
          <p:nvPr/>
        </p:nvSpPr>
        <p:spPr>
          <a:xfrm>
            <a:off x="10457968" y="2668042"/>
            <a:ext cx="1601855" cy="29533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500" b="1" dirty="0">
                <a:solidFill>
                  <a:srgbClr val="003A58"/>
                </a:solidFill>
              </a:rPr>
              <a:t>1990’s</a:t>
            </a:r>
          </a:p>
          <a:p>
            <a:pPr algn="ctr">
              <a:spcBef>
                <a:spcPts val="600"/>
              </a:spcBef>
            </a:pPr>
            <a:r>
              <a:rPr lang="en-GB" sz="1500" dirty="0">
                <a:solidFill>
                  <a:schemeClr val="tx1"/>
                </a:solidFill>
              </a:rPr>
              <a:t>Womack and  Jones coin the phrase “Lean Manufacturing” in their book (The machine that Changed the World) after witnessing TPS.</a:t>
            </a:r>
          </a:p>
        </p:txBody>
      </p:sp>
    </p:spTree>
    <p:extLst>
      <p:ext uri="{BB962C8B-B14F-4D97-AF65-F5344CB8AC3E}">
        <p14:creationId xmlns:p14="http://schemas.microsoft.com/office/powerpoint/2010/main" val="3941353228"/>
      </p:ext>
    </p:extLst>
  </p:cSld>
  <p:clrMapOvr>
    <a:masterClrMapping/>
  </p:clrMapOvr>
  <p:transition>
    <p:cover dir="r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07226-5F91-4ACC-AF79-140865643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54070"/>
            <a:ext cx="10972800" cy="1143000"/>
          </a:xfrm>
        </p:spPr>
        <p:txBody>
          <a:bodyPr/>
          <a:lstStyle/>
          <a:p>
            <a:r>
              <a:rPr lang="en-GB" dirty="0"/>
              <a:t>3M’S of Waste</a:t>
            </a:r>
          </a:p>
        </p:txBody>
      </p:sp>
      <p:pic>
        <p:nvPicPr>
          <p:cNvPr id="5122" name="Picture 2" descr="What is Muda, Mura, and Muri?">
            <a:extLst>
              <a:ext uri="{FF2B5EF4-FFF2-40B4-BE49-F238E27FC236}">
                <a16:creationId xmlns:a16="http://schemas.microsoft.com/office/drawing/2014/main" id="{0739B008-6350-412D-A483-3CF02CE243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79" r="2159"/>
          <a:stretch/>
        </p:blipFill>
        <p:spPr bwMode="auto">
          <a:xfrm>
            <a:off x="609600" y="1145506"/>
            <a:ext cx="4697565" cy="456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D3DE2E-4ECF-4BBA-8E17-6119C7331331}"/>
              </a:ext>
            </a:extLst>
          </p:cNvPr>
          <p:cNvSpPr txBox="1"/>
          <p:nvPr/>
        </p:nvSpPr>
        <p:spPr>
          <a:xfrm>
            <a:off x="6096000" y="1428451"/>
            <a:ext cx="5390707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2A99B7"/>
                </a:solidFill>
              </a:rPr>
              <a:t>Muda </a:t>
            </a:r>
            <a:r>
              <a:rPr lang="en-GB" sz="2600" dirty="0"/>
              <a:t>= Waste caused by activities that use resources but don’t add/create value for the customer.</a:t>
            </a:r>
          </a:p>
          <a:p>
            <a:pPr>
              <a:spcBef>
                <a:spcPts val="1200"/>
              </a:spcBef>
            </a:pPr>
            <a:r>
              <a:rPr lang="en-GB" sz="2600" dirty="0">
                <a:solidFill>
                  <a:srgbClr val="346D8B"/>
                </a:solidFill>
              </a:rPr>
              <a:t>Mura </a:t>
            </a:r>
            <a:r>
              <a:rPr lang="en-GB" sz="2600" dirty="0"/>
              <a:t>= Waste caused by unevenness or variation within the process. </a:t>
            </a:r>
          </a:p>
          <a:p>
            <a:pPr>
              <a:spcBef>
                <a:spcPts val="1200"/>
              </a:spcBef>
            </a:pPr>
            <a:r>
              <a:rPr lang="en-GB" sz="2600" dirty="0">
                <a:solidFill>
                  <a:srgbClr val="003A58"/>
                </a:solidFill>
              </a:rPr>
              <a:t>Muri </a:t>
            </a:r>
            <a:r>
              <a:rPr lang="en-GB" sz="2600" dirty="0"/>
              <a:t>= Waste caused by overburdening (overloading) people, equipment or facilities.</a:t>
            </a:r>
          </a:p>
        </p:txBody>
      </p:sp>
    </p:spTree>
    <p:extLst>
      <p:ext uri="{BB962C8B-B14F-4D97-AF65-F5344CB8AC3E}">
        <p14:creationId xmlns:p14="http://schemas.microsoft.com/office/powerpoint/2010/main" val="3648356046"/>
      </p:ext>
    </p:extLst>
  </p:cSld>
  <p:clrMapOvr>
    <a:masterClrMapping/>
  </p:clrMapOvr>
  <p:transition>
    <p:cover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3B8DBA3-F286-41E4-9D18-78FE63A11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10470"/>
            <a:ext cx="10972800" cy="1143000"/>
          </a:xfrm>
        </p:spPr>
        <p:txBody>
          <a:bodyPr/>
          <a:lstStyle/>
          <a:p>
            <a:r>
              <a:rPr lang="en-GB" dirty="0"/>
              <a:t>8 Sources of Muda – D.O.W.N.T.I.M.E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D5FDC11-5093-4319-A85C-EA5CB7841200}"/>
              </a:ext>
            </a:extLst>
          </p:cNvPr>
          <p:cNvGrpSpPr/>
          <p:nvPr/>
        </p:nvGrpSpPr>
        <p:grpSpPr>
          <a:xfrm>
            <a:off x="834809" y="1368730"/>
            <a:ext cx="10522381" cy="4120540"/>
            <a:chOff x="897180" y="1500385"/>
            <a:chExt cx="10522381" cy="412054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A07EDF3-8C0A-4641-822F-3B83EC1F74B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50064" b="5098"/>
            <a:stretch/>
          </p:blipFill>
          <p:spPr>
            <a:xfrm>
              <a:off x="2024003" y="3429000"/>
              <a:ext cx="9395558" cy="2191925"/>
            </a:xfrm>
            <a:prstGeom prst="rect">
              <a:avLst/>
            </a:prstGeom>
          </p:spPr>
        </p:pic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3E89F7A1-E3F5-4FFE-92F2-A26C10B5FD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4339" b="53646"/>
            <a:stretch/>
          </p:blipFill>
          <p:spPr>
            <a:xfrm>
              <a:off x="897180" y="1500385"/>
              <a:ext cx="9395558" cy="20538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89998605"/>
      </p:ext>
    </p:extLst>
  </p:cSld>
  <p:clrMapOvr>
    <a:masterClrMapping/>
  </p:clrMapOvr>
  <p:transition>
    <p:cover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BCB72-8E64-4B5A-B58B-64517994A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91758"/>
            <a:ext cx="10972800" cy="1143000"/>
          </a:xfrm>
        </p:spPr>
        <p:txBody>
          <a:bodyPr/>
          <a:lstStyle/>
          <a:p>
            <a:r>
              <a:rPr lang="en-GB" dirty="0"/>
              <a:t>T.I.M.W.O.O.D.S</a:t>
            </a:r>
          </a:p>
        </p:txBody>
      </p:sp>
      <p:pic>
        <p:nvPicPr>
          <p:cNvPr id="3" name="Online Media 2" title="Have you Met Tim Woods">
            <a:hlinkClick r:id="" action="ppaction://media"/>
            <a:extLst>
              <a:ext uri="{FF2B5EF4-FFF2-40B4-BE49-F238E27FC236}">
                <a16:creationId xmlns:a16="http://schemas.microsoft.com/office/drawing/2014/main" id="{9E93C88D-680F-4542-BE71-C209A91E6BE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14404" y="1133158"/>
            <a:ext cx="7363189" cy="41602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AAEDB9-1F2F-4A7F-8156-9F68C2B9375B}"/>
              </a:ext>
            </a:extLst>
          </p:cNvPr>
          <p:cNvSpPr txBox="1"/>
          <p:nvPr/>
        </p:nvSpPr>
        <p:spPr>
          <a:xfrm>
            <a:off x="6043793" y="5293360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(Glyn Jenkins – Made Cymru, 2020)</a:t>
            </a:r>
          </a:p>
        </p:txBody>
      </p:sp>
    </p:spTree>
    <p:extLst>
      <p:ext uri="{BB962C8B-B14F-4D97-AF65-F5344CB8AC3E}">
        <p14:creationId xmlns:p14="http://schemas.microsoft.com/office/powerpoint/2010/main" val="518576014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7F7E1-7046-4519-9E31-9A5C4DBDE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Kaizen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9B706-6743-49EC-87B7-958ACE3F6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103641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Japanese word “Kaizen”  means change for the better </a:t>
            </a:r>
            <a:r>
              <a:rPr lang="en-GB" sz="3200" dirty="0"/>
              <a:t>[kai = change, zen = good].</a:t>
            </a:r>
            <a:endParaRPr lang="en-GB" dirty="0"/>
          </a:p>
        </p:txBody>
      </p:sp>
      <p:pic>
        <p:nvPicPr>
          <p:cNvPr id="1028" name="Picture 4" descr="What is Kaizen? - Kanbanchi">
            <a:extLst>
              <a:ext uri="{FF2B5EF4-FFF2-40B4-BE49-F238E27FC236}">
                <a16:creationId xmlns:a16="http://schemas.microsoft.com/office/drawing/2014/main" id="{AE8814D9-308F-4B1D-8D86-032FE8AD4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450" y="2662482"/>
            <a:ext cx="42291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919514"/>
      </p:ext>
    </p:extLst>
  </p:cSld>
  <p:clrMapOvr>
    <a:masterClrMapping/>
  </p:clrMapOvr>
  <p:transition>
    <p:cover dir="r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138B5-8216-4CB1-A887-F6A34485C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Kaizen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E1103-DCE3-4C23-9B46-BA574758D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040" y="1579881"/>
            <a:ext cx="7934960" cy="3917032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Kaizen means Improvement. Improvements are often small, sustained, and don’t necessarily involve significant financial investment (often just common sense!)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Often, the most significant/transformative improvements are the simplest (low-hanging fruit).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fundamental aspect of Kaizen is the total commitment to on-going (continuous) and sustainable improvements.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A5D1B96-1962-4B64-9444-E2C634A24E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4938" y="1517398"/>
            <a:ext cx="5054022" cy="4041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279524"/>
      </p:ext>
    </p:extLst>
  </p:cSld>
  <p:clrMapOvr>
    <a:masterClrMapping/>
  </p:clrMapOvr>
  <p:transition>
    <p:cover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DD01-E7A0-47DC-84FC-501663F5E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5282" y="497965"/>
            <a:ext cx="502919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Kaizen Vs Innovation</a:t>
            </a:r>
            <a:br>
              <a:rPr lang="en-GB" dirty="0"/>
            </a:br>
            <a:r>
              <a:rPr lang="en-GB" sz="2700" i="1" dirty="0"/>
              <a:t>(Tortoise vs Hare)</a:t>
            </a:r>
            <a:endParaRPr lang="en-GB" i="1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E1E525D-429E-44EB-80E1-E9D538D75C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726638"/>
              </p:ext>
            </p:extLst>
          </p:nvPr>
        </p:nvGraphicFramePr>
        <p:xfrm>
          <a:off x="528322" y="2349471"/>
          <a:ext cx="6075680" cy="3037840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2946398">
                  <a:extLst>
                    <a:ext uri="{9D8B030D-6E8A-4147-A177-3AD203B41FA5}">
                      <a16:colId xmlns:a16="http://schemas.microsoft.com/office/drawing/2014/main" val="2200340725"/>
                    </a:ext>
                  </a:extLst>
                </a:gridCol>
                <a:gridCol w="3129282">
                  <a:extLst>
                    <a:ext uri="{9D8B030D-6E8A-4147-A177-3AD203B41FA5}">
                      <a16:colId xmlns:a16="http://schemas.microsoft.com/office/drawing/2014/main" val="3136868170"/>
                    </a:ext>
                  </a:extLst>
                </a:gridCol>
              </a:tblGrid>
              <a:tr h="38608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Kaizen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Innovation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79987506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Undramatic Changes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Dramatic changes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870611194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Low-cost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High Cost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0761996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Low Risk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High Risk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815873932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Human Effort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Technological effort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288095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Common sense solutions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Sophisticated/Complex solutions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913217275"/>
                  </a:ext>
                </a:extLst>
              </a:tr>
            </a:tbl>
          </a:graphicData>
        </a:graphic>
      </p:graphicFrame>
      <p:pic>
        <p:nvPicPr>
          <p:cNvPr id="3076" name="Picture 4" descr="Tortoise v Hare | When2Pray">
            <a:extLst>
              <a:ext uri="{FF2B5EF4-FFF2-40B4-BE49-F238E27FC236}">
                <a16:creationId xmlns:a16="http://schemas.microsoft.com/office/drawing/2014/main" id="{0EB59A66-438B-4D7D-81DE-284D0DB59A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7734" r="51467" b="4832"/>
          <a:stretch/>
        </p:blipFill>
        <p:spPr bwMode="auto">
          <a:xfrm>
            <a:off x="721360" y="821767"/>
            <a:ext cx="2174240" cy="128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Tortoise v Hare | When2Pray">
            <a:extLst>
              <a:ext uri="{FF2B5EF4-FFF2-40B4-BE49-F238E27FC236}">
                <a16:creationId xmlns:a16="http://schemas.microsoft.com/office/drawing/2014/main" id="{1BDA5A4F-A476-42B0-87B2-5FB7F8C876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8756" r="4311" b="9031"/>
          <a:stretch/>
        </p:blipFill>
        <p:spPr bwMode="auto">
          <a:xfrm>
            <a:off x="3886201" y="355600"/>
            <a:ext cx="1808480" cy="1752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054052-6E28-4E99-93A5-534F97C67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3005" y="1869614"/>
            <a:ext cx="3773751" cy="3517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612512"/>
      </p:ext>
    </p:extLst>
  </p:cSld>
  <p:clrMapOvr>
    <a:masterClrMapping/>
  </p:clrMapOvr>
  <p:transition>
    <p:cover dir="r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70709-0C52-4F27-A74C-CB8591A8E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8908"/>
            <a:ext cx="10972800" cy="1143000"/>
          </a:xfrm>
        </p:spPr>
        <p:txBody>
          <a:bodyPr/>
          <a:lstStyle/>
          <a:p>
            <a:r>
              <a:rPr lang="en-GB" dirty="0"/>
              <a:t>Kaizen &amp; the PDCA cycle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60BE05B-E29B-4FCD-8664-8F41E2D23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6225" y="1259347"/>
            <a:ext cx="5237855" cy="4087377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E194657-DD8F-47F9-9D25-AFA6096AC391}"/>
              </a:ext>
            </a:extLst>
          </p:cNvPr>
          <p:cNvSpPr txBox="1"/>
          <p:nvPr/>
        </p:nvSpPr>
        <p:spPr>
          <a:xfrm>
            <a:off x="7465489" y="3930316"/>
            <a:ext cx="44746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2000" dirty="0"/>
              <a:t>[kai = change, zen = good].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2000" b="1" dirty="0"/>
              <a:t>Remember</a:t>
            </a:r>
            <a:r>
              <a:rPr lang="en-GB" sz="2000" dirty="0"/>
              <a:t>, Kaizen is a continuous process, the improvements become the new standard/benchmark.</a:t>
            </a:r>
          </a:p>
        </p:txBody>
      </p:sp>
      <p:pic>
        <p:nvPicPr>
          <p:cNvPr id="4100" name="Picture 4" descr="PDCA Cycle vs OODA loop - We ask and you answer! The best answer wins. -  Benchmark Six Sigma Forum">
            <a:extLst>
              <a:ext uri="{FF2B5EF4-FFF2-40B4-BE49-F238E27FC236}">
                <a16:creationId xmlns:a16="http://schemas.microsoft.com/office/drawing/2014/main" id="{20AE1112-9053-4195-92B6-233E581E55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78" t="8036" r="21984" b="7887"/>
          <a:stretch/>
        </p:blipFill>
        <p:spPr bwMode="auto">
          <a:xfrm>
            <a:off x="422490" y="1352315"/>
            <a:ext cx="3970860" cy="390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83295"/>
      </p:ext>
    </p:extLst>
  </p:cSld>
  <p:clrMapOvr>
    <a:masterClrMapping/>
  </p:clrMapOvr>
  <p:transition>
    <p:cover dir="r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3C820-A317-4DDC-B480-7ED362C08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4274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PDCA Cycle</a:t>
            </a:r>
            <a:br>
              <a:rPr lang="en-GB" dirty="0"/>
            </a:br>
            <a:r>
              <a:rPr lang="en-GB" sz="3100" i="1" dirty="0"/>
              <a:t>(Deming Cycle)</a:t>
            </a:r>
            <a:endParaRPr lang="en-GB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C3DC1B-F47B-4B1E-ACE9-12C57316C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0" y="1619162"/>
            <a:ext cx="3992880" cy="3619676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b="1" dirty="0"/>
              <a:t>Plan</a:t>
            </a:r>
            <a:r>
              <a:rPr lang="en-GB" sz="2000" dirty="0"/>
              <a:t> – Establish the objectives and process necessary to deliver results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dirty="0"/>
              <a:t>Do</a:t>
            </a:r>
            <a:r>
              <a:rPr lang="en-GB" sz="2000" dirty="0"/>
              <a:t> – implement the change/improvement/process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dirty="0"/>
              <a:t>Check</a:t>
            </a:r>
            <a:r>
              <a:rPr lang="en-GB" sz="2000" dirty="0"/>
              <a:t> – analyse results, what did we learn? What went well/wrong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dirty="0"/>
              <a:t>Act</a:t>
            </a:r>
            <a:r>
              <a:rPr lang="en-GB" sz="2000" dirty="0"/>
              <a:t> – take action to adopt &amp; standardise the change/improvement/process</a:t>
            </a:r>
          </a:p>
        </p:txBody>
      </p:sp>
      <p:pic>
        <p:nvPicPr>
          <p:cNvPr id="4" name="Online Media 3" title="PDCA Cycle">
            <a:hlinkClick r:id="" action="ppaction://media"/>
            <a:extLst>
              <a:ext uri="{FF2B5EF4-FFF2-40B4-BE49-F238E27FC236}">
                <a16:creationId xmlns:a16="http://schemas.microsoft.com/office/drawing/2014/main" id="{FB1BCB1E-F175-4CA9-A309-5D51EA30EB0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38480" y="1520317"/>
            <a:ext cx="6756400" cy="38173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BB1A11-EA3C-4A76-A733-B1F2E33948B4}"/>
              </a:ext>
            </a:extLst>
          </p:cNvPr>
          <p:cNvSpPr txBox="1"/>
          <p:nvPr/>
        </p:nvSpPr>
        <p:spPr>
          <a:xfrm>
            <a:off x="3561080" y="5337683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(Glyn Jenkins – Made Cymru, 2020)</a:t>
            </a:r>
          </a:p>
        </p:txBody>
      </p:sp>
    </p:spTree>
    <p:extLst>
      <p:ext uri="{BB962C8B-B14F-4D97-AF65-F5344CB8AC3E}">
        <p14:creationId xmlns:p14="http://schemas.microsoft.com/office/powerpoint/2010/main" val="3968653738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3466C-1FE4-49CB-8113-D4D4EFA9E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Core Kaizen Principles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5B9BF46-6087-471C-B800-64145C1A14C6}"/>
              </a:ext>
            </a:extLst>
          </p:cNvPr>
          <p:cNvSpPr/>
          <p:nvPr/>
        </p:nvSpPr>
        <p:spPr>
          <a:xfrm>
            <a:off x="1584960" y="1570038"/>
            <a:ext cx="9022080" cy="1143000"/>
          </a:xfrm>
          <a:prstGeom prst="roundRect">
            <a:avLst/>
          </a:prstGeom>
          <a:solidFill>
            <a:srgbClr val="24B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Good Housekeeping (5S)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4FB9B57-FA53-46FC-AC6E-C5905D467D3C}"/>
              </a:ext>
            </a:extLst>
          </p:cNvPr>
          <p:cNvSpPr/>
          <p:nvPr/>
        </p:nvSpPr>
        <p:spPr>
          <a:xfrm>
            <a:off x="1584960" y="2865438"/>
            <a:ext cx="9022080" cy="1143000"/>
          </a:xfrm>
          <a:prstGeom prst="roundRect">
            <a:avLst/>
          </a:prstGeom>
          <a:solidFill>
            <a:srgbClr val="2A99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Elimination of Muda (Waste)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54FBBE7-D501-4A3D-82C1-9BA31442E98B}"/>
              </a:ext>
            </a:extLst>
          </p:cNvPr>
          <p:cNvSpPr/>
          <p:nvPr/>
        </p:nvSpPr>
        <p:spPr>
          <a:xfrm>
            <a:off x="1584960" y="4164966"/>
            <a:ext cx="9022080" cy="1143000"/>
          </a:xfrm>
          <a:prstGeom prst="roundRect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Standardisation</a:t>
            </a:r>
          </a:p>
        </p:txBody>
      </p:sp>
    </p:spTree>
    <p:extLst>
      <p:ext uri="{BB962C8B-B14F-4D97-AF65-F5344CB8AC3E}">
        <p14:creationId xmlns:p14="http://schemas.microsoft.com/office/powerpoint/2010/main" val="2394821618"/>
      </p:ext>
    </p:extLst>
  </p:cSld>
  <p:clrMapOvr>
    <a:masterClrMapping/>
  </p:clrMapOvr>
  <p:transition>
    <p:cover dir="r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1DCC4-C540-4D7C-880A-2C0A7E0CF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Housekeeping – 5S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DDE2A-BBFD-4E13-93D2-A3CEDF161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058" y="1546260"/>
            <a:ext cx="6847840" cy="3917032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5S is a structured program to organise and standardise the workspace.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It represents 5 disciplines for maintaining a visual workplace.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5S is a foundation of kaizen and thus lean implementation.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basic premise is that a safe, clean, and organized work environment will be more efficient and pleasant.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CD9FD7-5507-4356-A1DB-BE87189450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55" t="6442" r="6454" b="5918"/>
          <a:stretch/>
        </p:blipFill>
        <p:spPr>
          <a:xfrm>
            <a:off x="7457440" y="1399732"/>
            <a:ext cx="4030842" cy="40377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E65316-6A98-4B8A-BC96-F131B0AA6DF7}"/>
              </a:ext>
            </a:extLst>
          </p:cNvPr>
          <p:cNvSpPr txBox="1"/>
          <p:nvPr/>
        </p:nvSpPr>
        <p:spPr>
          <a:xfrm>
            <a:off x="10787521" y="4757743"/>
            <a:ext cx="1179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[say-ton]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8D7903-DFEB-43C6-ACF4-D65D5490EA35}"/>
              </a:ext>
            </a:extLst>
          </p:cNvPr>
          <p:cNvSpPr txBox="1"/>
          <p:nvPr/>
        </p:nvSpPr>
        <p:spPr>
          <a:xfrm>
            <a:off x="10898458" y="1730926"/>
            <a:ext cx="1179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[say-re]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F38F90-3E7B-4BB1-9763-CC91D435367D}"/>
              </a:ext>
            </a:extLst>
          </p:cNvPr>
          <p:cNvSpPr txBox="1"/>
          <p:nvPr/>
        </p:nvSpPr>
        <p:spPr>
          <a:xfrm>
            <a:off x="6837706" y="1730925"/>
            <a:ext cx="1385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[say-ket-su]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D575E0-A17C-4F54-B8EB-80068BFF88E5}"/>
              </a:ext>
            </a:extLst>
          </p:cNvPr>
          <p:cNvSpPr txBox="1"/>
          <p:nvPr/>
        </p:nvSpPr>
        <p:spPr>
          <a:xfrm>
            <a:off x="7353009" y="4757743"/>
            <a:ext cx="1179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[say-so]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9784D1-F92F-42DA-A36A-0FE03AA5C38E}"/>
              </a:ext>
            </a:extLst>
          </p:cNvPr>
          <p:cNvSpPr txBox="1"/>
          <p:nvPr/>
        </p:nvSpPr>
        <p:spPr>
          <a:xfrm>
            <a:off x="8715656" y="3429000"/>
            <a:ext cx="1514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[shet-</a:t>
            </a:r>
            <a:r>
              <a:rPr lang="en-GB" dirty="0" err="1">
                <a:solidFill>
                  <a:srgbClr val="FFFFFF"/>
                </a:solidFill>
              </a:rPr>
              <a:t>su</a:t>
            </a:r>
            <a:r>
              <a:rPr lang="en-GB" dirty="0">
                <a:solidFill>
                  <a:srgbClr val="FFFFFF"/>
                </a:solidFill>
              </a:rPr>
              <a:t>-kay]</a:t>
            </a:r>
          </a:p>
        </p:txBody>
      </p:sp>
    </p:spTree>
    <p:extLst>
      <p:ext uri="{BB962C8B-B14F-4D97-AF65-F5344CB8AC3E}">
        <p14:creationId xmlns:p14="http://schemas.microsoft.com/office/powerpoint/2010/main" val="1324762881"/>
      </p:ext>
    </p:extLst>
  </p:cSld>
  <p:clrMapOvr>
    <a:masterClrMapping/>
  </p:clrMapOvr>
  <p:transition>
    <p:cover dir="r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8E327-6806-411B-9CC4-25EFCD990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8" y="-19077"/>
            <a:ext cx="10972800" cy="1143000"/>
          </a:xfrm>
        </p:spPr>
        <p:txBody>
          <a:bodyPr/>
          <a:lstStyle/>
          <a:p>
            <a:r>
              <a:rPr lang="en-GB" dirty="0"/>
              <a:t>5S Meaning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2FB5364-2599-46B6-A5C4-55029BE433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500703"/>
              </p:ext>
            </p:extLst>
          </p:nvPr>
        </p:nvGraphicFramePr>
        <p:xfrm>
          <a:off x="735790" y="1123923"/>
          <a:ext cx="10720415" cy="4337461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2347043">
                  <a:extLst>
                    <a:ext uri="{9D8B030D-6E8A-4147-A177-3AD203B41FA5}">
                      <a16:colId xmlns:a16="http://schemas.microsoft.com/office/drawing/2014/main" val="1604751082"/>
                    </a:ext>
                  </a:extLst>
                </a:gridCol>
                <a:gridCol w="2834640">
                  <a:extLst>
                    <a:ext uri="{9D8B030D-6E8A-4147-A177-3AD203B41FA5}">
                      <a16:colId xmlns:a16="http://schemas.microsoft.com/office/drawing/2014/main" val="3810466020"/>
                    </a:ext>
                  </a:extLst>
                </a:gridCol>
                <a:gridCol w="5538732">
                  <a:extLst>
                    <a:ext uri="{9D8B030D-6E8A-4147-A177-3AD203B41FA5}">
                      <a16:colId xmlns:a16="http://schemas.microsoft.com/office/drawing/2014/main" val="2774323740"/>
                    </a:ext>
                  </a:extLst>
                </a:gridCol>
              </a:tblGrid>
              <a:tr h="3695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Principle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Translation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0213666"/>
                  </a:ext>
                </a:extLst>
              </a:tr>
              <a:tr h="84490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Seiri [say-re]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Sort – Eliminate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Remove anything that is not needed to perform a given process – keep only the essential tools/equipment/items.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093659406"/>
                  </a:ext>
                </a:extLst>
              </a:tr>
              <a:tr h="59143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Seiton [say-ton]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Set in order – Orderliness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Label remaining items and arrange them in a logical order to aid access.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903980321"/>
                  </a:ext>
                </a:extLst>
              </a:tr>
              <a:tr h="84490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Seiso [say-so]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Shine – Cleanliness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Clean everything, inside and out. Keep things tidy/orderly; no rubbish, scrap or dirt in the workspace.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015985159"/>
                  </a:ext>
                </a:extLst>
              </a:tr>
              <a:tr h="59143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Seiketsu [say-ket-su]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Standardise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Establish standardised cleaning techniques and guides to maintain a clear workspace.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538667693"/>
                  </a:ext>
                </a:extLst>
              </a:tr>
              <a:tr h="92843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Shitsuke [shet-su-kay] 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Sustain – Discipline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Ensure cooperation with the 5S standards through communication, training, self-discipline and rewards.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132177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383022"/>
      </p:ext>
    </p:extLst>
  </p:cSld>
  <p:clrMapOvr>
    <a:masterClrMapping/>
  </p:clrMapOvr>
  <p:transition>
    <p:cover dir="r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9BB7F-AC9C-446D-9159-5B775CE28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5S Examples – Seiri (Sort)</a:t>
            </a:r>
            <a:br>
              <a:rPr lang="en-GB" dirty="0"/>
            </a:br>
            <a:r>
              <a:rPr lang="en-GB" sz="2400" i="1" dirty="0"/>
              <a:t>(Remove anything that is not needed)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335F1-C285-4E8C-BCD0-86D5AF528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00201"/>
            <a:ext cx="5486400" cy="391703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Red tag all unneeded items.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All items are moved to a holding area for a fixed amount of time.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If nobody needs the equipment within the timeframe it is disposed.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When in doubt, move it out! </a:t>
            </a:r>
          </a:p>
        </p:txBody>
      </p:sp>
      <p:pic>
        <p:nvPicPr>
          <p:cNvPr id="5124" name="Picture 4" descr="Etichette Red Tag | Marco Gianfranchi consulente">
            <a:extLst>
              <a:ext uri="{FF2B5EF4-FFF2-40B4-BE49-F238E27FC236}">
                <a16:creationId xmlns:a16="http://schemas.microsoft.com/office/drawing/2014/main" id="{E8D75E60-5599-43B7-B857-92C3E05910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00201"/>
            <a:ext cx="5225290" cy="39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385608"/>
      </p:ext>
    </p:extLst>
  </p:cSld>
  <p:clrMapOvr>
    <a:masterClrMapping/>
  </p:clrMapOvr>
  <p:transition>
    <p:cover dir="r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02D5E-F67B-4AFE-ADCE-0E291EEE9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7767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5S Examples – Seiton (Set in Order)</a:t>
            </a:r>
            <a:br>
              <a:rPr lang="en-GB" dirty="0"/>
            </a:br>
            <a:r>
              <a:rPr lang="en-GB" sz="2700" i="1" dirty="0"/>
              <a:t>(Arrange items in a logical order to aid access)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E3ADE-C4A1-4D0C-923A-BE4D82F4E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222240" cy="391703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 place for everything and Everything in its place.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Uses visual controls, such as tool boards with outlines for each tool and its corresponding location.</a:t>
            </a:r>
          </a:p>
          <a:p>
            <a:pPr marL="0" indent="0" algn="ctr">
              <a:spcBef>
                <a:spcPts val="1200"/>
              </a:spcBef>
              <a:buNone/>
            </a:pPr>
            <a:r>
              <a:rPr lang="en-GB" sz="2800" b="1" dirty="0"/>
              <a:t>Question: what are the benefits here?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2D75F-EFE1-4F71-8D59-34A9FB8D20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0162" y="1340767"/>
            <a:ext cx="5224725" cy="4121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207508"/>
      </p:ext>
    </p:extLst>
  </p:cSld>
  <p:clrMapOvr>
    <a:masterClrMapping/>
  </p:clrMapOvr>
  <p:transition>
    <p:cover dir="r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9BB7F-AC9C-446D-9159-5B775CE28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3893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5S Examples – Seiso (Shine)</a:t>
            </a:r>
            <a:br>
              <a:rPr lang="en-GB" dirty="0"/>
            </a:br>
            <a:r>
              <a:rPr lang="en-GB" sz="2700" i="1" dirty="0"/>
              <a:t>(Clean everything, inside and out)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335F1-C285-4E8C-BCD0-86D5AF528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7996" y="2120843"/>
            <a:ext cx="4672149" cy="29587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Deep cleaning of all workspaces/equipment and machines.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Cannot be superficially clean (cleaned inside and out).</a:t>
            </a:r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E01801-3EAF-467A-A499-9E230DA43C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855" y="1574075"/>
            <a:ext cx="6468417" cy="350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787806"/>
      </p:ext>
    </p:extLst>
  </p:cSld>
  <p:clrMapOvr>
    <a:masterClrMapping/>
  </p:clrMapOvr>
  <p:transition>
    <p:cover dir="r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9BB7F-AC9C-446D-9159-5B775CE28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27484"/>
            <a:ext cx="10972800" cy="1143000"/>
          </a:xfrm>
        </p:spPr>
        <p:txBody>
          <a:bodyPr>
            <a:normAutofit fontScale="90000"/>
          </a:bodyPr>
          <a:lstStyle/>
          <a:p>
            <a:pPr marL="0" algn="ctr" rtl="0" eaLnBrk="1" fontAlgn="ctr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5S Examples – Seiketsu (standardise)</a:t>
            </a:r>
            <a:br>
              <a:rPr lang="en-GB" dirty="0"/>
            </a:br>
            <a:r>
              <a:rPr lang="en-GB" sz="2700" i="1" dirty="0"/>
              <a:t>(Establish standardised cleaning techniques and guides)</a:t>
            </a:r>
            <a:br>
              <a:rPr lang="en-GB" sz="1800" b="0" i="0" u="none" strike="noStrike" dirty="0">
                <a:effectLst/>
                <a:latin typeface="Arial" panose="020B0604020202020204" pitchFamily="34" charset="0"/>
              </a:rPr>
            </a:br>
            <a:r>
              <a:rPr lang="en-GB" sz="1800" b="1" i="0" u="none" strike="noStrike" kern="1200" dirty="0">
                <a:solidFill>
                  <a:srgbClr val="FFFFFF"/>
                </a:solidFill>
                <a:effectLst/>
                <a:latin typeface="Myriad Pro"/>
              </a:rPr>
              <a:t>Standardise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335F1-C285-4E8C-BCD0-86D5AF528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990" y="1470484"/>
            <a:ext cx="5103221" cy="391703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Create standardised cleaning procedures and make them readily accessible.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Provide employee training in cleaning and use of visual controls.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Compete audits (checklists etc.) to identify areas that don’t meet the 5S standards.</a:t>
            </a:r>
          </a:p>
        </p:txBody>
      </p:sp>
      <p:pic>
        <p:nvPicPr>
          <p:cNvPr id="1026" name="Picture 2" descr="5S Seiketsu">
            <a:extLst>
              <a:ext uri="{FF2B5EF4-FFF2-40B4-BE49-F238E27FC236}">
                <a16:creationId xmlns:a16="http://schemas.microsoft.com/office/drawing/2014/main" id="{0FBCA8B0-929A-431B-872B-61A7AA2667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0" t="22952" r="5095" b="9714"/>
          <a:stretch/>
        </p:blipFill>
        <p:spPr bwMode="auto">
          <a:xfrm>
            <a:off x="5665374" y="1574075"/>
            <a:ext cx="6038945" cy="3709850"/>
          </a:xfrm>
          <a:prstGeom prst="rect">
            <a:avLst/>
          </a:prstGeom>
          <a:noFill/>
          <a:ln w="28575">
            <a:solidFill>
              <a:srgbClr val="003A5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677800"/>
      </p:ext>
    </p:extLst>
  </p:cSld>
  <p:clrMapOvr>
    <a:masterClrMapping/>
  </p:clrMapOvr>
  <p:transition>
    <p:cover dir="r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9BB7F-AC9C-446D-9159-5B775CE28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3893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5S Examples – Shitsuke (Sustain)</a:t>
            </a:r>
            <a:br>
              <a:rPr lang="en-GB" dirty="0"/>
            </a:br>
            <a:r>
              <a:rPr lang="en-GB" sz="3100" i="1" dirty="0"/>
              <a:t>(The Most Challenging by far)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335F1-C285-4E8C-BCD0-86D5AF528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516" y="1503920"/>
            <a:ext cx="6283684" cy="391703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Management must instil and maintain the culture of organisation, cleanliness and ownership.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Recognising and rewarding success is key to Shitsuke.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5S Boards are often used to communicate audit results, latest 5S scores, new standards, and recognise good &amp; bad practice.</a:t>
            </a:r>
          </a:p>
        </p:txBody>
      </p:sp>
      <p:pic>
        <p:nvPicPr>
          <p:cNvPr id="2050" name="Picture 2" descr="5S Shitsuke - Sustain Story Board">
            <a:extLst>
              <a:ext uri="{FF2B5EF4-FFF2-40B4-BE49-F238E27FC236}">
                <a16:creationId xmlns:a16="http://schemas.microsoft.com/office/drawing/2014/main" id="{3BFDA408-983A-4E18-BD6B-5D7EB72FC0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524"/>
          <a:stretch/>
        </p:blipFill>
        <p:spPr bwMode="auto">
          <a:xfrm>
            <a:off x="759599" y="1448752"/>
            <a:ext cx="4672148" cy="378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8E5286-9900-425B-A500-9F3AA24CE148}"/>
              </a:ext>
            </a:extLst>
          </p:cNvPr>
          <p:cNvSpPr txBox="1"/>
          <p:nvPr/>
        </p:nvSpPr>
        <p:spPr>
          <a:xfrm>
            <a:off x="1234216" y="5236286"/>
            <a:ext cx="3722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(Example of 5S Board)</a:t>
            </a:r>
          </a:p>
        </p:txBody>
      </p:sp>
    </p:spTree>
    <p:extLst>
      <p:ext uri="{BB962C8B-B14F-4D97-AF65-F5344CB8AC3E}">
        <p14:creationId xmlns:p14="http://schemas.microsoft.com/office/powerpoint/2010/main" val="748464702"/>
      </p:ext>
    </p:extLst>
  </p:cSld>
  <p:clrMapOvr>
    <a:masterClrMapping/>
  </p:clrMapOvr>
  <p:transition>
    <p:cover dir="r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990D1-8D78-41ED-9E53-ED525493C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547575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Question</a:t>
            </a:r>
            <a:r>
              <a:rPr lang="en-GB" dirty="0"/>
              <a:t>- Why is 5s important &amp; What are some of the Benefits?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E010C3E-F1EB-4728-B28C-B505468C8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14175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Provides a foundation for continuous improvement and identification of waste.</a:t>
            </a:r>
          </a:p>
          <a:p>
            <a:r>
              <a:rPr lang="en-GB" dirty="0"/>
              <a:t>Creates a safe working environment.</a:t>
            </a:r>
          </a:p>
          <a:p>
            <a:r>
              <a:rPr lang="en-GB" dirty="0"/>
              <a:t>Allows us to identify abnormal conditions.</a:t>
            </a:r>
          </a:p>
          <a:p>
            <a:r>
              <a:rPr lang="en-GB" dirty="0"/>
              <a:t>Improves employee satisfaction/wellbeing.</a:t>
            </a:r>
          </a:p>
          <a:p>
            <a:r>
              <a:rPr lang="en-GB" dirty="0"/>
              <a:t>Encourages smoother flow of materials.</a:t>
            </a:r>
          </a:p>
          <a:p>
            <a:r>
              <a:rPr lang="en-GB" dirty="0"/>
              <a:t>Encourages employees to take ownership/pride in their workspace.</a:t>
            </a:r>
          </a:p>
          <a:p>
            <a:r>
              <a:rPr lang="en-GB" dirty="0"/>
              <a:t>Improves operational standards and their effectiveness.</a:t>
            </a:r>
          </a:p>
          <a:p>
            <a:r>
              <a:rPr lang="en-GB" dirty="0"/>
              <a:t>Encourages a culture of organisation and discipline.</a:t>
            </a:r>
          </a:p>
        </p:txBody>
      </p:sp>
    </p:spTree>
    <p:extLst>
      <p:ext uri="{BB962C8B-B14F-4D97-AF65-F5344CB8AC3E}">
        <p14:creationId xmlns:p14="http://schemas.microsoft.com/office/powerpoint/2010/main" val="1229869589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11111E-6 L 0 -0.327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B0351-5AE5-4855-8CA6-F3F5FDAA0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8405"/>
            <a:ext cx="10972800" cy="1143000"/>
          </a:xfrm>
        </p:spPr>
        <p:txBody>
          <a:bodyPr/>
          <a:lstStyle/>
          <a:p>
            <a:r>
              <a:rPr lang="en-GB" dirty="0"/>
              <a:t>Heijunka – Process Levelling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57211-80A4-4BCC-B8B0-8A64E1BF0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51405"/>
            <a:ext cx="10972800" cy="156069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Heijunka aims to level production to by producing the correct mix (product type) and volume (product quantity) by making optimal use of capacity.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A18E030-1B90-47D4-B13F-26D9CF890C5E}"/>
              </a:ext>
            </a:extLst>
          </p:cNvPr>
          <p:cNvSpPr txBox="1">
            <a:spLocks/>
          </p:cNvSpPr>
          <p:nvPr/>
        </p:nvSpPr>
        <p:spPr>
          <a:xfrm>
            <a:off x="943802" y="3202571"/>
            <a:ext cx="5512525" cy="15606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Question</a:t>
            </a:r>
            <a:r>
              <a:rPr lang="en-GB" dirty="0"/>
              <a:t> – Can you think of any problems with unlevelled production?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E63DED0-3D0B-4BC3-A358-C0F673CC44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0529" y="2443545"/>
            <a:ext cx="4791871" cy="307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725794"/>
      </p:ext>
    </p:extLst>
  </p:cSld>
  <p:clrMapOvr>
    <a:masterClrMapping/>
  </p:clrMapOvr>
  <p:transition>
    <p:cover dir="r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37BE6-7344-4F42-94AA-5AA202B17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Autofit/>
          </a:bodyPr>
          <a:lstStyle/>
          <a:p>
            <a:r>
              <a:rPr lang="en-GB" sz="4000" dirty="0"/>
              <a:t>Example – 3 Types of Tractor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40D3534-A55B-4BA5-BDBF-518560A202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77" y="952955"/>
            <a:ext cx="11510246" cy="4560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215229"/>
      </p:ext>
    </p:extLst>
  </p:cSld>
  <p:clrMapOvr>
    <a:masterClrMapping/>
  </p:clrMapOvr>
  <p:transition>
    <p:cover dir="r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5B2F5-BF4E-4AFA-8D2A-9C0DB00C7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with Unlevelled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05067-FBEC-4518-9ED9-01D4693A0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Customer demand is largely unpredictable.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If the scheduled demand for a given product doesn’t match the actual demand we are in trouble!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Similarly, there is a risk of overproduction if demand is lower than expected.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We may need to hold unsold goods in inventory.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As such, resource utilization is uneven/sub-optimal.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Uneven Demand on processes upstream.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981457"/>
      </p:ext>
    </p:extLst>
  </p:cSld>
  <p:clrMapOvr>
    <a:masterClrMapping/>
  </p:clrMapOvr>
  <p:transition>
    <p:cover dir="r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EC6F4FD-298B-47C0-B454-461EB33F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6207"/>
            <a:ext cx="10972800" cy="1143000"/>
          </a:xfrm>
        </p:spPr>
        <p:txBody>
          <a:bodyPr/>
          <a:lstStyle/>
          <a:p>
            <a:r>
              <a:rPr lang="en-GB" dirty="0"/>
              <a:t>Implementing Heijunka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F025B91-7CDE-4292-B3A2-EB1465DF1F88}"/>
              </a:ext>
            </a:extLst>
          </p:cNvPr>
          <p:cNvSpPr/>
          <p:nvPr/>
        </p:nvSpPr>
        <p:spPr>
          <a:xfrm>
            <a:off x="609599" y="1417638"/>
            <a:ext cx="3240675" cy="1143000"/>
          </a:xfrm>
          <a:prstGeom prst="roundRect">
            <a:avLst/>
          </a:prstGeom>
          <a:solidFill>
            <a:srgbClr val="24B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Calculate Takt Time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F64F036-48B8-498F-B089-349F438FA660}"/>
              </a:ext>
            </a:extLst>
          </p:cNvPr>
          <p:cNvSpPr/>
          <p:nvPr/>
        </p:nvSpPr>
        <p:spPr>
          <a:xfrm>
            <a:off x="4475662" y="1417638"/>
            <a:ext cx="3240675" cy="1143000"/>
          </a:xfrm>
          <a:prstGeom prst="roundRect">
            <a:avLst/>
          </a:prstGeom>
          <a:solidFill>
            <a:srgbClr val="24B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Levelling by Volume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F1F8513-5CC5-4284-8200-12A6D0BB0155}"/>
              </a:ext>
            </a:extLst>
          </p:cNvPr>
          <p:cNvSpPr/>
          <p:nvPr/>
        </p:nvSpPr>
        <p:spPr>
          <a:xfrm>
            <a:off x="8341725" y="1417638"/>
            <a:ext cx="3240675" cy="1143000"/>
          </a:xfrm>
          <a:prstGeom prst="roundRect">
            <a:avLst/>
          </a:prstGeom>
          <a:solidFill>
            <a:srgbClr val="24B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Levelling by Type (Mix)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F513193-8293-46B9-A369-B679A85C8931}"/>
              </a:ext>
            </a:extLst>
          </p:cNvPr>
          <p:cNvSpPr/>
          <p:nvPr/>
        </p:nvSpPr>
        <p:spPr>
          <a:xfrm>
            <a:off x="609599" y="2857500"/>
            <a:ext cx="3240674" cy="1143000"/>
          </a:xfrm>
          <a:prstGeom prst="roundRect">
            <a:avLst/>
          </a:prstGeom>
          <a:solidFill>
            <a:srgbClr val="2A99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Type Standardisation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7F4080D-7C99-4211-B624-8DECD7890B68}"/>
              </a:ext>
            </a:extLst>
          </p:cNvPr>
          <p:cNvSpPr/>
          <p:nvPr/>
        </p:nvSpPr>
        <p:spPr>
          <a:xfrm>
            <a:off x="4475665" y="4297361"/>
            <a:ext cx="3240672" cy="1058863"/>
          </a:xfrm>
          <a:prstGeom prst="roundRect">
            <a:avLst/>
          </a:prstGeom>
          <a:solidFill>
            <a:srgbClr val="346D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Tortoise &amp; Hare principle (slow/consistent)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386C064-3BEA-4416-9F7B-D99D99E4EFEC}"/>
              </a:ext>
            </a:extLst>
          </p:cNvPr>
          <p:cNvSpPr/>
          <p:nvPr/>
        </p:nvSpPr>
        <p:spPr>
          <a:xfrm>
            <a:off x="8341725" y="2857500"/>
            <a:ext cx="3240674" cy="1143000"/>
          </a:xfrm>
          <a:prstGeom prst="roundRect">
            <a:avLst/>
          </a:prstGeom>
          <a:solidFill>
            <a:srgbClr val="2A99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Reduce Changeover time (SMED)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FE55D72-EA04-4814-989A-E2E05AD2A497}"/>
              </a:ext>
            </a:extLst>
          </p:cNvPr>
          <p:cNvSpPr/>
          <p:nvPr/>
        </p:nvSpPr>
        <p:spPr>
          <a:xfrm>
            <a:off x="609598" y="4255293"/>
            <a:ext cx="3240673" cy="1143000"/>
          </a:xfrm>
          <a:prstGeom prst="roundRect">
            <a:avLst/>
          </a:prstGeom>
          <a:solidFill>
            <a:srgbClr val="346D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Optimise Buffer Inventory (for fluctuations)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4AD6A90-6043-4841-96AD-D9A2FF25865F}"/>
              </a:ext>
            </a:extLst>
          </p:cNvPr>
          <p:cNvSpPr/>
          <p:nvPr/>
        </p:nvSpPr>
        <p:spPr>
          <a:xfrm>
            <a:off x="8341725" y="4297362"/>
            <a:ext cx="3240672" cy="1143000"/>
          </a:xfrm>
          <a:prstGeom prst="roundRect">
            <a:avLst/>
          </a:prstGeom>
          <a:solidFill>
            <a:srgbClr val="346D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Error Proofing (Poke Yoke)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7648D62-9A84-4434-A03C-E841032B4C30}"/>
              </a:ext>
            </a:extLst>
          </p:cNvPr>
          <p:cNvSpPr/>
          <p:nvPr/>
        </p:nvSpPr>
        <p:spPr>
          <a:xfrm>
            <a:off x="4475662" y="2857500"/>
            <a:ext cx="3240675" cy="1143000"/>
          </a:xfrm>
          <a:prstGeom prst="roundRect">
            <a:avLst/>
          </a:prstGeom>
          <a:solidFill>
            <a:srgbClr val="2A99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Heijunka Box/Board (Visual Management)</a:t>
            </a:r>
          </a:p>
        </p:txBody>
      </p:sp>
    </p:spTree>
    <p:extLst>
      <p:ext uri="{BB962C8B-B14F-4D97-AF65-F5344CB8AC3E}">
        <p14:creationId xmlns:p14="http://schemas.microsoft.com/office/powerpoint/2010/main" val="3871575344"/>
      </p:ext>
    </p:extLst>
  </p:cSld>
  <p:clrMapOvr>
    <a:masterClrMapping/>
  </p:clrMapOvr>
  <p:transition>
    <p:cover dir="rd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EB8AA-123A-43FC-88C9-74FAE5624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Heijunka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111D8-989F-4FA5-B702-84E3330CA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 spread the effort/load of production across the day/week.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 ensure resource capacity is not over / under utilised.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Ensures demand on processes upstream is balanced.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Ensures a high order fulfilment rate.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Make what customers want when they want it.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Reduce the risk of unsold goods and inventory losses.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756020"/>
      </p:ext>
    </p:extLst>
  </p:cSld>
  <p:clrMapOvr>
    <a:masterClrMapping/>
  </p:clrMapOvr>
  <p:transition>
    <p:cover dir="r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9C5FF-ED36-48C1-928A-2236103B0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7591"/>
            <a:ext cx="10972800" cy="953271"/>
          </a:xfrm>
        </p:spPr>
        <p:txBody>
          <a:bodyPr>
            <a:normAutofit/>
          </a:bodyPr>
          <a:lstStyle/>
          <a:p>
            <a:r>
              <a:rPr lang="en-GB" dirty="0"/>
              <a:t>Takt Time – (Beat/Pulse) 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156FF-0DA9-41BC-8A30-6145CA605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60" y="1165860"/>
            <a:ext cx="5786846" cy="1224644"/>
          </a:xfrm>
          <a:prstGeom prst="rect">
            <a:avLst/>
          </a:prstGeom>
          <a:noFill/>
          <a:ln w="28575">
            <a:solidFill>
              <a:srgbClr val="346D8B"/>
            </a:solidFill>
          </a:ln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3100" b="1" dirty="0"/>
              <a:t>Takt Time</a:t>
            </a:r>
          </a:p>
          <a:p>
            <a:pPr marL="0" indent="0" algn="ctr">
              <a:buNone/>
            </a:pPr>
            <a:r>
              <a:rPr lang="en-GB" sz="2800" dirty="0"/>
              <a:t>Takt time is simply the rate at which we must produce/manufacture a good/service in order to satisfy the customer demand.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DC0A936-CDC3-4A98-80DF-4D0841A2F575}"/>
              </a:ext>
            </a:extLst>
          </p:cNvPr>
          <p:cNvSpPr txBox="1">
            <a:spLocks/>
          </p:cNvSpPr>
          <p:nvPr/>
        </p:nvSpPr>
        <p:spPr>
          <a:xfrm>
            <a:off x="6191794" y="1165859"/>
            <a:ext cx="5786846" cy="1224644"/>
          </a:xfrm>
          <a:prstGeom prst="rect">
            <a:avLst/>
          </a:prstGeom>
          <a:noFill/>
          <a:ln w="28575">
            <a:solidFill>
              <a:srgbClr val="346D8B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sz="2400" b="1" dirty="0"/>
              <a:t>Cycle Time</a:t>
            </a:r>
          </a:p>
          <a:p>
            <a:pPr marL="0" indent="0" algn="ctr">
              <a:buFont typeface="Arial" pitchFamily="34" charset="0"/>
              <a:buNone/>
            </a:pPr>
            <a:r>
              <a:rPr lang="en-GB" sz="2200" dirty="0"/>
              <a:t>Cycle time is the average amount of time required to complete one cycle of a process/operation.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C8F499A-B5E6-4C03-862D-1794B41E1643}"/>
              </a:ext>
            </a:extLst>
          </p:cNvPr>
          <p:cNvSpPr txBox="1">
            <a:spLocks/>
          </p:cNvSpPr>
          <p:nvPr/>
        </p:nvSpPr>
        <p:spPr>
          <a:xfrm>
            <a:off x="213360" y="2602776"/>
            <a:ext cx="5786846" cy="826224"/>
          </a:xfrm>
          <a:prstGeom prst="rect">
            <a:avLst/>
          </a:prstGeom>
          <a:noFill/>
          <a:ln w="28575">
            <a:solidFill>
              <a:srgbClr val="346D8B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sz="2000" dirty="0"/>
              <a:t>Takt time = available production time / number of units required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212712C-16A1-4FAE-9202-18776EC7567A}"/>
              </a:ext>
            </a:extLst>
          </p:cNvPr>
          <p:cNvSpPr txBox="1">
            <a:spLocks/>
          </p:cNvSpPr>
          <p:nvPr/>
        </p:nvSpPr>
        <p:spPr>
          <a:xfrm>
            <a:off x="6191794" y="2602776"/>
            <a:ext cx="5786846" cy="826224"/>
          </a:xfrm>
          <a:prstGeom prst="rect">
            <a:avLst/>
          </a:prstGeom>
          <a:noFill/>
          <a:ln w="28575">
            <a:solidFill>
              <a:srgbClr val="346D8B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sz="2000" dirty="0"/>
              <a:t>Cycle time = Net production time / number of units produced.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F1782919-E078-4FCC-9769-220A73A0E7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7852995"/>
              </p:ext>
            </p:extLst>
          </p:nvPr>
        </p:nvGraphicFramePr>
        <p:xfrm>
          <a:off x="213358" y="3641272"/>
          <a:ext cx="5786846" cy="1880104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2893423">
                  <a:extLst>
                    <a:ext uri="{9D8B030D-6E8A-4147-A177-3AD203B41FA5}">
                      <a16:colId xmlns:a16="http://schemas.microsoft.com/office/drawing/2014/main" val="2249408030"/>
                    </a:ext>
                  </a:extLst>
                </a:gridCol>
                <a:gridCol w="2893423">
                  <a:extLst>
                    <a:ext uri="{9D8B030D-6E8A-4147-A177-3AD203B41FA5}">
                      <a16:colId xmlns:a16="http://schemas.microsoft.com/office/drawing/2014/main" val="1540946659"/>
                    </a:ext>
                  </a:extLst>
                </a:gridCol>
              </a:tblGrid>
              <a:tr h="432774"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>
                          <a:solidFill>
                            <a:schemeClr val="bg1"/>
                          </a:solidFill>
                        </a:rPr>
                        <a:t>Takt time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>
                          <a:solidFill>
                            <a:schemeClr val="bg1"/>
                          </a:solidFill>
                        </a:rPr>
                        <a:t>Cycle time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8148732"/>
                  </a:ext>
                </a:extLst>
              </a:tr>
              <a:tr h="74629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When we should finish production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Shows when we actually finished production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536352495"/>
                  </a:ext>
                </a:extLst>
              </a:tr>
              <a:tr h="390181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Shows the ‘ideal’ production time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Shows the actual production time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960138335"/>
                  </a:ext>
                </a:extLst>
              </a:tr>
            </a:tbl>
          </a:graphicData>
        </a:graphic>
      </p:graphicFrame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6C34E45-F7F4-47DC-ADA1-0C36E368BCE8}"/>
              </a:ext>
            </a:extLst>
          </p:cNvPr>
          <p:cNvSpPr txBox="1">
            <a:spLocks/>
          </p:cNvSpPr>
          <p:nvPr/>
        </p:nvSpPr>
        <p:spPr>
          <a:xfrm>
            <a:off x="6191794" y="3641272"/>
            <a:ext cx="5786848" cy="1883368"/>
          </a:xfrm>
          <a:prstGeom prst="rect">
            <a:avLst/>
          </a:prstGeom>
          <a:noFill/>
          <a:ln w="28575">
            <a:solidFill>
              <a:srgbClr val="346D8B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sz="2400" b="1" dirty="0"/>
              <a:t>Relationship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In an ideal world Takt time = Cycle time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When Cycle time &gt; Takt time, the company will not meet demand.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As such, to meet demand we must strive to keep Cycle time &lt; Takt time.</a:t>
            </a:r>
          </a:p>
        </p:txBody>
      </p:sp>
    </p:spTree>
    <p:extLst>
      <p:ext uri="{BB962C8B-B14F-4D97-AF65-F5344CB8AC3E}">
        <p14:creationId xmlns:p14="http://schemas.microsoft.com/office/powerpoint/2010/main" val="2148856072"/>
      </p:ext>
    </p:extLst>
  </p:cSld>
  <p:clrMapOvr>
    <a:masterClrMapping/>
  </p:clrMapOvr>
  <p:transition>
    <p:cover dir="r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58EE8-FB3D-4680-A601-A0B718AC8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Takt time Prerequisites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A4058-BC9D-4BAD-9192-B818EE59E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There are a few things we must consider before implementing Takt Time: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Measure the cycle time for each process/operation.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Reduce the time required to change over between product types (SMED).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Develop the capacity/capability to respond to manufacturing/assembly problems quickly (within Takt).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Reduce the risk unplanned downtime and prevent errors (poke yoke).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72309"/>
      </p:ext>
    </p:extLst>
  </p:cSld>
  <p:clrMapOvr>
    <a:masterClrMapping/>
  </p:clrMapOvr>
  <p:transition>
    <p:cover dir="rd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3AD5B-1EB8-45CB-A63C-C652C14DE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83644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Takt Time Question</a:t>
            </a:r>
            <a:br>
              <a:rPr lang="en-GB" dirty="0"/>
            </a:br>
            <a:r>
              <a:rPr lang="en-GB" sz="2700" i="1" dirty="0"/>
              <a:t>(Takt time = available production time / number of units required)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B76E7-A244-4676-A1B0-0D203AE5B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76707"/>
            <a:ext cx="10972800" cy="36313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 dirty="0"/>
              <a:t>Ohm-X manufacture &amp; supply metal film resistors (MFRs) to a number of automotive manufacturing OEMs. Production occurs between 9am-5pm each day. If Delta-x received 180 MFR orders for a 1 day period, and the measured cycle time was 3 minutes;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600" dirty="0"/>
              <a:t>What is the Takt time In minutes?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Did Ohm-X meet demand?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668007"/>
      </p:ext>
    </p:extLst>
  </p:cSld>
  <p:clrMapOvr>
    <a:masterClrMapping/>
  </p:clrMapOvr>
  <p:transition>
    <p:cover dir="r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6D155-E633-489C-8084-FC8BB16D3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444" y="562021"/>
            <a:ext cx="3949337" cy="1143000"/>
          </a:xfrm>
        </p:spPr>
        <p:txBody>
          <a:bodyPr/>
          <a:lstStyle/>
          <a:p>
            <a:r>
              <a:rPr lang="en-GB" dirty="0"/>
              <a:t>Heijunka Box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9E75B-2BCE-4672-A875-C095C3259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162" y="669359"/>
            <a:ext cx="6888480" cy="4908480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/>
              <a:t>A Heijunka box is a scheduling tool used to visualize the work items that need to be completed to meet demand.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/>
              <a:t>It visualizes each product's orders, and according to the average demand, it levels a production sequence for achieving an optimal flow.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/>
              <a:t>Depending on the takt time, we may need to place multiple or no orders in each box.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dirty="0"/>
              <a:t>The rows show the product  type, and the columns show the period in which they must be completed.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dirty="0"/>
              <a:t>The number of product made in each time period depends on the number of cards (</a:t>
            </a:r>
            <a:r>
              <a:rPr lang="en-US" sz="2400" dirty="0" err="1"/>
              <a:t>Kanbans</a:t>
            </a:r>
            <a:r>
              <a:rPr lang="en-US" sz="2400" dirty="0"/>
              <a:t>) in the box.</a:t>
            </a:r>
          </a:p>
        </p:txBody>
      </p:sp>
      <p:pic>
        <p:nvPicPr>
          <p:cNvPr id="1028" name="Picture 4" descr="Heijunka-Box « LeanLexicon « LeanBase">
            <a:extLst>
              <a:ext uri="{FF2B5EF4-FFF2-40B4-BE49-F238E27FC236}">
                <a16:creationId xmlns:a16="http://schemas.microsoft.com/office/drawing/2014/main" id="{991CCBDD-AAE6-4EEB-B280-D0C4FE3E61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8" r="3791" b="11450"/>
          <a:stretch/>
        </p:blipFill>
        <p:spPr bwMode="auto">
          <a:xfrm>
            <a:off x="378822" y="1842131"/>
            <a:ext cx="4554582" cy="317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2880855"/>
      </p:ext>
    </p:extLst>
  </p:cSld>
  <p:clrMapOvr>
    <a:masterClrMapping/>
  </p:clrMapOvr>
  <p:transition>
    <p:cover dir="rd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1506E-656B-4BCB-BDED-34E35116C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Work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93E3ED2-0085-4767-8A8C-59C08B692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897" y="1600201"/>
            <a:ext cx="8265898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Standardising work processes/procedures is perhaps the most important factor in achieving stability in production.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Remember, stability is a foundational principle in the house of lean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without stability, lean implementation will almost certainly fail.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060068-7B0E-40B4-9EBB-B194337AF2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9102" y="1194586"/>
            <a:ext cx="3059744" cy="223441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94A8E6E-E611-41FE-A79E-2089AEEEC0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5375"/>
          <a:stretch/>
        </p:blipFill>
        <p:spPr>
          <a:xfrm>
            <a:off x="8738210" y="3558717"/>
            <a:ext cx="2901527" cy="201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862721"/>
      </p:ext>
    </p:extLst>
  </p:cSld>
  <p:clrMapOvr>
    <a:masterClrMapping/>
  </p:clrMapOvr>
  <p:transition>
    <p:cover dir="rd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17CC3-A622-4BC7-BFB9-A84964389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Work 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0B654-CECC-44A3-A886-6022F62D8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8833" y="1600201"/>
            <a:ext cx="6648995" cy="391703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Standard work is mostly achieved through use of standard work charts.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A standard work chart describes (in detail) the </a:t>
            </a:r>
            <a:r>
              <a:rPr lang="en-US" sz="2600" dirty="0"/>
              <a:t>procedures for each operator’s work in a production process, important info includes: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2600" dirty="0"/>
              <a:t>Sequence of  work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2600" dirty="0"/>
              <a:t>Takt time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2600" dirty="0"/>
              <a:t>Standard inventory</a:t>
            </a:r>
            <a:endParaRPr lang="en-GB" sz="2600" dirty="0"/>
          </a:p>
        </p:txBody>
      </p:sp>
      <p:pic>
        <p:nvPicPr>
          <p:cNvPr id="2050" name="Picture 2" descr="Standardized Work Chart (SWC) – Concrete mixing | Download Scientific  Diagram">
            <a:extLst>
              <a:ext uri="{FF2B5EF4-FFF2-40B4-BE49-F238E27FC236}">
                <a16:creationId xmlns:a16="http://schemas.microsoft.com/office/drawing/2014/main" id="{C69D0881-9BD3-4D55-B059-86A4DECA5C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58" y="1654103"/>
            <a:ext cx="4759233" cy="354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175159"/>
      </p:ext>
    </p:extLst>
  </p:cSld>
  <p:clrMapOvr>
    <a:masterClrMapping/>
  </p:clrMapOvr>
  <p:transition>
    <p:cover dir="rd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F23E7-95C9-4F0A-A46E-EB1AFE9A0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857500"/>
            <a:ext cx="10972800" cy="11430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000" dirty="0"/>
              <a:t>What processes do you think could benefit from implementing standardised work?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0A19550-165D-4043-B81D-C927E37DA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Standard Work Charts – Question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0498376-F03B-4D92-B7B1-CDDC5BEFA175}"/>
              </a:ext>
            </a:extLst>
          </p:cNvPr>
          <p:cNvSpPr txBox="1">
            <a:spLocks/>
          </p:cNvSpPr>
          <p:nvPr/>
        </p:nvSpPr>
        <p:spPr>
          <a:xfrm>
            <a:off x="609600" y="2857500"/>
            <a:ext cx="10972800" cy="5910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/>
              <a:t>Answer - Any production activity that is repeated!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519798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0.00555 L 0.00026 -0.20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-10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189A3-E828-4EEC-B4DD-FA3588C6D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Jidoka</a:t>
            </a:r>
            <a:br>
              <a:rPr lang="en-GB" dirty="0"/>
            </a:br>
            <a:r>
              <a:rPr lang="en-GB" sz="2400" i="1" dirty="0"/>
              <a:t>(Quality at Source – Built in Quality)</a:t>
            </a:r>
            <a:endParaRPr lang="en-GB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C3F258-9296-4B65-857A-C10B32B9C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845" y="1636123"/>
            <a:ext cx="9161417" cy="395151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Jidoka means a process stops automatically if there are any irregularities (to avoid producing poor quality/defective products).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 significant element of Jidoka is to find ways of eradicating the root cause for stopping.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2800" dirty="0"/>
              <a:t>Reasons to stop a process: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Quality issues (defective components)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Process issues (even if it doesn’t lead to quality problems)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Material supply issues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B0BC9E2-44E9-4C15-91AF-CCB6CA4F11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8516406"/>
              </p:ext>
            </p:extLst>
          </p:nvPr>
        </p:nvGraphicFramePr>
        <p:xfrm>
          <a:off x="9117872" y="1451006"/>
          <a:ext cx="3074128" cy="3951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6299800"/>
      </p:ext>
    </p:extLst>
  </p:cSld>
  <p:clrMapOvr>
    <a:masterClrMapping/>
  </p:clrMapOvr>
  <p:transition>
    <p:cover dir="rd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FCD28-9607-40CE-AE17-FCAFA7FA9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Jidoka – Key Principles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70FBD56-D74E-461F-B77A-D70DCC161D06}"/>
              </a:ext>
            </a:extLst>
          </p:cNvPr>
          <p:cNvSpPr/>
          <p:nvPr/>
        </p:nvSpPr>
        <p:spPr>
          <a:xfrm>
            <a:off x="483326" y="1926771"/>
            <a:ext cx="3069771" cy="3004457"/>
          </a:xfrm>
          <a:prstGeom prst="roundRect">
            <a:avLst/>
          </a:prstGeom>
          <a:solidFill>
            <a:srgbClr val="24B9D9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Poka-Yoke (Error Proofing)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639CFF7-4104-407E-B525-05BE52BED6C1}"/>
              </a:ext>
            </a:extLst>
          </p:cNvPr>
          <p:cNvSpPr/>
          <p:nvPr/>
        </p:nvSpPr>
        <p:spPr>
          <a:xfrm>
            <a:off x="4561114" y="1926770"/>
            <a:ext cx="3069771" cy="3004457"/>
          </a:xfrm>
          <a:prstGeom prst="roundRect">
            <a:avLst/>
          </a:prstGeom>
          <a:solidFill>
            <a:srgbClr val="2A99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Andon</a:t>
            </a:r>
            <a:endParaRPr lang="en-GB" sz="3600" b="1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3E3950C-5FC6-42FE-8EC3-22C746AAF0FF}"/>
              </a:ext>
            </a:extLst>
          </p:cNvPr>
          <p:cNvSpPr/>
          <p:nvPr/>
        </p:nvSpPr>
        <p:spPr>
          <a:xfrm>
            <a:off x="8638902" y="1926769"/>
            <a:ext cx="3069771" cy="3004457"/>
          </a:xfrm>
          <a:prstGeom prst="roundRect">
            <a:avLst/>
          </a:prstGeom>
          <a:solidFill>
            <a:srgbClr val="346D8B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Separating Work of Man &amp; Machine</a:t>
            </a:r>
          </a:p>
          <a:p>
            <a:pPr algn="ctr"/>
            <a:r>
              <a:rPr lang="en-GB" sz="2800" b="1" dirty="0"/>
              <a:t>(Automation)</a:t>
            </a:r>
          </a:p>
        </p:txBody>
      </p:sp>
    </p:spTree>
    <p:extLst>
      <p:ext uri="{BB962C8B-B14F-4D97-AF65-F5344CB8AC3E}">
        <p14:creationId xmlns:p14="http://schemas.microsoft.com/office/powerpoint/2010/main" val="330874940"/>
      </p:ext>
    </p:extLst>
  </p:cSld>
  <p:clrMapOvr>
    <a:masterClrMapping/>
  </p:clrMapOvr>
  <p:transition>
    <p:cover dir="rd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0C9B9-990A-4ADB-BD11-49F71FD0C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Poka-Yoke – Error Proofing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6931D-029A-4DA5-B127-C01C4CEC3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" y="1800271"/>
            <a:ext cx="6052457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Poka-yoke systems remove the risk of human error by making them impossible or make them identifiable at a glance.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/>
              <a:t>Designing the product, process, equipment, and tools so that an operation physically cannot be performed incorrectly.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Poke-yoke Very under utilised tool | Poka yoke, Medical device design, Lean  manufacturing">
            <a:extLst>
              <a:ext uri="{FF2B5EF4-FFF2-40B4-BE49-F238E27FC236}">
                <a16:creationId xmlns:a16="http://schemas.microsoft.com/office/drawing/2014/main" id="{83957E53-5D4D-4B18-9877-4D1D327A4A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263" y="1806484"/>
            <a:ext cx="5379457" cy="363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8937764"/>
      </p:ext>
    </p:extLst>
  </p:cSld>
  <p:clrMapOvr>
    <a:masterClrMapping/>
  </p:clrMapOvr>
  <p:transition>
    <p:cover dir="rd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A59F2-B677-4C31-8A6A-A7C3BE326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– Poka-Yoke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66848-DA09-4525-A68A-87E36DCC1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87456"/>
            <a:ext cx="10972800" cy="13650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Can you think of any everyday Poka-Yoke Examples?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BE7B98-9D75-4A61-86D2-DF3AE57DA4D3}"/>
              </a:ext>
            </a:extLst>
          </p:cNvPr>
          <p:cNvSpPr txBox="1"/>
          <p:nvPr/>
        </p:nvSpPr>
        <p:spPr>
          <a:xfrm>
            <a:off x="1748245" y="3429000"/>
            <a:ext cx="86955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latin typeface="+mj-lt"/>
              </a:rPr>
              <a:t>Fact: </a:t>
            </a:r>
            <a:r>
              <a:rPr lang="en-GB" sz="2400" i="1" dirty="0">
                <a:latin typeface="+mj-lt"/>
              </a:rPr>
              <a:t>Poka-yoke principles were initially called Baka-Yoke [Baka=idiot/fool] [yoke = avoid] but the name was later altered by Shigeo Shingo due to the “</a:t>
            </a:r>
            <a:r>
              <a:rPr lang="en-GB" sz="2400" b="0" i="1" dirty="0">
                <a:solidFill>
                  <a:srgbClr val="202124"/>
                </a:solidFill>
                <a:effectLst/>
                <a:latin typeface="+mj-lt"/>
              </a:rPr>
              <a:t>dishonourable and offensive connotations”.</a:t>
            </a:r>
            <a:endParaRPr lang="en-GB" sz="2400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86804719"/>
      </p:ext>
    </p:extLst>
  </p:cSld>
  <p:clrMapOvr>
    <a:masterClrMapping/>
  </p:clrMapOvr>
  <p:transition>
    <p:cover dir="rd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E06CF-3FCE-499E-82E7-048C6766D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70136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Andon</a:t>
            </a:r>
            <a:br>
              <a:rPr lang="en-GB" dirty="0"/>
            </a:br>
            <a:r>
              <a:rPr lang="en-GB" sz="2700" i="1" dirty="0"/>
              <a:t>(No Compromise on Quality) </a:t>
            </a:r>
          </a:p>
        </p:txBody>
      </p:sp>
      <p:pic>
        <p:nvPicPr>
          <p:cNvPr id="5122" name="Picture 2" descr="Joe and Tetsuro Toyoda">
            <a:extLst>
              <a:ext uri="{FF2B5EF4-FFF2-40B4-BE49-F238E27FC236}">
                <a16:creationId xmlns:a16="http://schemas.microsoft.com/office/drawing/2014/main" id="{228EA8ED-C1C1-40B0-B751-D4517DF973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17" y="128587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tack light - Wikipedia">
            <a:extLst>
              <a:ext uri="{FF2B5EF4-FFF2-40B4-BE49-F238E27FC236}">
                <a16:creationId xmlns:a16="http://schemas.microsoft.com/office/drawing/2014/main" id="{7F334525-B300-4A6C-917E-8A0A876193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045"/>
          <a:stretch/>
        </p:blipFill>
        <p:spPr bwMode="auto">
          <a:xfrm>
            <a:off x="9722031" y="3429000"/>
            <a:ext cx="2095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B016EB-DA06-4A86-8A56-C919AE6EA543}"/>
              </a:ext>
            </a:extLst>
          </p:cNvPr>
          <p:cNvSpPr txBox="1"/>
          <p:nvPr/>
        </p:nvSpPr>
        <p:spPr>
          <a:xfrm>
            <a:off x="2556782" y="1387418"/>
            <a:ext cx="9539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Andon cords, pioneered by TPS, allow (or empower) workers to stop production and warn management in case of a significant issue.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This way, the production line would not manufacture any faulty units while working on fixing the problem as fast as possible.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DB478A-7636-404F-AF85-F44EAA74850B}"/>
              </a:ext>
            </a:extLst>
          </p:cNvPr>
          <p:cNvSpPr txBox="1"/>
          <p:nvPr/>
        </p:nvSpPr>
        <p:spPr>
          <a:xfrm>
            <a:off x="766356" y="3531066"/>
            <a:ext cx="9069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Andon lights are a visual management tool used to show the status of a process at a glance (</a:t>
            </a:r>
            <a:r>
              <a:rPr lang="en-GB" sz="2400" dirty="0">
                <a:solidFill>
                  <a:srgbClr val="00B050"/>
                </a:solidFill>
              </a:rPr>
              <a:t>◉ </a:t>
            </a:r>
            <a:r>
              <a:rPr lang="en-GB" sz="2400" dirty="0"/>
              <a:t>= normal, </a:t>
            </a:r>
            <a:r>
              <a:rPr lang="en-GB" sz="2400" dirty="0">
                <a:solidFill>
                  <a:srgbClr val="FFC000"/>
                </a:solidFill>
              </a:rPr>
              <a:t>◉ </a:t>
            </a:r>
            <a:r>
              <a:rPr lang="en-GB" sz="2400" dirty="0"/>
              <a:t>= problem detected, </a:t>
            </a:r>
            <a:r>
              <a:rPr lang="en-GB" sz="24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◉</a:t>
            </a:r>
            <a:r>
              <a:rPr lang="en-GB" sz="2400" dirty="0"/>
              <a:t> = production stopped.)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Andons are used to highlight: machines operating, quality issues, material shortages, tooling failures &amp; operator delays. </a:t>
            </a:r>
          </a:p>
        </p:txBody>
      </p:sp>
    </p:spTree>
    <p:extLst>
      <p:ext uri="{BB962C8B-B14F-4D97-AF65-F5344CB8AC3E}">
        <p14:creationId xmlns:p14="http://schemas.microsoft.com/office/powerpoint/2010/main" val="1010077278"/>
      </p:ext>
    </p:extLst>
  </p:cSld>
  <p:clrMapOvr>
    <a:masterClrMapping/>
  </p:clrMapOvr>
  <p:transition>
    <p:cover dir="rd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15F13-584E-4D44-A5E5-AE1157CD5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Automation – Man &amp; Machine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A0863-3C40-44CC-BD2D-E5A89EFAB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588" y="1561764"/>
            <a:ext cx="7214040" cy="3989949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Doesn’t mean getting rid of people for machines.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It does mean removing workers from laborious, time consuming and dangerous tasks (part of respect for people).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Automatic feed/ejectors are key principles.</a:t>
            </a:r>
          </a:p>
        </p:txBody>
      </p:sp>
      <p:pic>
        <p:nvPicPr>
          <p:cNvPr id="6146" name="Picture 2" descr="What does “separating human work from machine work&amp;#8221; mean?">
            <a:extLst>
              <a:ext uri="{FF2B5EF4-FFF2-40B4-BE49-F238E27FC236}">
                <a16:creationId xmlns:a16="http://schemas.microsoft.com/office/drawing/2014/main" id="{61100203-FC48-48E4-B4A8-3297678F3F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628" y="1600201"/>
            <a:ext cx="4690033" cy="3840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827179"/>
      </p:ext>
    </p:extLst>
  </p:cSld>
  <p:clrMapOvr>
    <a:masterClrMapping/>
  </p:clrMapOvr>
  <p:transition>
    <p:cover dir="rd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70B54AD-FA79-4503-8974-C3D460ABE24D}"/>
              </a:ext>
            </a:extLst>
          </p:cNvPr>
          <p:cNvSpPr/>
          <p:nvPr/>
        </p:nvSpPr>
        <p:spPr>
          <a:xfrm>
            <a:off x="5401491" y="127719"/>
            <a:ext cx="1389017" cy="5476247"/>
          </a:xfrm>
          <a:prstGeom prst="roundRect">
            <a:avLst/>
          </a:prstGeom>
          <a:solidFill>
            <a:srgbClr val="24B9D9"/>
          </a:solidFill>
          <a:ln>
            <a:solidFill>
              <a:srgbClr val="24B9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Being Lean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EB429D2E-BBD1-4CB7-A0A9-0DFCC7ED9547}"/>
              </a:ext>
            </a:extLst>
          </p:cNvPr>
          <p:cNvSpPr/>
          <p:nvPr/>
        </p:nvSpPr>
        <p:spPr>
          <a:xfrm>
            <a:off x="300625" y="411291"/>
            <a:ext cx="4872625" cy="813924"/>
          </a:xfrm>
          <a:prstGeom prst="rightArrow">
            <a:avLst/>
          </a:prstGeom>
          <a:solidFill>
            <a:srgbClr val="2A99B7"/>
          </a:solidFill>
          <a:ln>
            <a:solidFill>
              <a:srgbClr val="2A99B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Forces Supporting Lean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DA00CE09-6ACD-4C44-B532-456F545BEC8E}"/>
              </a:ext>
            </a:extLst>
          </p:cNvPr>
          <p:cNvSpPr/>
          <p:nvPr/>
        </p:nvSpPr>
        <p:spPr>
          <a:xfrm flipH="1">
            <a:off x="7018748" y="411291"/>
            <a:ext cx="4872622" cy="813924"/>
          </a:xfrm>
          <a:prstGeom prst="rightArrow">
            <a:avLst/>
          </a:prstGeom>
          <a:solidFill>
            <a:srgbClr val="2A99B7"/>
          </a:solidFill>
          <a:ln>
            <a:solidFill>
              <a:srgbClr val="2A99B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Forces Resisting Lean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99E14E-F54A-4FD7-A36D-532D90D22E7E}"/>
              </a:ext>
            </a:extLst>
          </p:cNvPr>
          <p:cNvSpPr txBox="1"/>
          <p:nvPr/>
        </p:nvSpPr>
        <p:spPr>
          <a:xfrm>
            <a:off x="300625" y="1202761"/>
            <a:ext cx="4872624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need to satisfy customers in an increasingly competitive environment</a:t>
            </a:r>
          </a:p>
          <a:p>
            <a:pPr>
              <a:spcBef>
                <a:spcPts val="600"/>
              </a:spcBef>
            </a:pPr>
            <a:r>
              <a:rPr lang="en-GB" dirty="0"/>
              <a:t>The need to be compliant in an increasingly regulated environment</a:t>
            </a:r>
          </a:p>
          <a:p>
            <a:pPr>
              <a:spcBef>
                <a:spcPts val="600"/>
              </a:spcBef>
            </a:pPr>
            <a:r>
              <a:rPr lang="en-GB" dirty="0"/>
              <a:t>The potential benefits: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b="1" dirty="0"/>
              <a:t>Customer</a:t>
            </a:r>
            <a:r>
              <a:rPr lang="en-GB" dirty="0"/>
              <a:t> – increased satisfaction by better understanding of needs.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Quality </a:t>
            </a:r>
            <a:r>
              <a:rPr lang="en-GB" dirty="0"/>
              <a:t>– more robust/standardised processes decrease variation/defects.</a:t>
            </a:r>
            <a:endParaRPr lang="en-GB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Financial</a:t>
            </a:r>
            <a:r>
              <a:rPr lang="en-GB" dirty="0"/>
              <a:t> – Reduced operating costs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People</a:t>
            </a:r>
            <a:r>
              <a:rPr lang="en-GB" dirty="0"/>
              <a:t> – empowered and unified workers, multiskilled team.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Knowledge </a:t>
            </a:r>
            <a:r>
              <a:rPr lang="en-GB" dirty="0"/>
              <a:t>–</a:t>
            </a:r>
            <a:r>
              <a:rPr lang="en-GB" b="1" dirty="0"/>
              <a:t> </a:t>
            </a:r>
            <a:r>
              <a:rPr lang="en-GB" dirty="0"/>
              <a:t>Better understanding of all processes and interactions within the value stream.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C90C20-C331-4BB0-A87D-7EE3E4A02748}"/>
              </a:ext>
            </a:extLst>
          </p:cNvPr>
          <p:cNvSpPr txBox="1"/>
          <p:nvPr/>
        </p:nvSpPr>
        <p:spPr>
          <a:xfrm>
            <a:off x="7018748" y="1225215"/>
            <a:ext cx="487262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Resistance to change </a:t>
            </a:r>
            <a:r>
              <a:rPr lang="en-GB" dirty="0"/>
              <a:t>seen as: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“We've always done it this way” mentality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“We’ve seen this before” assuming Lean is just another passing initiative/fad.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Scepticism around the validity of the Lean philosophy.</a:t>
            </a:r>
          </a:p>
          <a:p>
            <a:pPr marL="285750" indent="-285750">
              <a:spcBef>
                <a:spcPts val="200"/>
              </a:spcBef>
              <a:buFont typeface="Wingdings" panose="05000000000000000000" pitchFamily="2" charset="2"/>
              <a:buChar char="§"/>
            </a:pPr>
            <a:r>
              <a:rPr lang="en-GB" dirty="0"/>
              <a:t>Lack of Resources (financial &amp; skills-based).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Lack of availability – too busy with the “day job”.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Lack of awareness &amp; training (skills gap)</a:t>
            </a:r>
          </a:p>
          <a:p>
            <a:pPr>
              <a:spcBef>
                <a:spcPts val="600"/>
              </a:spcBef>
            </a:pPr>
            <a:r>
              <a:rPr lang="en-GB" b="1" dirty="0"/>
              <a:t>Ingrained Conventions in Production</a:t>
            </a:r>
            <a:r>
              <a:rPr lang="en-GB" dirty="0"/>
              <a:t>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Large batches, minimal changeovers, never stop producing.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Staying in departmental silos – lack of communication.</a:t>
            </a:r>
            <a:endParaRPr lang="en-GB" sz="1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E43863-1283-4623-8A21-6636C851F81F}"/>
              </a:ext>
            </a:extLst>
          </p:cNvPr>
          <p:cNvSpPr txBox="1"/>
          <p:nvPr/>
        </p:nvSpPr>
        <p:spPr>
          <a:xfrm>
            <a:off x="1881319" y="211236"/>
            <a:ext cx="17112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Benefits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3056F3-ED24-4503-8F89-E48124BD0994}"/>
              </a:ext>
            </a:extLst>
          </p:cNvPr>
          <p:cNvSpPr txBox="1"/>
          <p:nvPr/>
        </p:nvSpPr>
        <p:spPr>
          <a:xfrm>
            <a:off x="8599446" y="211236"/>
            <a:ext cx="17112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Challenges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C010E91-2BCC-47E9-912B-56806785FF39}"/>
              </a:ext>
            </a:extLst>
          </p:cNvPr>
          <p:cNvSpPr/>
          <p:nvPr/>
        </p:nvSpPr>
        <p:spPr>
          <a:xfrm>
            <a:off x="7063363" y="2905761"/>
            <a:ext cx="4783392" cy="1134612"/>
          </a:xfrm>
          <a:prstGeom prst="rect">
            <a:avLst/>
          </a:prstGeom>
          <a:noFill/>
          <a:ln>
            <a:solidFill>
              <a:srgbClr val="346D8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63FBDAE-8917-41D4-88DB-1FE7F5309954}"/>
              </a:ext>
            </a:extLst>
          </p:cNvPr>
          <p:cNvSpPr/>
          <p:nvPr/>
        </p:nvSpPr>
        <p:spPr>
          <a:xfrm>
            <a:off x="7018748" y="1312817"/>
            <a:ext cx="4986018" cy="4206240"/>
          </a:xfrm>
          <a:prstGeom prst="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What do you think are the biggest challenges to Lean implementation?</a:t>
            </a:r>
          </a:p>
        </p:txBody>
      </p:sp>
    </p:spTree>
    <p:extLst>
      <p:ext uri="{BB962C8B-B14F-4D97-AF65-F5344CB8AC3E}">
        <p14:creationId xmlns:p14="http://schemas.microsoft.com/office/powerpoint/2010/main" val="184167066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99366-B671-4CD7-A2F5-8BEB28EA5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Implementing Lean</a:t>
            </a:r>
            <a:br>
              <a:rPr lang="en-GB" dirty="0"/>
            </a:br>
            <a:r>
              <a:rPr lang="en-GB" sz="2700" i="1" dirty="0"/>
              <a:t>(Lean transformation)</a:t>
            </a:r>
            <a:endParaRPr lang="en-GB" i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11A1BB4-3050-4331-9307-52DFDA2D1A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269386"/>
            <a:ext cx="5374105" cy="43192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352B4A-D917-417B-8577-4A6DFDF563C4}"/>
              </a:ext>
            </a:extLst>
          </p:cNvPr>
          <p:cNvSpPr txBox="1"/>
          <p:nvPr/>
        </p:nvSpPr>
        <p:spPr>
          <a:xfrm>
            <a:off x="6360694" y="1674672"/>
            <a:ext cx="4844716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2400" dirty="0"/>
              <a:t>Lean implementation can appear to be a daunting task! </a:t>
            </a:r>
          </a:p>
          <a:p>
            <a:pPr marL="342900" indent="-342900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With 100+ tools/concepts, it can be difficult to know where to start.</a:t>
            </a:r>
          </a:p>
          <a:p>
            <a:pPr marL="342900" indent="-342900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Fortunately, the fundamentals of Lean implementation can be simplified into 5 key principles. </a:t>
            </a:r>
          </a:p>
        </p:txBody>
      </p:sp>
    </p:spTree>
    <p:extLst>
      <p:ext uri="{BB962C8B-B14F-4D97-AF65-F5344CB8AC3E}">
        <p14:creationId xmlns:p14="http://schemas.microsoft.com/office/powerpoint/2010/main" val="112810839"/>
      </p:ext>
    </p:extLst>
  </p:cSld>
  <p:clrMapOvr>
    <a:masterClrMapping/>
  </p:clrMapOvr>
  <p:transition>
    <p:cover dir="rd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331EA-D885-421C-B4FE-6A99979AB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852" y="1661804"/>
            <a:ext cx="5466347" cy="2509142"/>
          </a:xfrm>
        </p:spPr>
        <p:txBody>
          <a:bodyPr>
            <a:normAutofit/>
          </a:bodyPr>
          <a:lstStyle/>
          <a:p>
            <a:r>
              <a:rPr lang="en-GB" dirty="0"/>
              <a:t>Lean Implementation – </a:t>
            </a:r>
            <a:r>
              <a:rPr lang="en-GB" sz="4000" dirty="0"/>
              <a:t>5 Key Principles</a:t>
            </a:r>
            <a:br>
              <a:rPr lang="en-GB" sz="4000" dirty="0"/>
            </a:br>
            <a:r>
              <a:rPr lang="en-GB" sz="2000" i="1" dirty="0"/>
              <a:t>(Womack &amp; Jones model)</a:t>
            </a:r>
            <a:endParaRPr lang="en-GB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0F733D-8C3E-4B68-9218-560F2C83E1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70" r="11479" b="6479"/>
          <a:stretch/>
        </p:blipFill>
        <p:spPr>
          <a:xfrm>
            <a:off x="304801" y="396292"/>
            <a:ext cx="5466347" cy="504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599769"/>
      </p:ext>
    </p:extLst>
  </p:cSld>
  <p:clrMapOvr>
    <a:masterClrMapping/>
  </p:clrMapOvr>
  <p:transition>
    <p:cover dir="rd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9E5C29-7B37-4414-82AF-BBEF8ED38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3233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1. Identifying Value</a:t>
            </a:r>
            <a:br>
              <a:rPr lang="en-GB" dirty="0"/>
            </a:br>
            <a:r>
              <a:rPr lang="en-GB" sz="2200" i="1" dirty="0"/>
              <a:t>(Value is anything that the customer is willing to pay for)</a:t>
            </a:r>
            <a:br>
              <a:rPr lang="en-GB" sz="4400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D160B3-AC4C-461E-BEEE-8F97FC4EA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992" y="1348611"/>
            <a:ext cx="7255571" cy="4236812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000" dirty="0"/>
              <a:t>Identifying value should focus on determining the wants/needs of the customer.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dirty="0"/>
              <a:t>This is an essential first step in identifying value added vs non-value added activity (and thus identifying waste).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b="0" i="0" dirty="0">
                <a:effectLst/>
              </a:rPr>
              <a:t>However, sometimes customers may not know what they want/need, or are unable to articulate it.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b="0" i="0" dirty="0">
              <a:effectLst/>
              <a:latin typeface="Roboto" panose="02000000000000000000" pitchFamily="2" charset="0"/>
            </a:endParaRPr>
          </a:p>
        </p:txBody>
      </p:sp>
      <p:pic>
        <p:nvPicPr>
          <p:cNvPr id="1026" name="Picture 2" descr="Form, Fit, and Function (FFF) Definition | Arena">
            <a:extLst>
              <a:ext uri="{FF2B5EF4-FFF2-40B4-BE49-F238E27FC236}">
                <a16:creationId xmlns:a16="http://schemas.microsoft.com/office/drawing/2014/main" id="{88478CC7-A0A3-4CD3-9019-2A2C00DF4A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74" y="1510198"/>
            <a:ext cx="4444335" cy="3837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9840181"/>
      </p:ext>
    </p:extLst>
  </p:cSld>
  <p:clrMapOvr>
    <a:masterClrMapping/>
  </p:clrMapOvr>
  <p:transition>
    <p:cover dir="rd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D20F5-29FD-4DE3-8D05-39C99657B3D1}"/>
              </a:ext>
            </a:extLst>
          </p:cNvPr>
          <p:cNvSpPr/>
          <p:nvPr/>
        </p:nvSpPr>
        <p:spPr>
          <a:xfrm>
            <a:off x="609596" y="230597"/>
            <a:ext cx="4626279" cy="912203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Value Added Activity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9FBBA6-8A0A-403E-9E7E-E630AB722E83}"/>
              </a:ext>
            </a:extLst>
          </p:cNvPr>
          <p:cNvSpPr/>
          <p:nvPr/>
        </p:nvSpPr>
        <p:spPr>
          <a:xfrm>
            <a:off x="6956119" y="230597"/>
            <a:ext cx="4626279" cy="91220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Non-Value Added Activity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A1E04D-4ADD-4A4F-919B-406DC1858F1C}"/>
              </a:ext>
            </a:extLst>
          </p:cNvPr>
          <p:cNvSpPr txBox="1"/>
          <p:nvPr/>
        </p:nvSpPr>
        <p:spPr>
          <a:xfrm>
            <a:off x="475982" y="1338742"/>
            <a:ext cx="5085574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Any activity that directly contributes to satisfying the needs of the customer (willing to pay for).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2000" dirty="0"/>
              <a:t>Transforms or shapes a product towards that which is sold to the customer.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2000" dirty="0"/>
              <a:t>Remember, value added activity generally alters the </a:t>
            </a:r>
            <a:r>
              <a:rPr lang="en-GB" sz="2000" b="1" dirty="0"/>
              <a:t>Fit, Form &amp; Function </a:t>
            </a:r>
            <a:r>
              <a:rPr lang="en-GB" sz="2000" dirty="0"/>
              <a:t>of a product.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716B6D-0BA1-4AAF-A68C-3D6122AE6A25}"/>
              </a:ext>
            </a:extLst>
          </p:cNvPr>
          <p:cNvSpPr txBox="1"/>
          <p:nvPr/>
        </p:nvSpPr>
        <p:spPr>
          <a:xfrm>
            <a:off x="6822514" y="1338742"/>
            <a:ext cx="4893504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Any Activity that takes time, space or  resources, but does not contribute to satisfying the need of the customer (not willing to pay for).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2000" dirty="0"/>
              <a:t>NVA can be either </a:t>
            </a:r>
            <a:r>
              <a:rPr lang="en-GB" sz="2000" b="1" dirty="0"/>
              <a:t>necessary</a:t>
            </a:r>
            <a:r>
              <a:rPr lang="en-GB" sz="2000" dirty="0"/>
              <a:t> (setup, logistics, some inspections) or </a:t>
            </a:r>
            <a:r>
              <a:rPr lang="en-GB" sz="2000" b="1" dirty="0"/>
              <a:t>unnecessary</a:t>
            </a:r>
            <a:r>
              <a:rPr lang="en-GB" sz="2000" dirty="0"/>
              <a:t> (defects, rework, needless motion).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D301301-6C09-4DED-B452-4980C36F8A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254" y="4166174"/>
            <a:ext cx="11111491" cy="1520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602888"/>
      </p:ext>
    </p:extLst>
  </p:cSld>
  <p:clrMapOvr>
    <a:masterClrMapping/>
  </p:clrMapOvr>
  <p:transition>
    <p:cover dir="rd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3">
            <a:extLst>
              <a:ext uri="{FF2B5EF4-FFF2-40B4-BE49-F238E27FC236}">
                <a16:creationId xmlns:a16="http://schemas.microsoft.com/office/drawing/2014/main" id="{89E82526-C77A-4B74-A9F4-483F4F9F6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8477"/>
            <a:ext cx="10972800" cy="951978"/>
          </a:xfrm>
        </p:spPr>
        <p:txBody>
          <a:bodyPr>
            <a:normAutofit fontScale="90000"/>
          </a:bodyPr>
          <a:lstStyle/>
          <a:p>
            <a:br>
              <a:rPr lang="en-GB" sz="4400" dirty="0"/>
            </a:br>
            <a:br>
              <a:rPr lang="en-GB" sz="4400" dirty="0"/>
            </a:br>
            <a:r>
              <a:rPr lang="en-GB" sz="4400" dirty="0"/>
              <a:t>Value Added / Non-Value Added </a:t>
            </a:r>
            <a:r>
              <a:rPr lang="en-GB" dirty="0"/>
              <a:t>Activity</a:t>
            </a:r>
            <a:br>
              <a:rPr lang="en-GB" dirty="0"/>
            </a:br>
            <a:br>
              <a:rPr lang="en-GB" sz="4400" dirty="0"/>
            </a:br>
            <a:endParaRPr lang="en-GB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C61660A9-DDC7-44CB-9BCB-8C885D12AD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4997" y="1274764"/>
            <a:ext cx="8453477" cy="4308471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DB257E19-54F5-4563-8695-B2C41EC30863}"/>
              </a:ext>
            </a:extLst>
          </p:cNvPr>
          <p:cNvSpPr txBox="1"/>
          <p:nvPr/>
        </p:nvSpPr>
        <p:spPr>
          <a:xfrm>
            <a:off x="8708474" y="2652396"/>
            <a:ext cx="28739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Typical Activity Distribution</a:t>
            </a:r>
          </a:p>
        </p:txBody>
      </p:sp>
    </p:spTree>
    <p:extLst>
      <p:ext uri="{BB962C8B-B14F-4D97-AF65-F5344CB8AC3E}">
        <p14:creationId xmlns:p14="http://schemas.microsoft.com/office/powerpoint/2010/main" val="3964617403"/>
      </p:ext>
    </p:extLst>
  </p:cSld>
  <p:clrMapOvr>
    <a:masterClrMapping/>
  </p:clrMapOvr>
  <p:transition>
    <p:cover dir="rd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4C9B4380-BAAD-4156-9560-BF5218303C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66" t="1767" r="825" b="1267"/>
          <a:stretch/>
        </p:blipFill>
        <p:spPr>
          <a:xfrm>
            <a:off x="766175" y="123597"/>
            <a:ext cx="10659650" cy="5498926"/>
          </a:xfrm>
          <a:prstGeom prst="rect">
            <a:avLst/>
          </a:prstGeom>
        </p:spPr>
      </p:pic>
      <p:sp>
        <p:nvSpPr>
          <p:cNvPr id="20" name="Title 3">
            <a:extLst>
              <a:ext uri="{FF2B5EF4-FFF2-40B4-BE49-F238E27FC236}">
                <a16:creationId xmlns:a16="http://schemas.microsoft.com/office/drawing/2014/main" id="{61F19F16-47AB-488F-AF0C-73D8666A4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818" y="2397072"/>
            <a:ext cx="5628363" cy="951978"/>
          </a:xfrm>
        </p:spPr>
        <p:txBody>
          <a:bodyPr>
            <a:normAutofit fontScale="90000"/>
          </a:bodyPr>
          <a:lstStyle/>
          <a:p>
            <a:br>
              <a:rPr lang="en-GB" sz="4400" dirty="0"/>
            </a:br>
            <a:br>
              <a:rPr lang="en-GB" sz="4400" dirty="0"/>
            </a:br>
            <a:r>
              <a:rPr lang="en-GB" sz="4400" dirty="0"/>
              <a:t>Jaffa Cake Production Quiz</a:t>
            </a:r>
            <a:br>
              <a:rPr lang="en-GB" sz="4400" dirty="0"/>
            </a:br>
            <a:r>
              <a:rPr lang="en-GB" sz="3600" dirty="0">
                <a:solidFill>
                  <a:srgbClr val="00B050"/>
                </a:solidFill>
              </a:rPr>
              <a:t>V.A</a:t>
            </a:r>
            <a:r>
              <a:rPr lang="en-GB" sz="3600" dirty="0"/>
              <a:t> or </a:t>
            </a:r>
            <a:r>
              <a:rPr lang="en-GB" sz="3600" dirty="0">
                <a:solidFill>
                  <a:srgbClr val="FF0000"/>
                </a:solidFill>
              </a:rPr>
              <a:t>N.V.A</a:t>
            </a:r>
            <a:br>
              <a:rPr lang="en-GB" dirty="0"/>
            </a:br>
            <a:br>
              <a:rPr lang="en-GB" sz="4400" dirty="0"/>
            </a:br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57CC55D-24F0-4DF7-8A49-BFBDF99C537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484" t="8733" r="21215" b="8538"/>
          <a:stretch/>
        </p:blipFill>
        <p:spPr>
          <a:xfrm>
            <a:off x="7475949" y="2873060"/>
            <a:ext cx="2016690" cy="160728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88F503E-32F2-4C4B-B214-BE3EA84CD98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484" t="8733" r="21215" b="8538"/>
          <a:stretch/>
        </p:blipFill>
        <p:spPr>
          <a:xfrm flipH="1">
            <a:off x="2699360" y="2873061"/>
            <a:ext cx="2016690" cy="160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483142"/>
      </p:ext>
    </p:extLst>
  </p:cSld>
  <p:clrMapOvr>
    <a:masterClrMapping/>
  </p:clrMapOvr>
  <p:transition>
    <p:cover dir="rd"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>
            <a:extLst>
              <a:ext uri="{FF2B5EF4-FFF2-40B4-BE49-F238E27FC236}">
                <a16:creationId xmlns:a16="http://schemas.microsoft.com/office/drawing/2014/main" id="{4B00F9AA-C55B-415E-9B9B-277FE70E8E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66" t="1767" r="825" b="1267"/>
          <a:stretch/>
        </p:blipFill>
        <p:spPr>
          <a:xfrm>
            <a:off x="803753" y="86019"/>
            <a:ext cx="10597169" cy="5473156"/>
          </a:xfrm>
          <a:prstGeom prst="rect">
            <a:avLst/>
          </a:prstGeom>
        </p:spPr>
      </p:pic>
      <p:sp>
        <p:nvSpPr>
          <p:cNvPr id="12" name="Flowchart: Decision 11">
            <a:extLst>
              <a:ext uri="{FF2B5EF4-FFF2-40B4-BE49-F238E27FC236}">
                <a16:creationId xmlns:a16="http://schemas.microsoft.com/office/drawing/2014/main" id="{5D46CBCC-E64B-4CD0-8B39-23026AB7B69F}"/>
              </a:ext>
            </a:extLst>
          </p:cNvPr>
          <p:cNvSpPr/>
          <p:nvPr/>
        </p:nvSpPr>
        <p:spPr>
          <a:xfrm>
            <a:off x="1003948" y="1300480"/>
            <a:ext cx="1275790" cy="721932"/>
          </a:xfrm>
          <a:prstGeom prst="flowChartDecision">
            <a:avLst/>
          </a:prstGeom>
          <a:solidFill>
            <a:srgbClr val="00B05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V.A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C065D1E-4747-46D4-8E21-EAD0965B4EA5}"/>
              </a:ext>
            </a:extLst>
          </p:cNvPr>
          <p:cNvSpPr/>
          <p:nvPr/>
        </p:nvSpPr>
        <p:spPr>
          <a:xfrm>
            <a:off x="3032123" y="434637"/>
            <a:ext cx="1601245" cy="562012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E21D4C0-4D5C-4883-B63F-8F443959A96F}"/>
              </a:ext>
            </a:extLst>
          </p:cNvPr>
          <p:cNvSpPr/>
          <p:nvPr/>
        </p:nvSpPr>
        <p:spPr>
          <a:xfrm>
            <a:off x="878761" y="422111"/>
            <a:ext cx="1601245" cy="562012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43809B1-98B0-4A4A-824B-F013521CCD18}"/>
              </a:ext>
            </a:extLst>
          </p:cNvPr>
          <p:cNvSpPr/>
          <p:nvPr/>
        </p:nvSpPr>
        <p:spPr>
          <a:xfrm>
            <a:off x="1016474" y="2250099"/>
            <a:ext cx="1275790" cy="429475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27" name="Flowchart: Decision 26">
            <a:extLst>
              <a:ext uri="{FF2B5EF4-FFF2-40B4-BE49-F238E27FC236}">
                <a16:creationId xmlns:a16="http://schemas.microsoft.com/office/drawing/2014/main" id="{7FA8EEB8-5C61-43ED-A076-A955FD37C17C}"/>
              </a:ext>
            </a:extLst>
          </p:cNvPr>
          <p:cNvSpPr/>
          <p:nvPr/>
        </p:nvSpPr>
        <p:spPr>
          <a:xfrm>
            <a:off x="1016436" y="2908750"/>
            <a:ext cx="1275790" cy="855797"/>
          </a:xfrm>
          <a:prstGeom prst="flowChartDecision">
            <a:avLst/>
          </a:prstGeom>
          <a:solidFill>
            <a:srgbClr val="00B05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V.A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E761086-3B81-4942-B035-84F3123313D7}"/>
              </a:ext>
            </a:extLst>
          </p:cNvPr>
          <p:cNvSpPr/>
          <p:nvPr/>
        </p:nvSpPr>
        <p:spPr>
          <a:xfrm>
            <a:off x="964895" y="4067544"/>
            <a:ext cx="1404000" cy="297493"/>
          </a:xfrm>
          <a:prstGeom prst="rect">
            <a:avLst/>
          </a:prstGeom>
          <a:solidFill>
            <a:srgbClr val="00B05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V.A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891777F-FA9C-4492-A7B7-086FE463F42A}"/>
              </a:ext>
            </a:extLst>
          </p:cNvPr>
          <p:cNvSpPr/>
          <p:nvPr/>
        </p:nvSpPr>
        <p:spPr>
          <a:xfrm>
            <a:off x="952369" y="4672091"/>
            <a:ext cx="1404000" cy="562012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48D7277-13E9-4624-BAC5-FD47855385A0}"/>
              </a:ext>
            </a:extLst>
          </p:cNvPr>
          <p:cNvSpPr/>
          <p:nvPr/>
        </p:nvSpPr>
        <p:spPr>
          <a:xfrm>
            <a:off x="2542784" y="4814468"/>
            <a:ext cx="1944000" cy="283626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31" name="Flowchart: Decision 30">
            <a:extLst>
              <a:ext uri="{FF2B5EF4-FFF2-40B4-BE49-F238E27FC236}">
                <a16:creationId xmlns:a16="http://schemas.microsoft.com/office/drawing/2014/main" id="{C277192A-3ECB-4D50-A80F-BB595AD0F150}"/>
              </a:ext>
            </a:extLst>
          </p:cNvPr>
          <p:cNvSpPr/>
          <p:nvPr/>
        </p:nvSpPr>
        <p:spPr>
          <a:xfrm>
            <a:off x="4772416" y="4376281"/>
            <a:ext cx="1311058" cy="1172749"/>
          </a:xfrm>
          <a:prstGeom prst="flowChartDecision">
            <a:avLst/>
          </a:prstGeom>
          <a:solidFill>
            <a:srgbClr val="00B05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V.A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C38EEFD-A77F-400F-8885-7F37F1301B27}"/>
              </a:ext>
            </a:extLst>
          </p:cNvPr>
          <p:cNvSpPr/>
          <p:nvPr/>
        </p:nvSpPr>
        <p:spPr>
          <a:xfrm>
            <a:off x="6287602" y="4667711"/>
            <a:ext cx="1127806" cy="566391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B1B5B2F-7935-4594-9EC7-758C8697F6E6}"/>
              </a:ext>
            </a:extLst>
          </p:cNvPr>
          <p:cNvSpPr/>
          <p:nvPr/>
        </p:nvSpPr>
        <p:spPr>
          <a:xfrm>
            <a:off x="7685455" y="4817153"/>
            <a:ext cx="1920657" cy="280941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34" name="Flowchart: Decision 33">
            <a:extLst>
              <a:ext uri="{FF2B5EF4-FFF2-40B4-BE49-F238E27FC236}">
                <a16:creationId xmlns:a16="http://schemas.microsoft.com/office/drawing/2014/main" id="{581E102F-E26E-4C6D-8900-F138EEA4EE5E}"/>
              </a:ext>
            </a:extLst>
          </p:cNvPr>
          <p:cNvSpPr/>
          <p:nvPr/>
        </p:nvSpPr>
        <p:spPr>
          <a:xfrm>
            <a:off x="9953681" y="4364978"/>
            <a:ext cx="1275790" cy="1172749"/>
          </a:xfrm>
          <a:prstGeom prst="flowChartDecision">
            <a:avLst/>
          </a:prstGeom>
          <a:solidFill>
            <a:srgbClr val="00B05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V.A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A695661-FB71-4FC8-AFDB-40D0B528ED17}"/>
              </a:ext>
            </a:extLst>
          </p:cNvPr>
          <p:cNvSpPr/>
          <p:nvPr/>
        </p:nvSpPr>
        <p:spPr>
          <a:xfrm rot="16200000">
            <a:off x="9997797" y="3303897"/>
            <a:ext cx="1172748" cy="501695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24B78B3-C106-4086-B245-7071DF8BD026}"/>
              </a:ext>
            </a:extLst>
          </p:cNvPr>
          <p:cNvSpPr/>
          <p:nvPr/>
        </p:nvSpPr>
        <p:spPr>
          <a:xfrm>
            <a:off x="10102979" y="2176837"/>
            <a:ext cx="957504" cy="576000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89C861B-E5E2-49EC-AACB-83E842B91407}"/>
              </a:ext>
            </a:extLst>
          </p:cNvPr>
          <p:cNvSpPr/>
          <p:nvPr/>
        </p:nvSpPr>
        <p:spPr>
          <a:xfrm>
            <a:off x="9837112" y="1305040"/>
            <a:ext cx="1538758" cy="576000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F265C2F-E465-4A2F-B82D-3C809B0980A4}"/>
              </a:ext>
            </a:extLst>
          </p:cNvPr>
          <p:cNvSpPr/>
          <p:nvPr/>
        </p:nvSpPr>
        <p:spPr>
          <a:xfrm>
            <a:off x="10041731" y="426659"/>
            <a:ext cx="1116000" cy="576000"/>
          </a:xfrm>
          <a:prstGeom prst="rect">
            <a:avLst/>
          </a:prstGeom>
          <a:solidFill>
            <a:srgbClr val="FF000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N.V.A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F891AE9-9FDF-440A-8713-A7840071C8E6}"/>
              </a:ext>
            </a:extLst>
          </p:cNvPr>
          <p:cNvSpPr/>
          <p:nvPr/>
        </p:nvSpPr>
        <p:spPr>
          <a:xfrm>
            <a:off x="7685455" y="420649"/>
            <a:ext cx="1512000" cy="576000"/>
          </a:xfrm>
          <a:prstGeom prst="rect">
            <a:avLst/>
          </a:prstGeom>
          <a:solidFill>
            <a:srgbClr val="00B050">
              <a:alpha val="6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V.A</a:t>
            </a:r>
          </a:p>
        </p:txBody>
      </p:sp>
      <p:sp>
        <p:nvSpPr>
          <p:cNvPr id="41" name="Title 3">
            <a:extLst>
              <a:ext uri="{FF2B5EF4-FFF2-40B4-BE49-F238E27FC236}">
                <a16:creationId xmlns:a16="http://schemas.microsoft.com/office/drawing/2014/main" id="{9AE583EC-9494-40E0-B58D-2F25733C6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818" y="1341983"/>
            <a:ext cx="5628363" cy="951978"/>
          </a:xfrm>
        </p:spPr>
        <p:txBody>
          <a:bodyPr>
            <a:normAutofit fontScale="90000"/>
          </a:bodyPr>
          <a:lstStyle/>
          <a:p>
            <a:br>
              <a:rPr lang="en-GB" sz="4400" dirty="0"/>
            </a:br>
            <a:br>
              <a:rPr lang="en-GB" sz="4400" dirty="0"/>
            </a:br>
            <a:r>
              <a:rPr lang="en-GB" sz="3100" dirty="0"/>
              <a:t>Can You Identify the </a:t>
            </a:r>
            <a:r>
              <a:rPr lang="en-GB" sz="3100" dirty="0">
                <a:solidFill>
                  <a:srgbClr val="00B050"/>
                </a:solidFill>
              </a:rPr>
              <a:t>V.A</a:t>
            </a:r>
            <a:r>
              <a:rPr lang="en-GB" sz="3100" dirty="0"/>
              <a:t> &amp; </a:t>
            </a:r>
            <a:r>
              <a:rPr lang="en-GB" sz="3100" dirty="0">
                <a:solidFill>
                  <a:srgbClr val="FF0000"/>
                </a:solidFill>
              </a:rPr>
              <a:t>N.V.A </a:t>
            </a:r>
            <a:r>
              <a:rPr lang="en-GB" sz="3100" dirty="0"/>
              <a:t>Activities?</a:t>
            </a:r>
            <a:br>
              <a:rPr lang="en-GB" dirty="0"/>
            </a:br>
            <a:br>
              <a:rPr lang="en-GB" sz="4400" dirty="0"/>
            </a:br>
            <a:endParaRPr lang="en-GB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A9C7408-DA9D-4CAE-810E-A4C323713287}"/>
              </a:ext>
            </a:extLst>
          </p:cNvPr>
          <p:cNvSpPr/>
          <p:nvPr/>
        </p:nvSpPr>
        <p:spPr>
          <a:xfrm>
            <a:off x="3368346" y="2305139"/>
            <a:ext cx="5428166" cy="912203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V.A Activities</a:t>
            </a:r>
          </a:p>
          <a:p>
            <a:pPr algn="ctr"/>
            <a:r>
              <a:rPr lang="en-GB" dirty="0"/>
              <a:t>Transform or shape a product towards that which is sold to the customer.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FFA07E7-7806-48EF-B40E-8051D4D5B7B5}"/>
              </a:ext>
            </a:extLst>
          </p:cNvPr>
          <p:cNvSpPr/>
          <p:nvPr/>
        </p:nvSpPr>
        <p:spPr>
          <a:xfrm>
            <a:off x="3368346" y="3336648"/>
            <a:ext cx="5428166" cy="91220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N.V.A Activities 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Take time, space or  resources, but don't contribute to satisfying the needs of the customer </a:t>
            </a:r>
          </a:p>
        </p:txBody>
      </p:sp>
    </p:spTree>
    <p:extLst>
      <p:ext uri="{BB962C8B-B14F-4D97-AF65-F5344CB8AC3E}">
        <p14:creationId xmlns:p14="http://schemas.microsoft.com/office/powerpoint/2010/main" val="2798046903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C404-95FA-46D6-9008-B2D112266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50003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2. Mapping the Value Stream</a:t>
            </a:r>
            <a:br>
              <a:rPr lang="en-GB" dirty="0"/>
            </a:br>
            <a:r>
              <a:rPr lang="en-GB" sz="2200" i="1" dirty="0"/>
              <a:t>(To remove waste, we must find it)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04A31-8F5B-4C1B-812A-2C6306FA3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613" y="1620253"/>
            <a:ext cx="10638773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Value Stream Mapping (VSM) is a tool to visually show all the actions (both value-added and non value-added) currently required to bring a product to the customer.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2800" dirty="0"/>
              <a:t>Remember: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800" dirty="0"/>
              <a:t>- Perception is invariably different to reality; few processes actually work the way we think they do. </a:t>
            </a:r>
          </a:p>
          <a:p>
            <a:pPr marL="0" indent="0">
              <a:buNone/>
            </a:pPr>
            <a:r>
              <a:rPr lang="en-GB" sz="2800" dirty="0"/>
              <a:t>- The purpose of VSM is to identify waste, not to create the best process map.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36518280"/>
      </p:ext>
    </p:extLst>
  </p:cSld>
  <p:clrMapOvr>
    <a:masterClrMapping/>
  </p:clrMapOvr>
  <p:transition>
    <p:cover dir="rd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C258E-F0BA-4FB2-BDEF-8D90EA9B2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07939"/>
            <a:ext cx="10972800" cy="1143000"/>
          </a:xfrm>
        </p:spPr>
        <p:txBody>
          <a:bodyPr/>
          <a:lstStyle/>
          <a:p>
            <a:r>
              <a:rPr lang="en-GB" dirty="0"/>
              <a:t>VSM Example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AA515B-1D7C-48AC-841B-34C7359E99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350939"/>
            <a:ext cx="7457162" cy="4625587"/>
          </a:xfrm>
          <a:prstGeom prst="rect">
            <a:avLst/>
          </a:prstGeom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4D9295A2-9993-4897-8B7B-B0F82CD100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603467"/>
              </p:ext>
            </p:extLst>
          </p:nvPr>
        </p:nvGraphicFramePr>
        <p:xfrm>
          <a:off x="8592157" y="1776108"/>
          <a:ext cx="2818358" cy="2709335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2818358">
                  <a:extLst>
                    <a:ext uri="{9D8B030D-6E8A-4147-A177-3AD203B41FA5}">
                      <a16:colId xmlns:a16="http://schemas.microsoft.com/office/drawing/2014/main" val="3831533997"/>
                    </a:ext>
                  </a:extLst>
                </a:gridCol>
              </a:tblGrid>
              <a:tr h="58408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Typical Info Recorded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52093620"/>
                  </a:ext>
                </a:extLst>
              </a:tr>
              <a:tr h="53131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Description of Activity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1893656"/>
                  </a:ext>
                </a:extLst>
              </a:tr>
              <a:tr h="53131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Distances Moved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67393591"/>
                  </a:ext>
                </a:extLst>
              </a:tr>
              <a:tr h="53131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 Taken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36727812"/>
                  </a:ext>
                </a:extLst>
              </a:tr>
              <a:tr h="53131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Number of People Involved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3048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8777953"/>
      </p:ext>
    </p:extLst>
  </p:cSld>
  <p:clrMapOvr>
    <a:masterClrMapping/>
  </p:clrMapOvr>
  <p:transition>
    <p:cover dir="rd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43D57-C205-4568-9BA7-1ABCA5173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VSM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399FA-D85A-438A-8B6A-7C64B76D04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Gather an interdisciplinary team (more perspectives)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Go to the </a:t>
            </a:r>
            <a:r>
              <a:rPr lang="en-GB" b="1" dirty="0">
                <a:solidFill>
                  <a:srgbClr val="003A58"/>
                </a:solidFill>
              </a:rPr>
              <a:t>Gemba</a:t>
            </a:r>
            <a:r>
              <a:rPr lang="en-GB" dirty="0"/>
              <a:t>! – the </a:t>
            </a:r>
            <a:r>
              <a:rPr lang="en-GB" b="1" dirty="0">
                <a:solidFill>
                  <a:srgbClr val="2A99B7"/>
                </a:solidFill>
              </a:rPr>
              <a:t>actual</a:t>
            </a:r>
            <a:r>
              <a:rPr lang="en-GB" dirty="0"/>
              <a:t> place where the process is performed.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Talk to the </a:t>
            </a:r>
            <a:r>
              <a:rPr lang="en-GB" b="1" dirty="0">
                <a:solidFill>
                  <a:srgbClr val="2A99B7"/>
                </a:solidFill>
              </a:rPr>
              <a:t>actual</a:t>
            </a:r>
            <a:r>
              <a:rPr lang="en-GB" dirty="0"/>
              <a:t> people involved in the day-to-day running of the process - get the real facts (</a:t>
            </a:r>
            <a:r>
              <a:rPr lang="en-GB" b="1" dirty="0">
                <a:solidFill>
                  <a:srgbClr val="003A58"/>
                </a:solidFill>
              </a:rPr>
              <a:t>Genjitsu</a:t>
            </a:r>
            <a:r>
              <a:rPr lang="en-GB" dirty="0"/>
              <a:t>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Observe and map the </a:t>
            </a:r>
            <a:r>
              <a:rPr lang="en-GB" b="1" dirty="0">
                <a:solidFill>
                  <a:srgbClr val="2A99B7"/>
                </a:solidFill>
              </a:rPr>
              <a:t>actual</a:t>
            </a:r>
            <a:r>
              <a:rPr lang="en-GB" b="1" dirty="0">
                <a:solidFill>
                  <a:srgbClr val="003A58"/>
                </a:solidFill>
              </a:rPr>
              <a:t> </a:t>
            </a:r>
            <a:r>
              <a:rPr lang="en-GB" dirty="0"/>
              <a:t>process (material &amp; information flow).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Ask Questions to find and eliminate waste!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40005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685879"/>
      </p:ext>
    </p:extLst>
  </p:cSld>
  <p:clrMapOvr>
    <a:masterClrMapping/>
  </p:clrMapOvr>
  <p:transition>
    <p:cover dir="rd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7E1EC-4D3E-46C3-A3FE-D05CEE002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VSM 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D2267-4E82-4A27-BFF5-A1232A99B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748" y="2570116"/>
            <a:ext cx="10772503" cy="1143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000" dirty="0"/>
              <a:t>What questions do you think should be asked by the VSM team during a Gemba walk?</a:t>
            </a:r>
          </a:p>
        </p:txBody>
      </p:sp>
    </p:spTree>
    <p:extLst>
      <p:ext uri="{BB962C8B-B14F-4D97-AF65-F5344CB8AC3E}">
        <p14:creationId xmlns:p14="http://schemas.microsoft.com/office/powerpoint/2010/main" val="2341998208"/>
      </p:ext>
    </p:extLst>
  </p:cSld>
  <p:clrMapOvr>
    <a:masterClrMapping/>
  </p:clrMapOvr>
  <p:transition>
    <p:cover dir="rd"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707F8-439B-4A0A-BD26-9B5485470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VSM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F2530-D141-4F21-9D0C-B62504339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8454025" cy="391703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000" dirty="0"/>
              <a:t>Can this step be eliminated, combined or simplified?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What is the core purpose of this step and how else could it be accomplished?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What could be done upstream that would allow this step to be eliminated?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What effect do errors/variance and this step have on the rest of the process?</a:t>
            </a:r>
          </a:p>
        </p:txBody>
      </p:sp>
      <p:pic>
        <p:nvPicPr>
          <p:cNvPr id="1026" name="Picture 2" descr="Cute cartoon question mark Royalty Free Vector Image">
            <a:extLst>
              <a:ext uri="{FF2B5EF4-FFF2-40B4-BE49-F238E27FC236}">
                <a16:creationId xmlns:a16="http://schemas.microsoft.com/office/drawing/2014/main" id="{C2FD85E8-4DA8-4F14-A60E-CA2AAB1E99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6" t="9315" r="22515" b="13973"/>
          <a:stretch/>
        </p:blipFill>
        <p:spPr bwMode="auto">
          <a:xfrm>
            <a:off x="9187319" y="1322877"/>
            <a:ext cx="2271386" cy="410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814653"/>
      </p:ext>
    </p:extLst>
  </p:cSld>
  <p:clrMapOvr>
    <a:masterClrMapping/>
  </p:clrMapOvr>
  <p:transition>
    <p:cover dir="rd"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871FF-9DCF-49A3-8F9C-6384E547B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3948" y="1213716"/>
            <a:ext cx="5712178" cy="26327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If inventory and overproduction are known to be wasteful, why do so many organisations still carry so much inventory &amp; implement batch/mass production?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959C3D-9A5B-4369-A11E-47EBFD05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82" y="1106116"/>
            <a:ext cx="5787056" cy="409131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F941338-13BC-4CAF-85BD-6839779F8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8127" y="70716"/>
            <a:ext cx="4839222" cy="1143000"/>
          </a:xfrm>
        </p:spPr>
        <p:txBody>
          <a:bodyPr>
            <a:normAutofit/>
          </a:bodyPr>
          <a:lstStyle/>
          <a:p>
            <a:r>
              <a:rPr lang="en-GB" dirty="0"/>
              <a:t>Question?</a:t>
            </a:r>
          </a:p>
        </p:txBody>
      </p:sp>
      <p:sp>
        <p:nvSpPr>
          <p:cNvPr id="2" name="Arrow: Left 1">
            <a:extLst>
              <a:ext uri="{FF2B5EF4-FFF2-40B4-BE49-F238E27FC236}">
                <a16:creationId xmlns:a16="http://schemas.microsoft.com/office/drawing/2014/main" id="{FB477494-CCC0-454F-B21A-841EDACC4C98}"/>
              </a:ext>
            </a:extLst>
          </p:cNvPr>
          <p:cNvSpPr/>
          <p:nvPr/>
        </p:nvSpPr>
        <p:spPr>
          <a:xfrm>
            <a:off x="6970889" y="3711235"/>
            <a:ext cx="4409440" cy="1143000"/>
          </a:xfrm>
          <a:prstGeom prst="leftArrow">
            <a:avLst/>
          </a:prstGeom>
          <a:solidFill>
            <a:srgbClr val="24B9D9"/>
          </a:solidFill>
          <a:ln>
            <a:solidFill>
              <a:srgbClr val="346D8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Big Hint!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716EA5-364D-4DED-9874-F1FC67A9B35A}"/>
              </a:ext>
            </a:extLst>
          </p:cNvPr>
          <p:cNvSpPr txBox="1"/>
          <p:nvPr/>
        </p:nvSpPr>
        <p:spPr>
          <a:xfrm>
            <a:off x="1623914" y="5279183"/>
            <a:ext cx="345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3A58"/>
                </a:solidFill>
              </a:rPr>
              <a:t>Boulders Represent Waste</a:t>
            </a:r>
          </a:p>
        </p:txBody>
      </p:sp>
    </p:spTree>
    <p:extLst>
      <p:ext uri="{BB962C8B-B14F-4D97-AF65-F5344CB8AC3E}">
        <p14:creationId xmlns:p14="http://schemas.microsoft.com/office/powerpoint/2010/main" val="648472181"/>
      </p:ext>
    </p:extLst>
  </p:cSld>
  <p:clrMapOvr>
    <a:masterClrMapping/>
  </p:clrMapOvr>
  <p:transition>
    <p:cover dir="rd"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60D4D-83EA-4815-BFD5-E436AC3A2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125358"/>
            <a:ext cx="10972800" cy="1143000"/>
          </a:xfrm>
        </p:spPr>
        <p:txBody>
          <a:bodyPr/>
          <a:lstStyle/>
          <a:p>
            <a:r>
              <a:rPr lang="en-GB" dirty="0"/>
              <a:t>Sea of Inventory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B6AADF-7611-4F7B-95B2-8B638AAEA9E3}"/>
              </a:ext>
            </a:extLst>
          </p:cNvPr>
          <p:cNvSpPr txBox="1"/>
          <p:nvPr/>
        </p:nvSpPr>
        <p:spPr>
          <a:xfrm>
            <a:off x="5835015" y="5297043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(Glyn Jenkins – Made Cymru, 2020)</a:t>
            </a:r>
          </a:p>
        </p:txBody>
      </p:sp>
      <p:pic>
        <p:nvPicPr>
          <p:cNvPr id="5" name="Online Media 4" title="The Sea of Inventory">
            <a:hlinkClick r:id="" action="ppaction://media"/>
            <a:extLst>
              <a:ext uri="{FF2B5EF4-FFF2-40B4-BE49-F238E27FC236}">
                <a16:creationId xmlns:a16="http://schemas.microsoft.com/office/drawing/2014/main" id="{A5D0175B-3617-4E22-B01F-E83067D11B3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30791" y="1226076"/>
            <a:ext cx="7130415" cy="402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379459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D7277-53BD-4053-97F5-90EFF88FC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389" y="125676"/>
            <a:ext cx="4839222" cy="1143000"/>
          </a:xfrm>
        </p:spPr>
        <p:txBody>
          <a:bodyPr>
            <a:normAutofit/>
          </a:bodyPr>
          <a:lstStyle/>
          <a:p>
            <a:r>
              <a:rPr lang="en-GB" dirty="0"/>
              <a:t>3. Creating Flow</a:t>
            </a:r>
            <a:br>
              <a:rPr lang="en-GB" dirty="0"/>
            </a:br>
            <a:r>
              <a:rPr lang="en-GB" sz="2000" i="1" dirty="0"/>
              <a:t>(Making Remaining Steps Flow)</a:t>
            </a:r>
            <a:endParaRPr lang="en-GB" i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DEFF00-5E0B-4BFC-A9D1-26E8F622F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06884"/>
            <a:ext cx="10972800" cy="21221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/>
              <a:t>Flow describes the progress of work through the system. </a:t>
            </a:r>
          </a:p>
          <a:p>
            <a:pPr marL="400050" lvl="1" indent="0">
              <a:buNone/>
            </a:pPr>
            <a:r>
              <a:rPr lang="en-GB" sz="2500" dirty="0"/>
              <a:t>- </a:t>
            </a:r>
            <a:r>
              <a:rPr lang="en-GB" sz="2200" b="1" dirty="0">
                <a:solidFill>
                  <a:srgbClr val="00B050"/>
                </a:solidFill>
              </a:rPr>
              <a:t>Good flow </a:t>
            </a:r>
            <a:r>
              <a:rPr lang="en-GB" sz="2200" dirty="0"/>
              <a:t>means work progresses steadily and predictably. </a:t>
            </a:r>
          </a:p>
          <a:p>
            <a:pPr marL="400050" lvl="1" indent="0">
              <a:buNone/>
            </a:pPr>
            <a:r>
              <a:rPr lang="en-GB" sz="2200" dirty="0"/>
              <a:t>- </a:t>
            </a:r>
            <a:r>
              <a:rPr lang="en-GB" sz="2200" b="1" dirty="0">
                <a:solidFill>
                  <a:srgbClr val="FF0000"/>
                </a:solidFill>
              </a:rPr>
              <a:t>Bad flow </a:t>
            </a:r>
            <a:r>
              <a:rPr lang="en-GB" sz="2200" dirty="0"/>
              <a:t>means the work starts and stops.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GB" sz="2500" dirty="0"/>
              <a:t>There are many Lean principles that can be used to (both directly and indirectly) improve flow: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72146C6F-19F2-4294-A4A6-2AF3E44923DA}"/>
              </a:ext>
            </a:extLst>
          </p:cNvPr>
          <p:cNvSpPr txBox="1">
            <a:spLocks/>
          </p:cNvSpPr>
          <p:nvPr/>
        </p:nvSpPr>
        <p:spPr>
          <a:xfrm>
            <a:off x="304800" y="3467208"/>
            <a:ext cx="11813628" cy="2122116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Continuous flow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Takt time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Cellular layouts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SMED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5S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JIT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Pull system &amp; Kanban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Jidoka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Heijunka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Bottleneck analysis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Standard work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Poka-yoke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TPM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Andon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Visual controls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Visual management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962629"/>
      </p:ext>
    </p:extLst>
  </p:cSld>
  <p:clrMapOvr>
    <a:masterClrMapping/>
  </p:clrMapOvr>
  <p:transition>
    <p:cover dir="rd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FD2C1-60A2-479A-AF9F-E4AC94579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7" y="105062"/>
            <a:ext cx="10972800" cy="1143000"/>
          </a:xfrm>
        </p:spPr>
        <p:txBody>
          <a:bodyPr/>
          <a:lstStyle/>
          <a:p>
            <a:r>
              <a:rPr lang="en-GB" dirty="0"/>
              <a:t>Batch vs Continuous Flow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F5E6E10-AA76-452D-B0BB-F52F4DB9D8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1181" y="1248062"/>
            <a:ext cx="6801799" cy="4115374"/>
          </a:xfrm>
          <a:prstGeom prst="rect">
            <a:avLst/>
          </a:pr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485F741-9704-4797-9AD4-8DC299A4F7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92616"/>
              </p:ext>
            </p:extLst>
          </p:nvPr>
        </p:nvGraphicFramePr>
        <p:xfrm>
          <a:off x="7154910" y="1678578"/>
          <a:ext cx="4845909" cy="36848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19928635"/>
      </p:ext>
    </p:extLst>
  </p:cSld>
  <p:clrMapOvr>
    <a:masterClrMapping/>
  </p:clrMapOvr>
  <p:transition>
    <p:cover dir="rd"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453AB-09BE-4398-B495-FE3FBF23B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Paper Aeroplane Exercise</a:t>
            </a:r>
            <a:br>
              <a:rPr lang="en-GB" dirty="0"/>
            </a:br>
            <a:r>
              <a:rPr lang="en-GB" sz="2700" i="1" dirty="0"/>
              <a:t>(Batch vs Continuous Flow)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A6C4C-AE00-4267-AA26-A5FE6C257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4061"/>
            <a:ext cx="8153869" cy="396987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Practical Exercise to highlight the differences between batch &amp; continuous flow.</a:t>
            </a:r>
          </a:p>
          <a:p>
            <a:pPr marL="0" indent="0">
              <a:buNone/>
            </a:pPr>
            <a:r>
              <a:rPr lang="en-GB" dirty="0"/>
              <a:t>Rules: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5 volunteers (paper plane technicians).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1 fold each.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Total = 10 paper aeroplanes.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You can’t pass the aeroplanes to the next person until you have completed your folds for all 10.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Normal pace (no rushing).  </a:t>
            </a:r>
          </a:p>
        </p:txBody>
      </p:sp>
      <p:pic>
        <p:nvPicPr>
          <p:cNvPr id="7170" name="Picture 2" descr="Line drawing cartoon paper plane Royalty Free Vector Image">
            <a:extLst>
              <a:ext uri="{FF2B5EF4-FFF2-40B4-BE49-F238E27FC236}">
                <a16:creationId xmlns:a16="http://schemas.microsoft.com/office/drawing/2014/main" id="{BA98BC2B-8B26-4A77-8C8A-1D3729F006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8" r="9349" b="13830"/>
          <a:stretch/>
        </p:blipFill>
        <p:spPr bwMode="auto">
          <a:xfrm>
            <a:off x="9038560" y="1417638"/>
            <a:ext cx="2730138" cy="39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467038"/>
      </p:ext>
    </p:extLst>
  </p:cSld>
  <p:clrMapOvr>
    <a:masterClrMapping/>
  </p:clrMapOvr>
  <p:transition>
    <p:cover dir="rd"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AD3F2FA-88FD-4195-852F-527F8DA6A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Paper Aeroplane Exercise</a:t>
            </a:r>
            <a:br>
              <a:rPr lang="en-GB" dirty="0"/>
            </a:br>
            <a:r>
              <a:rPr lang="en-GB" sz="2700" i="1" dirty="0"/>
              <a:t>(Batch vs Continuous Flow)</a:t>
            </a:r>
            <a:endParaRPr lang="en-GB" i="1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C9BF8F68-72A4-4AEC-A4B4-2EB046218F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366460"/>
              </p:ext>
            </p:extLst>
          </p:nvPr>
        </p:nvGraphicFramePr>
        <p:xfrm>
          <a:off x="6683829" y="1613263"/>
          <a:ext cx="5190309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31DBD74-8B2B-417B-B3BB-83E3F503C9D6}"/>
              </a:ext>
            </a:extLst>
          </p:cNvPr>
          <p:cNvSpPr txBox="1">
            <a:spLocks/>
          </p:cNvSpPr>
          <p:nvPr/>
        </p:nvSpPr>
        <p:spPr>
          <a:xfrm>
            <a:off x="317862" y="1470484"/>
            <a:ext cx="6215124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/>
              <a:t>Time the process from start to finish using a stop watch (phone)</a:t>
            </a:r>
          </a:p>
          <a:p>
            <a:r>
              <a:rPr lang="en-GB" dirty="0"/>
              <a:t>Make a note of the time when the first part is finished.</a:t>
            </a:r>
          </a:p>
          <a:p>
            <a:r>
              <a:rPr lang="en-GB" dirty="0"/>
              <a:t>Also make a note the cycle time required to produce all 10 paper planes.</a:t>
            </a:r>
          </a:p>
        </p:txBody>
      </p:sp>
    </p:spTree>
    <p:extLst>
      <p:ext uri="{BB962C8B-B14F-4D97-AF65-F5344CB8AC3E}">
        <p14:creationId xmlns:p14="http://schemas.microsoft.com/office/powerpoint/2010/main" val="3784625451"/>
      </p:ext>
    </p:extLst>
  </p:cSld>
  <p:clrMapOvr>
    <a:masterClrMapping/>
  </p:clrMapOvr>
  <p:transition>
    <p:cover dir="rd"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3-15-09_Trim">
            <a:hlinkClick r:id="" action="ppaction://media"/>
            <a:extLst>
              <a:ext uri="{FF2B5EF4-FFF2-40B4-BE49-F238E27FC236}">
                <a16:creationId xmlns:a16="http://schemas.microsoft.com/office/drawing/2014/main" id="{949502EB-A7F2-4271-983C-743499BAB39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12330" y="206463"/>
            <a:ext cx="7256300" cy="2994180"/>
          </a:xfrm>
        </p:spPr>
      </p:pic>
      <p:pic>
        <p:nvPicPr>
          <p:cNvPr id="9" name="13-52-22_Trim">
            <a:hlinkClick r:id="" action="ppaction://media"/>
            <a:extLst>
              <a:ext uri="{FF2B5EF4-FFF2-40B4-BE49-F238E27FC236}">
                <a16:creationId xmlns:a16="http://schemas.microsoft.com/office/drawing/2014/main" id="{ABF38C25-42A6-4108-8801-2617860B05B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12330" y="3527337"/>
            <a:ext cx="7259721" cy="1972856"/>
          </a:xfrm>
          <a:prstGeom prst="rect">
            <a:avLst/>
          </a:prstGeom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741281E0-56D5-4CA2-A70D-179246595C18}"/>
              </a:ext>
            </a:extLst>
          </p:cNvPr>
          <p:cNvSpPr txBox="1">
            <a:spLocks/>
          </p:cNvSpPr>
          <p:nvPr/>
        </p:nvSpPr>
        <p:spPr>
          <a:xfrm>
            <a:off x="7731760" y="1134654"/>
            <a:ext cx="4247910" cy="11377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b="1" dirty="0"/>
              <a:t>Batch Simulation – 10 parts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First part out = 21min.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All parts completed = 30min.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Mean Station Utilisation = 33%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BA8E624-AD9E-4F5A-A6DB-5C832F4A3D3E}"/>
              </a:ext>
            </a:extLst>
          </p:cNvPr>
          <p:cNvSpPr txBox="1">
            <a:spLocks/>
          </p:cNvSpPr>
          <p:nvPr/>
        </p:nvSpPr>
        <p:spPr>
          <a:xfrm>
            <a:off x="7731760" y="3562896"/>
            <a:ext cx="4247910" cy="1137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b="1" dirty="0"/>
              <a:t>Continuous Simulation – 10 parts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First part out = 3min.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All parts completed = 12min.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Mean Station Utilisation = 83%</a:t>
            </a:r>
          </a:p>
        </p:txBody>
      </p:sp>
    </p:spTree>
    <p:extLst>
      <p:ext uri="{BB962C8B-B14F-4D97-AF65-F5344CB8AC3E}">
        <p14:creationId xmlns:p14="http://schemas.microsoft.com/office/powerpoint/2010/main" val="1450416391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7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13654-23B1-4FD4-8648-022B118B7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4. Establishing Pull</a:t>
            </a:r>
            <a:br>
              <a:rPr lang="en-GB" dirty="0"/>
            </a:br>
            <a:r>
              <a:rPr lang="en-GB" sz="2000" i="1" dirty="0"/>
              <a:t>(Materials can either be pushed or pulled through the system)</a:t>
            </a:r>
            <a:endParaRPr lang="en-GB" i="1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008EF0F-33E8-4BCE-80F0-405A2D32F8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4222" y="2274795"/>
            <a:ext cx="5120995" cy="205595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E12315D-7AC6-474D-9E70-ED3E0835FA07}"/>
              </a:ext>
            </a:extLst>
          </p:cNvPr>
          <p:cNvSpPr txBox="1"/>
          <p:nvPr/>
        </p:nvSpPr>
        <p:spPr>
          <a:xfrm>
            <a:off x="519033" y="1833138"/>
            <a:ext cx="3016469" cy="324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Traditional Push Method</a:t>
            </a:r>
            <a:endParaRPr lang="en-GB" dirty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Make as much as we can just in case.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Based on forecasting &amp; scheduling (anticipation of orders/demand).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High inventory levels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Potential for over production.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Waste is generally high.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F5F220-DED1-462F-95E5-9E8572A3B00E}"/>
              </a:ext>
            </a:extLst>
          </p:cNvPr>
          <p:cNvSpPr txBox="1"/>
          <p:nvPr/>
        </p:nvSpPr>
        <p:spPr>
          <a:xfrm>
            <a:off x="8656497" y="1833138"/>
            <a:ext cx="3182178" cy="324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Lean Pull </a:t>
            </a:r>
          </a:p>
          <a:p>
            <a:pPr algn="ctr"/>
            <a:r>
              <a:rPr lang="en-GB" b="1" dirty="0"/>
              <a:t>Method</a:t>
            </a:r>
            <a:endParaRPr lang="en-GB" dirty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Production is initiated by customer orders.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Flow of materials is pulled downstream by demand.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Based on actual demand.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Inventory levels are low.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/>
              <a:t>Waste is significantly reduced. </a:t>
            </a:r>
          </a:p>
        </p:txBody>
      </p:sp>
    </p:spTree>
    <p:extLst>
      <p:ext uri="{BB962C8B-B14F-4D97-AF65-F5344CB8AC3E}">
        <p14:creationId xmlns:p14="http://schemas.microsoft.com/office/powerpoint/2010/main" val="3735458534"/>
      </p:ext>
    </p:extLst>
  </p:cSld>
  <p:clrMapOvr>
    <a:masterClrMapping/>
  </p:clrMapOvr>
  <p:transition>
    <p:cover dir="rd"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BD194-E899-4044-BC8F-D0C557389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Toyota Way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8EB31-03C6-4081-9334-D68708589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841" y="1352725"/>
            <a:ext cx="11498317" cy="4152550"/>
          </a:xfrm>
        </p:spPr>
        <p:txBody>
          <a:bodyPr>
            <a:normAutofit fontScale="925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dirty="0"/>
              <a:t>Toyota made 8.82 million vehicles globally in 2020.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/>
              <a:t>At approx. 30,000 parts per vehicle, that’s over </a:t>
            </a:r>
            <a:r>
              <a:rPr lang="en-GB" b="1" dirty="0">
                <a:solidFill>
                  <a:srgbClr val="003A58"/>
                </a:solidFill>
              </a:rPr>
              <a:t>264 billion parts!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/>
              <a:t>Or over 724 million parts handled</a:t>
            </a:r>
            <a:r>
              <a:rPr lang="en-GB" b="1" dirty="0"/>
              <a:t> </a:t>
            </a:r>
            <a:r>
              <a:rPr lang="en-GB" b="1" dirty="0">
                <a:solidFill>
                  <a:srgbClr val="003A58"/>
                </a:solidFill>
              </a:rPr>
              <a:t>per day!</a:t>
            </a:r>
          </a:p>
          <a:p>
            <a:pPr marL="0" indent="0" algn="ctr">
              <a:spcBef>
                <a:spcPts val="1200"/>
              </a:spcBef>
              <a:buNone/>
            </a:pPr>
            <a:r>
              <a:rPr lang="en-GB" b="1" dirty="0">
                <a:solidFill>
                  <a:srgbClr val="003A58"/>
                </a:solidFill>
              </a:rPr>
              <a:t>It would be fair to assume that there is a incredibly complex/sophisticated planning system controlling material flow at the centre of the Toyota Production System!</a:t>
            </a:r>
          </a:p>
        </p:txBody>
      </p:sp>
    </p:spTree>
    <p:extLst>
      <p:ext uri="{BB962C8B-B14F-4D97-AF65-F5344CB8AC3E}">
        <p14:creationId xmlns:p14="http://schemas.microsoft.com/office/powerpoint/2010/main" val="3945129413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9A22C-918A-4A57-AB16-24D3A61EE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7155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Kanban </a:t>
            </a:r>
            <a:br>
              <a:rPr lang="en-GB" dirty="0"/>
            </a:br>
            <a:r>
              <a:rPr lang="en-GB" sz="2000" dirty="0"/>
              <a:t>(</a:t>
            </a:r>
            <a:r>
              <a:rPr lang="en-GB" sz="2000" i="1" dirty="0">
                <a:latin typeface="+mn-lt"/>
              </a:rPr>
              <a:t>A</a:t>
            </a:r>
            <a:r>
              <a:rPr lang="en-GB" sz="2000" b="0" i="1" dirty="0">
                <a:effectLst/>
                <a:latin typeface="+mn-lt"/>
              </a:rPr>
              <a:t> visual indicator that a process is in need of replenishment)</a:t>
            </a:r>
            <a:endParaRPr lang="en-GB" i="1" dirty="0"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DC2CF1-16AA-411F-BEFD-9E565E155B3F}"/>
              </a:ext>
            </a:extLst>
          </p:cNvPr>
          <p:cNvSpPr txBox="1"/>
          <p:nvPr/>
        </p:nvSpPr>
        <p:spPr>
          <a:xfrm>
            <a:off x="403210" y="2081152"/>
            <a:ext cx="6040120" cy="3370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2200" dirty="0"/>
              <a:t>The Kanban system is essential in maintaining pull.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2200" dirty="0"/>
              <a:t>Kanbans are typically cards or empty boxes.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2200" dirty="0"/>
              <a:t>When components are required at a given workstation, a Kanban is passed (upstream) to the preceding workstation.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2200" dirty="0"/>
              <a:t>The worker at the preceding workstation must only produce the number of items specified on the Kanban.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3070F7-2F27-4E1E-8AE1-110283972605}"/>
              </a:ext>
            </a:extLst>
          </p:cNvPr>
          <p:cNvSpPr txBox="1"/>
          <p:nvPr/>
        </p:nvSpPr>
        <p:spPr>
          <a:xfrm>
            <a:off x="177800" y="1184802"/>
            <a:ext cx="1193268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Toyota use a very simple system called Kanban to control the flow of materials through the system. A Kanban is a visual signal used to indicate that more parts are needed.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7533331C-0B4B-402E-A1D7-1C7C14FBFD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7759" y="2320672"/>
            <a:ext cx="5064641" cy="2695948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5F9CCBA8-3258-4D92-92B8-76C4231BB6D6}"/>
              </a:ext>
            </a:extLst>
          </p:cNvPr>
          <p:cNvSpPr txBox="1"/>
          <p:nvPr/>
        </p:nvSpPr>
        <p:spPr>
          <a:xfrm>
            <a:off x="7630632" y="5081973"/>
            <a:ext cx="2838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3A58"/>
                </a:solidFill>
              </a:rPr>
              <a:t>Kanban Card Example</a:t>
            </a:r>
          </a:p>
        </p:txBody>
      </p:sp>
    </p:spTree>
    <p:extLst>
      <p:ext uri="{BB962C8B-B14F-4D97-AF65-F5344CB8AC3E}">
        <p14:creationId xmlns:p14="http://schemas.microsoft.com/office/powerpoint/2010/main" val="2070838034"/>
      </p:ext>
    </p:extLst>
  </p:cSld>
  <p:clrMapOvr>
    <a:masterClrMapping/>
  </p:clrMapOvr>
  <p:transition>
    <p:cover dir="rd"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11BCF-382D-4791-9C91-16BB703DD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Kanban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784A0-4ADF-4261-AFDE-EF049B387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05969"/>
            <a:ext cx="10972800" cy="404606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Never dispatch defective products!</a:t>
            </a:r>
          </a:p>
          <a:p>
            <a:pPr marL="400050" lvl="1" indent="0">
              <a:buNone/>
            </a:pPr>
            <a:r>
              <a:rPr lang="en-GB" sz="2000" dirty="0"/>
              <a:t>- </a:t>
            </a:r>
            <a:r>
              <a:rPr lang="en-GB" sz="2200" dirty="0"/>
              <a:t>stop production and fix the problem (Jidoka principle).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operator withdraws only what is needed</a:t>
            </a:r>
          </a:p>
          <a:p>
            <a:pPr marL="400050" lvl="1" indent="0">
              <a:buNone/>
            </a:pPr>
            <a:r>
              <a:rPr lang="en-GB" sz="2200" dirty="0"/>
              <a:t>- no withdrawals of materials/components without a Kanban.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Produce only the type and quantity stated on the Kanban</a:t>
            </a:r>
          </a:p>
          <a:p>
            <a:pPr marL="400050" lvl="1" indent="0">
              <a:buNone/>
            </a:pPr>
            <a:r>
              <a:rPr lang="en-GB" sz="2200" dirty="0"/>
              <a:t>- Withdraw only the indicated materials/components and process them in the same sequence that you received the kanbans.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Use Kanban to level production</a:t>
            </a:r>
          </a:p>
          <a:p>
            <a:pPr marL="400050" lvl="1" indent="0">
              <a:buNone/>
            </a:pPr>
            <a:r>
              <a:rPr lang="en-GB" sz="2200" dirty="0"/>
              <a:t>- Avoids the need for excess production capacity (a source of waste – underutilisation).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Adjust number of kanbans to fine tune production</a:t>
            </a:r>
          </a:p>
          <a:p>
            <a:pPr marL="400050" lvl="1" indent="0">
              <a:buNone/>
            </a:pPr>
            <a:r>
              <a:rPr lang="en-GB" sz="2400" dirty="0"/>
              <a:t>- </a:t>
            </a:r>
            <a:r>
              <a:rPr lang="en-GB" sz="2200" dirty="0"/>
              <a:t>Although production is levelled, there will still be some natural variation in demand. We must alter the number of kanbans in the system to deal with this (extremely carefully).</a:t>
            </a:r>
          </a:p>
        </p:txBody>
      </p:sp>
    </p:spTree>
    <p:extLst>
      <p:ext uri="{BB962C8B-B14F-4D97-AF65-F5344CB8AC3E}">
        <p14:creationId xmlns:p14="http://schemas.microsoft.com/office/powerpoint/2010/main" val="2761805607"/>
      </p:ext>
    </p:extLst>
  </p:cSld>
  <p:clrMapOvr>
    <a:masterClrMapping/>
  </p:clrMapOvr>
  <p:transition>
    <p:cover dir="rd"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A9DD5-545E-4B6C-8847-99824F2CB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2882"/>
            <a:ext cx="10972800" cy="1143000"/>
          </a:xfrm>
        </p:spPr>
        <p:txBody>
          <a:bodyPr/>
          <a:lstStyle/>
          <a:p>
            <a:r>
              <a:rPr lang="en-GB" dirty="0"/>
              <a:t>Kanban – Coping with Demand Variation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90A2D-D001-449A-BA78-DE0825FD8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25882"/>
            <a:ext cx="10972800" cy="2645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Companies often have more control over demand than we think, i.e. marketing campaigns and sales (adjusting pricing) can significantly influence demand.</a:t>
            </a:r>
          </a:p>
          <a:p>
            <a:pPr marL="0" indent="0">
              <a:buNone/>
            </a:pPr>
            <a:r>
              <a:rPr lang="en-GB" sz="2400" dirty="0"/>
              <a:t>Three further options: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 Use compulsory overtime or run an additional shift.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Adjust Takt time, number or operators or number of kanbans.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Absorb day-to-day demand with finished goods inventory.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543E6BF-8144-4865-826C-A1B7C3D1B98F}"/>
              </a:ext>
            </a:extLst>
          </p:cNvPr>
          <p:cNvSpPr txBox="1">
            <a:spLocks/>
          </p:cNvSpPr>
          <p:nvPr/>
        </p:nvSpPr>
        <p:spPr>
          <a:xfrm>
            <a:off x="609600" y="3971110"/>
            <a:ext cx="10972800" cy="849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b="1" dirty="0"/>
              <a:t>Question</a:t>
            </a:r>
            <a:r>
              <a:rPr lang="en-GB" sz="2400" dirty="0"/>
              <a:t>: If variation in demand is a given, why is this any better than Push production?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C257577-64E1-466F-9D82-AA88849D55FA}"/>
              </a:ext>
            </a:extLst>
          </p:cNvPr>
          <p:cNvSpPr txBox="1">
            <a:spLocks/>
          </p:cNvSpPr>
          <p:nvPr/>
        </p:nvSpPr>
        <p:spPr>
          <a:xfrm>
            <a:off x="609600" y="4761409"/>
            <a:ext cx="10972800" cy="84908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Because both methods (push/pull) require design for expected demand.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But only pull systems produce only according to </a:t>
            </a:r>
            <a:r>
              <a:rPr lang="en-GB" sz="2400" b="1" dirty="0"/>
              <a:t>actual</a:t>
            </a:r>
            <a:r>
              <a:rPr lang="en-GB" sz="2400" dirty="0"/>
              <a:t> demand.</a:t>
            </a:r>
          </a:p>
        </p:txBody>
      </p:sp>
    </p:spTree>
    <p:extLst>
      <p:ext uri="{BB962C8B-B14F-4D97-AF65-F5344CB8AC3E}">
        <p14:creationId xmlns:p14="http://schemas.microsoft.com/office/powerpoint/2010/main" val="2300674230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B1176-4DFC-4130-B9CD-6F8B448E0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Kanban Prerequisites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AA79E-363F-4AEF-B859-85D1F4655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62249"/>
            <a:ext cx="10972800" cy="35335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Kanban system is likely to fail unless the company has undertaken the following prerequisite tasks: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sz="3200" dirty="0"/>
              <a:t>Levelled production (heijunka).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sz="3200" dirty="0"/>
              <a:t>Implemented standard work.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sz="3200" dirty="0"/>
              <a:t>Setup time reduction (SMED).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sz="3200" dirty="0"/>
              <a:t>Quality control, error proofing (poke yoke) and TPM.</a:t>
            </a:r>
          </a:p>
        </p:txBody>
      </p:sp>
    </p:spTree>
    <p:extLst>
      <p:ext uri="{BB962C8B-B14F-4D97-AF65-F5344CB8AC3E}">
        <p14:creationId xmlns:p14="http://schemas.microsoft.com/office/powerpoint/2010/main" val="17571581"/>
      </p:ext>
    </p:extLst>
  </p:cSld>
  <p:clrMapOvr>
    <a:masterClrMapping/>
  </p:clrMapOvr>
  <p:transition>
    <p:cover dir="rd"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641E-3BC8-439A-8CBA-145137342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Seek Perfection</a:t>
            </a:r>
            <a:br>
              <a:rPr lang="en-GB" dirty="0"/>
            </a:br>
            <a:r>
              <a:rPr lang="en-GB" sz="2000" i="1" dirty="0"/>
              <a:t>(Complete eradication of waste – every step adds value)</a:t>
            </a:r>
            <a:endParaRPr lang="en-GB" i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05DDC25-5747-42DB-80EE-F5846D352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1935" y="1633693"/>
            <a:ext cx="9303488" cy="3590614"/>
          </a:xfrm>
        </p:spPr>
        <p:txBody>
          <a:bodyPr>
            <a:normAutofit/>
          </a:bodyPr>
          <a:lstStyle/>
          <a:p>
            <a:pPr algn="l" fontAlgn="base">
              <a:spcBef>
                <a:spcPts val="1200"/>
              </a:spcBef>
              <a:buFont typeface="+mj-lt"/>
              <a:buAutoNum type="arabicPeriod"/>
            </a:pPr>
            <a:r>
              <a:rPr lang="en-GB" sz="2300" dirty="0"/>
              <a:t>Establishing the culture of continuous improvement is the most important (and challenging) of the 5 steps. It’s a mindset, not a tool.</a:t>
            </a:r>
          </a:p>
          <a:p>
            <a:pPr algn="l" fontAlgn="base">
              <a:spcBef>
                <a:spcPts val="1200"/>
              </a:spcBef>
              <a:buFont typeface="+mj-lt"/>
              <a:buAutoNum type="arabicPeriod"/>
            </a:pPr>
            <a:r>
              <a:rPr lang="en-GB" sz="2300" dirty="0"/>
              <a:t>Continuous improvement requires the complete commitment of every single person within the organisation. Each person must take ownership of their individual role in the pursuit of perfection. </a:t>
            </a:r>
            <a:endParaRPr lang="en-GB" sz="2300" i="0" dirty="0">
              <a:effectLst/>
            </a:endParaRPr>
          </a:p>
          <a:p>
            <a:pPr algn="l" fontAlgn="base">
              <a:spcBef>
                <a:spcPts val="1200"/>
              </a:spcBef>
              <a:buFont typeface="+mj-lt"/>
              <a:buAutoNum type="arabicPeriod"/>
            </a:pPr>
            <a:r>
              <a:rPr lang="en-GB" sz="2300" dirty="0"/>
              <a:t>Customer needs </a:t>
            </a:r>
            <a:r>
              <a:rPr lang="en-GB" sz="2300" i="0" dirty="0">
                <a:effectLst/>
              </a:rPr>
              <a:t>will inevitably change over time: customers raise the bar constantly and request new products and features,</a:t>
            </a:r>
            <a:r>
              <a:rPr lang="en-GB" sz="2300" dirty="0"/>
              <a:t> we must constantly adapt and evolve our manufacturing processes</a:t>
            </a:r>
            <a:r>
              <a:rPr lang="en-GB" sz="2300" i="0" dirty="0">
                <a:effectLst/>
              </a:rPr>
              <a:t> to meet these needs.</a:t>
            </a:r>
            <a:endParaRPr lang="en-GB" sz="2300" b="0" i="0" dirty="0">
              <a:solidFill>
                <a:srgbClr val="1B1919"/>
              </a:solidFill>
              <a:effectLst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b="0" i="0" dirty="0">
              <a:solidFill>
                <a:srgbClr val="1B1919"/>
              </a:solidFill>
              <a:effectLst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BA06C35-9236-469C-8DF7-EFC4070994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531" y="1470484"/>
            <a:ext cx="2511404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858030"/>
      </p:ext>
    </p:extLst>
  </p:cSld>
  <p:clrMapOvr>
    <a:masterClrMapping/>
  </p:clrMapOvr>
  <p:transition>
    <p:cover dir="rd"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28321-3D64-40DC-9C50-A7014B32F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75826"/>
            <a:ext cx="11633200" cy="1143000"/>
          </a:xfrm>
        </p:spPr>
        <p:txBody>
          <a:bodyPr>
            <a:noAutofit/>
          </a:bodyPr>
          <a:lstStyle/>
          <a:p>
            <a:r>
              <a:rPr lang="en-GB" sz="3200" dirty="0"/>
              <a:t>Summary - Can you match the Lean principle to its meaning?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DA76A82-51BD-4F3A-B692-BD5574C2060F}"/>
              </a:ext>
            </a:extLst>
          </p:cNvPr>
          <p:cNvSpPr/>
          <p:nvPr/>
        </p:nvSpPr>
        <p:spPr>
          <a:xfrm>
            <a:off x="609600" y="1316683"/>
            <a:ext cx="2441944" cy="4855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Kaizen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69ECB70-4C7F-43FF-BD38-E0B0D64DCB65}"/>
              </a:ext>
            </a:extLst>
          </p:cNvPr>
          <p:cNvSpPr/>
          <p:nvPr/>
        </p:nvSpPr>
        <p:spPr>
          <a:xfrm>
            <a:off x="609600" y="1925150"/>
            <a:ext cx="2441944" cy="481041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Gemba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BCC5CB5-E469-493A-B04F-6337AA1BC9C0}"/>
              </a:ext>
            </a:extLst>
          </p:cNvPr>
          <p:cNvSpPr/>
          <p:nvPr/>
        </p:nvSpPr>
        <p:spPr>
          <a:xfrm>
            <a:off x="609600" y="2528685"/>
            <a:ext cx="2441944" cy="481041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Kanban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0A4FF92-89E2-4785-8039-CC163086F117}"/>
              </a:ext>
            </a:extLst>
          </p:cNvPr>
          <p:cNvSpPr/>
          <p:nvPr/>
        </p:nvSpPr>
        <p:spPr>
          <a:xfrm>
            <a:off x="609600" y="3132220"/>
            <a:ext cx="2441944" cy="481041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Muda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28992F3-839B-4D00-A4B5-DF1016E53AE9}"/>
              </a:ext>
            </a:extLst>
          </p:cNvPr>
          <p:cNvSpPr/>
          <p:nvPr/>
        </p:nvSpPr>
        <p:spPr>
          <a:xfrm>
            <a:off x="609600" y="3748123"/>
            <a:ext cx="2441944" cy="481041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Value Added Activity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0DE28D8-B6E0-4994-B485-17DF5AE1AF24}"/>
              </a:ext>
            </a:extLst>
          </p:cNvPr>
          <p:cNvSpPr/>
          <p:nvPr/>
        </p:nvSpPr>
        <p:spPr>
          <a:xfrm>
            <a:off x="609600" y="4367753"/>
            <a:ext cx="2441944" cy="481041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Genjitsu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567930A-2746-4D93-B803-A5A9688225C9}"/>
              </a:ext>
            </a:extLst>
          </p:cNvPr>
          <p:cNvSpPr/>
          <p:nvPr/>
        </p:nvSpPr>
        <p:spPr>
          <a:xfrm>
            <a:off x="609600" y="4987383"/>
            <a:ext cx="2441944" cy="481041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Muri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6FFABF4-718B-4C55-9746-A98863C857EA}"/>
              </a:ext>
            </a:extLst>
          </p:cNvPr>
          <p:cNvSpPr/>
          <p:nvPr/>
        </p:nvSpPr>
        <p:spPr>
          <a:xfrm>
            <a:off x="4632252" y="3132220"/>
            <a:ext cx="6950148" cy="485590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 visual signal used to indicate that more parts are needed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07907AA-B3EE-44E0-AC8A-B029983EFCB9}"/>
              </a:ext>
            </a:extLst>
          </p:cNvPr>
          <p:cNvSpPr/>
          <p:nvPr/>
        </p:nvSpPr>
        <p:spPr>
          <a:xfrm>
            <a:off x="4632252" y="1925150"/>
            <a:ext cx="6950148" cy="485590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Waste - activities that use resources but don’t add/create value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2A6C745-D941-4038-9C44-6CEA6E43C176}"/>
              </a:ext>
            </a:extLst>
          </p:cNvPr>
          <p:cNvSpPr/>
          <p:nvPr/>
        </p:nvSpPr>
        <p:spPr>
          <a:xfrm>
            <a:off x="4632252" y="4985108"/>
            <a:ext cx="6950148" cy="485590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Activity that contributes to satisfying the needs of the customer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614E283-CE49-4EC5-869A-2AB803327F83}"/>
              </a:ext>
            </a:extLst>
          </p:cNvPr>
          <p:cNvSpPr/>
          <p:nvPr/>
        </p:nvSpPr>
        <p:spPr>
          <a:xfrm>
            <a:off x="4632252" y="4367753"/>
            <a:ext cx="6950148" cy="485590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real/actual facts and figures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6A17E70-FE31-4CD5-8F96-CC75B164B0FB}"/>
              </a:ext>
            </a:extLst>
          </p:cNvPr>
          <p:cNvSpPr/>
          <p:nvPr/>
        </p:nvSpPr>
        <p:spPr>
          <a:xfrm>
            <a:off x="4632252" y="2526702"/>
            <a:ext cx="6950148" cy="485590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Waste caused by overburdening people, equipment or facilities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CCEE3BB2-405C-412E-9479-8444396E8CEE}"/>
              </a:ext>
            </a:extLst>
          </p:cNvPr>
          <p:cNvSpPr/>
          <p:nvPr/>
        </p:nvSpPr>
        <p:spPr>
          <a:xfrm>
            <a:off x="4632252" y="3750398"/>
            <a:ext cx="6950148" cy="485590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continually Improve / Change for the better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090219C-8F61-4553-8422-1C0AC8AD6221}"/>
              </a:ext>
            </a:extLst>
          </p:cNvPr>
          <p:cNvCxnSpPr>
            <a:cxnSpLocks/>
          </p:cNvCxnSpPr>
          <p:nvPr/>
        </p:nvCxnSpPr>
        <p:spPr>
          <a:xfrm>
            <a:off x="3051544" y="1556227"/>
            <a:ext cx="1580708" cy="243371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E50BA1C0-E144-4968-A29D-B5FB34CD3748}"/>
              </a:ext>
            </a:extLst>
          </p:cNvPr>
          <p:cNvSpPr/>
          <p:nvPr/>
        </p:nvSpPr>
        <p:spPr>
          <a:xfrm>
            <a:off x="609600" y="1317066"/>
            <a:ext cx="2441944" cy="485590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Kaizen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C09B0788-9D60-4808-BE8E-0BEF032417F6}"/>
              </a:ext>
            </a:extLst>
          </p:cNvPr>
          <p:cNvSpPr/>
          <p:nvPr/>
        </p:nvSpPr>
        <p:spPr>
          <a:xfrm>
            <a:off x="4632252" y="1319105"/>
            <a:ext cx="6950148" cy="485590"/>
          </a:xfrm>
          <a:prstGeom prst="roundRect">
            <a:avLst/>
          </a:prstGeom>
          <a:solidFill>
            <a:srgbClr val="2A99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The actual place where the process is performed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477D528-759B-47FD-B0A0-D9E11211552C}"/>
              </a:ext>
            </a:extLst>
          </p:cNvPr>
          <p:cNvCxnSpPr>
            <a:stCxn id="5" idx="3"/>
            <a:endCxn id="28" idx="1"/>
          </p:cNvCxnSpPr>
          <p:nvPr/>
        </p:nvCxnSpPr>
        <p:spPr>
          <a:xfrm flipV="1">
            <a:off x="3051544" y="1561900"/>
            <a:ext cx="1580708" cy="60377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0978C33-60E5-401E-840D-DEB90DC0A9C2}"/>
              </a:ext>
            </a:extLst>
          </p:cNvPr>
          <p:cNvCxnSpPr>
            <a:stCxn id="6" idx="3"/>
            <a:endCxn id="11" idx="1"/>
          </p:cNvCxnSpPr>
          <p:nvPr/>
        </p:nvCxnSpPr>
        <p:spPr>
          <a:xfrm>
            <a:off x="3051544" y="2769206"/>
            <a:ext cx="1580708" cy="60580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17C644D-B9DB-4E77-A713-981C70B5281E}"/>
              </a:ext>
            </a:extLst>
          </p:cNvPr>
          <p:cNvCxnSpPr>
            <a:stCxn id="7" idx="3"/>
            <a:endCxn id="15" idx="1"/>
          </p:cNvCxnSpPr>
          <p:nvPr/>
        </p:nvCxnSpPr>
        <p:spPr>
          <a:xfrm flipV="1">
            <a:off x="3051544" y="2167945"/>
            <a:ext cx="1580708" cy="12047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7FC83566-DCA7-4670-8D49-04A9633D47FA}"/>
              </a:ext>
            </a:extLst>
          </p:cNvPr>
          <p:cNvCxnSpPr>
            <a:stCxn id="8" idx="3"/>
            <a:endCxn id="16" idx="1"/>
          </p:cNvCxnSpPr>
          <p:nvPr/>
        </p:nvCxnSpPr>
        <p:spPr>
          <a:xfrm>
            <a:off x="3051544" y="3988644"/>
            <a:ext cx="1580708" cy="12392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79DE9F85-B415-4CEE-846A-7020C1BE1D3B}"/>
              </a:ext>
            </a:extLst>
          </p:cNvPr>
          <p:cNvCxnSpPr>
            <a:stCxn id="9" idx="3"/>
            <a:endCxn id="17" idx="1"/>
          </p:cNvCxnSpPr>
          <p:nvPr/>
        </p:nvCxnSpPr>
        <p:spPr>
          <a:xfrm>
            <a:off x="3051544" y="4608274"/>
            <a:ext cx="1580708" cy="227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F5A56729-1768-4BB5-A1F6-9C13A894B951}"/>
              </a:ext>
            </a:extLst>
          </p:cNvPr>
          <p:cNvCxnSpPr>
            <a:cxnSpLocks/>
            <a:stCxn id="18" idx="1"/>
            <a:endCxn id="10" idx="3"/>
          </p:cNvCxnSpPr>
          <p:nvPr/>
        </p:nvCxnSpPr>
        <p:spPr>
          <a:xfrm flipH="1">
            <a:off x="3051544" y="2769497"/>
            <a:ext cx="1580708" cy="245840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6613560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PP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heme" id="{6EBE88DF-8B41-4CD6-9AA5-F1955B3F6569}" vid="{9192FCEE-239D-4D4F-980E-878814FDBB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F731E7452C854ABE5EB8C94666986C" ma:contentTypeVersion="5" ma:contentTypeDescription="Create a new document." ma:contentTypeScope="" ma:versionID="7716b86f57334a669137951a2b992f11">
  <xsd:schema xmlns:xsd="http://www.w3.org/2001/XMLSchema" xmlns:xs="http://www.w3.org/2001/XMLSchema" xmlns:p="http://schemas.microsoft.com/office/2006/metadata/properties" xmlns:ns2="b1eb68b5-1f4b-46a3-92bd-9f6606ee54a4" targetNamespace="http://schemas.microsoft.com/office/2006/metadata/properties" ma:root="true" ma:fieldsID="928cf922026c5dd000517606d2e5b60e" ns2:_="">
    <xsd:import namespace="b1eb68b5-1f4b-46a3-92bd-9f6606ee54a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eb68b5-1f4b-46a3-92bd-9f6606ee54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9D7A882-B4F1-4C8A-8754-F8E954F94D12}">
  <ds:schemaRefs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F76D5BD-10F1-4BF6-A542-E8C96A40BD3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5AF1398-3A26-4E72-ABC6-8DF494E48E98}"/>
</file>

<file path=docProps/app.xml><?xml version="1.0" encoding="utf-8"?>
<Properties xmlns="http://schemas.openxmlformats.org/officeDocument/2006/extended-properties" xmlns:vt="http://schemas.openxmlformats.org/officeDocument/2006/docPropsVTypes">
  <TotalTime>17223</TotalTime>
  <Words>4795</Words>
  <Application>Microsoft Office PowerPoint</Application>
  <PresentationFormat>Widescreen</PresentationFormat>
  <Paragraphs>540</Paragraphs>
  <Slides>72</Slides>
  <Notes>44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81" baseType="lpstr">
      <vt:lpstr>arial</vt:lpstr>
      <vt:lpstr>arial</vt:lpstr>
      <vt:lpstr>Calibri</vt:lpstr>
      <vt:lpstr>Comic Sans MS</vt:lpstr>
      <vt:lpstr>Google Sans</vt:lpstr>
      <vt:lpstr>Myriad Pro</vt:lpstr>
      <vt:lpstr>Roboto</vt:lpstr>
      <vt:lpstr>Wingdings</vt:lpstr>
      <vt:lpstr>UWTSD PPT Theme</vt:lpstr>
      <vt:lpstr>PowerPoint Presentation</vt:lpstr>
      <vt:lpstr>Session Overview</vt:lpstr>
      <vt:lpstr>PowerPoint Presentation</vt:lpstr>
      <vt:lpstr>What is Lean Thinking?</vt:lpstr>
      <vt:lpstr>PowerPoint Presentation</vt:lpstr>
      <vt:lpstr>A Better Definition – House of Lean (Also called TPS/Toyota Way)</vt:lpstr>
      <vt:lpstr>What Lean Is not – Common Misconceptions</vt:lpstr>
      <vt:lpstr>What Lean Is not – Common Misconceptions</vt:lpstr>
      <vt:lpstr>PowerPoint Presentation</vt:lpstr>
      <vt:lpstr>3M’S of Waste</vt:lpstr>
      <vt:lpstr>8 Sources of Muda – D.O.W.N.T.I.M.E</vt:lpstr>
      <vt:lpstr>T.I.M.W.O.O.D.S</vt:lpstr>
      <vt:lpstr>Kaizen</vt:lpstr>
      <vt:lpstr>What is Kaizen</vt:lpstr>
      <vt:lpstr>Kaizen Vs Innovation (Tortoise vs Hare)</vt:lpstr>
      <vt:lpstr>Kaizen &amp; the PDCA cycle</vt:lpstr>
      <vt:lpstr>PDCA Cycle (Deming Cycle)</vt:lpstr>
      <vt:lpstr>3 Core Kaizen Principles</vt:lpstr>
      <vt:lpstr>Good Housekeeping – 5S</vt:lpstr>
      <vt:lpstr>5S Meaning</vt:lpstr>
      <vt:lpstr>5S Examples – Seiri (Sort) (Remove anything that is not needed)</vt:lpstr>
      <vt:lpstr>5S Examples – Seiton (Set in Order) (Arrange items in a logical order to aid access)</vt:lpstr>
      <vt:lpstr>5S Examples – Seiso (Shine) (Clean everything, inside and out)</vt:lpstr>
      <vt:lpstr>5S Examples – Seiketsu (standardise) (Establish standardised cleaning techniques and guides) Standardise</vt:lpstr>
      <vt:lpstr>5S Examples – Shitsuke (Sustain) (The Most Challenging by far)</vt:lpstr>
      <vt:lpstr>Question- Why is 5s important &amp; What are some of the Benefits?</vt:lpstr>
      <vt:lpstr>Heijunka – Process Levelling</vt:lpstr>
      <vt:lpstr>Example – 3 Types of Tractor</vt:lpstr>
      <vt:lpstr>Problems with Unlevelled Production</vt:lpstr>
      <vt:lpstr>Implementing Heijunka</vt:lpstr>
      <vt:lpstr>Heijunka Aims</vt:lpstr>
      <vt:lpstr>Takt Time – (Beat/Pulse) </vt:lpstr>
      <vt:lpstr>Takt time Prerequisites</vt:lpstr>
      <vt:lpstr>Takt Time Question (Takt time = available production time / number of units required)</vt:lpstr>
      <vt:lpstr>Heijunka Box</vt:lpstr>
      <vt:lpstr>Standard Work</vt:lpstr>
      <vt:lpstr>Standard Work Charts</vt:lpstr>
      <vt:lpstr>Standard Work Charts – Question</vt:lpstr>
      <vt:lpstr>Jidoka (Quality at Source – Built in Quality)</vt:lpstr>
      <vt:lpstr>Jidoka – Key Principles</vt:lpstr>
      <vt:lpstr>Poka-Yoke – Error Proofing</vt:lpstr>
      <vt:lpstr>Questions – Poka-Yoke</vt:lpstr>
      <vt:lpstr>Andon (No Compromise on Quality) </vt:lpstr>
      <vt:lpstr>Automation – Man &amp; Machine</vt:lpstr>
      <vt:lpstr>PowerPoint Presentation</vt:lpstr>
      <vt:lpstr>Implementing Lean (Lean transformation)</vt:lpstr>
      <vt:lpstr>Lean Implementation – 5 Key Principles (Womack &amp; Jones model)</vt:lpstr>
      <vt:lpstr>1. Identifying Value (Value is anything that the customer is willing to pay for) </vt:lpstr>
      <vt:lpstr>PowerPoint Presentation</vt:lpstr>
      <vt:lpstr>  Value Added / Non-Value Added Activity  </vt:lpstr>
      <vt:lpstr>  Jaffa Cake Production Quiz V.A or N.V.A  </vt:lpstr>
      <vt:lpstr>  Can You Identify the V.A &amp; N.V.A Activities?  </vt:lpstr>
      <vt:lpstr>2. Mapping the Value Stream (To remove waste, we must find it)</vt:lpstr>
      <vt:lpstr>VSM Example</vt:lpstr>
      <vt:lpstr>VSM Rules</vt:lpstr>
      <vt:lpstr>VSM Questions </vt:lpstr>
      <vt:lpstr>Four VSM Questions</vt:lpstr>
      <vt:lpstr>Question?</vt:lpstr>
      <vt:lpstr>Sea of Inventory</vt:lpstr>
      <vt:lpstr>3. Creating Flow (Making Remaining Steps Flow)</vt:lpstr>
      <vt:lpstr>Batch vs Continuous Flow</vt:lpstr>
      <vt:lpstr>Paper Aeroplane Exercise (Batch vs Continuous Flow)</vt:lpstr>
      <vt:lpstr>Paper Aeroplane Exercise (Batch vs Continuous Flow)</vt:lpstr>
      <vt:lpstr>PowerPoint Presentation</vt:lpstr>
      <vt:lpstr>4. Establishing Pull (Materials can either be pushed or pulled through the system)</vt:lpstr>
      <vt:lpstr>The Toyota Way</vt:lpstr>
      <vt:lpstr>Kanban  (A visual indicator that a process is in need of replenishment)</vt:lpstr>
      <vt:lpstr>Kanban Rules</vt:lpstr>
      <vt:lpstr>Kanban – Coping with Demand Variation</vt:lpstr>
      <vt:lpstr>Kanban Prerequisites</vt:lpstr>
      <vt:lpstr>5. Seek Perfection (Complete eradication of waste – every step adds value)</vt:lpstr>
      <vt:lpstr>Summary - Can you match the Lean principle to its meaning?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Automation</dc:title>
  <dc:creator>Jordan Ross Jenkins (P149066)</dc:creator>
  <cp:lastModifiedBy>Jordan Jenkins</cp:lastModifiedBy>
  <cp:revision>498</cp:revision>
  <dcterms:created xsi:type="dcterms:W3CDTF">2021-01-31T13:51:03Z</dcterms:created>
  <dcterms:modified xsi:type="dcterms:W3CDTF">2021-11-18T08:58:47Z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0x010100C7F731E7452C854ABE5EB8C94666986C</vt:lpwstr>
  </property>
</Properties>
</file>