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76" r:id="rId5"/>
    <p:sldId id="259" r:id="rId6"/>
    <p:sldId id="260" r:id="rId7"/>
    <p:sldId id="273" r:id="rId8"/>
    <p:sldId id="267" r:id="rId9"/>
    <p:sldId id="270" r:id="rId10"/>
    <p:sldId id="272" r:id="rId11"/>
    <p:sldId id="27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4EB"/>
    <a:srgbClr val="000000"/>
    <a:srgbClr val="022564"/>
    <a:srgbClr val="E1E1E1"/>
    <a:srgbClr val="6BBDD8"/>
    <a:srgbClr val="E6E6E7"/>
    <a:srgbClr val="2F2F3B"/>
    <a:srgbClr val="EAD079"/>
    <a:srgbClr val="FAF7D8"/>
    <a:srgbClr val="E6E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98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36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976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78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29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590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43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308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349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427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386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B37603-629C-4833-B517-5A5551AAF53E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13379-6E6B-44AE-84CB-1FE34869B0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589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sq.org/quality-resources/fishbone?srsltid=AfmBOopMaRX1N_w7MuQ7odUvkG7Xz-K7vxekMxZ_xAnJQKd69yACCY9p" TargetMode="External"/><Relationship Id="rId2" Type="http://schemas.openxmlformats.org/officeDocument/2006/relationships/hyperlink" Target="https://assets.publishing.service.gov.uk/media/5a7ba0faed915d13110607c8/0947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ooks.google.com/books?hl=en&amp;lr=&amp;id=csZqEAAAQBAJ&amp;oi=fnd&amp;pg=PR7&amp;dq=%E2%80%A2%09National+health+policies+have+prioritised+the+financial+targets+and+foundation+trust+status+regarding+patient+safety+and+care+quality.&amp;ots=xKV3b-gkzp&amp;sig=SLHpCMtFIzDNotBc1Pa2RGj19QE" TargetMode="External"/><Relationship Id="rId4" Type="http://schemas.openxmlformats.org/officeDocument/2006/relationships/hyperlink" Target="https://thedecisionlab.com/reference-guide/management/swiss-cheese-mode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18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0"/>
            <a:ext cx="838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017490"/>
            <a:ext cx="2971800" cy="238760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IN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LEVEL 7 ASSESSMENT SPECIFICATION</a:t>
            </a:r>
            <a:b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Programme: </a:t>
            </a:r>
            <a:r>
              <a:rPr lang="en-IN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  <a:b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IN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724400"/>
            <a:ext cx="3124200" cy="1655762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IN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IN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LCHS7006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</a:pPr>
            <a:r>
              <a:rPr lang="en-IN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</a:t>
            </a:r>
            <a:r>
              <a:rPr lang="en-IN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 Fahad Khan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</a:pPr>
            <a:r>
              <a:rPr lang="en-IN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</a:t>
            </a:r>
            <a:r>
              <a:rPr lang="en-IN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Component 1 Individual Presentation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76362" y="152400"/>
            <a:ext cx="1743075" cy="63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637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70852" y="370988"/>
            <a:ext cx="3048000" cy="129156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70852" y="1662553"/>
            <a:ext cx="3048000" cy="457517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Systems-Based Safety Analysis and Root Cause Evaluation in Healthcare</a:t>
            </a:r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Mid Staffordshire NHS Foundation Trust (UK)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BBC One - The Hospital That Didn't Ca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382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24898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Medical Negligence Can Result From Bias and Mental Shortcuts - McMath Woods  P.A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652"/>
            <a:ext cx="12192000" cy="682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884" y="4105522"/>
            <a:ext cx="6002215" cy="625475"/>
          </a:xfrm>
        </p:spPr>
        <p:txBody>
          <a:bodyPr>
            <a:normAutofit/>
          </a:bodyPr>
          <a:lstStyle/>
          <a:p>
            <a:pPr algn="ctr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5" y="4730997"/>
            <a:ext cx="5783251" cy="1828801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case study investigates systematic failures and patient negligence at the 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Mid Staffordshire NHS Trust.</a:t>
            </a:r>
            <a:endParaRPr lang="en-IN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It aims for identifying the root causes, policy gaps and application of safety model.</a:t>
            </a:r>
            <a:endParaRPr lang="en-IN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602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wnload Free Vectors, Images, Photos &amp; Videos | Vecteez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4" y="-29308"/>
            <a:ext cx="12182475" cy="688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4628" y="1214422"/>
            <a:ext cx="5257800" cy="777875"/>
          </a:xfrm>
        </p:spPr>
        <p:txBody>
          <a:bodyPr>
            <a:normAutofit/>
          </a:bodyPr>
          <a:lstStyle/>
          <a:p>
            <a:pPr algn="ctr"/>
            <a:r>
              <a:rPr lang="en-I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1752" y="2214554"/>
            <a:ext cx="5410200" cy="2817821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the time of 2005 and 2009, the poor leadership and staffing failures have caused an excessive patient mortality.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processes has been weaker, which have caused systemic negligence and unsafe care practices.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deficit safety culture and governance breakdown has prevented the early detection of care failings.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  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947371"/>
            <a:ext cx="4857750" cy="4933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5240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7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he Ultimate Guide to Safety Management Systems - Safes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162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48600" y="381000"/>
            <a:ext cx="3886200" cy="1082675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Systems-Based Safety approach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4800" y="1825625"/>
            <a:ext cx="3810000" cy="4351338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system-based safety focuses on the identification of the root causes and addressing systematic weaknesses (Francis, 2013).</a:t>
            </a:r>
            <a:endParaRPr lang="en-IN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It noted healthcare as an interconnected network, where different layers can influence patient care outcomes.</a:t>
            </a:r>
            <a:endParaRPr lang="en-IN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This also emphasises on the proactive prevention through continuous monitoring and communication.</a:t>
            </a:r>
            <a:endParaRPr lang="en-IN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774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2728" y="285728"/>
            <a:ext cx="6324600" cy="71438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Swiss Cheese Model (Reason, 2000)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2984"/>
            <a:ext cx="6096000" cy="2786082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Swiss Cheese Model states that many layers of protection are there to cease mistakes from harming patients in the healthcare (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Decision Lab, 2024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</a:t>
            </a:r>
            <a:endParaRPr lang="en-IN" sz="16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Each “Slice” mainly represents small failures or weaknesses as the holes in a cheese (</a:t>
            </a:r>
            <a:r>
              <a:rPr lang="en-IN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Decision Lab, 2024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). </a:t>
            </a:r>
            <a:endParaRPr lang="en-IN" sz="16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At the Mid Staffordshire, failures in leadership, staffing and communication caused catastrophic harm to the patients (Francis, 2013).</a:t>
            </a:r>
            <a:endParaRPr lang="en-IN" sz="16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276" y="4012414"/>
            <a:ext cx="5000660" cy="25849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310314" y="1285860"/>
          <a:ext cx="5643601" cy="4832570"/>
        </p:xfrm>
        <a:graphic>
          <a:graphicData uri="http://schemas.openxmlformats.org/drawingml/2006/table">
            <a:tbl>
              <a:tblPr/>
              <a:tblGrid>
                <a:gridCol w="18809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09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17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71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Layer of Defence (Barrier)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Intended Function</a:t>
                      </a:r>
                      <a:endParaRPr lang="en-US" sz="1200" kern="10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Identified Holes (Failures)</a:t>
                      </a:r>
                      <a:endParaRPr lang="en-US" sz="1200" kern="10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507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Leadership and governance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To provide strategic oversight, accountability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Lack of visible leadership, Systemic negligence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507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Staffing and working culture </a:t>
                      </a:r>
                      <a:endParaRPr lang="en-US" sz="1200" kern="10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To ensure adequate, skilled staff for safe care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Staff demoralisation and unsafe care delivery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507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Clinical audits and QA systems</a:t>
                      </a:r>
                      <a:endParaRPr lang="en-US" sz="1200" kern="10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To monitor care quality, detect risks early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Infrequent audits, poor data use, lack of follow-up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507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External regulation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To align care delivery with safety and equity</a:t>
                      </a:r>
                      <a:endParaRPr lang="en-US" sz="1200" kern="10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Financial targets prioritised over care quality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9507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Patient feedback 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To empower patients, surface concerns</a:t>
                      </a:r>
                      <a:endParaRPr lang="en-US" sz="1200" kern="10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Ignored complaints, weak advocacy channels, and loss of trust</a:t>
                      </a:r>
                      <a:endParaRPr lang="en-US" sz="12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6255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ckground for Powerpoint Presentation Portra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150" y="357166"/>
            <a:ext cx="10515600" cy="571504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ea typeface="Arial"/>
                <a:cs typeface="Times New Roman" panose="02020603050405020304" pitchFamily="18" charset="0"/>
                <a:sym typeface="Arial"/>
              </a:rPr>
              <a:t>Benchmark table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644544"/>
              </p:ext>
            </p:extLst>
          </p:nvPr>
        </p:nvGraphicFramePr>
        <p:xfrm>
          <a:off x="1881158" y="1285836"/>
          <a:ext cx="8429684" cy="4996512"/>
        </p:xfrm>
        <a:graphic>
          <a:graphicData uri="http://schemas.openxmlformats.org/drawingml/2006/table">
            <a:tbl>
              <a:tblPr/>
              <a:tblGrid>
                <a:gridCol w="23574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7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14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286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b="1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Benchmark Indicator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b="1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National Standard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b="1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Hospital Performance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1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Patient Mortality Rate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Less than 100 deaths per 1,000 admissions (National Quality Board, 2017)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Up to 1,200 excess deaths between 2005–2009 (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Ely, 2025</a:t>
                      </a:r>
                      <a:r>
                        <a:rPr lang="en-US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); mortality rates significantly above average 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1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Staffing Levels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1 nurse per 4–6 patients (general wards) (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NHS England , 2018)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 Higher ratio as 1 nurse per 12 patients (</a:t>
                      </a:r>
                      <a:r>
                        <a:rPr lang="en-GB" sz="140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Francis, 2013</a:t>
                      </a:r>
                      <a:r>
                        <a:rPr lang="en-US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)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923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Incident reporting 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~10–15 incidents per 1,000 bed days (WHO, 2023)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Underreported events and staff feared blame and lacked training in reporting (Francis, 2013)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1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Governance &amp; QA Processes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Effective governance, monitoring, and risk management (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NHS England,</a:t>
                      </a:r>
                      <a:r>
                        <a:rPr lang="en-US" sz="1400" baseline="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 2022)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Board disengaged; audits infrequent or ignored; no effective risk register (Francis, 2013)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1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Patient Satisfaction</a:t>
                      </a: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32% satisfaction in NHS inpatient surveys (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The King's Fund , 2024)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As low as</a:t>
                      </a:r>
                      <a:r>
                        <a:rPr lang="en-GB" sz="1400" kern="100" baseline="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 </a:t>
                      </a:r>
                      <a:r>
                        <a:rPr lang="en-GB" sz="1400" kern="100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</a:rPr>
                        <a:t>in some surveys; complaints and neglect widespread (Francis, 2013)</a:t>
                      </a:r>
                      <a:endParaRPr lang="en-US" sz="1400" kern="100" dirty="0">
                        <a:solidFill>
                          <a:schemeClr val="tx1"/>
                        </a:solidFill>
                        <a:latin typeface="Times New Roman"/>
                        <a:ea typeface="Calibri"/>
                      </a:endParaRPr>
                    </a:p>
                  </a:txBody>
                  <a:tcPr marL="53325" marR="53325" marT="26663" marB="26663" anchor="ctr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4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3825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25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Patient safe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862"/>
            <a:ext cx="5181600" cy="686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65125"/>
            <a:ext cx="5638800" cy="100647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Lessons learnt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1690688"/>
            <a:ext cx="5943600" cy="435133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National’s health policies have prioritised the financial targets and foundation trust status regarding patient safety and care quality (World Health Organization, 2021).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Weaker regulatory frameworks and fragmented accountability system can allow the systematic lapses to persist undetected over the years.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Applying the systems theory, the misalignment of the policies might disrupt the structural integrity and processes.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5315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ute ppt background Images - Free Download on Freep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345245"/>
            <a:ext cx="10515600" cy="100488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the Report (Component 2)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103568"/>
              </p:ext>
            </p:extLst>
          </p:nvPr>
        </p:nvGraphicFramePr>
        <p:xfrm>
          <a:off x="838200" y="1695377"/>
          <a:ext cx="10515600" cy="42125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378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777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Section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Content Description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 Introduction &amp; Background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Overview of the Mid Staffordshire case, context, and purpose of analysis.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 Methodology &amp; Model Selection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Explanation of applied frameworks — RCA, Fishbone, Systems, and Donabedian Model. These models will be used to analyze the reasons behind issues and evaluating the quality of healthcare.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 Root Cause and Systems Analysis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Detailed exploration of underlying causes and systemic weaknesses using models.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 Policy Context &amp; Evaluation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Examination of national and institutional policies influencing safety performance.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 Impact on Quality, Efficiency, and Equity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Analysis of service-level implications on patient outcomes, workforce, and trust.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 Recommendations &amp; Conclusion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Practical, evidence-based strategies for reform, culture change, and accountability.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1451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14300"/>
            <a:ext cx="10515600" cy="685800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38200"/>
            <a:ext cx="10515600" cy="556260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Case study </a:t>
            </a:r>
            <a:endParaRPr lang="en-IN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Francis, R. (2013) Report of the Mid Staffordshire NHS Foundation Trust Public Inquiry. 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Mid Staffordshire NHS Foundation Trust Public Inquiry.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Available at: </a:t>
            </a:r>
            <a:r>
              <a:rPr lang="en-IN" sz="14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https://assets.publishing.service.gov.uk/media/5a7ba0faed915d13110607c8/0947.pdf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(Accessed on 1</a:t>
            </a:r>
            <a:r>
              <a:rPr lang="en-IN" sz="14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st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Oct 2025)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IN" sz="14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Additional </a:t>
            </a:r>
            <a:endParaRPr lang="en-IN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ASQ (2025) </a:t>
            </a:r>
            <a:r>
              <a:rPr lang="en-IN" sz="14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Learn About Quality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 Available at: </a:t>
            </a:r>
            <a:r>
              <a:rPr lang="en-IN" sz="14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https://asq.org/quality-resources/fishbone?srsltid=AfmBOopMaRX1N_w7MuQ7odUvkG7Xz-K7vxekMxZ_xAnJQKd69yACCY9p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(Accessed on 1</a:t>
            </a:r>
            <a:r>
              <a:rPr lang="en-IN" sz="14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st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Oct 2025)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Ely, J. (2025). Britain’s ‘deadliest’ hospitals: NHS Trusts where ‘too many’ patients are dying, official report shows - so where does YOURS rank? [online] Mail Online. Available at: https://www.dailymail.co.uk/health/article-14893269/Britain-hospitals-Trusts-patients-dying-official-report.html.</a:t>
            </a:r>
            <a:endParaRPr lang="en-GB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National Quality Board (2017). National Guidance on Learning from Deaths National Guidance on Learning from Deaths Contents. [online] Available at: https://www.england.nhs.uk/wp-content/uploads/2017/03/nqb-national-guidance-learning-from-deaths.pdf [Accessed 16 Oct. 2025].</a:t>
            </a:r>
            <a:endParaRPr lang="en-IN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The Decision Lab (2024) </a:t>
            </a:r>
            <a:r>
              <a:rPr lang="en-IN" sz="14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Swiss cheese Model.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Available at: </a:t>
            </a:r>
            <a:r>
              <a:rPr lang="en-IN" sz="14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https://thedecisionlab.com/reference-guide/management/swiss-cheese-model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(Accessed on 1</a:t>
            </a:r>
            <a:r>
              <a:rPr lang="en-IN" sz="14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st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Oct 2025)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World Health Organization (2021) Global patient safety action plan 2021-2030: towards eliminating avoidable harm in health care. World Health Organization. 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Available at: </a:t>
            </a:r>
            <a:r>
              <a:rPr lang="en-IN" sz="14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?hl=en&amp;lr=&amp;id=csZqEAAAQBAJ&amp;oi=fnd&amp;pg=PR7&amp;dq=%E2%80%A2%09National+health+policies+have+prioritised+the+financial+targets+and+foundation+trust+status+regarding+patient+safety+and+care+quality.&amp;ots=xKV3b-gkzp&amp;sig=SLHpCMtFIzDNotBc1Pa2RGj19QE</a:t>
            </a:r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826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85" y="0"/>
            <a:ext cx="121744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2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1111</Words>
  <Application>Microsoft Office PowerPoint</Application>
  <PresentationFormat>Widescreen</PresentationFormat>
  <Paragraphs>87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Symbol</vt:lpstr>
      <vt:lpstr>Times New Roman</vt:lpstr>
      <vt:lpstr>Office Theme</vt:lpstr>
      <vt:lpstr>LEVEL 7 ASSESSMENT SPECIFICATION Programme: MSc Public Health and Social Care in Practice Module: Quality Assurance and Service Improvements</vt:lpstr>
      <vt:lpstr>Topic</vt:lpstr>
      <vt:lpstr>Introduction</vt:lpstr>
      <vt:lpstr>Background</vt:lpstr>
      <vt:lpstr>Concept of Systems-Based Safety approach</vt:lpstr>
      <vt:lpstr>The Swiss Cheese Model (Reason, 2000)</vt:lpstr>
      <vt:lpstr>Benchmark table </vt:lpstr>
      <vt:lpstr>Lessons learnt</vt:lpstr>
      <vt:lpstr>Structure of the Report (Component 2)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2025-10-06T19:33:41Z</dcterms:created>
  <dcterms:modified xsi:type="dcterms:W3CDTF">2025-10-16T12:52:32Z</dcterms:modified>
</cp:coreProperties>
</file>