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9906000" cy="6858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7C72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87" d="100"/>
          <a:sy n="87" d="100"/>
        </p:scale>
        <p:origin x="45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DA8683-3E54-4E33-8DE6-25D173ACBFDA}" type="doc">
      <dgm:prSet loTypeId="urn:microsoft.com/office/officeart/2005/8/layout/target3" loCatId="list" qsTypeId="urn:microsoft.com/office/officeart/2005/8/quickstyle/simple1" qsCatId="simple" csTypeId="urn:microsoft.com/office/officeart/2005/8/colors/colorful5" csCatId="colorful" phldr="1"/>
      <dgm:spPr/>
      <dgm:t>
        <a:bodyPr/>
        <a:lstStyle/>
        <a:p>
          <a:endParaRPr lang="en-US"/>
        </a:p>
      </dgm:t>
    </dgm:pt>
    <dgm:pt modelId="{EE70CCD7-CFB5-421A-87F3-765399391668}">
      <dgm:prSet phldrT="[Text]" custT="1"/>
      <dgm:spPr/>
      <dgm:t>
        <a:bodyPr/>
        <a:lstStyle/>
        <a:p>
          <a:pPr>
            <a:lnSpc>
              <a:spcPct val="100000"/>
            </a:lnSpc>
          </a:pPr>
          <a:r>
            <a:rPr lang="en-US" sz="500" dirty="0">
              <a:effectLst/>
              <a:latin typeface="Times New Roman" panose="02020603050405020304" pitchFamily="18" charset="0"/>
              <a:ea typeface="Calibri" panose="020F0502020204030204" pitchFamily="34" charset="0"/>
              <a:cs typeface="Times New Roman" panose="02020603050405020304" pitchFamily="18" charset="0"/>
            </a:rPr>
            <a:t>Feelings influence what people notice, how they interpret information and what feels possible to them. Critical feedback can result in frustration, which can lead to seeking clarification, and shame can lead to withdrawal. Recognizing distress is the first step  determining if there is an involvement of identity, expectations or uncertainty, guides action. Emotional intelligence offers a framework with which to differentiate these processes (Mayer, Salovey and Caruso, 2004). Too much confidence can lead to participation but create obstacles to discovering weaknesses. Emotional influence is context and interpretation related, including reflection time. Decisions are enhanced when emotions are interpreted as information to be examined, rather than followed.</a:t>
          </a:r>
          <a:endParaRPr lang="en-US" sz="500" dirty="0">
            <a:latin typeface="Times New Roman" panose="02020603050405020304" pitchFamily="18" charset="0"/>
            <a:cs typeface="Times New Roman" panose="02020603050405020304" pitchFamily="18" charset="0"/>
          </a:endParaRPr>
        </a:p>
      </dgm:t>
    </dgm:pt>
    <dgm:pt modelId="{86286C37-2C6E-4708-A4DC-38B37C3CF068}" type="parTrans" cxnId="{E5EFF3E8-4F60-49EC-B20E-EEAA22D4FD26}">
      <dgm:prSet/>
      <dgm:spPr/>
      <dgm:t>
        <a:bodyPr/>
        <a:lstStyle/>
        <a:p>
          <a:pPr>
            <a:lnSpc>
              <a:spcPct val="100000"/>
            </a:lnSpc>
          </a:pPr>
          <a:endParaRPr lang="en-US" sz="1600">
            <a:latin typeface="Times New Roman" panose="02020603050405020304" pitchFamily="18" charset="0"/>
            <a:cs typeface="Times New Roman" panose="02020603050405020304" pitchFamily="18" charset="0"/>
          </a:endParaRPr>
        </a:p>
      </dgm:t>
    </dgm:pt>
    <dgm:pt modelId="{7DF5B21B-DA0D-47D7-9D62-895BA5440F79}" type="sibTrans" cxnId="{E5EFF3E8-4F60-49EC-B20E-EEAA22D4FD26}">
      <dgm:prSet/>
      <dgm:spPr/>
      <dgm:t>
        <a:bodyPr/>
        <a:lstStyle/>
        <a:p>
          <a:pPr>
            <a:lnSpc>
              <a:spcPct val="100000"/>
            </a:lnSpc>
          </a:pPr>
          <a:endParaRPr lang="en-US" sz="1600">
            <a:latin typeface="Times New Roman" panose="02020603050405020304" pitchFamily="18" charset="0"/>
            <a:cs typeface="Times New Roman" panose="02020603050405020304" pitchFamily="18" charset="0"/>
          </a:endParaRPr>
        </a:p>
      </dgm:t>
    </dgm:pt>
    <dgm:pt modelId="{E8CEE325-600E-4157-B2BF-49C63DDCF8F7}">
      <dgm:prSet custT="1"/>
      <dgm:spPr/>
      <dgm:t>
        <a:bodyPr/>
        <a:lstStyle/>
        <a:p>
          <a:pPr>
            <a:lnSpc>
              <a:spcPct val="100000"/>
            </a:lnSpc>
          </a:pPr>
          <a:r>
            <a:rPr lang="en-US" sz="500" dirty="0">
              <a:effectLst/>
              <a:latin typeface="Times New Roman" panose="02020603050405020304" pitchFamily="18" charset="0"/>
              <a:ea typeface="Calibri" panose="020F0502020204030204" pitchFamily="34" charset="0"/>
              <a:cs typeface="Times New Roman" panose="02020603050405020304" pitchFamily="18" charset="0"/>
            </a:rPr>
            <a:t>Awareness is developed by </a:t>
          </a:r>
          <a:r>
            <a:rPr lang="en-US" sz="500" dirty="0" err="1">
              <a:effectLst/>
              <a:latin typeface="Times New Roman" panose="02020603050405020304" pitchFamily="18" charset="0"/>
              <a:ea typeface="Calibri" panose="020F0502020204030204" pitchFamily="34" charset="0"/>
              <a:cs typeface="Times New Roman" panose="02020603050405020304" pitchFamily="18" charset="0"/>
            </a:rPr>
            <a:t>recognising</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triggers and looking at frequent reactions. A student might be aware of embarrassment, check for consistency with marking criteria and ask for clarification before challenging an unsatisfactory mark. Reappraisal can re-read critique in a positive way; pause means there are no reactive responses. Journaling can, however, be counter-productive if it increases rumination, and reframing can't reverse inappropriate feedback and poor instruction. Awareness must be coupled with evidence checking, purposeful planning and appropriate support; improvement should be evaluated by quality of subsequent decisions. In the same way, the concerns themselves don't need to be silenced by workplace regulation.</a:t>
          </a:r>
        </a:p>
      </dgm:t>
    </dgm:pt>
    <dgm:pt modelId="{C238C1AA-D3E7-4135-8EC7-E4D3798A65A7}" type="parTrans" cxnId="{01FAA84E-9965-4CD1-B28C-5FE72EB67043}">
      <dgm:prSet/>
      <dgm:spPr/>
      <dgm:t>
        <a:bodyPr/>
        <a:lstStyle/>
        <a:p>
          <a:pPr>
            <a:lnSpc>
              <a:spcPct val="100000"/>
            </a:lnSpc>
          </a:pPr>
          <a:endParaRPr lang="en-US" sz="1600">
            <a:latin typeface="Times New Roman" panose="02020603050405020304" pitchFamily="18" charset="0"/>
            <a:cs typeface="Times New Roman" panose="02020603050405020304" pitchFamily="18" charset="0"/>
          </a:endParaRPr>
        </a:p>
      </dgm:t>
    </dgm:pt>
    <dgm:pt modelId="{D9362689-6E3D-4B2F-9998-0FDABE651F5E}" type="sibTrans" cxnId="{01FAA84E-9965-4CD1-B28C-5FE72EB67043}">
      <dgm:prSet/>
      <dgm:spPr/>
      <dgm:t>
        <a:bodyPr/>
        <a:lstStyle/>
        <a:p>
          <a:pPr>
            <a:lnSpc>
              <a:spcPct val="100000"/>
            </a:lnSpc>
          </a:pPr>
          <a:endParaRPr lang="en-US" sz="1600">
            <a:latin typeface="Times New Roman" panose="02020603050405020304" pitchFamily="18" charset="0"/>
            <a:cs typeface="Times New Roman" panose="02020603050405020304" pitchFamily="18" charset="0"/>
          </a:endParaRPr>
        </a:p>
      </dgm:t>
    </dgm:pt>
    <dgm:pt modelId="{EE58A3B2-5952-415C-9AA9-4B2C3863C07D}" type="pres">
      <dgm:prSet presAssocID="{42DA8683-3E54-4E33-8DE6-25D173ACBFDA}" presName="Name0" presStyleCnt="0">
        <dgm:presLayoutVars>
          <dgm:chMax val="7"/>
          <dgm:dir/>
          <dgm:animLvl val="lvl"/>
          <dgm:resizeHandles val="exact"/>
        </dgm:presLayoutVars>
      </dgm:prSet>
      <dgm:spPr/>
    </dgm:pt>
    <dgm:pt modelId="{D4C05671-FC2F-448B-9710-4A9C15225160}" type="pres">
      <dgm:prSet presAssocID="{EE70CCD7-CFB5-421A-87F3-765399391668}" presName="circle1" presStyleLbl="node1" presStyleIdx="0" presStyleCnt="2"/>
      <dgm:spPr/>
    </dgm:pt>
    <dgm:pt modelId="{29734F0D-EA91-49D4-B0D3-89A10839E9A7}" type="pres">
      <dgm:prSet presAssocID="{EE70CCD7-CFB5-421A-87F3-765399391668}" presName="space" presStyleCnt="0"/>
      <dgm:spPr/>
    </dgm:pt>
    <dgm:pt modelId="{FCDA3678-186C-48A3-B010-0AA451954C11}" type="pres">
      <dgm:prSet presAssocID="{EE70CCD7-CFB5-421A-87F3-765399391668}" presName="rect1" presStyleLbl="alignAcc1" presStyleIdx="0" presStyleCnt="2"/>
      <dgm:spPr/>
    </dgm:pt>
    <dgm:pt modelId="{C60AC451-31C4-4CB1-9F90-12C831B54706}" type="pres">
      <dgm:prSet presAssocID="{E8CEE325-600E-4157-B2BF-49C63DDCF8F7}" presName="vertSpace2" presStyleLbl="node1" presStyleIdx="0" presStyleCnt="2"/>
      <dgm:spPr/>
    </dgm:pt>
    <dgm:pt modelId="{9620B82A-1654-484C-B1BA-46549D93A0A3}" type="pres">
      <dgm:prSet presAssocID="{E8CEE325-600E-4157-B2BF-49C63DDCF8F7}" presName="circle2" presStyleLbl="node1" presStyleIdx="1" presStyleCnt="2"/>
      <dgm:spPr/>
    </dgm:pt>
    <dgm:pt modelId="{C604630F-EF44-4C4E-B364-3E2D81121AC9}" type="pres">
      <dgm:prSet presAssocID="{E8CEE325-600E-4157-B2BF-49C63DDCF8F7}" presName="rect2" presStyleLbl="alignAcc1" presStyleIdx="1" presStyleCnt="2"/>
      <dgm:spPr/>
    </dgm:pt>
    <dgm:pt modelId="{2DA7F2B3-6043-457A-A355-B5A921B7D44E}" type="pres">
      <dgm:prSet presAssocID="{EE70CCD7-CFB5-421A-87F3-765399391668}" presName="rect1ParTxNoCh" presStyleLbl="alignAcc1" presStyleIdx="1" presStyleCnt="2">
        <dgm:presLayoutVars>
          <dgm:chMax val="1"/>
          <dgm:bulletEnabled val="1"/>
        </dgm:presLayoutVars>
      </dgm:prSet>
      <dgm:spPr/>
    </dgm:pt>
    <dgm:pt modelId="{248892F0-8F4C-4E3C-BCED-135666178467}" type="pres">
      <dgm:prSet presAssocID="{E8CEE325-600E-4157-B2BF-49C63DDCF8F7}" presName="rect2ParTxNoCh" presStyleLbl="alignAcc1" presStyleIdx="1" presStyleCnt="2">
        <dgm:presLayoutVars>
          <dgm:chMax val="1"/>
          <dgm:bulletEnabled val="1"/>
        </dgm:presLayoutVars>
      </dgm:prSet>
      <dgm:spPr/>
    </dgm:pt>
  </dgm:ptLst>
  <dgm:cxnLst>
    <dgm:cxn modelId="{536AE91A-2F01-4AF3-8481-7F561FC04068}" type="presOf" srcId="{EE70CCD7-CFB5-421A-87F3-765399391668}" destId="{FCDA3678-186C-48A3-B010-0AA451954C11}" srcOrd="0" destOrd="0" presId="urn:microsoft.com/office/officeart/2005/8/layout/target3"/>
    <dgm:cxn modelId="{5676AC33-783B-4E28-BA53-15CD4C1B0D97}" type="presOf" srcId="{E8CEE325-600E-4157-B2BF-49C63DDCF8F7}" destId="{C604630F-EF44-4C4E-B364-3E2D81121AC9}" srcOrd="0" destOrd="0" presId="urn:microsoft.com/office/officeart/2005/8/layout/target3"/>
    <dgm:cxn modelId="{EF8AB448-043C-4012-A811-31453AE3906E}" type="presOf" srcId="{42DA8683-3E54-4E33-8DE6-25D173ACBFDA}" destId="{EE58A3B2-5952-415C-9AA9-4B2C3863C07D}" srcOrd="0" destOrd="0" presId="urn:microsoft.com/office/officeart/2005/8/layout/target3"/>
    <dgm:cxn modelId="{01FAA84E-9965-4CD1-B28C-5FE72EB67043}" srcId="{42DA8683-3E54-4E33-8DE6-25D173ACBFDA}" destId="{E8CEE325-600E-4157-B2BF-49C63DDCF8F7}" srcOrd="1" destOrd="0" parTransId="{C238C1AA-D3E7-4135-8EC7-E4D3798A65A7}" sibTransId="{D9362689-6E3D-4B2F-9998-0FDABE651F5E}"/>
    <dgm:cxn modelId="{3CE64BC8-4346-4097-B670-A9C210B323C6}" type="presOf" srcId="{EE70CCD7-CFB5-421A-87F3-765399391668}" destId="{2DA7F2B3-6043-457A-A355-B5A921B7D44E}" srcOrd="1" destOrd="0" presId="urn:microsoft.com/office/officeart/2005/8/layout/target3"/>
    <dgm:cxn modelId="{E77559DD-1566-4324-9E05-55CFFB30A4B4}" type="presOf" srcId="{E8CEE325-600E-4157-B2BF-49C63DDCF8F7}" destId="{248892F0-8F4C-4E3C-BCED-135666178467}" srcOrd="1" destOrd="0" presId="urn:microsoft.com/office/officeart/2005/8/layout/target3"/>
    <dgm:cxn modelId="{E5EFF3E8-4F60-49EC-B20E-EEAA22D4FD26}" srcId="{42DA8683-3E54-4E33-8DE6-25D173ACBFDA}" destId="{EE70CCD7-CFB5-421A-87F3-765399391668}" srcOrd="0" destOrd="0" parTransId="{86286C37-2C6E-4708-A4DC-38B37C3CF068}" sibTransId="{7DF5B21B-DA0D-47D7-9D62-895BA5440F79}"/>
    <dgm:cxn modelId="{59BF3AFD-F8B9-40B6-8F70-506F07B28BF7}" type="presParOf" srcId="{EE58A3B2-5952-415C-9AA9-4B2C3863C07D}" destId="{D4C05671-FC2F-448B-9710-4A9C15225160}" srcOrd="0" destOrd="0" presId="urn:microsoft.com/office/officeart/2005/8/layout/target3"/>
    <dgm:cxn modelId="{FFF90E3A-B2AE-4327-B1F0-D6ACE998B7CA}" type="presParOf" srcId="{EE58A3B2-5952-415C-9AA9-4B2C3863C07D}" destId="{29734F0D-EA91-49D4-B0D3-89A10839E9A7}" srcOrd="1" destOrd="0" presId="urn:microsoft.com/office/officeart/2005/8/layout/target3"/>
    <dgm:cxn modelId="{76D0BDAC-412F-4EC3-8502-0BC11920C792}" type="presParOf" srcId="{EE58A3B2-5952-415C-9AA9-4B2C3863C07D}" destId="{FCDA3678-186C-48A3-B010-0AA451954C11}" srcOrd="2" destOrd="0" presId="urn:microsoft.com/office/officeart/2005/8/layout/target3"/>
    <dgm:cxn modelId="{650B2DA5-7BE2-45A1-914B-E24CB785D788}" type="presParOf" srcId="{EE58A3B2-5952-415C-9AA9-4B2C3863C07D}" destId="{C60AC451-31C4-4CB1-9F90-12C831B54706}" srcOrd="3" destOrd="0" presId="urn:microsoft.com/office/officeart/2005/8/layout/target3"/>
    <dgm:cxn modelId="{5F6454BE-EC7F-4AC6-97CB-C8B83B692FB1}" type="presParOf" srcId="{EE58A3B2-5952-415C-9AA9-4B2C3863C07D}" destId="{9620B82A-1654-484C-B1BA-46549D93A0A3}" srcOrd="4" destOrd="0" presId="urn:microsoft.com/office/officeart/2005/8/layout/target3"/>
    <dgm:cxn modelId="{73F5188A-7E6C-410D-B098-F4C7323B1C11}" type="presParOf" srcId="{EE58A3B2-5952-415C-9AA9-4B2C3863C07D}" destId="{C604630F-EF44-4C4E-B364-3E2D81121AC9}" srcOrd="5" destOrd="0" presId="urn:microsoft.com/office/officeart/2005/8/layout/target3"/>
    <dgm:cxn modelId="{2D696E81-0D3B-42E4-B1B3-3745FEACCEF1}" type="presParOf" srcId="{EE58A3B2-5952-415C-9AA9-4B2C3863C07D}" destId="{2DA7F2B3-6043-457A-A355-B5A921B7D44E}" srcOrd="6" destOrd="0" presId="urn:microsoft.com/office/officeart/2005/8/layout/target3"/>
    <dgm:cxn modelId="{96611B00-5317-41CF-B37B-B28519B2A2BA}" type="presParOf" srcId="{EE58A3B2-5952-415C-9AA9-4B2C3863C07D}" destId="{248892F0-8F4C-4E3C-BCED-135666178467}" srcOrd="7" destOrd="0" presId="urn:microsoft.com/office/officeart/2005/8/layout/targe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C05671-FC2F-448B-9710-4A9C15225160}">
      <dsp:nvSpPr>
        <dsp:cNvPr id="0" name=""/>
        <dsp:cNvSpPr/>
      </dsp:nvSpPr>
      <dsp:spPr>
        <a:xfrm>
          <a:off x="0" y="0"/>
          <a:ext cx="1231368" cy="1231368"/>
        </a:xfrm>
        <a:prstGeom prst="pie">
          <a:avLst>
            <a:gd name="adj1" fmla="val 5400000"/>
            <a:gd name="adj2" fmla="val 162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DA3678-186C-48A3-B010-0AA451954C11}">
      <dsp:nvSpPr>
        <dsp:cNvPr id="0" name=""/>
        <dsp:cNvSpPr/>
      </dsp:nvSpPr>
      <dsp:spPr>
        <a:xfrm>
          <a:off x="615684" y="0"/>
          <a:ext cx="3491314" cy="1231368"/>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222250">
            <a:lnSpc>
              <a:spcPct val="100000"/>
            </a:lnSpc>
            <a:spcBef>
              <a:spcPct val="0"/>
            </a:spcBef>
            <a:spcAft>
              <a:spcPct val="35000"/>
            </a:spcAft>
            <a:buNone/>
          </a:pPr>
          <a:r>
            <a:rPr lang="en-US" sz="500" kern="1200" dirty="0">
              <a:effectLst/>
              <a:latin typeface="Times New Roman" panose="02020603050405020304" pitchFamily="18" charset="0"/>
              <a:ea typeface="Calibri" panose="020F0502020204030204" pitchFamily="34" charset="0"/>
              <a:cs typeface="Times New Roman" panose="02020603050405020304" pitchFamily="18" charset="0"/>
            </a:rPr>
            <a:t>Feelings influence what people notice, how they interpret information and what feels possible to them. Critical feedback can result in frustration, which can lead to seeking clarification, and shame can lead to withdrawal. Recognizing distress is the first step  determining if there is an involvement of identity, expectations or uncertainty, guides action. Emotional intelligence offers a framework with which to differentiate these processes (Mayer, Salovey and Caruso, 2004). Too much confidence can lead to participation but create obstacles to discovering weaknesses. Emotional influence is context and interpretation related, including reflection time. Decisions are enhanced when emotions are interpreted as information to be examined, rather than followed.</a:t>
          </a:r>
          <a:endParaRPr lang="en-US" sz="500" kern="1200" dirty="0">
            <a:latin typeface="Times New Roman" panose="02020603050405020304" pitchFamily="18" charset="0"/>
            <a:cs typeface="Times New Roman" panose="02020603050405020304" pitchFamily="18" charset="0"/>
          </a:endParaRPr>
        </a:p>
      </dsp:txBody>
      <dsp:txXfrm>
        <a:off x="615684" y="0"/>
        <a:ext cx="3491314" cy="584899"/>
      </dsp:txXfrm>
    </dsp:sp>
    <dsp:sp modelId="{9620B82A-1654-484C-B1BA-46549D93A0A3}">
      <dsp:nvSpPr>
        <dsp:cNvPr id="0" name=""/>
        <dsp:cNvSpPr/>
      </dsp:nvSpPr>
      <dsp:spPr>
        <a:xfrm>
          <a:off x="323234" y="584899"/>
          <a:ext cx="584899" cy="584899"/>
        </a:xfrm>
        <a:prstGeom prst="pie">
          <a:avLst>
            <a:gd name="adj1" fmla="val 5400000"/>
            <a:gd name="adj2" fmla="val 1620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04630F-EF44-4C4E-B364-3E2D81121AC9}">
      <dsp:nvSpPr>
        <dsp:cNvPr id="0" name=""/>
        <dsp:cNvSpPr/>
      </dsp:nvSpPr>
      <dsp:spPr>
        <a:xfrm>
          <a:off x="615684" y="584899"/>
          <a:ext cx="3491314" cy="584899"/>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222250">
            <a:lnSpc>
              <a:spcPct val="100000"/>
            </a:lnSpc>
            <a:spcBef>
              <a:spcPct val="0"/>
            </a:spcBef>
            <a:spcAft>
              <a:spcPct val="35000"/>
            </a:spcAft>
            <a:buNone/>
          </a:pPr>
          <a:r>
            <a:rPr lang="en-US" sz="500" kern="1200" dirty="0">
              <a:effectLst/>
              <a:latin typeface="Times New Roman" panose="02020603050405020304" pitchFamily="18" charset="0"/>
              <a:ea typeface="Calibri" panose="020F0502020204030204" pitchFamily="34" charset="0"/>
              <a:cs typeface="Times New Roman" panose="02020603050405020304" pitchFamily="18" charset="0"/>
            </a:rPr>
            <a:t>Awareness is developed by </a:t>
          </a:r>
          <a:r>
            <a:rPr lang="en-US" sz="500" kern="1200" dirty="0" err="1">
              <a:effectLst/>
              <a:latin typeface="Times New Roman" panose="02020603050405020304" pitchFamily="18" charset="0"/>
              <a:ea typeface="Calibri" panose="020F0502020204030204" pitchFamily="34" charset="0"/>
              <a:cs typeface="Times New Roman" panose="02020603050405020304" pitchFamily="18" charset="0"/>
            </a:rPr>
            <a:t>recognising</a:t>
          </a:r>
          <a:r>
            <a:rPr lang="en-US" sz="500" kern="1200" dirty="0">
              <a:effectLst/>
              <a:latin typeface="Times New Roman" panose="02020603050405020304" pitchFamily="18" charset="0"/>
              <a:ea typeface="Calibri" panose="020F0502020204030204" pitchFamily="34" charset="0"/>
              <a:cs typeface="Times New Roman" panose="02020603050405020304" pitchFamily="18" charset="0"/>
            </a:rPr>
            <a:t> triggers and looking at frequent reactions. A student might be aware of embarrassment, check for consistency with marking criteria and ask for clarification before challenging an unsatisfactory mark. Reappraisal can re-read critique in a positive way; pause means there are no reactive responses. Journaling can, however, be counter-productive if it increases rumination, and reframing can't reverse inappropriate feedback and poor instruction. Awareness must be coupled with evidence checking, purposeful planning and appropriate support; improvement should be evaluated by quality of subsequent decisions. In the same way, the concerns themselves don't need to be silenced by workplace regulation.</a:t>
          </a:r>
        </a:p>
      </dsp:txBody>
      <dsp:txXfrm>
        <a:off x="615684" y="584899"/>
        <a:ext cx="3491314" cy="584899"/>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9CF3835-6539-4177-AF59-C52C66FBDF70}"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5C6764-4CA7-43F9-9309-6A23FDA8CE36}" type="slidenum">
              <a:rPr lang="en-US" smtClean="0"/>
              <a:t>‹#›</a:t>
            </a:fld>
            <a:endParaRPr lang="en-US"/>
          </a:p>
        </p:txBody>
      </p:sp>
    </p:spTree>
    <p:extLst>
      <p:ext uri="{BB962C8B-B14F-4D97-AF65-F5344CB8AC3E}">
        <p14:creationId xmlns:p14="http://schemas.microsoft.com/office/powerpoint/2010/main" val="2320170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9CF3835-6539-4177-AF59-C52C66FBDF70}"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5C6764-4CA7-43F9-9309-6A23FDA8CE36}" type="slidenum">
              <a:rPr lang="en-US" smtClean="0"/>
              <a:t>‹#›</a:t>
            </a:fld>
            <a:endParaRPr lang="en-US"/>
          </a:p>
        </p:txBody>
      </p:sp>
    </p:spTree>
    <p:extLst>
      <p:ext uri="{BB962C8B-B14F-4D97-AF65-F5344CB8AC3E}">
        <p14:creationId xmlns:p14="http://schemas.microsoft.com/office/powerpoint/2010/main" val="1523458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CF3835-6539-4177-AF59-C52C66FBDF70}"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5C6764-4CA7-43F9-9309-6A23FDA8CE36}" type="slidenum">
              <a:rPr lang="en-US" smtClean="0"/>
              <a:t>‹#›</a:t>
            </a:fld>
            <a:endParaRPr lang="en-US"/>
          </a:p>
        </p:txBody>
      </p:sp>
    </p:spTree>
    <p:extLst>
      <p:ext uri="{BB962C8B-B14F-4D97-AF65-F5344CB8AC3E}">
        <p14:creationId xmlns:p14="http://schemas.microsoft.com/office/powerpoint/2010/main" val="1629749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9CF3835-6539-4177-AF59-C52C66FBDF70}" type="datetimeFigureOut">
              <a:rPr lang="en-US" smtClean="0"/>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5C6764-4CA7-43F9-9309-6A23FDA8CE36}" type="slidenum">
              <a:rPr lang="en-US" smtClean="0"/>
              <a:t>‹#›</a:t>
            </a:fld>
            <a:endParaRPr lang="en-US"/>
          </a:p>
        </p:txBody>
      </p:sp>
    </p:spTree>
    <p:extLst>
      <p:ext uri="{BB962C8B-B14F-4D97-AF65-F5344CB8AC3E}">
        <p14:creationId xmlns:p14="http://schemas.microsoft.com/office/powerpoint/2010/main" val="842323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9CF3835-6539-4177-AF59-C52C66FBDF70}" type="datetimeFigureOut">
              <a:rPr lang="en-US" smtClean="0"/>
              <a:t>10/12/2026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5C6764-4CA7-43F9-9309-6A23FDA8CE36}" type="slidenum">
              <a:rPr lang="en-US" smtClean="0"/>
              <a:t>‹#›</a:t>
            </a:fld>
            <a:endParaRPr lang="en-US"/>
          </a:p>
        </p:txBody>
      </p:sp>
    </p:spTree>
    <p:extLst>
      <p:ext uri="{BB962C8B-B14F-4D97-AF65-F5344CB8AC3E}">
        <p14:creationId xmlns:p14="http://schemas.microsoft.com/office/powerpoint/2010/main" val="1003616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9CF3835-6539-4177-AF59-C52C66FBDF70}" type="datetimeFigureOut">
              <a:rPr lang="en-US" smtClean="0"/>
              <a:t>10/12/2026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15C6764-4CA7-43F9-9309-6A23FDA8CE36}" type="slidenum">
              <a:rPr lang="en-US" smtClean="0"/>
              <a:t>‹#›</a:t>
            </a:fld>
            <a:endParaRPr lang="en-US"/>
          </a:p>
        </p:txBody>
      </p:sp>
    </p:spTree>
    <p:extLst>
      <p:ext uri="{BB962C8B-B14F-4D97-AF65-F5344CB8AC3E}">
        <p14:creationId xmlns:p14="http://schemas.microsoft.com/office/powerpoint/2010/main" val="3317186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CF3835-6539-4177-AF59-C52C66FBDF70}" type="datetimeFigureOut">
              <a:rPr lang="en-US" smtClean="0"/>
              <a:t>10/12/2026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15C6764-4CA7-43F9-9309-6A23FDA8CE36}" type="slidenum">
              <a:rPr lang="en-US" smtClean="0"/>
              <a:t>‹#›</a:t>
            </a:fld>
            <a:endParaRPr lang="en-US"/>
          </a:p>
        </p:txBody>
      </p:sp>
    </p:spTree>
    <p:extLst>
      <p:ext uri="{BB962C8B-B14F-4D97-AF65-F5344CB8AC3E}">
        <p14:creationId xmlns:p14="http://schemas.microsoft.com/office/powerpoint/2010/main" val="1733840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9CF3835-6539-4177-AF59-C52C66FBDF70}" type="datetimeFigureOut">
              <a:rPr lang="en-US" smtClean="0"/>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5C6764-4CA7-43F9-9309-6A23FDA8CE36}" type="slidenum">
              <a:rPr lang="en-US" smtClean="0"/>
              <a:t>‹#›</a:t>
            </a:fld>
            <a:endParaRPr lang="en-US"/>
          </a:p>
        </p:txBody>
      </p:sp>
    </p:spTree>
    <p:extLst>
      <p:ext uri="{BB962C8B-B14F-4D97-AF65-F5344CB8AC3E}">
        <p14:creationId xmlns:p14="http://schemas.microsoft.com/office/powerpoint/2010/main" val="3830006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9CF3835-6539-4177-AF59-C52C66FBDF70}" type="datetimeFigureOut">
              <a:rPr lang="en-US" smtClean="0"/>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5C6764-4CA7-43F9-9309-6A23FDA8CE36}" type="slidenum">
              <a:rPr lang="en-US" smtClean="0"/>
              <a:t>‹#›</a:t>
            </a:fld>
            <a:endParaRPr lang="en-US"/>
          </a:p>
        </p:txBody>
      </p:sp>
    </p:spTree>
    <p:extLst>
      <p:ext uri="{BB962C8B-B14F-4D97-AF65-F5344CB8AC3E}">
        <p14:creationId xmlns:p14="http://schemas.microsoft.com/office/powerpoint/2010/main" val="1572166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9CF3835-6539-4177-AF59-C52C66FBDF70}"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5C6764-4CA7-43F9-9309-6A23FDA8CE36}" type="slidenum">
              <a:rPr lang="en-US" smtClean="0"/>
              <a:t>‹#›</a:t>
            </a:fld>
            <a:endParaRPr lang="en-US"/>
          </a:p>
        </p:txBody>
      </p:sp>
    </p:spTree>
    <p:extLst>
      <p:ext uri="{BB962C8B-B14F-4D97-AF65-F5344CB8AC3E}">
        <p14:creationId xmlns:p14="http://schemas.microsoft.com/office/powerpoint/2010/main" val="4168720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9CF3835-6539-4177-AF59-C52C66FBDF70}"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5C6764-4CA7-43F9-9309-6A23FDA8CE36}" type="slidenum">
              <a:rPr lang="en-US" smtClean="0"/>
              <a:t>‹#›</a:t>
            </a:fld>
            <a:endParaRPr lang="en-US"/>
          </a:p>
        </p:txBody>
      </p:sp>
    </p:spTree>
    <p:extLst>
      <p:ext uri="{BB962C8B-B14F-4D97-AF65-F5344CB8AC3E}">
        <p14:creationId xmlns:p14="http://schemas.microsoft.com/office/powerpoint/2010/main" val="1729960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CF3835-6539-4177-AF59-C52C66FBDF70}" type="datetimeFigureOut">
              <a:rPr lang="en-US" smtClean="0"/>
              <a:t>10/12/2026</a:t>
            </a:fld>
            <a:endParaRPr lang="en-US"/>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5C6764-4CA7-43F9-9309-6A23FDA8CE36}" type="slidenum">
              <a:rPr lang="en-US" smtClean="0"/>
              <a:t>‹#›</a:t>
            </a:fld>
            <a:endParaRPr lang="en-US"/>
          </a:p>
        </p:txBody>
      </p:sp>
    </p:spTree>
    <p:extLst>
      <p:ext uri="{BB962C8B-B14F-4D97-AF65-F5344CB8AC3E}">
        <p14:creationId xmlns:p14="http://schemas.microsoft.com/office/powerpoint/2010/main" val="33982976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Layout" Target="../diagrams/layout1.xml"/><Relationship Id="rId11" Type="http://schemas.openxmlformats.org/officeDocument/2006/relationships/image" Target="../media/image4.png"/><Relationship Id="rId5" Type="http://schemas.openxmlformats.org/officeDocument/2006/relationships/diagramData" Target="../diagrams/data1.xml"/><Relationship Id="rId10" Type="http://schemas.openxmlformats.org/officeDocument/2006/relationships/image" Target="../media/image3.png"/><Relationship Id="rId4" Type="http://schemas.microsoft.com/office/2007/relationships/hdphoto" Target="../media/hdphoto1.wdp"/><Relationship Id="rId9" Type="http://schemas.microsoft.com/office/2007/relationships/diagramDrawing" Target="../diagrams/drawing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4759916-28F1-4E9F-8D53-C55955DCAF23}"/>
              </a:ext>
            </a:extLst>
          </p:cNvPr>
          <p:cNvSpPr txBox="1"/>
          <p:nvPr/>
        </p:nvSpPr>
        <p:spPr>
          <a:xfrm>
            <a:off x="67112" y="16777"/>
            <a:ext cx="7743038" cy="707886"/>
          </a:xfrm>
          <a:prstGeom prst="rect">
            <a:avLst/>
          </a:prstGeom>
          <a:solidFill>
            <a:schemeClr val="accent2"/>
          </a:solidFill>
        </p:spPr>
        <p:txBody>
          <a:bodyPr wrap="square" rtlCol="0">
            <a:spAutoFit/>
          </a:bodyPr>
          <a:lstStyle/>
          <a:p>
            <a:pPr algn="ctr"/>
            <a:r>
              <a:rPr lang="en-US" sz="2000" b="1" dirty="0">
                <a:solidFill>
                  <a:schemeClr val="bg1"/>
                </a:solidFill>
                <a:effectLst/>
                <a:latin typeface="Eras Bold ITC" panose="020B0907030504020204" pitchFamily="34" charset="0"/>
                <a:ea typeface="Calibri" panose="020F0502020204030204" pitchFamily="34" charset="0"/>
                <a:cs typeface="Times New Roman" panose="02020603050405020304" pitchFamily="18" charset="0"/>
              </a:rPr>
              <a:t>Emotional Intelligence, Decision-Making and Academic Success: A Critical Analysis and Personal Reflection</a:t>
            </a:r>
          </a:p>
        </p:txBody>
      </p:sp>
      <p:sp>
        <p:nvSpPr>
          <p:cNvPr id="6" name="TextBox 5">
            <a:extLst>
              <a:ext uri="{FF2B5EF4-FFF2-40B4-BE49-F238E27FC236}">
                <a16:creationId xmlns:a16="http://schemas.microsoft.com/office/drawing/2014/main" id="{3C20C1A4-B6D4-42D3-9EF9-41D40D401842}"/>
              </a:ext>
            </a:extLst>
          </p:cNvPr>
          <p:cNvSpPr txBox="1"/>
          <p:nvPr/>
        </p:nvSpPr>
        <p:spPr>
          <a:xfrm>
            <a:off x="7533314" y="17687"/>
            <a:ext cx="2305574" cy="707886"/>
          </a:xfrm>
          <a:prstGeom prst="rect">
            <a:avLst/>
          </a:prstGeom>
          <a:solidFill>
            <a:schemeClr val="accent5">
              <a:lumMod val="75000"/>
            </a:schemeClr>
          </a:solidFill>
        </p:spPr>
        <p:txBody>
          <a:bodyPr wrap="square">
            <a:spAutoFit/>
          </a:bodyPr>
          <a:lstStyle/>
          <a:p>
            <a:r>
              <a:rPr lang="en-US" sz="800" b="1" dirty="0">
                <a:solidFill>
                  <a:schemeClr val="bg1"/>
                </a:solidFill>
                <a:latin typeface="Calisto MT" panose="02040603050505030304" pitchFamily="18" charset="0"/>
              </a:rPr>
              <a:t>Module Code: </a:t>
            </a:r>
            <a:r>
              <a:rPr lang="en-US" sz="800" dirty="0">
                <a:solidFill>
                  <a:schemeClr val="bg1"/>
                </a:solidFill>
                <a:latin typeface="Calisto MT" panose="02040603050505030304" pitchFamily="18" charset="0"/>
              </a:rPr>
              <a:t>LCLM5006</a:t>
            </a:r>
          </a:p>
          <a:p>
            <a:r>
              <a:rPr lang="en-US" sz="800" b="1" dirty="0">
                <a:solidFill>
                  <a:schemeClr val="bg1"/>
                </a:solidFill>
                <a:latin typeface="Calisto MT" panose="02040603050505030304" pitchFamily="18" charset="0"/>
              </a:rPr>
              <a:t>Module Title: </a:t>
            </a:r>
            <a:r>
              <a:rPr lang="en-US" sz="800" dirty="0">
                <a:solidFill>
                  <a:schemeClr val="bg1"/>
                </a:solidFill>
                <a:latin typeface="Calisto MT" panose="02040603050505030304" pitchFamily="18" charset="0"/>
              </a:rPr>
              <a:t>Developing Emotional Intelligence Skills</a:t>
            </a:r>
          </a:p>
          <a:p>
            <a:r>
              <a:rPr lang="en-US" sz="800" b="1" dirty="0">
                <a:solidFill>
                  <a:schemeClr val="bg1"/>
                </a:solidFill>
                <a:latin typeface="Calisto MT" panose="02040603050505030304" pitchFamily="18" charset="0"/>
              </a:rPr>
              <a:t>Lecturer’s Name: </a:t>
            </a:r>
            <a:r>
              <a:rPr lang="en-US" sz="800" dirty="0">
                <a:solidFill>
                  <a:schemeClr val="bg1"/>
                </a:solidFill>
                <a:latin typeface="Calisto MT" panose="02040603050505030304" pitchFamily="18" charset="0"/>
              </a:rPr>
              <a:t>Nishi </a:t>
            </a:r>
            <a:r>
              <a:rPr lang="en-US" sz="800" dirty="0" err="1">
                <a:solidFill>
                  <a:schemeClr val="bg1"/>
                </a:solidFill>
                <a:latin typeface="Calisto MT" panose="02040603050505030304" pitchFamily="18" charset="0"/>
              </a:rPr>
              <a:t>Ramsurrun</a:t>
            </a:r>
            <a:r>
              <a:rPr lang="en-US" sz="800" dirty="0">
                <a:solidFill>
                  <a:schemeClr val="bg1"/>
                </a:solidFill>
                <a:latin typeface="Calisto MT" panose="02040603050505030304" pitchFamily="18" charset="0"/>
              </a:rPr>
              <a:t> / Abdallah Naser</a:t>
            </a:r>
          </a:p>
        </p:txBody>
      </p:sp>
      <p:sp>
        <p:nvSpPr>
          <p:cNvPr id="7" name="TextBox 6">
            <a:extLst>
              <a:ext uri="{FF2B5EF4-FFF2-40B4-BE49-F238E27FC236}">
                <a16:creationId xmlns:a16="http://schemas.microsoft.com/office/drawing/2014/main" id="{3D79C7E3-C259-4D5A-BA57-F5F53C9E50FF}"/>
              </a:ext>
            </a:extLst>
          </p:cNvPr>
          <p:cNvSpPr txBox="1"/>
          <p:nvPr/>
        </p:nvSpPr>
        <p:spPr>
          <a:xfrm>
            <a:off x="83890" y="749830"/>
            <a:ext cx="9771776" cy="215444"/>
          </a:xfrm>
          <a:prstGeom prst="rect">
            <a:avLst/>
          </a:prstGeom>
          <a:solidFill>
            <a:srgbClr val="C7C72D"/>
          </a:solidFill>
          <a:effectLst>
            <a:softEdge rad="31750"/>
          </a:effectLst>
        </p:spPr>
        <p:txBody>
          <a:bodyPr wrap="square" rtlCol="0">
            <a:spAutoFit/>
          </a:bodyPr>
          <a:lstStyle/>
          <a:p>
            <a:r>
              <a:rPr lang="en-US" sz="800" b="1" dirty="0">
                <a:latin typeface="Calisto MT" panose="02040603050505030304" pitchFamily="18" charset="0"/>
              </a:rPr>
              <a:t>Student Name:                                                                                                                                                                      Student Number: </a:t>
            </a:r>
          </a:p>
        </p:txBody>
      </p:sp>
      <p:sp>
        <p:nvSpPr>
          <p:cNvPr id="8" name="TextBox 7">
            <a:extLst>
              <a:ext uri="{FF2B5EF4-FFF2-40B4-BE49-F238E27FC236}">
                <a16:creationId xmlns:a16="http://schemas.microsoft.com/office/drawing/2014/main" id="{7A38BF02-0CD7-43B0-A4F8-B9B6CC35D585}"/>
              </a:ext>
            </a:extLst>
          </p:cNvPr>
          <p:cNvSpPr txBox="1"/>
          <p:nvPr/>
        </p:nvSpPr>
        <p:spPr>
          <a:xfrm>
            <a:off x="100668" y="1004179"/>
            <a:ext cx="2793534" cy="338554"/>
          </a:xfrm>
          <a:prstGeom prst="rect">
            <a:avLst/>
          </a:prstGeom>
          <a:solidFill>
            <a:schemeClr val="accent5">
              <a:lumMod val="75000"/>
            </a:schemeClr>
          </a:solidFill>
          <a:effectLst>
            <a:softEdge rad="63500"/>
          </a:effectLst>
        </p:spPr>
        <p:txBody>
          <a:bodyPr wrap="square" rtlCol="0">
            <a:spAutoFit/>
          </a:bodyPr>
          <a:lstStyle/>
          <a:p>
            <a:pPr algn="ctr"/>
            <a:r>
              <a:rPr lang="en-US" sz="1600" b="1" dirty="0">
                <a:solidFill>
                  <a:schemeClr val="bg1"/>
                </a:solidFill>
                <a:effectLst/>
                <a:latin typeface="Times New Roman" panose="02020603050405020304" pitchFamily="18" charset="0"/>
                <a:ea typeface="Calibri" panose="020F0502020204030204" pitchFamily="34" charset="0"/>
              </a:rPr>
              <a:t> Introduction</a:t>
            </a:r>
            <a:endParaRPr lang="en-US" sz="1600" b="1" dirty="0">
              <a:solidFill>
                <a:schemeClr val="bg1"/>
              </a:solidFill>
            </a:endParaRPr>
          </a:p>
        </p:txBody>
      </p:sp>
      <p:sp>
        <p:nvSpPr>
          <p:cNvPr id="10" name="TextBox 9">
            <a:extLst>
              <a:ext uri="{FF2B5EF4-FFF2-40B4-BE49-F238E27FC236}">
                <a16:creationId xmlns:a16="http://schemas.microsoft.com/office/drawing/2014/main" id="{42690D11-9216-4448-8B26-327633EB694D}"/>
              </a:ext>
            </a:extLst>
          </p:cNvPr>
          <p:cNvSpPr txBox="1"/>
          <p:nvPr/>
        </p:nvSpPr>
        <p:spPr>
          <a:xfrm>
            <a:off x="24469" y="1352342"/>
            <a:ext cx="2920067" cy="1661993"/>
          </a:xfrm>
          <a:prstGeom prst="rect">
            <a:avLst/>
          </a:prstGeom>
          <a:noFill/>
        </p:spPr>
        <p:txBody>
          <a:bodyPr wrap="square">
            <a:spAutoFit/>
          </a:bodyPr>
          <a:lstStyle/>
          <a:p>
            <a:pPr marL="0" marR="0" algn="just">
              <a:spcBef>
                <a:spcPts val="0"/>
              </a:spcBef>
              <a:spcAft>
                <a:spcPts val="0"/>
              </a:spcAft>
            </a:pPr>
            <a:r>
              <a:rPr lang="en-US" sz="850" dirty="0">
                <a:effectLst/>
                <a:latin typeface="Times New Roman" panose="02020603050405020304" pitchFamily="18" charset="0"/>
                <a:ea typeface="Calibri" panose="020F0502020204030204" pitchFamily="34" charset="0"/>
                <a:cs typeface="Times New Roman" panose="02020603050405020304" pitchFamily="18" charset="0"/>
              </a:rPr>
              <a:t>Emotional intelligence is the ability to detect emotional information and utilize it to direct thinking, but not allow emotions to make decisions. The ability model is related to the ability to perceive emotions, to use emotions to enhance thinking, to understand emotions and their shifts, and to regulate emotions (Mayer, Salovey and Caruso, 2004). These are particularly important when there is disappointment in feedback, and there is defensiveness to criticism. But without awareness, there is no sound judgement; knowledge and context come into play. Self-regulation is not a matter of suppressing uncomfortable feelings, but rather, reflection and action. This is especially important when it comes to stress.</a:t>
            </a:r>
          </a:p>
        </p:txBody>
      </p:sp>
      <p:pic>
        <p:nvPicPr>
          <p:cNvPr id="12" name="Picture 11">
            <a:extLst>
              <a:ext uri="{FF2B5EF4-FFF2-40B4-BE49-F238E27FC236}">
                <a16:creationId xmlns:a16="http://schemas.microsoft.com/office/drawing/2014/main" id="{A7799784-4DE7-4B5A-ACD5-A1950AA99EFB}"/>
              </a:ext>
            </a:extLst>
          </p:cNvPr>
          <p:cNvPicPr>
            <a:picLocks noChangeAspect="1"/>
          </p:cNvPicPr>
          <p:nvPr/>
        </p:nvPicPr>
        <p:blipFill>
          <a:blip r:embed="rId2"/>
          <a:stretch>
            <a:fillRect/>
          </a:stretch>
        </p:blipFill>
        <p:spPr>
          <a:xfrm>
            <a:off x="2944536" y="1004179"/>
            <a:ext cx="2216264" cy="2010156"/>
          </a:xfrm>
          <a:prstGeom prst="rect">
            <a:avLst/>
          </a:prstGeom>
        </p:spPr>
      </p:pic>
      <p:sp>
        <p:nvSpPr>
          <p:cNvPr id="14" name="TextBox 13">
            <a:extLst>
              <a:ext uri="{FF2B5EF4-FFF2-40B4-BE49-F238E27FC236}">
                <a16:creationId xmlns:a16="http://schemas.microsoft.com/office/drawing/2014/main" id="{94370312-8A21-4933-9913-2B2390FECF01}"/>
              </a:ext>
            </a:extLst>
          </p:cNvPr>
          <p:cNvSpPr txBox="1"/>
          <p:nvPr/>
        </p:nvSpPr>
        <p:spPr>
          <a:xfrm>
            <a:off x="5202745" y="997179"/>
            <a:ext cx="4644532" cy="307777"/>
          </a:xfrm>
          <a:prstGeom prst="rect">
            <a:avLst/>
          </a:prstGeom>
          <a:solidFill>
            <a:schemeClr val="accent5">
              <a:lumMod val="75000"/>
            </a:schemeClr>
          </a:solidFill>
          <a:effectLst>
            <a:softEdge rad="31750"/>
          </a:effectLst>
        </p:spPr>
        <p:txBody>
          <a:bodyPr wrap="square">
            <a:spAutoFit/>
          </a:bodyPr>
          <a:lstStyle/>
          <a:p>
            <a:pPr marL="0" marR="0" algn="ctr">
              <a:spcBef>
                <a:spcPts val="0"/>
              </a:spcBef>
              <a:spcAft>
                <a:spcPts val="0"/>
              </a:spcAft>
            </a:pPr>
            <a:r>
              <a:rPr lang="en-US" sz="14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Method</a:t>
            </a:r>
          </a:p>
        </p:txBody>
      </p:sp>
      <p:sp>
        <p:nvSpPr>
          <p:cNvPr id="16" name="TextBox 15">
            <a:extLst>
              <a:ext uri="{FF2B5EF4-FFF2-40B4-BE49-F238E27FC236}">
                <a16:creationId xmlns:a16="http://schemas.microsoft.com/office/drawing/2014/main" id="{636ACD64-9158-4CF6-81BB-60B75A814673}"/>
              </a:ext>
            </a:extLst>
          </p:cNvPr>
          <p:cNvSpPr txBox="1"/>
          <p:nvPr/>
        </p:nvSpPr>
        <p:spPr>
          <a:xfrm>
            <a:off x="5160800" y="1295722"/>
            <a:ext cx="3312081" cy="1754326"/>
          </a:xfrm>
          <a:prstGeom prst="rect">
            <a:avLst/>
          </a:prstGeom>
          <a:noFill/>
        </p:spPr>
        <p:txBody>
          <a:bodyPr wrap="square">
            <a:spAutoFit/>
          </a:bodyPr>
          <a:lstStyle/>
          <a:p>
            <a:pPr marL="0" marR="0" algn="just">
              <a:spcBef>
                <a:spcPts val="0"/>
              </a:spcBef>
              <a:spcAft>
                <a:spcPts val="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A critical and focused synthesis is based on four peer-reviewed publications that revolve around the concepts of emotional intelligence, academic achievement, procrastination and mindfulness. Emotional abilities are distinguished by theory, achievement is covered by synthesis, conceptual analysis covers the explanation of avoidance, and a systematic review covers mindfulness. Credibility, relevance and complementary research approaches such as seminal work are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prioritised</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The distinction here between conceptual explanations and observed associations and intervention evidence is made. Findings are interpreted in the context, taking account of methodological limitations. The actual process of searching should be appropriately and honestly recorded.</a:t>
            </a:r>
          </a:p>
        </p:txBody>
      </p:sp>
      <p:pic>
        <p:nvPicPr>
          <p:cNvPr id="18" name="Picture 17">
            <a:extLst>
              <a:ext uri="{FF2B5EF4-FFF2-40B4-BE49-F238E27FC236}">
                <a16:creationId xmlns:a16="http://schemas.microsoft.com/office/drawing/2014/main" id="{B363A941-2C19-440D-8149-DECE538BDADB}"/>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11200"/>
                    </a14:imgEffect>
                  </a14:imgLayer>
                </a14:imgProps>
              </a:ext>
            </a:extLst>
          </a:blip>
          <a:stretch>
            <a:fillRect/>
          </a:stretch>
        </p:blipFill>
        <p:spPr>
          <a:xfrm>
            <a:off x="8446316" y="1343953"/>
            <a:ext cx="1392572" cy="1661993"/>
          </a:xfrm>
          <a:prstGeom prst="rect">
            <a:avLst/>
          </a:prstGeom>
        </p:spPr>
      </p:pic>
      <p:sp>
        <p:nvSpPr>
          <p:cNvPr id="19" name="TextBox 18">
            <a:extLst>
              <a:ext uri="{FF2B5EF4-FFF2-40B4-BE49-F238E27FC236}">
                <a16:creationId xmlns:a16="http://schemas.microsoft.com/office/drawing/2014/main" id="{156FCEE1-D851-4039-8641-062DBF81032C}"/>
              </a:ext>
            </a:extLst>
          </p:cNvPr>
          <p:cNvSpPr txBox="1"/>
          <p:nvPr/>
        </p:nvSpPr>
        <p:spPr>
          <a:xfrm>
            <a:off x="100669" y="3077987"/>
            <a:ext cx="4107000" cy="307777"/>
          </a:xfrm>
          <a:prstGeom prst="rect">
            <a:avLst/>
          </a:prstGeom>
          <a:solidFill>
            <a:schemeClr val="accent6"/>
          </a:solidFill>
          <a:effectLst>
            <a:softEdge rad="31750"/>
          </a:effectLst>
        </p:spPr>
        <p:txBody>
          <a:bodyPr wrap="square" rtlCol="0">
            <a:spAutoFit/>
          </a:bodyPr>
          <a:lstStyle/>
          <a:p>
            <a:pPr marL="0" marR="0" algn="just">
              <a:spcBef>
                <a:spcPts val="0"/>
              </a:spcBef>
              <a:spcAft>
                <a:spcPts val="0"/>
              </a:spcAft>
            </a:pPr>
            <a:r>
              <a:rPr lang="en-US" sz="1400" b="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 Analyse Emotional Awareness</a:t>
            </a:r>
          </a:p>
        </p:txBody>
      </p:sp>
      <p:graphicFrame>
        <p:nvGraphicFramePr>
          <p:cNvPr id="22" name="Diagram 21">
            <a:extLst>
              <a:ext uri="{FF2B5EF4-FFF2-40B4-BE49-F238E27FC236}">
                <a16:creationId xmlns:a16="http://schemas.microsoft.com/office/drawing/2014/main" id="{AD3B251A-564D-44C2-A82E-5B0E61CBE087}"/>
              </a:ext>
            </a:extLst>
          </p:cNvPr>
          <p:cNvGraphicFramePr/>
          <p:nvPr>
            <p:extLst>
              <p:ext uri="{D42A27DB-BD31-4B8C-83A1-F6EECF244321}">
                <p14:modId xmlns:p14="http://schemas.microsoft.com/office/powerpoint/2010/main" val="636352251"/>
              </p:ext>
            </p:extLst>
          </p:nvPr>
        </p:nvGraphicFramePr>
        <p:xfrm>
          <a:off x="100669" y="3420843"/>
          <a:ext cx="4106999" cy="12313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4" name="TextBox 23">
            <a:extLst>
              <a:ext uri="{FF2B5EF4-FFF2-40B4-BE49-F238E27FC236}">
                <a16:creationId xmlns:a16="http://schemas.microsoft.com/office/drawing/2014/main" id="{A2256E1E-BADF-41BD-8B9F-CEE6BEB89FCC}"/>
              </a:ext>
            </a:extLst>
          </p:cNvPr>
          <p:cNvSpPr txBox="1"/>
          <p:nvPr/>
        </p:nvSpPr>
        <p:spPr>
          <a:xfrm>
            <a:off x="100668" y="4681925"/>
            <a:ext cx="4107000" cy="276999"/>
          </a:xfrm>
          <a:prstGeom prst="rect">
            <a:avLst/>
          </a:prstGeom>
          <a:solidFill>
            <a:schemeClr val="accent4"/>
          </a:solidFill>
          <a:effectLst>
            <a:softEdge rad="31750"/>
          </a:effectLst>
        </p:spPr>
        <p:txBody>
          <a:bodyPr wrap="square">
            <a:spAutoFit/>
          </a:bodyPr>
          <a:lstStyle/>
          <a:p>
            <a:r>
              <a:rPr lang="en-US" sz="1200" b="1" dirty="0">
                <a:solidFill>
                  <a:schemeClr val="bg1"/>
                </a:solidFill>
                <a:effectLst/>
                <a:latin typeface="Times New Roman" panose="02020603050405020304" pitchFamily="18" charset="0"/>
                <a:ea typeface="Calibri" panose="020F0502020204030204" pitchFamily="34" charset="0"/>
              </a:rPr>
              <a:t>2. Evaluate Emotional Intelligence in Academic Success</a:t>
            </a:r>
            <a:endParaRPr lang="en-US" sz="1200" b="1" dirty="0">
              <a:solidFill>
                <a:schemeClr val="bg1"/>
              </a:solidFill>
            </a:endParaRPr>
          </a:p>
        </p:txBody>
      </p:sp>
      <p:sp>
        <p:nvSpPr>
          <p:cNvPr id="25" name="TextBox 24">
            <a:extLst>
              <a:ext uri="{FF2B5EF4-FFF2-40B4-BE49-F238E27FC236}">
                <a16:creationId xmlns:a16="http://schemas.microsoft.com/office/drawing/2014/main" id="{57966A65-B2D3-46D7-A811-8FC68719F159}"/>
              </a:ext>
            </a:extLst>
          </p:cNvPr>
          <p:cNvSpPr txBox="1"/>
          <p:nvPr/>
        </p:nvSpPr>
        <p:spPr>
          <a:xfrm>
            <a:off x="67112" y="4951090"/>
            <a:ext cx="2734909" cy="1292662"/>
          </a:xfrm>
          <a:prstGeom prst="rect">
            <a:avLst/>
          </a:prstGeom>
          <a:noFill/>
        </p:spPr>
        <p:txBody>
          <a:bodyPr wrap="square" rtlCol="0">
            <a:spAutoFit/>
          </a:bodyPr>
          <a:lstStyle/>
          <a:p>
            <a:pPr marL="0" marR="0" algn="just">
              <a:spcBef>
                <a:spcPts val="0"/>
              </a:spcBef>
              <a:spcAft>
                <a:spcPts val="0"/>
              </a:spcAft>
            </a:pPr>
            <a:r>
              <a:rPr lang="en-US" sz="600" dirty="0">
                <a:effectLst/>
                <a:latin typeface="Times New Roman" panose="02020603050405020304" pitchFamily="18" charset="0"/>
                <a:ea typeface="Calibri" panose="020F0502020204030204" pitchFamily="34" charset="0"/>
                <a:cs typeface="Times New Roman" panose="02020603050405020304" pitchFamily="18" charset="0"/>
              </a:rPr>
              <a:t>Stress, motivation and resilience are linked in their attention to, effort at and response to setbacks. Settled pressure encourages preparation while unsettled pressure hampers attention. People's motivation diminishes when they see their efforts are unlikely to be successful; resilience is about adapting rather than tolerating unreasonable demands when setbacks occur. An extensive synthesis revealed that emotional intelligence is related to understanding academic performance, and that other learner characteristics are relevant (</a:t>
            </a:r>
            <a:r>
              <a:rPr lang="en-US" sz="600" dirty="0" err="1">
                <a:effectLst/>
                <a:latin typeface="Times New Roman" panose="02020603050405020304" pitchFamily="18" charset="0"/>
                <a:ea typeface="Calibri" panose="020F0502020204030204" pitchFamily="34" charset="0"/>
                <a:cs typeface="Times New Roman" panose="02020603050405020304" pitchFamily="18" charset="0"/>
              </a:rPr>
              <a:t>MacCann</a:t>
            </a:r>
            <a:r>
              <a:rPr lang="en-US" sz="600" dirty="0">
                <a:effectLst/>
                <a:latin typeface="Times New Roman" panose="02020603050405020304" pitchFamily="18" charset="0"/>
                <a:ea typeface="Calibri" panose="020F0502020204030204" pitchFamily="34" charset="0"/>
                <a:cs typeface="Times New Roman" panose="02020603050405020304" pitchFamily="18" charset="0"/>
              </a:rPr>
              <a:t> et al., 2020). But the importance of subject knowledge and teaching and support are still significant. Addressing institutional barriers and external constraints should not be overlooked because of resilience. </a:t>
            </a:r>
          </a:p>
          <a:p>
            <a:pPr marL="0" marR="0" algn="just">
              <a:spcBef>
                <a:spcPts val="0"/>
              </a:spcBef>
              <a:spcAft>
                <a:spcPts val="0"/>
              </a:spcAft>
            </a:pPr>
            <a:r>
              <a:rPr lang="en-US" sz="600" dirty="0">
                <a:effectLst/>
                <a:latin typeface="Times New Roman" panose="02020603050405020304" pitchFamily="18" charset="0"/>
                <a:ea typeface="Calibri" panose="020F0502020204030204" pitchFamily="34" charset="0"/>
                <a:cs typeface="Times New Roman" panose="02020603050405020304" pitchFamily="18" charset="0"/>
              </a:rPr>
              <a:t>Regulations should have an impact on behavior. Not doing something unpleasant can often help to ease the immediate pain and yet make the tasks harder and more stressful in the future. </a:t>
            </a:r>
          </a:p>
        </p:txBody>
      </p:sp>
      <p:pic>
        <p:nvPicPr>
          <p:cNvPr id="27" name="Picture 26">
            <a:extLst>
              <a:ext uri="{FF2B5EF4-FFF2-40B4-BE49-F238E27FC236}">
                <a16:creationId xmlns:a16="http://schemas.microsoft.com/office/drawing/2014/main" id="{C31B9DAC-B437-411C-BCDF-93590E12437E}"/>
              </a:ext>
            </a:extLst>
          </p:cNvPr>
          <p:cNvPicPr>
            <a:picLocks noChangeAspect="1"/>
          </p:cNvPicPr>
          <p:nvPr/>
        </p:nvPicPr>
        <p:blipFill>
          <a:blip r:embed="rId10"/>
          <a:stretch>
            <a:fillRect/>
          </a:stretch>
        </p:blipFill>
        <p:spPr>
          <a:xfrm>
            <a:off x="2753720" y="4988638"/>
            <a:ext cx="1453948" cy="1149437"/>
          </a:xfrm>
          <a:prstGeom prst="rect">
            <a:avLst/>
          </a:prstGeom>
        </p:spPr>
      </p:pic>
      <p:sp>
        <p:nvSpPr>
          <p:cNvPr id="29" name="TextBox 28">
            <a:extLst>
              <a:ext uri="{FF2B5EF4-FFF2-40B4-BE49-F238E27FC236}">
                <a16:creationId xmlns:a16="http://schemas.microsoft.com/office/drawing/2014/main" id="{995860D7-925B-485C-9289-974D0CEE24F3}"/>
              </a:ext>
            </a:extLst>
          </p:cNvPr>
          <p:cNvSpPr txBox="1"/>
          <p:nvPr/>
        </p:nvSpPr>
        <p:spPr>
          <a:xfrm>
            <a:off x="67112" y="6138075"/>
            <a:ext cx="4194741" cy="738664"/>
          </a:xfrm>
          <a:prstGeom prst="rect">
            <a:avLst/>
          </a:prstGeom>
          <a:noFill/>
        </p:spPr>
        <p:txBody>
          <a:bodyPr wrap="square">
            <a:spAutoFit/>
          </a:bodyPr>
          <a:lstStyle/>
          <a:p>
            <a:pPr algn="just"/>
            <a:r>
              <a:rPr lang="en-US" sz="700" dirty="0">
                <a:effectLst/>
                <a:latin typeface="Times New Roman" panose="02020603050405020304" pitchFamily="18" charset="0"/>
                <a:ea typeface="Calibri" panose="020F0502020204030204" pitchFamily="34" charset="0"/>
                <a:cs typeface="Times New Roman" panose="02020603050405020304" pitchFamily="18" charset="0"/>
              </a:rPr>
              <a:t>Partly, procrastination is explained as the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prioritisation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of short-term mood over future interests (Sirois &amp;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Pychyl</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2013). Avoiding and initiating manageable work can help break it. When anxious, mindfulness may de-escalate reactivity and when low in motivation, achievable steps may reignite progress, but when exhausted or when conflicting responsibilities, other responses are needed. Strategies should be tailored to fit causes, not thought-up emotional flaws. The difference carries over to the workplace, where technical training can be just as critical as managing frustration.</a:t>
            </a:r>
            <a:endParaRPr lang="en-US" sz="1600" dirty="0"/>
          </a:p>
        </p:txBody>
      </p:sp>
      <p:sp>
        <p:nvSpPr>
          <p:cNvPr id="31" name="TextBox 30">
            <a:extLst>
              <a:ext uri="{FF2B5EF4-FFF2-40B4-BE49-F238E27FC236}">
                <a16:creationId xmlns:a16="http://schemas.microsoft.com/office/drawing/2014/main" id="{27D07FA9-D472-41EC-A833-A734A997B99D}"/>
              </a:ext>
            </a:extLst>
          </p:cNvPr>
          <p:cNvSpPr txBox="1"/>
          <p:nvPr/>
        </p:nvSpPr>
        <p:spPr>
          <a:xfrm>
            <a:off x="4207667" y="3354072"/>
            <a:ext cx="3912205" cy="1600438"/>
          </a:xfrm>
          <a:prstGeom prst="rect">
            <a:avLst/>
          </a:prstGeom>
          <a:noFill/>
        </p:spPr>
        <p:txBody>
          <a:bodyPr wrap="square">
            <a:spAutoFit/>
          </a:bodyPr>
          <a:lstStyle/>
          <a:p>
            <a:pPr marL="0" marR="0" algn="just">
              <a:spcBef>
                <a:spcPts val="0"/>
              </a:spcBef>
              <a:spcAft>
                <a:spcPts val="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If I was challenged with work that I felt required a lot of study effort, I would consider if it was due to anxiety, poor planning, uncertainty and not laziness. If the situation is captured and immediate thoughts and subsequent decisions are recorded, it would become clear if emotional avoidance is compromising preparation. Difficulty does not go away by itself if challenged, and self-feeding of confidence should not supplant evidence of changed study behaviour. Progress would be suggested by earlier start to tasks, more purposeful requests for feedback, and less last minute decisions, but workload changes may also indicate progress.</a:t>
            </a:r>
          </a:p>
          <a:p>
            <a:pPr marL="0" marR="0" algn="just">
              <a:spcBef>
                <a:spcPts val="0"/>
              </a:spcBef>
              <a:spcAft>
                <a:spcPts val="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Mindfulness of anxious thoughts without believing them to be predictions and reappraisal to support constructive action. There is evidence of some psychological outcomes improving in university students, although this varies depending on the comparison condition and the quality of the studies (Dawson et al., 2020). I would use short mindful observation to be done with scheduled practice, and review completion, distress and feedback over several weeks. Repeatedly using a technique which isn't working is better than academic guidance or specialist support if anxiety continues to be a problem. The same skills will apply to professional communication in challenging feedback situations.</a:t>
            </a:r>
          </a:p>
        </p:txBody>
      </p:sp>
      <p:sp>
        <p:nvSpPr>
          <p:cNvPr id="33" name="TextBox 32">
            <a:extLst>
              <a:ext uri="{FF2B5EF4-FFF2-40B4-BE49-F238E27FC236}">
                <a16:creationId xmlns:a16="http://schemas.microsoft.com/office/drawing/2014/main" id="{82EEB32B-D619-420E-A647-4534B9D45D9A}"/>
              </a:ext>
            </a:extLst>
          </p:cNvPr>
          <p:cNvSpPr txBox="1"/>
          <p:nvPr/>
        </p:nvSpPr>
        <p:spPr>
          <a:xfrm>
            <a:off x="4261852" y="3089046"/>
            <a:ext cx="5577035" cy="276999"/>
          </a:xfrm>
          <a:prstGeom prst="rect">
            <a:avLst/>
          </a:prstGeom>
          <a:solidFill>
            <a:schemeClr val="accent2"/>
          </a:solidFill>
          <a:effectLst>
            <a:softEdge rad="31750"/>
          </a:effectLst>
        </p:spPr>
        <p:txBody>
          <a:bodyPr wrap="square">
            <a:spAutoFit/>
          </a:bodyPr>
          <a:lstStyle/>
          <a:p>
            <a:pPr marL="0" marR="0" algn="just">
              <a:spcBef>
                <a:spcPts val="0"/>
              </a:spcBef>
              <a:spcAft>
                <a:spcPts val="0"/>
              </a:spcAft>
            </a:pPr>
            <a:r>
              <a:rPr lang="en-US" sz="12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3. Critically Reflect on Personal Experience</a:t>
            </a:r>
          </a:p>
        </p:txBody>
      </p:sp>
      <p:pic>
        <p:nvPicPr>
          <p:cNvPr id="35" name="Picture 34">
            <a:extLst>
              <a:ext uri="{FF2B5EF4-FFF2-40B4-BE49-F238E27FC236}">
                <a16:creationId xmlns:a16="http://schemas.microsoft.com/office/drawing/2014/main" id="{E1BB2893-EDCE-4703-BEC6-643034AD1A37}"/>
              </a:ext>
            </a:extLst>
          </p:cNvPr>
          <p:cNvPicPr>
            <a:picLocks noChangeAspect="1"/>
          </p:cNvPicPr>
          <p:nvPr/>
        </p:nvPicPr>
        <p:blipFill>
          <a:blip r:embed="rId11"/>
          <a:stretch>
            <a:fillRect/>
          </a:stretch>
        </p:blipFill>
        <p:spPr>
          <a:xfrm>
            <a:off x="8119872" y="3399740"/>
            <a:ext cx="1682445" cy="1486814"/>
          </a:xfrm>
          <a:prstGeom prst="rect">
            <a:avLst/>
          </a:prstGeom>
        </p:spPr>
      </p:pic>
      <p:sp>
        <p:nvSpPr>
          <p:cNvPr id="37" name="TextBox 36">
            <a:extLst>
              <a:ext uri="{FF2B5EF4-FFF2-40B4-BE49-F238E27FC236}">
                <a16:creationId xmlns:a16="http://schemas.microsoft.com/office/drawing/2014/main" id="{F16F28D9-DFF8-4836-8340-477563F371C0}"/>
              </a:ext>
            </a:extLst>
          </p:cNvPr>
          <p:cNvSpPr txBox="1"/>
          <p:nvPr/>
        </p:nvSpPr>
        <p:spPr>
          <a:xfrm>
            <a:off x="4314793" y="4963786"/>
            <a:ext cx="2570545" cy="307777"/>
          </a:xfrm>
          <a:prstGeom prst="rect">
            <a:avLst/>
          </a:prstGeom>
          <a:solidFill>
            <a:schemeClr val="accent5">
              <a:lumMod val="75000"/>
            </a:schemeClr>
          </a:solidFill>
          <a:effectLst>
            <a:softEdge rad="31750"/>
          </a:effectLst>
        </p:spPr>
        <p:txBody>
          <a:bodyPr wrap="square">
            <a:spAutoFit/>
          </a:bodyPr>
          <a:lstStyle/>
          <a:p>
            <a:pPr marL="0" marR="0" algn="ctr">
              <a:spcBef>
                <a:spcPts val="0"/>
              </a:spcBef>
              <a:spcAft>
                <a:spcPts val="0"/>
              </a:spcAft>
            </a:pPr>
            <a:r>
              <a:rPr lang="en-US" sz="14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Conclusion</a:t>
            </a:r>
          </a:p>
        </p:txBody>
      </p:sp>
      <p:sp>
        <p:nvSpPr>
          <p:cNvPr id="39" name="TextBox 38">
            <a:extLst>
              <a:ext uri="{FF2B5EF4-FFF2-40B4-BE49-F238E27FC236}">
                <a16:creationId xmlns:a16="http://schemas.microsoft.com/office/drawing/2014/main" id="{C9E57F00-6B38-4049-B3B2-6260B0D0700F}"/>
              </a:ext>
            </a:extLst>
          </p:cNvPr>
          <p:cNvSpPr txBox="1"/>
          <p:nvPr/>
        </p:nvSpPr>
        <p:spPr>
          <a:xfrm>
            <a:off x="4258007" y="5271563"/>
            <a:ext cx="2684118" cy="1569660"/>
          </a:xfrm>
          <a:prstGeom prst="rect">
            <a:avLst/>
          </a:prstGeom>
          <a:noFill/>
        </p:spPr>
        <p:txBody>
          <a:bodyPr wrap="square">
            <a:spAutoFit/>
          </a:bodyPr>
          <a:lstStyle/>
          <a:p>
            <a:pPr marL="0" marR="0" algn="just">
              <a:spcBef>
                <a:spcPts val="0"/>
              </a:spcBef>
              <a:spcAft>
                <a:spcPts val="0"/>
              </a:spcAft>
            </a:pPr>
            <a:r>
              <a:rPr lang="en-US" sz="800" dirty="0">
                <a:effectLst/>
                <a:latin typeface="Times New Roman" panose="02020603050405020304" pitchFamily="18" charset="0"/>
                <a:ea typeface="Calibri" panose="020F0502020204030204" pitchFamily="34" charset="0"/>
                <a:cs typeface="Times New Roman" panose="02020603050405020304" pitchFamily="18" charset="0"/>
              </a:rPr>
              <a:t>The most important role of emotional intelligence is when awareness becomes proportionate regulation, appraisal of evidence, and purposeful behaviour in checking evidence and thinking through alternatives. It facilitates the process of avoiding, dealing with failure and managing, but does not guarantee success. Mindfulness could help focus attention and manage emotional responses, but it can't substitute for preparation or avoid some of the pressures of the structure. It is still crucial to consider alternative possibilities. Emotional insight and practical planning, feedback and access to support are all necessary for sustainable academic and workplace development.</a:t>
            </a:r>
          </a:p>
        </p:txBody>
      </p:sp>
      <p:sp>
        <p:nvSpPr>
          <p:cNvPr id="41" name="TextBox 40">
            <a:extLst>
              <a:ext uri="{FF2B5EF4-FFF2-40B4-BE49-F238E27FC236}">
                <a16:creationId xmlns:a16="http://schemas.microsoft.com/office/drawing/2014/main" id="{443DFDB9-E56F-44FA-9ABB-0E613EBE5794}"/>
              </a:ext>
            </a:extLst>
          </p:cNvPr>
          <p:cNvSpPr txBox="1"/>
          <p:nvPr/>
        </p:nvSpPr>
        <p:spPr>
          <a:xfrm>
            <a:off x="6894276" y="5308337"/>
            <a:ext cx="2908041" cy="1477328"/>
          </a:xfrm>
          <a:prstGeom prst="rect">
            <a:avLst/>
          </a:prstGeom>
          <a:noFill/>
        </p:spPr>
        <p:txBody>
          <a:bodyPr wrap="square">
            <a:spAutoFit/>
          </a:bodyPr>
          <a:lstStyle/>
          <a:p>
            <a:pPr marL="171450" indent="-171450" algn="just">
              <a:buFont typeface="Wingdings" panose="05000000000000000000" pitchFamily="2" charset="2"/>
              <a:buChar char="§"/>
            </a:pPr>
            <a:r>
              <a:rPr lang="en-US" sz="600" dirty="0">
                <a:latin typeface="Times New Roman" panose="02020603050405020304" pitchFamily="18" charset="0"/>
                <a:cs typeface="Times New Roman" panose="02020603050405020304" pitchFamily="18" charset="0"/>
              </a:rPr>
              <a:t>Dawson, A.F., Brown, W.W., Anderson, J., Datta, B., Donald, J.N., Hong, K., Allan, S., Mole, T.B., Jones, P.B. and Galante, J. (2020) ‘Mindfulness-based interventions for university students: A systematic review and meta-analysis of </a:t>
            </a:r>
            <a:r>
              <a:rPr lang="en-US" sz="600" dirty="0" err="1">
                <a:latin typeface="Times New Roman" panose="02020603050405020304" pitchFamily="18" charset="0"/>
                <a:cs typeface="Times New Roman" panose="02020603050405020304" pitchFamily="18" charset="0"/>
              </a:rPr>
              <a:t>randomised</a:t>
            </a:r>
            <a:r>
              <a:rPr lang="en-US" sz="600" dirty="0">
                <a:latin typeface="Times New Roman" panose="02020603050405020304" pitchFamily="18" charset="0"/>
                <a:cs typeface="Times New Roman" panose="02020603050405020304" pitchFamily="18" charset="0"/>
              </a:rPr>
              <a:t> controlled trials’, Applied Psychology: Health and Well-Being, 12(2), pp. 384–410. Available at: https://doi.org/10.1111/aphw.12188</a:t>
            </a:r>
          </a:p>
          <a:p>
            <a:pPr marL="171450" indent="-171450" algn="just">
              <a:buFont typeface="Wingdings" panose="05000000000000000000" pitchFamily="2" charset="2"/>
              <a:buChar char="§"/>
            </a:pPr>
            <a:r>
              <a:rPr lang="en-US" sz="600" dirty="0" err="1">
                <a:latin typeface="Times New Roman" panose="02020603050405020304" pitchFamily="18" charset="0"/>
                <a:cs typeface="Times New Roman" panose="02020603050405020304" pitchFamily="18" charset="0"/>
              </a:rPr>
              <a:t>MacCann</a:t>
            </a:r>
            <a:r>
              <a:rPr lang="en-US" sz="600" dirty="0">
                <a:latin typeface="Times New Roman" panose="02020603050405020304" pitchFamily="18" charset="0"/>
                <a:cs typeface="Times New Roman" panose="02020603050405020304" pitchFamily="18" charset="0"/>
              </a:rPr>
              <a:t>, C., Jiang, Y., Brown, L.E.R., Double, K.S., </a:t>
            </a:r>
            <a:r>
              <a:rPr lang="en-US" sz="600" dirty="0" err="1">
                <a:latin typeface="Times New Roman" panose="02020603050405020304" pitchFamily="18" charset="0"/>
                <a:cs typeface="Times New Roman" panose="02020603050405020304" pitchFamily="18" charset="0"/>
              </a:rPr>
              <a:t>Bucich</a:t>
            </a:r>
            <a:r>
              <a:rPr lang="en-US" sz="600" dirty="0">
                <a:latin typeface="Times New Roman" panose="02020603050405020304" pitchFamily="18" charset="0"/>
                <a:cs typeface="Times New Roman" panose="02020603050405020304" pitchFamily="18" charset="0"/>
              </a:rPr>
              <a:t>, M. and </a:t>
            </a:r>
            <a:r>
              <a:rPr lang="en-US" sz="600" dirty="0" err="1">
                <a:latin typeface="Times New Roman" panose="02020603050405020304" pitchFamily="18" charset="0"/>
                <a:cs typeface="Times New Roman" panose="02020603050405020304" pitchFamily="18" charset="0"/>
              </a:rPr>
              <a:t>Minbashian</a:t>
            </a:r>
            <a:r>
              <a:rPr lang="en-US" sz="600" dirty="0">
                <a:latin typeface="Times New Roman" panose="02020603050405020304" pitchFamily="18" charset="0"/>
                <a:cs typeface="Times New Roman" panose="02020603050405020304" pitchFamily="18" charset="0"/>
              </a:rPr>
              <a:t>, A. (2020) ‘Emotional intelligence predicts academic performance: A meta-analysis’, Psychological Bulletin, 146(2), pp. 150–186. Available at: https://doi.org/10.1037/bul0000219</a:t>
            </a:r>
          </a:p>
          <a:p>
            <a:pPr marL="171450" indent="-171450" algn="just">
              <a:buFont typeface="Wingdings" panose="05000000000000000000" pitchFamily="2" charset="2"/>
              <a:buChar char="§"/>
            </a:pPr>
            <a:r>
              <a:rPr lang="en-US" sz="600" dirty="0">
                <a:latin typeface="Times New Roman" panose="02020603050405020304" pitchFamily="18" charset="0"/>
                <a:cs typeface="Times New Roman" panose="02020603050405020304" pitchFamily="18" charset="0"/>
              </a:rPr>
              <a:t>Mayer, J.D., Salovey, P. and Caruso, D.R. (2004) ‘Emotional intelligence: Theory, findings, and implications’, Psychological Inquiry, 15(3), pp. 197–215. Available at: https://doi.org/10.1207/s15327965pli1503_02</a:t>
            </a:r>
          </a:p>
          <a:p>
            <a:pPr marL="171450" indent="-171450" algn="just">
              <a:buFont typeface="Wingdings" panose="05000000000000000000" pitchFamily="2" charset="2"/>
              <a:buChar char="§"/>
            </a:pPr>
            <a:r>
              <a:rPr lang="en-US" sz="600" dirty="0">
                <a:latin typeface="Times New Roman" panose="02020603050405020304" pitchFamily="18" charset="0"/>
                <a:cs typeface="Times New Roman" panose="02020603050405020304" pitchFamily="18" charset="0"/>
              </a:rPr>
              <a:t>Sirois, F.M. and </a:t>
            </a:r>
            <a:r>
              <a:rPr lang="en-US" sz="600" dirty="0" err="1">
                <a:latin typeface="Times New Roman" panose="02020603050405020304" pitchFamily="18" charset="0"/>
                <a:cs typeface="Times New Roman" panose="02020603050405020304" pitchFamily="18" charset="0"/>
              </a:rPr>
              <a:t>Pychyl</a:t>
            </a:r>
            <a:r>
              <a:rPr lang="en-US" sz="600" dirty="0">
                <a:latin typeface="Times New Roman" panose="02020603050405020304" pitchFamily="18" charset="0"/>
                <a:cs typeface="Times New Roman" panose="02020603050405020304" pitchFamily="18" charset="0"/>
              </a:rPr>
              <a:t>, T.A. (2013) ‘Procrastination and the priority of short-term mood regulation: Consequences for future self’, Social and Personality Psychology Compass, 7(2), pp. 115–127. Available at: https://doi.org/10.1111/spc3.12011</a:t>
            </a:r>
          </a:p>
        </p:txBody>
      </p:sp>
      <p:sp>
        <p:nvSpPr>
          <p:cNvPr id="42" name="TextBox 41">
            <a:extLst>
              <a:ext uri="{FF2B5EF4-FFF2-40B4-BE49-F238E27FC236}">
                <a16:creationId xmlns:a16="http://schemas.microsoft.com/office/drawing/2014/main" id="{F05D9917-1514-45A1-A689-040FAAEA8B9F}"/>
              </a:ext>
            </a:extLst>
          </p:cNvPr>
          <p:cNvSpPr txBox="1"/>
          <p:nvPr/>
        </p:nvSpPr>
        <p:spPr>
          <a:xfrm>
            <a:off x="6934061" y="4975825"/>
            <a:ext cx="2860192" cy="307777"/>
          </a:xfrm>
          <a:prstGeom prst="rect">
            <a:avLst/>
          </a:prstGeom>
          <a:solidFill>
            <a:srgbClr val="C7C72D"/>
          </a:solidFill>
          <a:effectLst>
            <a:softEdge rad="63500"/>
          </a:effectLst>
        </p:spPr>
        <p:txBody>
          <a:bodyPr wrap="square" rtlCol="0">
            <a:spAutoFit/>
          </a:bodyPr>
          <a:lstStyle/>
          <a:p>
            <a:pPr algn="ctr"/>
            <a:r>
              <a:rPr lang="en-US" sz="1400" b="1"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21724158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73</TotalTime>
  <Words>1374</Words>
  <Application>Microsoft Office PowerPoint</Application>
  <PresentationFormat>A4 Paper (210x297 mm)</PresentationFormat>
  <Paragraphs>26</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Calibri</vt:lpstr>
      <vt:lpstr>Calibri Light</vt:lpstr>
      <vt:lpstr>Calisto MT</vt:lpstr>
      <vt:lpstr>Eras Bold ITC</vt:lpstr>
      <vt:lpstr>Times New Roman</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hp</cp:lastModifiedBy>
  <cp:revision>8</cp:revision>
  <dcterms:created xsi:type="dcterms:W3CDTF">2026-10-12T11:49:42Z</dcterms:created>
  <dcterms:modified xsi:type="dcterms:W3CDTF">2026-10-12T13:03:04Z</dcterms:modified>
</cp:coreProperties>
</file>