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0" r:id="rId1"/>
  </p:sldMasterIdLst>
  <p:notesMasterIdLst>
    <p:notesMasterId r:id="rId18"/>
  </p:notesMasterIdLst>
  <p:sldIdLst>
    <p:sldId id="256" r:id="rId2"/>
    <p:sldId id="257" r:id="rId3"/>
    <p:sldId id="258" r:id="rId4"/>
    <p:sldId id="273" r:id="rId5"/>
    <p:sldId id="259" r:id="rId6"/>
    <p:sldId id="269" r:id="rId7"/>
    <p:sldId id="272" r:id="rId8"/>
    <p:sldId id="260" r:id="rId9"/>
    <p:sldId id="261" r:id="rId10"/>
    <p:sldId id="262" r:id="rId11"/>
    <p:sldId id="270" r:id="rId12"/>
    <p:sldId id="264" r:id="rId13"/>
    <p:sldId id="265" r:id="rId14"/>
    <p:sldId id="263" r:id="rId15"/>
    <p:sldId id="267" r:id="rId16"/>
    <p:sldId id="26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44" autoAdjust="0"/>
    <p:restoredTop sz="93595" autoAdjust="0"/>
  </p:normalViewPr>
  <p:slideViewPr>
    <p:cSldViewPr snapToGrid="0">
      <p:cViewPr>
        <p:scale>
          <a:sx n="60" d="100"/>
          <a:sy n="60" d="100"/>
        </p:scale>
        <p:origin x="120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7A555-C3F2-44E2-8AB6-C20027149B3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D5CEC-292A-4D6B-8966-A30AD9041D4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23207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9015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67050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58815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CA2A4A-EDA3-37F2-8DA3-D1EB71F077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8A150C-7593-EB58-2F25-560CF0D4CC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890899-D19E-7795-6FAD-38F47763F4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2F8BEF-C719-2DCF-4A69-D8B1E65D47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60489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5273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9661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11538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0194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1058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8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1317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5716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4978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3006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893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8740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961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747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035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1943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020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7571472.2015.11493431" TargetMode="External"/><Relationship Id="rId3" Type="http://schemas.openxmlformats.org/officeDocument/2006/relationships/hyperlink" Target="https://doi.org/10.1093/haschl/qxae022" TargetMode="External"/><Relationship Id="rId7" Type="http://schemas.openxmlformats.org/officeDocument/2006/relationships/hyperlink" Target="https://assets.publishing.service.gov.uk/government/uploads/system/uploads/attachment_data/file/279124/0947.pdf" TargetMode="External"/><Relationship Id="rId12" Type="http://schemas.openxmlformats.org/officeDocument/2006/relationships/hyperlink" Target="http://www.england.nhs.uk/publication/three-year-delivery-plan-for-maternity-and-neonatal-services/" TargetMode="External"/><Relationship Id="rId2" Type="http://schemas.openxmlformats.org/officeDocument/2006/relationships/hyperlink" Target="https://creately.com/guides/what-is-a-fishbone-diagra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fhj.2025.100250" TargetMode="External"/><Relationship Id="rId11" Type="http://schemas.openxmlformats.org/officeDocument/2006/relationships/hyperlink" Target="https://www.england.nhs.uk/patient-safety/" TargetMode="External"/><Relationship Id="rId5" Type="http://schemas.openxmlformats.org/officeDocument/2006/relationships/hyperlink" Target="https://doi.org/10.3390/healthcare12020224" TargetMode="External"/><Relationship Id="rId10" Type="http://schemas.openxmlformats.org/officeDocument/2006/relationships/hyperlink" Target="http://www.intechopen.com/chapters/60108" TargetMode="External"/><Relationship Id="rId4" Type="http://schemas.openxmlformats.org/officeDocument/2006/relationships/hyperlink" Target="https://doi.org/10.7861/fhj.2023-FR102" TargetMode="External"/><Relationship Id="rId9" Type="http://schemas.openxmlformats.org/officeDocument/2006/relationships/hyperlink" Target="https://doi.org/10.1155/jonm/6893336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antt.com/project-management/what-is-root-cause-analysis" TargetMode="External"/><Relationship Id="rId3" Type="http://schemas.openxmlformats.org/officeDocument/2006/relationships/hyperlink" Target="https://www.qualitywatch.org.uk/sites/default/files/2017-01/francis-report-one-year-on-web-final.pdf" TargetMode="External"/><Relationship Id="rId7" Type="http://schemas.openxmlformats.org/officeDocument/2006/relationships/hyperlink" Target="https://www.qodo.ai/glossary/root-cause-analysis/" TargetMode="External"/><Relationship Id="rId2" Type="http://schemas.openxmlformats.org/officeDocument/2006/relationships/hyperlink" Target="https://pure-oai.bham.ac.uk/ws/portalfiles/portal/75198741/Smith_and_Chambers_Political_Quarterly_re_boards_and_Francis_201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rofile/Philip-Berry/publication/353378676_What_became_of_the_eyes_and_the_ears%27_Exploring_the_challenges_to_reporting_poor_quality_of_care_among_trainee_medical_staff/links/64bce9c38de7ed28babb5a82/What-became-of-the-eyes-and-the-ears-Exploring-the-challenges-to-reporting-poor-quality-of-care-among-trainee-medical-staff.pdf" TargetMode="External"/><Relationship Id="rId5" Type="http://schemas.openxmlformats.org/officeDocument/2006/relationships/hyperlink" Target="https://thirlwall.public-inquiry.uk/wp-content/uploads/thirlwall-evidence/INQ0102624%20-%20Expert%20Report%20of%20Mary%20Dixon-Woods.pdf" TargetMode="External"/><Relationship Id="rId4" Type="http://schemas.openxmlformats.org/officeDocument/2006/relationships/hyperlink" Target="https://www.ajustnhs.com/wp-content/uploads/2012/06/Mid-Staffs-Francis-Psychology-p2.pdf" TargetMode="External"/><Relationship Id="rId9" Type="http://schemas.openxmlformats.org/officeDocument/2006/relationships/hyperlink" Target="https://fastercapital.com/topics/measuring-service-delivery.html/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0" name="Rectangle 1039">
            <a:extLst>
              <a:ext uri="{FF2B5EF4-FFF2-40B4-BE49-F238E27FC236}">
                <a16:creationId xmlns:a16="http://schemas.microsoft.com/office/drawing/2014/main" id="{0EF77632-1A0C-4B9F-829B-226E68A7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F3DCFC27-6BCE-42B6-8372-070EA07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3EF07-2D9B-589D-22DB-E687C3D8DB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1" y="3022193"/>
            <a:ext cx="7915179" cy="81361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Public Health and Social Care in Practice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 (LCHS7006)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 Systems-Based Analysis of Quality Failure in Mid Staffordshire NHS Trust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Krishna Snehalgiri Goswami 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2436890 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name- Arif Ahmed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24 March 2026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Stafford Hospital scandal: The real ...">
            <a:extLst>
              <a:ext uri="{FF2B5EF4-FFF2-40B4-BE49-F238E27FC236}">
                <a16:creationId xmlns:a16="http://schemas.microsoft.com/office/drawing/2014/main" id="{6EED6A6B-7A83-2B8A-6B15-4C36E6E2CF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9564" y="984899"/>
            <a:ext cx="4242437" cy="331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age1.png">
            <a:extLst>
              <a:ext uri="{FF2B5EF4-FFF2-40B4-BE49-F238E27FC236}">
                <a16:creationId xmlns:a16="http://schemas.microsoft.com/office/drawing/2014/main" id="{4928F61D-0735-2090-62FD-D05A382F7EC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577263" y="700642"/>
            <a:ext cx="2899189" cy="1025569"/>
          </a:xfrm>
          <a:prstGeom prst="rect">
            <a:avLst/>
          </a:prstGeom>
        </p:spPr>
      </p:pic>
      <p:cxnSp>
        <p:nvCxnSpPr>
          <p:cNvPr id="1042" name="Straight Connector 1041">
            <a:extLst>
              <a:ext uri="{FF2B5EF4-FFF2-40B4-BE49-F238E27FC236}">
                <a16:creationId xmlns:a16="http://schemas.microsoft.com/office/drawing/2014/main" id="{96A4B1E0-284C-4A01-8141-A24D2B8EE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43" name="Picture 1042">
            <a:extLst>
              <a:ext uri="{FF2B5EF4-FFF2-40B4-BE49-F238E27FC236}">
                <a16:creationId xmlns:a16="http://schemas.microsoft.com/office/drawing/2014/main" id="{F82046CE-87C5-4670-A404-6AB453F5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A224BAD7-5931-4CA6-BB58-0CBCFCFA6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063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4FB0E-5CEA-0EE9-8A4B-988F4995B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7961" y="718215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 Introduction &amp; Case Overview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59200-8788-3DEA-E160-1D17663C5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26" y="1965649"/>
            <a:ext cx="7978231" cy="5197151"/>
          </a:xfrm>
        </p:spPr>
        <p:txBody>
          <a:bodyPr>
            <a:normAutofit/>
          </a:bodyPr>
          <a:lstStyle/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NHS Foundation Trust scandal is one of the greatest healthcare quality failures in the UK in the years 2005-2009.</a:t>
            </a:r>
          </a:p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standards of care which included neglect, hygiene, inadequate nutrition and delays of treatment were low, leading to high mortality rates among patients (Rafferty and Leary, 2023).</a:t>
            </a:r>
          </a:p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According to The Francis Report (2013), it is shown that the system had many systemic failures and not isolated individual failures.</a:t>
            </a:r>
          </a:p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Among the major problems were weak clinical governance, poor leadership and monitoring systems.</a:t>
            </a:r>
          </a:p>
          <a:p>
            <a:pPr fontAlgn="base">
              <a:lnSpc>
                <a:spcPct val="17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purpose of this presentation is to examine the root causes through systems-based models and determine how the policy issues affected the healthcare quality, efficiency, and equity of service delivery.</a:t>
            </a:r>
          </a:p>
          <a:p>
            <a:pPr marL="0" indent="0">
              <a:lnSpc>
                <a:spcPct val="170000"/>
              </a:lnSpc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id Staffs hospital scandal: the essential guide | Mid Staffordshire NHS  Trust | The Guardian">
            <a:extLst>
              <a:ext uri="{FF2B5EF4-FFF2-40B4-BE49-F238E27FC236}">
                <a16:creationId xmlns:a16="http://schemas.microsoft.com/office/drawing/2014/main" id="{11DF8738-7824-0097-C954-BB5B2041D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359" y="1965649"/>
            <a:ext cx="3438315" cy="32978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20209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BAEE411-1CA5-555F-8C90-34AC368EC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027" y="431905"/>
            <a:ext cx="6310483" cy="1049235"/>
          </a:xfrm>
        </p:spPr>
        <p:txBody>
          <a:bodyPr>
            <a:normAutofit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Systems-Based Safety Model: Swiss Cheese Model</a:t>
            </a:r>
            <a:endParaRPr lang="en-IN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665A6-EA81-E7EE-3229-4BF5F7696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015732"/>
            <a:ext cx="6317461" cy="3450613"/>
          </a:xfrm>
        </p:spPr>
        <p:txBody>
          <a:bodyPr>
            <a:normAutofit fontScale="92500"/>
          </a:bodyPr>
          <a:lstStyle/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Swiss Cheese Model is a model that is applied to explain how failures happen within a system because of many areas of weaknesses rather than the result of one error.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There are gaps in every layer of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defence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such as policies, staff and monitoring systems.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When such gaps coincide, they form an opening where injuries can take place.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the Mid Staffordshire case, ineffective leadership supervision, staffing and reporting systems all concurred with each other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(Smith and Chambers, 2019)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caused poor safety and more patient injuries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(Berry, 2021)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model focuses on the necessity to enhance the entire system layers to enhance patient safety and avoidance.</a:t>
            </a:r>
          </a:p>
          <a:p>
            <a:pPr marL="0" indent="0">
              <a:lnSpc>
                <a:spcPct val="110000"/>
              </a:lnSpc>
              <a:buNone/>
            </a:pPr>
            <a:endParaRPr lang="en-IN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C2D7996-624B-C266-7022-E2B13DE2C34C}"/>
              </a:ext>
            </a:extLst>
          </p:cNvPr>
          <p:cNvSpPr txBox="1"/>
          <p:nvPr/>
        </p:nvSpPr>
        <p:spPr>
          <a:xfrm>
            <a:off x="7693358" y="5466345"/>
            <a:ext cx="3561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/>
              <a:t>Source: (</a:t>
            </a:r>
            <a:r>
              <a:rPr lang="en-IN" dirty="0"/>
              <a:t>Buist, 2018</a:t>
            </a:r>
            <a:r>
              <a:rPr lang="en-IN" b="1" dirty="0"/>
              <a:t>)</a:t>
            </a:r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E70B45-A5EB-9F7F-A439-2C04DA7156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660" y="1053494"/>
            <a:ext cx="5264638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463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703C61-52A9-2D0E-A877-0F0C644C2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/>
              <a:t>BENCHMARKING GAPS</a:t>
            </a: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2DE08800-38DF-4983-B264-7D74E80A6E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665044"/>
              </p:ext>
            </p:extLst>
          </p:nvPr>
        </p:nvGraphicFramePr>
        <p:xfrm>
          <a:off x="805543" y="2289562"/>
          <a:ext cx="10580914" cy="35657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1810">
                  <a:extLst>
                    <a:ext uri="{9D8B030D-6E8A-4147-A177-3AD203B41FA5}">
                      <a16:colId xmlns:a16="http://schemas.microsoft.com/office/drawing/2014/main" val="194957156"/>
                    </a:ext>
                  </a:extLst>
                </a:gridCol>
                <a:gridCol w="3619955">
                  <a:extLst>
                    <a:ext uri="{9D8B030D-6E8A-4147-A177-3AD203B41FA5}">
                      <a16:colId xmlns:a16="http://schemas.microsoft.com/office/drawing/2014/main" val="2482333485"/>
                    </a:ext>
                  </a:extLst>
                </a:gridCol>
                <a:gridCol w="3979149">
                  <a:extLst>
                    <a:ext uri="{9D8B030D-6E8A-4147-A177-3AD203B41FA5}">
                      <a16:colId xmlns:a16="http://schemas.microsoft.com/office/drawing/2014/main" val="397348490"/>
                    </a:ext>
                  </a:extLst>
                </a:gridCol>
              </a:tblGrid>
              <a:tr h="485609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Benchmark Domain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National Domain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Organisation Performance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671627"/>
                  </a:ext>
                </a:extLst>
              </a:tr>
              <a:tr h="967699">
                <a:tc>
                  <a:txBody>
                    <a:bodyPr/>
                    <a:lstStyle/>
                    <a:p>
                      <a:pPr algn="l"/>
                      <a:r>
                        <a:rPr lang="en-IN" sz="1600" dirty="0"/>
                        <a:t>Safety of Patients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NHS Patient safety strategies through involvement &amp; improvement (</a:t>
                      </a:r>
                      <a:r>
                        <a:rPr lang="en-IN" sz="1600" dirty="0"/>
                        <a:t>NHS England, 2026)</a:t>
                      </a:r>
                      <a:r>
                        <a:rPr lang="en-US" sz="1600" dirty="0"/>
                        <a:t>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Leadership quality was not good at hospital which leads to service failure (</a:t>
                      </a:r>
                      <a:r>
                        <a:rPr lang="en-IN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Publishing, 2026)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5046993"/>
                  </a:ext>
                </a:extLst>
              </a:tr>
              <a:tr h="1175928">
                <a:tc>
                  <a:txBody>
                    <a:bodyPr/>
                    <a:lstStyle/>
                    <a:p>
                      <a:pPr algn="l"/>
                      <a:r>
                        <a:rPr lang="en-IN" sz="1600" dirty="0"/>
                        <a:t>Workforce needs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NHS England &amp; NICE suggests for good staffing and related skill mix for regular monitoring (</a:t>
                      </a:r>
                      <a:r>
                        <a:rPr lang="en-IN" sz="1600" dirty="0"/>
                        <a:t>NHS England, 2026)</a:t>
                      </a:r>
                      <a:r>
                        <a:rPr lang="en-US" sz="1600" dirty="0"/>
                        <a:t>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Proper medical care can’t be provided due to shortage in staff and control was not effective.</a:t>
                      </a:r>
                      <a:endParaRPr lang="en-IN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0495465"/>
                  </a:ext>
                </a:extLst>
              </a:tr>
              <a:tr h="936531">
                <a:tc>
                  <a:txBody>
                    <a:bodyPr/>
                    <a:lstStyle/>
                    <a:p>
                      <a:pPr algn="l"/>
                      <a:r>
                        <a:rPr lang="en-IN" sz="1600" dirty="0"/>
                        <a:t>Long-Term Impact on Patients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Quality frameworks prioritize person-</a:t>
                      </a:r>
                      <a:r>
                        <a:rPr lang="en-GB" sz="1600" dirty="0" err="1"/>
                        <a:t>centered</a:t>
                      </a:r>
                      <a:r>
                        <a:rPr lang="en-GB" sz="1600" dirty="0"/>
                        <a:t>, compassionate care results.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effects on the confidence of the citizens to healthcare system (</a:t>
                      </a:r>
                      <a:r>
                        <a:rPr lang="en-IN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Francis Report, 2013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). </a:t>
                      </a:r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0917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7684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3ADFF-BF2C-52AD-69CD-8096F5C68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214" y="612014"/>
            <a:ext cx="9603275" cy="1049235"/>
          </a:xfrm>
        </p:spPr>
        <p:txBody>
          <a:bodyPr>
            <a:norm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Root Causes (Core Analysis)</a:t>
            </a:r>
            <a:b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EC129-536E-D121-715A-5290BE0C1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89" y="2348790"/>
            <a:ext cx="7792051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One of the major problems was poor leadership and governance as the management was driven with organisational targets rather than the quality of patient care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Thorlby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et al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2014)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The understaffing was followed by overworking and incapacity to deliver safe care by healthcare professionals.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Ineffective incident reporting systems did not permit concerns being raised or handled in an effective manner.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A Breakdown of Root Cause Analysis | IR">
            <a:extLst>
              <a:ext uri="{FF2B5EF4-FFF2-40B4-BE49-F238E27FC236}">
                <a16:creationId xmlns:a16="http://schemas.microsoft.com/office/drawing/2014/main" id="{6F36C4C6-8FC6-BB2B-D8E7-0C9A378D1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16640" y="1915471"/>
            <a:ext cx="3441985" cy="345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23E99F-4534-33B9-FC2A-59BBD12C6AD4}"/>
              </a:ext>
            </a:extLst>
          </p:cNvPr>
          <p:cNvSpPr txBox="1"/>
          <p:nvPr/>
        </p:nvSpPr>
        <p:spPr>
          <a:xfrm>
            <a:off x="8341895" y="5614737"/>
            <a:ext cx="3116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Instagantt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16852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3F9788-B000-2D20-DDDC-075DFAF795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37108-25E7-4724-9491-DF5675B6C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82" y="482138"/>
            <a:ext cx="10018713" cy="1396424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Continued..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556BC-7DAC-BAC1-80B1-ADD89CB4F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109" y="2000266"/>
            <a:ext cx="6867211" cy="3951355"/>
          </a:xfrm>
        </p:spPr>
        <p:txBody>
          <a:bodyPr>
            <a:normAutofit fontScale="92500" lnSpcReduction="10000"/>
          </a:bodyPr>
          <a:lstStyle/>
          <a:p>
            <a:pPr fontAlgn="base">
              <a:lnSpc>
                <a:spcPct val="170000"/>
              </a:lnSpc>
            </a:pPr>
            <a:r>
              <a:rPr lang="en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Patient-centred care was lacking resulting in neglect of simple needs such as hygiene, hydration and dignity.</a:t>
            </a:r>
          </a:p>
          <a:p>
            <a:pPr fontAlgn="base">
              <a:lnSpc>
                <a:spcPct val="170000"/>
              </a:lnSpc>
            </a:pPr>
            <a:r>
              <a:rPr lang="en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The organisational culture has been defensive and did not encourage whistleblowing, which reduced transparency and accountability (While, 2015).</a:t>
            </a:r>
          </a:p>
          <a:p>
            <a:pPr fontAlgn="base">
              <a:lnSpc>
                <a:spcPct val="170000"/>
              </a:lnSpc>
            </a:pPr>
            <a:r>
              <a:rPr lang="en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These causative factors were interlinked and supported one another and formed a system in which poor-quality care was normalized.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9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Mid Staffs scandal: NHS trust fined £500,000 for 'basic' blunders | Mid  Staffordshire NHS Trust | The Guardian">
            <a:extLst>
              <a:ext uri="{FF2B5EF4-FFF2-40B4-BE49-F238E27FC236}">
                <a16:creationId xmlns:a16="http://schemas.microsoft.com/office/drawing/2014/main" id="{67E5DE19-8333-B8E1-489A-6CD525DC87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039" y="2321964"/>
            <a:ext cx="4135438" cy="33805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29100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4F70-EF0D-39C1-FB8F-3A88D3F98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484" y="547846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Organisational Failures</a:t>
            </a:r>
            <a:endParaRPr lang="en-IN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EF1F7-CDFE-63F5-A97E-0B575B08D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Leadership quality was not good at hospital which leads to service failure.</a:t>
            </a:r>
          </a:p>
          <a:p>
            <a:r>
              <a:rPr lang="en-GB" sz="2800" dirty="0"/>
              <a:t>Board of trust believed that financial condition should be good, but foundation trust needs more care of patients (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Publishing, 2026)</a:t>
            </a:r>
            <a:r>
              <a:rPr lang="en-GB" sz="2800" dirty="0"/>
              <a:t>.</a:t>
            </a:r>
          </a:p>
          <a:p>
            <a:r>
              <a:rPr lang="en-GB" sz="2800" dirty="0"/>
              <a:t>Proper medical care can’t be provided due to shortage in staff and control was not effective.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495395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42C14A9-3617-46DD-9FC4-ED828A7D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19AB0109-1C89-41F0-9EDF-3DE017BE3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F9C73D0-44E0-CFF8-42EA-ED80FDBB0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589" y="498627"/>
            <a:ext cx="5550357" cy="1049235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Applied Theoretical Models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9E5CB6C-D5A1-44AB-BAD0-E76C67ED2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A4CC9-0329-DC2E-C521-E1CD59120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272" y="2200398"/>
            <a:ext cx="6777347" cy="3450613"/>
          </a:xfrm>
        </p:spPr>
        <p:txBody>
          <a:bodyPr>
            <a:normAutofit lnSpcReduction="10000"/>
          </a:bodyPr>
          <a:lstStyle/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Root Cause Analysis assists in establishing the root causes of issues as opposed to the symptoms.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The Fishbone Diagram is used to classify causes as people, processes, environment and management (</a:t>
            </a:r>
            <a:r>
              <a:rPr lang="en-GB" sz="18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Athuraliya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According to Yang </a:t>
            </a:r>
            <a:r>
              <a:rPr lang="en-GB" sz="1800" i="1" noProof="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. (2025), the Donabedian Model considers the quality of healthcare using three dimensions: Organization (human resources, staffing), Process (methods of delivering care) and Outcome (patient results)</a:t>
            </a:r>
          </a:p>
          <a:p>
            <a:pPr fontAlgn="base">
              <a:lnSpc>
                <a:spcPct val="110000"/>
              </a:lnSpc>
            </a:pP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The failures in this case were clear in all dimensions signifying a lack of quality management systems.</a:t>
            </a:r>
          </a:p>
          <a:p>
            <a:pPr>
              <a:lnSpc>
                <a:spcPct val="110000"/>
              </a:lnSpc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What is Root Cause Analysis? Practices &amp; Challenges">
            <a:extLst>
              <a:ext uri="{FF2B5EF4-FFF2-40B4-BE49-F238E27FC236}">
                <a16:creationId xmlns:a16="http://schemas.microsoft.com/office/drawing/2014/main" id="{D3E922D6-6461-38AC-8F07-D04B5C8F7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2905" y="1716505"/>
            <a:ext cx="4764506" cy="327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2060">
            <a:extLst>
              <a:ext uri="{FF2B5EF4-FFF2-40B4-BE49-F238E27FC236}">
                <a16:creationId xmlns:a16="http://schemas.microsoft.com/office/drawing/2014/main" id="{D5A16967-5C32-4A48-9F02-4F0228AC8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942D078B-EF20-4DB1-AA1B-87F212C56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D23CB6E-9845-D84E-3224-EB01A6DE4718}"/>
              </a:ext>
            </a:extLst>
          </p:cNvPr>
          <p:cNvSpPr txBox="1"/>
          <p:nvPr/>
        </p:nvSpPr>
        <p:spPr>
          <a:xfrm>
            <a:off x="8181474" y="5466345"/>
            <a:ext cx="3224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Qodo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81179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B0A1C-43FB-9D70-E951-ABEAAA5FD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20" y="453502"/>
            <a:ext cx="10018713" cy="1752599"/>
          </a:xfrm>
        </p:spPr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Policy Issues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B5B35-ABAF-964F-0BA9-AE2B912D3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883" y="1880119"/>
            <a:ext cx="7884337" cy="3959207"/>
          </a:xfrm>
        </p:spPr>
        <p:txBody>
          <a:bodyPr>
            <a:normAutofit fontScale="40000" lnSpcReduction="20000"/>
          </a:bodyPr>
          <a:lstStyle/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In the National Health Service, the policy focuses on financial and performance goals which inevitably dominate patient care priorities (Fisher and </a:t>
            </a:r>
            <a:r>
              <a:rPr lang="en-US" sz="35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 regulatory authorities were weak in how they oversaw the system because of the lack of responding to the early warning signs.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 policies on whistleblowing were not effective, and the staff did not report their issues.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Absence of accountability meant that the leadership practices were going unpunished.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 national safety guidelines were not implemented uniformly throughout the </a:t>
            </a:r>
            <a:r>
              <a:rPr lang="en-US" sz="35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>
              <a:lnSpc>
                <a:spcPct val="170000"/>
              </a:lnSpc>
            </a:pP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These policy questions led to the environment in which the failure of systems remained, and the quality of care worsened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(Kapur, 2014)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70000"/>
              </a:lnSpc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Mid Staffs scandal: NHS trust fined £500,000 for 'basic' blunders | Mid  Staffordshire NHS Trust | The Guardian">
            <a:extLst>
              <a:ext uri="{FF2B5EF4-FFF2-40B4-BE49-F238E27FC236}">
                <a16:creationId xmlns:a16="http://schemas.microsoft.com/office/drawing/2014/main" id="{ED53C5FF-9F98-6028-413F-AA488537E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5220" y="2061722"/>
            <a:ext cx="3905897" cy="3596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18671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A4CF3D8-EAB4-D60F-40D0-F0348AE4B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085" y="440008"/>
            <a:ext cx="7066778" cy="1049235"/>
          </a:xfrm>
        </p:spPr>
        <p:txBody>
          <a:bodyPr>
            <a:normAutofit/>
          </a:bodyPr>
          <a:lstStyle/>
          <a:p>
            <a:pPr algn="ctr"/>
            <a:r>
              <a:rPr lang="en-IN" sz="22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  <a:br>
              <a:rPr lang="en-IN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28880-50FF-15E6-D1BB-584E040AD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632" y="2015732"/>
            <a:ext cx="6497052" cy="3450613"/>
          </a:xfrm>
        </p:spPr>
        <p:txBody>
          <a:bodyPr>
            <a:normAutofit fontScale="92500"/>
          </a:bodyPr>
          <a:lstStyle/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quality of the healthcare services greatly reduced, and patients suffered more injuries and avoidable deaths.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Resource mismanagement, staff shortage and poor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processes were some of the factors that led to low efficiency (Pickup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Any further burden to the system was caused by delays in treatment and poor monitoring.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Equity was also violated because poor care disproportionately impacted vulnerable patients.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failures led to a decline in the public trust of the healthcare institutions after the revelation of the failures.</a:t>
            </a:r>
          </a:p>
          <a:p>
            <a:pPr fontAlgn="base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general, the case shows the importance of systemic and policy-related solutions in undermining the effectiveness and equity of healthcare service delivery.</a:t>
            </a:r>
          </a:p>
          <a:p>
            <a:pPr marL="0" indent="0">
              <a:lnSpc>
                <a:spcPct val="110000"/>
              </a:lnSpc>
              <a:buNone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Measuring Service Delivery - FasterCapital">
            <a:extLst>
              <a:ext uri="{FF2B5EF4-FFF2-40B4-BE49-F238E27FC236}">
                <a16:creationId xmlns:a16="http://schemas.microsoft.com/office/drawing/2014/main" id="{E6707BBE-8F9E-68D8-0B45-F6833EB6F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4432" y="2015732"/>
            <a:ext cx="4960442" cy="277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65A5296-A25F-470F-5F36-F00E5B3AC171}"/>
              </a:ext>
            </a:extLst>
          </p:cNvPr>
          <p:cNvSpPr txBox="1"/>
          <p:nvPr/>
        </p:nvSpPr>
        <p:spPr>
          <a:xfrm>
            <a:off x="7202905" y="5021179"/>
            <a:ext cx="4491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(</a:t>
            </a:r>
            <a:r>
              <a:rPr lang="en-IN" dirty="0" err="1"/>
              <a:t>FasterCapital</a:t>
            </a:r>
            <a:r>
              <a:rPr lang="en-IN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1312908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6F0AF-87DF-E007-AF01-014D4706E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737" y="531803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iMpact on efficiency and quality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CAA2D-BF23-7C9F-BDD7-09D0A3585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737" y="2063858"/>
            <a:ext cx="9603275" cy="3450613"/>
          </a:xfrm>
        </p:spPr>
        <p:txBody>
          <a:bodyPr>
            <a:normAutofit lnSpcReduction="10000"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These failures affected the quality, efficiency and equity in a broad way.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It also demonstrates long-term effects on the confidence of the citizens to healthcare systems.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is an urgent need for quality improvement initiatives to be sustainable, so future systems do not fail to function as well.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5992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E2129-6BA4-2D57-6103-E049A7C99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072" y="615221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Linking Root Causes &amp; Policy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DB871-6798-A8D2-C1EB-B57520661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248" y="2216020"/>
            <a:ext cx="7151868" cy="4422711"/>
          </a:xfrm>
        </p:spPr>
        <p:txBody>
          <a:bodyPr>
            <a:normAutofit fontScale="70000" lnSpcReduction="20000"/>
          </a:bodyPr>
          <a:lstStyle/>
          <a:p>
            <a:pPr lvl="0">
              <a:lnSpc>
                <a:spcPct val="17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problems at Mid Staffordshire can be explained in the interplay of the root causes and policy weaknesses.</a:t>
            </a:r>
          </a:p>
          <a:p>
            <a:pPr lvl="0">
              <a:lnSpc>
                <a:spcPct val="17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Inadequate staffing policies led to the lack of nurses, which led to monitoring fewer patients and becoming more neglectful (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Papathanasiou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2024). </a:t>
            </a:r>
          </a:p>
          <a:p>
            <a:pPr lvl="0">
              <a:lnSpc>
                <a:spcPct val="17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Poor governance frameworks did not attend to complaints because they did not work on their early alerts and instead caused patient injury. </a:t>
            </a:r>
          </a:p>
          <a:p>
            <a:pPr lvl="0">
              <a:lnSpc>
                <a:spcPct val="17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Along with that, money-oriented and performance concern policies as opposed to care quality that shifted priorities to address the money question instead of low patient safety that led to systemic health care failure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(Dixon-Woods, 2024)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IN" dirty="0"/>
          </a:p>
        </p:txBody>
      </p:sp>
      <p:pic>
        <p:nvPicPr>
          <p:cNvPr id="5122" name="Picture 2" descr="Duty of candour after Mid Staffordshire report">
            <a:extLst>
              <a:ext uri="{FF2B5EF4-FFF2-40B4-BE49-F238E27FC236}">
                <a16:creationId xmlns:a16="http://schemas.microsoft.com/office/drawing/2014/main" id="{8DAFAC60-9528-3743-2263-83ECB4536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797" y="2496487"/>
            <a:ext cx="4304988" cy="286999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1783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F2476-6235-66CC-047D-7F3EDB969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79310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Structure of the Report (Component 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8DA8E-3E06-ECB3-202C-89F76CE93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63030"/>
            <a:ext cx="9516482" cy="4655975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The report is designed in such a way that it will give a detailed analysis of the case. It starts with an introduction and then a background of the case to provide a context. </a:t>
            </a:r>
          </a:p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The models that are used are explained by the theoretical framework.</a:t>
            </a:r>
          </a:p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 Root cause analysis, and policy analysis are the methods identifying critical systemic failures and assessing governance and regulatory problems, respectively. </a:t>
            </a:r>
          </a:p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Effects on quality, efficiency and equity are measured by the influence on service delivery. </a:t>
            </a:r>
          </a:p>
          <a:p>
            <a:pPr lvl="0">
              <a:lnSpc>
                <a:spcPct val="150000"/>
              </a:lnSpc>
            </a:pP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Suggestions are made to resolve gaps and enhance the healthcare systems.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75540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30B54-60E8-1EED-E5B1-6306C592B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984" y="617622"/>
            <a:ext cx="10018713" cy="94438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6B60A-BD60-B539-CC2D-3925E23AA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7118"/>
            <a:ext cx="12031579" cy="433347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Athuraliya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A., 2025.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What Is a Fishbone Diagram? | Definition, Uses, Benefits &amp; Templates | </a:t>
            </a:r>
            <a:r>
              <a:rPr lang="en-IN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Creately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Creately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https://creately.com/guides/what-is-a-fishbone-diagram/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Fisher, R. and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H., 2024. The Performance of General Practice in the English NHS: an Analysis Using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Starfield’s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 Framework for Primary Care.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Health Affairs Scholar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2(3).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://doi.org/10.1093/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haschl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/qxae022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https://doi.org/10.7861/fhj.2023-FR102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Papathanasiou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Tzenetidis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Tsaras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Zyga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Malliarou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M., 2024, January. Missed nursing care; prioritizing the patient’s needs: an umbrella review. In 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Healthcare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 (Vol. 12, No. 2, p. 224). MDPI. 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https://doi.org/10.3390/healthcare12020224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Pickup, L., Redfern, N., Plunkett, E., Broadbent, S. and Young, M.S., 2025. Healthcare staff fatigue: the unrecognised risk for patient safety.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[online] 12(2), p.100250.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://doi.org/10.1016/j.fhj.2025.100250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Rafferty, A.M. and Leary, A., 2023. Nursing notes on a scandal.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10(1), pp.3–6.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The Francis Report., 2013.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NHS Foundation Trust Public Inquiry Report of the Mid Staffordshire NHS Foundation Trust Public Inquiry Executive Summary HC 947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https://assets.publishing.service.gov.uk/government/uploads/system/uploads/attachment_data/file/279124/0947.pdf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While, A., 2015. Can We Learn from the Mid-Staffordshire Inquiry or Is It Always Someone Else’s problem?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London Journal of Primary Care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[online] 7(2), pp.23–24.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://doi.org/10.1080/17571472.2015.11493431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Yang, J., Liu, F., Yang, C., Wei, J., Ma, Y., Xu, L.,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Xie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J. and Wang, J., 2025. Application of </a:t>
            </a:r>
            <a:r>
              <a:rPr lang="en-IN" sz="3200" dirty="0" err="1">
                <a:latin typeface="Arial" panose="020B0604020202020204" pitchFamily="34" charset="0"/>
                <a:cs typeface="Arial" panose="020B0604020202020204" pitchFamily="34" charset="0"/>
              </a:rPr>
              <a:t>Donabedian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 Three‐Dimensional Model in Outpatient Care Quality: A Scoping Review.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management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3200" i="1" dirty="0"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(1), p.6893336.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https://doi.org/10.1155/</a:t>
            </a:r>
            <a:r>
              <a:rPr lang="en-IN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jonm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/6893336</a:t>
            </a:r>
            <a:endParaRPr lang="en-IN" sz="3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>Publishing., 2026. </a:t>
            </a:r>
            <a:r>
              <a:rPr lang="en-GB" sz="3200" dirty="0"/>
              <a:t>The Mid Staffordshire NHS Foundation Trust Public Inquiry. Available at: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https://assets.publishing.service.gov.uk/government/uploads/system/uploads/attachment_data/file/279124/0947.pdf</a:t>
            </a:r>
            <a:r>
              <a:rPr lang="en-IN" sz="32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dirty="0"/>
              <a:t>[Accessed on : 22 March, 2026].</a:t>
            </a:r>
          </a:p>
          <a:p>
            <a:pPr>
              <a:lnSpc>
                <a:spcPct val="170000"/>
              </a:lnSpc>
            </a:pPr>
            <a:r>
              <a:rPr lang="en-IN" sz="3600" dirty="0"/>
              <a:t>Buist, Michael., 2018. </a:t>
            </a:r>
            <a:r>
              <a:rPr lang="en-IN" sz="3600" i="1" dirty="0"/>
              <a:t>Adverse Events in Hospitals: “Swiss Cheese” versus the “Hierarchal Referral Model of Care and Clinical Futile Cycles.”</a:t>
            </a:r>
            <a:r>
              <a:rPr lang="en-IN" sz="3600" dirty="0"/>
              <a:t> </a:t>
            </a:r>
            <a:r>
              <a:rPr lang="en-IN" sz="3600" i="1" dirty="0"/>
              <a:t>Www.intechopen.com</a:t>
            </a:r>
            <a:r>
              <a:rPr lang="en-IN" sz="3600" dirty="0"/>
              <a:t>, </a:t>
            </a:r>
            <a:r>
              <a:rPr lang="en-IN" sz="3600" dirty="0" err="1"/>
              <a:t>IntechOpen</a:t>
            </a:r>
            <a:r>
              <a:rPr lang="en-IN" sz="3600" dirty="0"/>
              <a:t>, 5 Sept. 2018, </a:t>
            </a:r>
            <a:r>
              <a:rPr lang="en-IN" sz="3600" u="sng" dirty="0">
                <a:hlinkClick r:id="rId10"/>
              </a:rPr>
              <a:t>www.intechopen.com/chapters/60108</a:t>
            </a:r>
            <a:r>
              <a:rPr lang="en-IN" sz="3600" dirty="0"/>
              <a:t>.</a:t>
            </a:r>
          </a:p>
          <a:p>
            <a:pPr>
              <a:lnSpc>
                <a:spcPct val="170000"/>
              </a:lnSpc>
            </a:pPr>
            <a:r>
              <a:rPr lang="en-IN" sz="3600" dirty="0"/>
              <a:t>NHS England., 2026. Patient Safety. [Online]. Available at. </a:t>
            </a:r>
            <a:r>
              <a:rPr lang="en-IN" sz="3600" dirty="0">
                <a:hlinkClick r:id="rId11"/>
              </a:rPr>
              <a:t>https://www.england.nhs.uk/patient-safety/</a:t>
            </a:r>
            <a:r>
              <a:rPr lang="en-IN" sz="3600" dirty="0"/>
              <a:t> </a:t>
            </a:r>
            <a:r>
              <a:rPr lang="en-IN" sz="3600" u="sng" dirty="0">
                <a:hlinkClick r:id="rId12"/>
              </a:rPr>
              <a:t>/</a:t>
            </a:r>
            <a:r>
              <a:rPr lang="en-IN" sz="3600" dirty="0"/>
              <a:t>. [Accessed on: 22 March 2026]</a:t>
            </a:r>
          </a:p>
          <a:p>
            <a:pPr>
              <a:lnSpc>
                <a:spcPct val="170000"/>
              </a:lnSpc>
            </a:pPr>
            <a:endParaRPr lang="en-IN" dirty="0"/>
          </a:p>
          <a:p>
            <a:pPr>
              <a:lnSpc>
                <a:spcPct val="17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410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3D85B-D9E6-1D95-180B-83152E924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4266E-9939-B904-0BA7-606BD39EF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984" y="617622"/>
            <a:ext cx="10018713" cy="94438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BF1ED-4436-2727-E9CD-FC578EC9D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7118"/>
            <a:ext cx="12031579" cy="433347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Smith, J. and Chambers, N., 2019. Mid Staffordshire: A case study of failed governance and leadership?.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The Political Quarterly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90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(2), pp.194-201.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https://pure-oai.bham.ac.uk/</a:t>
            </a:r>
            <a:r>
              <a:rPr lang="en-GB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ws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32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portalfiles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/portal/75198741/Smith_and_Chambers_Political_Quarterly_re_boards_and_Francis_2019.pdf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Thorlby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R., Smith, J., Williams, S. and Dayan, M., 2014. The Francis Report: one year on.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London: Nuffield Trust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https://www.qualitywatch.org.uk/sites/default/files/2017-01/francis-report-one-year-on-web-final.pdf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Kapur, N., 2014. Mid Staffordshire hospital and the Francis Report: what does psychology have to offer.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Psychologist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27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pp.16-20.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https://www.ajustnhs.com/wp-content/uploads/2012/06/Mid-Staffs-Francis-Psychology-p2.pdf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Dixon-Woods, M., 2024. Report to the Thirlwall Inquiry: addressing Part C of the Terms of Reference.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Expert report (INQ0102624)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https://thirlwall.public-inquiry.uk/wp-content/uploads/thirlwall-evidence/INQ0102624%20-%20Expert%20Report%20of%20Mary%20Dixon-Woods.pdf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Berry, P., 2021. What became of the ‘eyes and the ears’?: exploring the challenges to reporting poor quality of care among trainee medical staff.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Postgraduate medical journal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97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(1153), pp.695-700.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esearchgate.net/profile/Philip-Berry/publication/353378676_What_became_of_the_eyes_and_the_ears%27_Exploring_the_challenges_to_reporting_poor_quality_of_care_among_trainee_medical_staff/links/64bce9c38de7ed28babb5a82/What-became-of-the-eyes-and-the-ears-Exploring-the-challenges-to-reporting-poor-quality-of-care-among-trainee-medical-staff.pdf</a:t>
            </a:r>
            <a:endParaRPr lang="en-GB" sz="3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Qodo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., 2026. Fishbone diagram. [Online].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https://www.qodo.ai/glossary/root-cause-analysis/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[Accessed on 22 March 2026].</a:t>
            </a:r>
          </a:p>
          <a:p>
            <a:pPr>
              <a:lnSpc>
                <a:spcPct val="170000"/>
              </a:lnSpc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Instagantt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., 2026. Rot Cause Analysis. [Online].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https://www.instagantt.com/project-management/what-is-root-cause-analysis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Accessed on [22 March 2026].</a:t>
            </a:r>
          </a:p>
          <a:p>
            <a:pPr>
              <a:lnSpc>
                <a:spcPct val="170000"/>
              </a:lnSpc>
            </a:pPr>
            <a:r>
              <a:rPr lang="en-IN" sz="3200" dirty="0" err="1"/>
              <a:t>FasterCapital</a:t>
            </a:r>
            <a:r>
              <a:rPr lang="en-IN" sz="3200" dirty="0"/>
              <a:t>., 2026. Measuring service delivery. [online]. </a:t>
            </a:r>
            <a:r>
              <a:rPr lang="en-IN" sz="3200" dirty="0" err="1"/>
              <a:t>Avai;able</a:t>
            </a:r>
            <a:r>
              <a:rPr lang="en-IN" sz="3200" dirty="0"/>
              <a:t> at: </a:t>
            </a:r>
            <a:r>
              <a:rPr lang="en-IN" sz="3200" dirty="0">
                <a:hlinkClick r:id="rId9"/>
              </a:rPr>
              <a:t>https://fastercapital.com/topics/measuring-service-delivery.html/1</a:t>
            </a:r>
            <a:r>
              <a:rPr lang="en-IN" sz="3200" dirty="0"/>
              <a:t>  [Accessed on : 22 March, 2026].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4200" dirty="0"/>
            </a:br>
            <a:endParaRPr lang="en-IN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9619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D0F20-9D0C-F294-786D-ED4F5473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528453"/>
            <a:ext cx="10018713" cy="1752599"/>
          </a:xfrm>
        </p:spPr>
        <p:txBody>
          <a:bodyPr/>
          <a:lstStyle/>
          <a:p>
            <a:pPr algn="ctr"/>
            <a:r>
              <a:rPr lang="en-US" b="1" dirty="0"/>
              <a:t>Thank you !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318742088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2316</Words>
  <Application>Microsoft Office PowerPoint</Application>
  <PresentationFormat>Widescreen</PresentationFormat>
  <Paragraphs>114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Gill Sans MT</vt:lpstr>
      <vt:lpstr>Times New Roman</vt:lpstr>
      <vt:lpstr>Gallery</vt:lpstr>
      <vt:lpstr>MSc Public Health and Social Care in Practice Quality Assurance and Service Improvements (LCHS7006) A Systems-Based Analysis of Quality Failure in Mid Staffordshire NHS Trust Student Name: Krishna Snehalgiri Goswami  Student ID: 2436890  Lecture name- Arif Ahmed Submission Date: 24 March 2026  </vt:lpstr>
      <vt:lpstr> Introduction &amp; Case Overview</vt:lpstr>
      <vt:lpstr>Systems-Based Safety Model: Swiss Cheese Model</vt:lpstr>
      <vt:lpstr>BENCHMARKING GAPS</vt:lpstr>
      <vt:lpstr>Root Causes (Core Analysis) </vt:lpstr>
      <vt:lpstr>Continued..</vt:lpstr>
      <vt:lpstr>Organisational Failures</vt:lpstr>
      <vt:lpstr>Applied Theoretical Models</vt:lpstr>
      <vt:lpstr>Policy Issues</vt:lpstr>
      <vt:lpstr>Impact on Service Delivery </vt:lpstr>
      <vt:lpstr>iMpact on efficiency and quality</vt:lpstr>
      <vt:lpstr>Linking Root Causes &amp; Policy</vt:lpstr>
      <vt:lpstr>Structure of the Report (Component 2)</vt:lpstr>
      <vt:lpstr>Reference list</vt:lpstr>
      <vt:lpstr>Reference list</vt:lpstr>
      <vt:lpstr>Thank you 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2026-03-21T09:00:59Z</dcterms:created>
  <dcterms:modified xsi:type="dcterms:W3CDTF">2026-03-23T17:22:59Z</dcterms:modified>
</cp:coreProperties>
</file>