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1"/>
  </p:notesMasterIdLst>
  <p:sldIdLst>
    <p:sldId id="266" r:id="rId5"/>
    <p:sldId id="320" r:id="rId6"/>
    <p:sldId id="308" r:id="rId7"/>
    <p:sldId id="309" r:id="rId8"/>
    <p:sldId id="311" r:id="rId9"/>
    <p:sldId id="310" r:id="rId10"/>
    <p:sldId id="312" r:id="rId11"/>
    <p:sldId id="313" r:id="rId12"/>
    <p:sldId id="314" r:id="rId13"/>
    <p:sldId id="315" r:id="rId14"/>
    <p:sldId id="317" r:id="rId15"/>
    <p:sldId id="316" r:id="rId16"/>
    <p:sldId id="318" r:id="rId17"/>
    <p:sldId id="322" r:id="rId18"/>
    <p:sldId id="319" r:id="rId19"/>
    <p:sldId id="32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9" autoAdjust="0"/>
  </p:normalViewPr>
  <p:slideViewPr>
    <p:cSldViewPr snapToGrid="0">
      <p:cViewPr varScale="1">
        <p:scale>
          <a:sx n="67" d="100"/>
          <a:sy n="67"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upti Kokane" userId="f0ca4447a97e59a0" providerId="LiveId" clId="{8312BB1B-71E7-4A8D-8D74-92D7BDC1D0EC}"/>
    <pc:docChg chg="undo custSel addSld modSld">
      <pc:chgData name="Trupti Kokane" userId="f0ca4447a97e59a0" providerId="LiveId" clId="{8312BB1B-71E7-4A8D-8D74-92D7BDC1D0EC}" dt="2022-04-01T17:55:52.208" v="37" actId="113"/>
      <pc:docMkLst>
        <pc:docMk/>
      </pc:docMkLst>
      <pc:sldChg chg="modSp mod">
        <pc:chgData name="Trupti Kokane" userId="f0ca4447a97e59a0" providerId="LiveId" clId="{8312BB1B-71E7-4A8D-8D74-92D7BDC1D0EC}" dt="2022-04-01T17:55:39.979" v="35" actId="20577"/>
        <pc:sldMkLst>
          <pc:docMk/>
          <pc:sldMk cId="2483375983" sldId="320"/>
        </pc:sldMkLst>
        <pc:spChg chg="mod">
          <ac:chgData name="Trupti Kokane" userId="f0ca4447a97e59a0" providerId="LiveId" clId="{8312BB1B-71E7-4A8D-8D74-92D7BDC1D0EC}" dt="2022-04-01T17:55:39.979" v="35" actId="20577"/>
          <ac:spMkLst>
            <pc:docMk/>
            <pc:sldMk cId="2483375983" sldId="320"/>
            <ac:spMk id="5" creationId="{691056F2-820A-48AF-9B02-A93C654154BC}"/>
          </ac:spMkLst>
        </pc:spChg>
      </pc:sldChg>
      <pc:sldChg chg="addSp delSp modSp new mod modNotesTx">
        <pc:chgData name="Trupti Kokane" userId="f0ca4447a97e59a0" providerId="LiveId" clId="{8312BB1B-71E7-4A8D-8D74-92D7BDC1D0EC}" dt="2022-04-01T17:55:52.208" v="37" actId="113"/>
        <pc:sldMkLst>
          <pc:docMk/>
          <pc:sldMk cId="1999833701" sldId="322"/>
        </pc:sldMkLst>
        <pc:spChg chg="mod">
          <ac:chgData name="Trupti Kokane" userId="f0ca4447a97e59a0" providerId="LiveId" clId="{8312BB1B-71E7-4A8D-8D74-92D7BDC1D0EC}" dt="2022-04-01T17:55:52.208" v="37" actId="113"/>
          <ac:spMkLst>
            <pc:docMk/>
            <pc:sldMk cId="1999833701" sldId="322"/>
            <ac:spMk id="2" creationId="{AD66FAA4-3C12-42FF-BDDC-034D4B44468F}"/>
          </ac:spMkLst>
        </pc:spChg>
        <pc:spChg chg="del">
          <ac:chgData name="Trupti Kokane" userId="f0ca4447a97e59a0" providerId="LiveId" clId="{8312BB1B-71E7-4A8D-8D74-92D7BDC1D0EC}" dt="2022-04-01T17:54:38.928" v="4"/>
          <ac:spMkLst>
            <pc:docMk/>
            <pc:sldMk cId="1999833701" sldId="322"/>
            <ac:spMk id="3" creationId="{F7AC8B9F-9ED8-4691-89C8-F89E36EABE98}"/>
          </ac:spMkLst>
        </pc:spChg>
        <pc:graphicFrameChg chg="add mod modGraphic">
          <ac:chgData name="Trupti Kokane" userId="f0ca4447a97e59a0" providerId="LiveId" clId="{8312BB1B-71E7-4A8D-8D74-92D7BDC1D0EC}" dt="2022-04-01T17:55:10.117" v="12" actId="113"/>
          <ac:graphicFrameMkLst>
            <pc:docMk/>
            <pc:sldMk cId="1999833701" sldId="322"/>
            <ac:graphicFrameMk id="4" creationId="{E3389376-3FB4-4436-8F2B-0ED6CF6CA8A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E1B92-5DD0-41D3-B1B8-0DC056D8E658}" type="datetimeFigureOut">
              <a:rPr lang="en-IN" smtClean="0"/>
              <a:t>01-04-2022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8F604E-06BB-481C-84EA-155370B9597B}" type="slidenum">
              <a:rPr lang="en-IN" smtClean="0"/>
              <a:t>‹#›</a:t>
            </a:fld>
            <a:endParaRPr lang="en-IN"/>
          </a:p>
        </p:txBody>
      </p:sp>
    </p:spTree>
    <p:extLst>
      <p:ext uri="{BB962C8B-B14F-4D97-AF65-F5344CB8AC3E}">
        <p14:creationId xmlns:p14="http://schemas.microsoft.com/office/powerpoint/2010/main" val="1434469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company overview</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Sainsbury is one of the most popular supermarket chains in the UK, it was established in 1869 </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(about.sainsburys.co.uk, 2022). The organisation started as a grocery store and then expanded to be one of the largest retailers in the country. The company is also known for the brands they work with they it is an organization that provides the best quality food and works towards the development of the quality of their products regularly. Sainsbury is known for providing one of the best quality food products at reasonable pricing in the UK. The presentation discusses the effective communication strategies in an organization using the relevant theories for the same.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3</a:t>
            </a:fld>
            <a:endParaRPr lang="en-IN"/>
          </a:p>
        </p:txBody>
      </p:sp>
    </p:spTree>
    <p:extLst>
      <p:ext uri="{BB962C8B-B14F-4D97-AF65-F5344CB8AC3E}">
        <p14:creationId xmlns:p14="http://schemas.microsoft.com/office/powerpoint/2010/main" val="2092965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are the benefits of effective communication on the organization’s business process?</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Communication in an organization is one of the most important factors as it determines the various aspects that make a successful and healthy work environment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Fitria</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2018</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It is also important that the organization makes it a point that they promote communication among the employees and the management as well as a between the team members. There are different types of communication that the organization uses most of these can be divided into types one is written communication and the other is oral communication. Written communication includes emails memos and documents that are sent from one person to another to communicate the strategies and reports of the organization. Oral communication includes all types of verbal conversations that the employees have with one another and the management. Effective communication in the organization reduces the stress on the employees and makes them comfortable to work with each other which helps in improving performance. The benefits of effective written communication are that it is clear for the receiver to understand and helps in portraying the right message. It also reduces confusion and can be kept as proof of a person’s word. Hence in most organizations, if there are important aspects that are to be discussed or reminded the management prefers to send emails to the employees. One of the benefits of effective communication in organizations’ business processes is the increase in employee engagement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Abarantyne</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 al.,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4</a:t>
            </a:fld>
            <a:endParaRPr lang="en-IN"/>
          </a:p>
        </p:txBody>
      </p:sp>
    </p:spTree>
    <p:extLst>
      <p:ext uri="{BB962C8B-B14F-4D97-AF65-F5344CB8AC3E}">
        <p14:creationId xmlns:p14="http://schemas.microsoft.com/office/powerpoint/2010/main" val="1300386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Employee engagement is very important for the performance of the organization and communication is the key to employee engagement if the employees communicate freely with the management and are comfortable with your team members then they perform better. This also improves the work environment and reduces conflicts in the organizations. Similarly, Sainsbury ensures that the employees in the organization communicate with one another as well as an open conversation with the management and let them know regarding their grievances and problems. Effective communication also brings about changes in the way the employees think about the workplace and this helps in increasing the productivity of the employees. As they are comfortable working in the organization they enjoy working with the company and try to understand their work better which increases productivity. The comfort level between the employees increases and hence introduces conflicts in the workplace which makes the work environment healthy and employees enjoy working in the organization. The cultural barriers in the organization are also reduced as the organization supports open conversations.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5</a:t>
            </a:fld>
            <a:endParaRPr lang="en-IN"/>
          </a:p>
        </p:txBody>
      </p:sp>
    </p:spTree>
    <p:extLst>
      <p:ext uri="{BB962C8B-B14F-4D97-AF65-F5344CB8AC3E}">
        <p14:creationId xmlns:p14="http://schemas.microsoft.com/office/powerpoint/2010/main" val="3797799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should the organization use the theories relating to models of</a:t>
            </a:r>
            <a:r>
              <a:rPr lang="en-IN" sz="1800" b="1" kern="0" spc="-3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There are different types of theories and models that are available relating to communication that the organization can use for its benefit. Aristotle is a philosopher who introduced the model of communication, the model states that the speaker of the conversation place an important role in the conversation as he is the one who creates the content which is the alignment of his thoughts with the mindset of influencing the listener or recipient of the conversation. He creates the content in a way that he can receive the desired response from the recipient. In this model, the speaker needs to be careful about the words and ensure that the content of the conversation is in a way that influences the receiver and that he is convinced of the sender’s thoughts. If the speaker is able to convince the recipient it makes it an effective conversation similarly in this model the employee of the organization can be both the sender as well as the receiver which means that they can have a conversation that is 2 ways and convince one another about their thoughts. For this, the organization needs to ensure that they have an open conversation with the employees and promote the same in the organization. To use this model in the right way it is important that Sainsbury understands the requirements of the employees and ensure that they are comfortable while speaking with the management.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6</a:t>
            </a:fld>
            <a:endParaRPr lang="en-IN"/>
          </a:p>
        </p:txBody>
      </p:sp>
    </p:spTree>
    <p:extLst>
      <p:ext uri="{BB962C8B-B14F-4D97-AF65-F5344CB8AC3E}">
        <p14:creationId xmlns:p14="http://schemas.microsoft.com/office/powerpoint/2010/main" val="1926747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As this theory will prove to be beneficial for improving the workplace environment as well as increasing the conversations between the management and the employees. Another theory that the organization can use to improve communication in the company is the development communication theory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Van Ruler, 2018</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This theory believes that communication is the key to development and hence looks at it in a way that will help the organization in its overall development. Sainsbury can use this theory to understand how communication can help in the growth of the organization and implement the strategies that they create based on understanding the requirements of the employees. To implement the models and theories of communication in the organization it is important that the company analyses the communication requirements of the employees and then plan strategies by using the relevant theories. This theory keeps communication at the centre of the development of the organisation and this can be used by the company to work towards its</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7</a:t>
            </a:fld>
            <a:endParaRPr lang="en-IN"/>
          </a:p>
        </p:txBody>
      </p:sp>
    </p:spTree>
    <p:extLst>
      <p:ext uri="{BB962C8B-B14F-4D97-AF65-F5344CB8AC3E}">
        <p14:creationId xmlns:p14="http://schemas.microsoft.com/office/powerpoint/2010/main" val="3367865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types of barriers that can prevent effective</a:t>
            </a:r>
            <a:r>
              <a:rPr lang="en-IN" sz="1800" b="1" kern="0" spc="-25"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 between the organisation and their external stakeholders:</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Communication is the process that can be used to exchange or share information from one person to another person. Stakeholders are the parties that may create an impact on the organization or may get affected by the decisions which are taken by the organization. Basically, stakeholders are directly or indirectly connected with the organization. there are two types of stakeholders which are internal stakeholders along with external stakeholders. External stakeholders include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customers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along with the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government</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as well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suppliers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other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external parties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Every business needs to maintain a positive relationship with the internal as well as external stakeholders. Hence, they need to communicate the important information to the stakeholders. Communication barriers are hurdles that may create problems while communicating the information to external stakeholders. There are different types of communication barriers such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linguistic</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barriers,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psychological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barriers as well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emotional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barriers, and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physical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barriers (Hamilton, 2021). In the case of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Sainsbury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the company needs to maintain a positive relationship as well as needs communicate important information to its stakeholders. Their external stakeholders are the customers along with the government as well as external shareholders and suppliers.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8</a:t>
            </a:fld>
            <a:endParaRPr lang="en-IN"/>
          </a:p>
        </p:txBody>
      </p:sp>
    </p:spTree>
    <p:extLst>
      <p:ext uri="{BB962C8B-B14F-4D97-AF65-F5344CB8AC3E}">
        <p14:creationId xmlns:p14="http://schemas.microsoft.com/office/powerpoint/2010/main" val="1304555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Types of barriers: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Psychological barrier:</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Psychological barriers deal with mental limitations along with the emotional state of the sender or receiver of the information. False assumptions along with anger as well as attitudes and values are forms of psychological barriers. It also includes negative self-image along with fear and defensiveness as well as perception and close mindset. In the case of Sainsbury, psychological barriers like false assumptions along with negative images as well as perception and fear would create barriers to communication with customers and shareholders. </a:t>
            </a:r>
          </a:p>
          <a:p>
            <a:pPr marL="4572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50000"/>
              </a:lnSpc>
              <a:buFont typeface="+mj-lt"/>
              <a:buAutoNum type="arabicPeriod"/>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Organisational barriers: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These are the barriers that may arise due to the organizational structure along with rules as well as regulations and policies of the specific organization (Ifioque.com, 2022). In the case of Sainsbury, the company is following a hierarchical organizational structure in which information has been flowing from top-level management to bottom-level management hence it may get distorted. Due to the lack of information or distorted information bottom-level management would not able to provide accurate information to the external stakeholders. </a:t>
            </a:r>
          </a:p>
          <a:p>
            <a:pPr marL="4572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50000"/>
              </a:lnSpc>
              <a:buFont typeface="+mj-lt"/>
              <a:buAutoNum type="arabicPeriod"/>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Physical barriers: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Physical barriers are the external conditions as well as environmental factors that may acts as barriers while sending or receiving the message. In the case of Sainsbury, the organizational environment along with technological errors as well as noise and workspace design problems may create problems to deliver the correct message to the external stakeholders. Apart from that during the covid-19 pandemic, the company had faced lots of challenges to deliver the correct and essential information to its customers.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9</a:t>
            </a:fld>
            <a:endParaRPr lang="en-IN"/>
          </a:p>
        </p:txBody>
      </p:sp>
    </p:spTree>
    <p:extLst>
      <p:ext uri="{BB962C8B-B14F-4D97-AF65-F5344CB8AC3E}">
        <p14:creationId xmlns:p14="http://schemas.microsoft.com/office/powerpoint/2010/main" val="3033784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Channels of communication used by Sainsbury:</a:t>
            </a:r>
          </a:p>
          <a:p>
            <a:r>
              <a:rPr lang="en-US" dirty="0"/>
              <a:t>The communication strategy of Sainsbury would focus to develop a positive relationship with the external stakeholders of the company. The company would use popular communication channels such as advertisements along with letters as well as oral communication and company magazine to deliver important information to its stakeholders. Apart from that, the company would use other communication channels such as social media channels and other digital marketing tools as well as news conferences to release information about the company to its external stakeholders.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10</a:t>
            </a:fld>
            <a:endParaRPr lang="en-IN"/>
          </a:p>
        </p:txBody>
      </p:sp>
    </p:spTree>
    <p:extLst>
      <p:ext uri="{BB962C8B-B14F-4D97-AF65-F5344CB8AC3E}">
        <p14:creationId xmlns:p14="http://schemas.microsoft.com/office/powerpoint/2010/main" val="36313599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lnSpc>
                <a:spcPct val="150000"/>
              </a:lnSpc>
              <a:buFont typeface="Wingdings" panose="05000000000000000000" pitchFamily="2" charset="2"/>
              <a:buChar char=""/>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Social media channels: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2286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Due to technological advancement and covid-19 pandemic use of social media channels has been increased. Nowadays almost every company is using social media channels such as Facebook, as well as LinkedIn and Twitter to promote the business and provide important information to its stakeholders. Sainsbury is using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Facebook</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along with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Twitter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as well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YouTube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Instagram</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to create awareness about the company and provide information to the customers (sainsburys.co, 2022). </a:t>
            </a:r>
          </a:p>
          <a:p>
            <a:pPr marL="6858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50000"/>
              </a:lnSpc>
              <a:buFont typeface="Wingdings" panose="05000000000000000000" pitchFamily="2" charset="2"/>
              <a:buChar char=""/>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Company magazine:</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2286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Sainsbury’s magazine is one of the popular tools used by the company to provide information to internal as well as external stakeholders. The official magazine of the company is published during a specific period by the company. This magazine provides information related to fashion along with health as well as cooking and advertising.</a:t>
            </a:r>
          </a:p>
          <a:p>
            <a:pPr marL="6858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50000"/>
              </a:lnSpc>
              <a:buFont typeface="Wingdings" panose="05000000000000000000" pitchFamily="2" charset="2"/>
              <a:buChar char=""/>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Annual reports: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228600"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Annual reports are the official documents that are published by the company after completing the financial year (About.sainsburys.co.uk, 2022). This report would provide information related to the financial performance of the company along with business strategies and initiatives which are taken by the company during the previous financial year. This document can be used by internal stakeholders as well as external stakeholders such as customers along with the government and shareholders of the company.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11</a:t>
            </a:fld>
            <a:endParaRPr lang="en-IN"/>
          </a:p>
        </p:txBody>
      </p:sp>
    </p:spTree>
    <p:extLst>
      <p:ext uri="{BB962C8B-B14F-4D97-AF65-F5344CB8AC3E}">
        <p14:creationId xmlns:p14="http://schemas.microsoft.com/office/powerpoint/2010/main" val="1722110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Channels that can be used to improve communication:</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Due to technological advancement, there are a number of communication channels are available for the company. It is the responsibility of top management to select the most effective communication channel to provide accurate information to its stakeholders. In the case of Sainsbury, the company can use digital communication channels such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mobile applications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along with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SEO</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as well as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video conferencing</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audio notes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to communicate important information to its stakeholders. Apart from that, the company can use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chatbot</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technology along with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artificial intelligence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IN" sz="1800" b="1" i="1" dirty="0">
                <a:effectLst/>
                <a:latin typeface="Times New Roman" panose="02020603050405020304" pitchFamily="18" charset="0"/>
                <a:ea typeface="Calibri" panose="020F0502020204030204" pitchFamily="34" charset="0"/>
                <a:cs typeface="Times New Roman" panose="02020603050405020304" pitchFamily="18" charset="0"/>
              </a:rPr>
              <a:t>machine learning</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to improve communication (Gettalkative.com, 2022). </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12</a:t>
            </a:fld>
            <a:endParaRPr lang="en-IN"/>
          </a:p>
        </p:txBody>
      </p:sp>
    </p:spTree>
    <p:extLst>
      <p:ext uri="{BB962C8B-B14F-4D97-AF65-F5344CB8AC3E}">
        <p14:creationId xmlns:p14="http://schemas.microsoft.com/office/powerpoint/2010/main" val="1920281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From the above analysis, it can be concluded that business communication is one of the important processes that can be used by the company to communicate or share meaningful information to the internal as well as external stakeholders. Effective communication would help to create a positive image of the business in the minds of the customers along with providing important information to the stakeholder as well as helps to build trust and positive relationship between the company and its stakeholders. Currently, Sainsbury would face various communication barriers such as psychological barriers along with physical barriers and organizational barriers. Sainsbury is using various communication channels such as social media channels along with annual reports as well as company magazines and other channels to deliver the information to the external stakeholder. Apart from that, the company can use other communication channels such as video conferencing along with mobile applications as well as audio notes and chatbot technology to communicate important information to its stakeholders. </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13</a:t>
            </a:fld>
            <a:endParaRPr lang="en-IN"/>
          </a:p>
        </p:txBody>
      </p:sp>
    </p:spTree>
    <p:extLst>
      <p:ext uri="{BB962C8B-B14F-4D97-AF65-F5344CB8AC3E}">
        <p14:creationId xmlns:p14="http://schemas.microsoft.com/office/powerpoint/2010/main" val="438187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Appendix:</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Team Evaluation:</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Who was in your team</a:t>
            </a:r>
          </a:p>
          <a:p>
            <a:pPr algn="just">
              <a:lnSpc>
                <a:spcPct val="150000"/>
              </a:lnSpc>
              <a:spcAft>
                <a:spcPts val="800"/>
              </a:spcAft>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Alexandru</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Pascari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2111977,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Nlandu</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Chris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Musaka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2107537,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Ornelie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Shampe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2112182,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Samia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Khanom</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2113334</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What where the key strengths of your team?</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 communication and friendship</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What were the challenges that you overcome as a team?</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 make a presentation together </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What would you do differently if you worked as a team again?</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 would introduce more communication and more frequent meetings</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How would you rate your team working?</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5</a:t>
            </a: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14</a:t>
            </a:fld>
            <a:endParaRPr lang="en-IN"/>
          </a:p>
        </p:txBody>
      </p:sp>
    </p:spTree>
    <p:extLst>
      <p:ext uri="{BB962C8B-B14F-4D97-AF65-F5344CB8AC3E}">
        <p14:creationId xmlns:p14="http://schemas.microsoft.com/office/powerpoint/2010/main" val="27578224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p>
          <a:p>
            <a:pPr marL="914400" indent="-914400" algn="just">
              <a:lnSpc>
                <a:spcPct val="150000"/>
              </a:lnSpc>
              <a:spcAft>
                <a:spcPts val="800"/>
              </a:spcAft>
            </a:pP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Abarantyne</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 Naidoo, V. and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Rugimbana</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 2019. The impact of psychological contracts on employee engagement at a university of technology.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 Journal of Human Resource Management</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17</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pp.1-11.</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indent="-914400"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about.sainsburys.co.uk, 2022. Available at &lt; https://www.about.sainsburys.co.uk/about-us &gt; [accessed on 1</a:t>
            </a:r>
            <a:r>
              <a:rPr lang="en-IN"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April 2022]</a:t>
            </a:r>
          </a:p>
          <a:p>
            <a:pPr marL="914400" indent="-914400"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About.sainsburys.co.uk. 2022. [online] Available at: &lt;https://about.sainsburys.co.uk/~/media/Files/S/Sainsburys/documents/reports-and-presentations/annual-reports/2020/Annual_Report_and_Financial_Statements_2020.pdf&gt; [Accessed 1 April 2022].</a:t>
            </a:r>
          </a:p>
          <a:p>
            <a:pPr marL="914400" indent="-914400" algn="just">
              <a:lnSpc>
                <a:spcPct val="150000"/>
              </a:lnSpc>
              <a:spcAft>
                <a:spcPts val="800"/>
              </a:spcAft>
            </a:pP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Fitria</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 2018. The influence of organizational culture and trust through the teacher performance in the private secondary school in Palembang.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Scientific &amp; Technology Research</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pp.82-86.</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indent="-9144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Gettalkative.com. 2022. The 10 Most Essential Digital Communication Channels for Business. [online] Available at: &lt;https://gettalkative.com/info/communication-channels#:~:text=%20The%20top%20four%20digital%20communication%20channels%20for,video%20conferencing%20solutions%20as%20a%20communication...%20More%20&gt; [Accessed 1 April 2022].</a:t>
            </a:r>
          </a:p>
          <a:p>
            <a:pPr marL="914400" indent="-9144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Hamilton, P.J., 2021. Process of Business Communication and barriers of Business Communication.</a:t>
            </a:r>
          </a:p>
          <a:p>
            <a:pPr marL="914400" indent="-914400"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Ifioque.com. 2022. Organization Barriers to Workplace Communication |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Ifioque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[online] Available at: &lt;https://ifioque.com/communication-barrier/organizational-barrier#:~:text=Organizational%20Barriers%20to%20Effective%20Communication%201%20Status%20and,hierarchy.%203%20Organizational%20structure.%20...%20More%20items...%20&gt; [Accessed 1 April 2022].</a:t>
            </a:r>
          </a:p>
          <a:p>
            <a:pPr marL="914400" indent="-914400"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sainsburys.co. 2022. [online] Available at: &lt;https://www.sainsburys.co.uk/&gt; [Accessed 1 April 2022].</a:t>
            </a:r>
          </a:p>
          <a:p>
            <a:pPr marL="914400" indent="-914400" algn="just">
              <a:lnSpc>
                <a:spcPct val="150000"/>
              </a:lnSpc>
              <a:spcAft>
                <a:spcPts val="800"/>
              </a:spcAft>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Van Ruler, B., 2018. Communication theory: An underrated pillar on which strategic communication rests.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Strategic Communication</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pp.367-381.</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18F604E-06BB-481C-84EA-155370B9597B}" type="slidenum">
              <a:rPr lang="en-IN" smtClean="0"/>
              <a:t>15</a:t>
            </a:fld>
            <a:endParaRPr lang="en-IN"/>
          </a:p>
        </p:txBody>
      </p:sp>
    </p:spTree>
    <p:extLst>
      <p:ext uri="{BB962C8B-B14F-4D97-AF65-F5344CB8AC3E}">
        <p14:creationId xmlns:p14="http://schemas.microsoft.com/office/powerpoint/2010/main" val="1110902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4/1/2022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4/1/2022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4/1/2022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4/1/2022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4/1/2022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4/1/2022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4/1/2022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4/1/2022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4/1/2022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4/1/2022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sz="3200" b="1" dirty="0"/>
              <a:t>STRATEGIES FOR EFFECTIVE COMMUNICATION IN A BUSINESS SETTING</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8D2E7C93-5D7A-4944-85F5-5620E3BC319C}"/>
              </a:ext>
            </a:extLst>
          </p:cNvPr>
          <p:cNvPicPr>
            <a:picLocks noChangeAspect="1"/>
          </p:cNvPicPr>
          <p:nvPr/>
        </p:nvPicPr>
        <p:blipFill>
          <a:blip r:embed="rId4"/>
          <a:stretch>
            <a:fillRect/>
          </a:stretch>
        </p:blipFill>
        <p:spPr>
          <a:xfrm>
            <a:off x="6929598" y="4058409"/>
            <a:ext cx="3840878" cy="2160494"/>
          </a:xfrm>
          <a:prstGeom prst="rect">
            <a:avLst/>
          </a:prstGeom>
        </p:spPr>
      </p:pic>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51623-26F1-4366-8EF6-903317DE5509}"/>
              </a:ext>
            </a:extLst>
          </p:cNvPr>
          <p:cNvSpPr>
            <a:spLocks noGrp="1"/>
          </p:cNvSpPr>
          <p:nvPr>
            <p:ph type="title"/>
          </p:nvPr>
        </p:nvSpPr>
        <p:spPr/>
        <p:txBody>
          <a:bodyPr>
            <a:normAutofit/>
          </a:bodyPr>
          <a:lstStyle/>
          <a:p>
            <a:pPr algn="ctr"/>
            <a:r>
              <a:rPr lang="en-US" sz="2800" b="1" dirty="0"/>
              <a:t>Table of content</a:t>
            </a:r>
            <a:endParaRPr lang="en-IN" sz="2800" b="1" dirty="0"/>
          </a:p>
        </p:txBody>
      </p:sp>
      <p:sp>
        <p:nvSpPr>
          <p:cNvPr id="5" name="TextBox 4">
            <a:extLst>
              <a:ext uri="{FF2B5EF4-FFF2-40B4-BE49-F238E27FC236}">
                <a16:creationId xmlns:a16="http://schemas.microsoft.com/office/drawing/2014/main" id="{691056F2-820A-48AF-9B02-A93C654154BC}"/>
              </a:ext>
            </a:extLst>
          </p:cNvPr>
          <p:cNvSpPr txBox="1"/>
          <p:nvPr/>
        </p:nvSpPr>
        <p:spPr>
          <a:xfrm>
            <a:off x="1097280" y="2314575"/>
            <a:ext cx="9804083" cy="397031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Introduction company overview-3</a:t>
            </a:r>
          </a:p>
          <a:p>
            <a:r>
              <a:rPr lang="en-US" dirty="0">
                <a:latin typeface="Times New Roman" panose="02020603050405020304" pitchFamily="18" charset="0"/>
                <a:cs typeface="Times New Roman" panose="02020603050405020304" pitchFamily="18" charset="0"/>
              </a:rPr>
              <a:t>What are the benefits of effective communication on the organization’s business process? – 4-5</a:t>
            </a:r>
          </a:p>
          <a:p>
            <a:r>
              <a:rPr lang="en-US" dirty="0">
                <a:latin typeface="Times New Roman" panose="02020603050405020304" pitchFamily="18" charset="0"/>
                <a:cs typeface="Times New Roman" panose="02020603050405020304" pitchFamily="18" charset="0"/>
              </a:rPr>
              <a:t>How should the organization use the theories relating to models of communication?.-6-7</a:t>
            </a:r>
          </a:p>
          <a:p>
            <a:r>
              <a:rPr lang="en-US" dirty="0">
                <a:latin typeface="Times New Roman" panose="02020603050405020304" pitchFamily="18" charset="0"/>
                <a:cs typeface="Times New Roman" panose="02020603050405020304" pitchFamily="18" charset="0"/>
              </a:rPr>
              <a:t>The types of barriers that can prevent effective communication between the </a:t>
            </a:r>
            <a:r>
              <a:rPr lang="en-US" dirty="0" err="1">
                <a:latin typeface="Times New Roman" panose="02020603050405020304" pitchFamily="18" charset="0"/>
                <a:cs typeface="Times New Roman" panose="02020603050405020304" pitchFamily="18" charset="0"/>
              </a:rPr>
              <a:t>organisation</a:t>
            </a:r>
            <a:r>
              <a:rPr lang="en-US" dirty="0">
                <a:latin typeface="Times New Roman" panose="02020603050405020304" pitchFamily="18" charset="0"/>
                <a:cs typeface="Times New Roman" panose="02020603050405020304" pitchFamily="18" charset="0"/>
              </a:rPr>
              <a:t> and its external stakeholders:- 8</a:t>
            </a:r>
          </a:p>
          <a:p>
            <a:r>
              <a:rPr lang="en-US" dirty="0">
                <a:latin typeface="Times New Roman" panose="02020603050405020304" pitchFamily="18" charset="0"/>
                <a:cs typeface="Times New Roman" panose="02020603050405020304" pitchFamily="18" charset="0"/>
              </a:rPr>
              <a:t>Types of communication barriers-9</a:t>
            </a:r>
          </a:p>
          <a:p>
            <a:r>
              <a:rPr lang="en-US" sz="1800" dirty="0">
                <a:latin typeface="Times New Roman" panose="02020603050405020304" pitchFamily="18" charset="0"/>
                <a:cs typeface="Times New Roman" panose="02020603050405020304" pitchFamily="18" charset="0"/>
              </a:rPr>
              <a:t>Channels of communication used by Sainsbury-10-11</a:t>
            </a:r>
          </a:p>
          <a:p>
            <a:r>
              <a:rPr lang="en-US" sz="1800" dirty="0">
                <a:latin typeface="Times New Roman" panose="02020603050405020304" pitchFamily="18" charset="0"/>
                <a:cs typeface="Times New Roman" panose="02020603050405020304" pitchFamily="18" charset="0"/>
              </a:rPr>
              <a:t>Channels that can be used to improve communication</a:t>
            </a:r>
          </a:p>
          <a:p>
            <a:r>
              <a:rPr lang="en-IN" sz="1800" dirty="0">
                <a:latin typeface="Times New Roman" panose="02020603050405020304" pitchFamily="18" charset="0"/>
                <a:cs typeface="Times New Roman" panose="02020603050405020304" pitchFamily="18" charset="0"/>
              </a:rPr>
              <a:t>Conclusion-12</a:t>
            </a:r>
          </a:p>
          <a:p>
            <a:r>
              <a:rPr lang="en-IN" dirty="0">
                <a:latin typeface="Times New Roman" panose="02020603050405020304" pitchFamily="18" charset="0"/>
                <a:cs typeface="Times New Roman" panose="02020603050405020304" pitchFamily="18" charset="0"/>
              </a:rPr>
              <a:t>Team evaluation- 13</a:t>
            </a:r>
            <a:endParaRPr lang="en-IN" sz="1800" dirty="0">
              <a:latin typeface="Times New Roman" panose="02020603050405020304" pitchFamily="18" charset="0"/>
              <a:cs typeface="Times New Roman" panose="02020603050405020304" pitchFamily="18" charset="0"/>
            </a:endParaRPr>
          </a:p>
          <a:p>
            <a:r>
              <a:rPr lang="en-IN" sz="1800" dirty="0">
                <a:latin typeface="Times New Roman" panose="02020603050405020304" pitchFamily="18" charset="0"/>
                <a:cs typeface="Times New Roman" panose="02020603050405020304" pitchFamily="18" charset="0"/>
              </a:rPr>
              <a:t>References-14</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3375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Introduction company overview</a:t>
            </a:r>
          </a:p>
        </p:txBody>
      </p:sp>
      <p:sp>
        <p:nvSpPr>
          <p:cNvPr id="6" name="TextBox 5">
            <a:extLst>
              <a:ext uri="{FF2B5EF4-FFF2-40B4-BE49-F238E27FC236}">
                <a16:creationId xmlns:a16="http://schemas.microsoft.com/office/drawing/2014/main" id="{BCD82B5B-31C3-4659-92AD-BABB3CE5F7B1}"/>
              </a:ext>
            </a:extLst>
          </p:cNvPr>
          <p:cNvSpPr txBox="1"/>
          <p:nvPr/>
        </p:nvSpPr>
        <p:spPr>
          <a:xfrm>
            <a:off x="1237129" y="2353235"/>
            <a:ext cx="9587753" cy="3416320"/>
          </a:xfrm>
          <a:prstGeom prst="rect">
            <a:avLst/>
          </a:prstGeom>
          <a:noFill/>
        </p:spPr>
        <p:txBody>
          <a:bodyPr wrap="square" rtlCol="0">
            <a:spAutoFit/>
          </a:bodyPr>
          <a:lstStyle/>
          <a:p>
            <a:pPr marL="285750" indent="-285750">
              <a:buFont typeface="Wingdings" panose="05000000000000000000" pitchFamily="2" charset="2"/>
              <a:buChar char="Ø"/>
            </a:pPr>
            <a:r>
              <a:rPr lang="en-US" b="1" dirty="0"/>
              <a:t>Sainsbury is one of the most popular supermarket chains in the UK, it was established in 1869 </a:t>
            </a:r>
          </a:p>
          <a:p>
            <a:r>
              <a:rPr lang="en-US" b="1" dirty="0"/>
              <a:t>(about.sainsburys.co.uk, 2022). </a:t>
            </a:r>
          </a:p>
          <a:p>
            <a:endParaRPr lang="en-US" b="1" dirty="0"/>
          </a:p>
          <a:p>
            <a:pPr marL="285750" indent="-285750">
              <a:buFont typeface="Wingdings" panose="05000000000000000000" pitchFamily="2" charset="2"/>
              <a:buChar char="Ø"/>
            </a:pPr>
            <a:r>
              <a:rPr lang="en-US" b="1" dirty="0"/>
              <a:t>The organization started as a grocery store and then expanded to be one of the largest retailers in the country. </a:t>
            </a:r>
          </a:p>
          <a:p>
            <a:pPr marL="285750" indent="-285750">
              <a:buFont typeface="Wingdings" panose="05000000000000000000" pitchFamily="2" charset="2"/>
              <a:buChar char="Ø"/>
            </a:pPr>
            <a:endParaRPr lang="en-US" b="1" dirty="0"/>
          </a:p>
          <a:p>
            <a:pPr marL="285750" indent="-285750">
              <a:buFont typeface="Wingdings" panose="05000000000000000000" pitchFamily="2" charset="2"/>
              <a:buChar char="Ø"/>
            </a:pPr>
            <a:r>
              <a:rPr lang="en-US" b="1" dirty="0"/>
              <a:t>The company is also known for the brands they work with they it is an organization that provides the best quality food and works towards the development of the quality of their products regularly. </a:t>
            </a:r>
          </a:p>
          <a:p>
            <a:pPr marL="285750" indent="-285750">
              <a:buFont typeface="Wingdings" panose="05000000000000000000" pitchFamily="2" charset="2"/>
              <a:buChar char="Ø"/>
            </a:pPr>
            <a:endParaRPr lang="en-US" b="1" dirty="0"/>
          </a:p>
          <a:p>
            <a:pPr marL="285750" indent="-285750">
              <a:buFont typeface="Wingdings" panose="05000000000000000000" pitchFamily="2" charset="2"/>
              <a:buChar char="Ø"/>
            </a:pPr>
            <a:r>
              <a:rPr lang="en-US" b="1" dirty="0"/>
              <a:t>Sainsbury is known for providing one of the best quality food products at reasonable pricing in the UK. </a:t>
            </a:r>
            <a:endParaRPr lang="en-IN" b="1" dirty="0"/>
          </a:p>
        </p:txBody>
      </p:sp>
    </p:spTree>
    <p:extLst>
      <p:ext uri="{BB962C8B-B14F-4D97-AF65-F5344CB8AC3E}">
        <p14:creationId xmlns:p14="http://schemas.microsoft.com/office/powerpoint/2010/main" val="265522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57954-8EAF-47AB-B5E4-AE8331425F0A}"/>
              </a:ext>
            </a:extLst>
          </p:cNvPr>
          <p:cNvSpPr>
            <a:spLocks noGrp="1"/>
          </p:cNvSpPr>
          <p:nvPr>
            <p:ph type="title"/>
          </p:nvPr>
        </p:nvSpPr>
        <p:spPr/>
        <p:txBody>
          <a:bodyPr>
            <a:normAutofit/>
          </a:bodyPr>
          <a:lstStyle/>
          <a:p>
            <a:pPr algn="ctr"/>
            <a:r>
              <a:rPr lang="en-US" sz="3200" b="1" dirty="0"/>
              <a:t>What are the benefits of effective communication on the organization’s business process?</a:t>
            </a:r>
            <a:endParaRPr lang="en-IN" sz="3200" b="1" dirty="0"/>
          </a:p>
        </p:txBody>
      </p:sp>
      <p:sp>
        <p:nvSpPr>
          <p:cNvPr id="4" name="TextBox 3">
            <a:extLst>
              <a:ext uri="{FF2B5EF4-FFF2-40B4-BE49-F238E27FC236}">
                <a16:creationId xmlns:a16="http://schemas.microsoft.com/office/drawing/2014/main" id="{6F6F0078-E333-4844-B1E2-BCA18FAB96FD}"/>
              </a:ext>
            </a:extLst>
          </p:cNvPr>
          <p:cNvSpPr txBox="1"/>
          <p:nvPr/>
        </p:nvSpPr>
        <p:spPr>
          <a:xfrm>
            <a:off x="1097280" y="1957388"/>
            <a:ext cx="9818370" cy="4401205"/>
          </a:xfrm>
          <a:prstGeom prst="rect">
            <a:avLst/>
          </a:prstGeom>
          <a:noFill/>
        </p:spPr>
        <p:txBody>
          <a:bodyPr wrap="square" rtlCol="0">
            <a:spAutoFit/>
          </a:bodyPr>
          <a:lstStyle/>
          <a:p>
            <a:pPr marL="285750" indent="-285750">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Communication in an organization is one of the most important factors as it determines the various aspects that make a successful and healthy work environment (</a:t>
            </a:r>
            <a:r>
              <a:rPr lang="en-IN" sz="2000" dirty="0" err="1">
                <a:solidFill>
                  <a:srgbClr val="000000"/>
                </a:solidFill>
                <a:effectLst/>
                <a:latin typeface="Times New Roman" panose="02020603050405020304" pitchFamily="18" charset="0"/>
                <a:ea typeface="Calibri" panose="020F0502020204030204" pitchFamily="34" charset="0"/>
              </a:rPr>
              <a:t>Fitria</a:t>
            </a:r>
            <a:r>
              <a:rPr lang="en-IN" sz="2000" dirty="0">
                <a:solidFill>
                  <a:srgbClr val="000000"/>
                </a:solidFill>
                <a:effectLst/>
                <a:latin typeface="Times New Roman" panose="02020603050405020304" pitchFamily="18" charset="0"/>
                <a:ea typeface="Calibri" panose="020F0502020204030204" pitchFamily="34" charset="0"/>
              </a:rPr>
              <a:t>, 2018</a:t>
            </a:r>
            <a:r>
              <a:rPr lang="en-IN" sz="2000" dirty="0">
                <a:effectLst/>
                <a:latin typeface="Times New Roman" panose="02020603050405020304" pitchFamily="18" charset="0"/>
                <a:ea typeface="Calibri" panose="020F0502020204030204" pitchFamily="34" charset="0"/>
              </a:rPr>
              <a:t>).</a:t>
            </a:r>
          </a:p>
          <a:p>
            <a:endParaRPr lang="en-IN" sz="2000" dirty="0">
              <a:effectLst/>
              <a:latin typeface="Times New Roman" panose="02020603050405020304" pitchFamily="18" charset="0"/>
              <a:ea typeface="Calibri" panose="020F0502020204030204" pitchFamily="34" charset="0"/>
            </a:endParaRPr>
          </a:p>
          <a:p>
            <a:pPr marL="285750" indent="-285750">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 It is also important that the organization makes it a point that they promote communication among the employees and the management as well as a between the team members.</a:t>
            </a:r>
          </a:p>
          <a:p>
            <a:endParaRPr lang="en-IN" sz="2000" dirty="0">
              <a:effectLst/>
              <a:latin typeface="Times New Roman" panose="02020603050405020304" pitchFamily="18" charset="0"/>
              <a:ea typeface="Calibri" panose="020F0502020204030204" pitchFamily="34" charset="0"/>
            </a:endParaRPr>
          </a:p>
          <a:p>
            <a:pPr marL="285750" indent="-285750">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 There are different types of communication that the organization uses most of these can be divided into types one is written communication and the other is oral communication. </a:t>
            </a:r>
          </a:p>
          <a:p>
            <a:endParaRPr lang="en-IN" sz="2000" dirty="0">
              <a:effectLst/>
              <a:latin typeface="Times New Roman" panose="02020603050405020304" pitchFamily="18" charset="0"/>
              <a:ea typeface="Calibri" panose="020F0502020204030204" pitchFamily="34" charset="0"/>
            </a:endParaRPr>
          </a:p>
          <a:p>
            <a:pPr marL="285750" indent="-285750">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Written communication includes emails memos and documents that are sent from one person to another to communicate the strategies and reports of the organization.</a:t>
            </a:r>
          </a:p>
          <a:p>
            <a:endParaRPr lang="en-IN" sz="2000" dirty="0">
              <a:effectLst/>
              <a:latin typeface="Times New Roman" panose="02020603050405020304" pitchFamily="18" charset="0"/>
              <a:ea typeface="Calibri" panose="020F0502020204030204" pitchFamily="34" charset="0"/>
            </a:endParaRPr>
          </a:p>
          <a:p>
            <a:pPr marL="285750" indent="-285750">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 Oral communication includes all types of verbal conversations that the employees have with one another and the management. </a:t>
            </a:r>
            <a:endParaRPr lang="en-IN" sz="2000" dirty="0"/>
          </a:p>
        </p:txBody>
      </p:sp>
    </p:spTree>
    <p:extLst>
      <p:ext uri="{BB962C8B-B14F-4D97-AF65-F5344CB8AC3E}">
        <p14:creationId xmlns:p14="http://schemas.microsoft.com/office/powerpoint/2010/main" val="2924845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57954-8EAF-47AB-B5E4-AE8331425F0A}"/>
              </a:ext>
            </a:extLst>
          </p:cNvPr>
          <p:cNvSpPr>
            <a:spLocks noGrp="1"/>
          </p:cNvSpPr>
          <p:nvPr>
            <p:ph type="title"/>
          </p:nvPr>
        </p:nvSpPr>
        <p:spPr/>
        <p:txBody>
          <a:bodyPr>
            <a:normAutofit/>
          </a:bodyPr>
          <a:lstStyle/>
          <a:p>
            <a:pPr algn="ctr"/>
            <a:r>
              <a:rPr lang="en-US" sz="3200" b="1" dirty="0"/>
              <a:t>What are the benefits of effective communication on the organization’s business process?</a:t>
            </a:r>
            <a:endParaRPr lang="en-IN" sz="3200" b="1" dirty="0"/>
          </a:p>
        </p:txBody>
      </p:sp>
      <p:sp>
        <p:nvSpPr>
          <p:cNvPr id="4" name="TextBox 3">
            <a:extLst>
              <a:ext uri="{FF2B5EF4-FFF2-40B4-BE49-F238E27FC236}">
                <a16:creationId xmlns:a16="http://schemas.microsoft.com/office/drawing/2014/main" id="{6F6F0078-E333-4844-B1E2-BCA18FAB96FD}"/>
              </a:ext>
            </a:extLst>
          </p:cNvPr>
          <p:cNvSpPr txBox="1"/>
          <p:nvPr/>
        </p:nvSpPr>
        <p:spPr>
          <a:xfrm>
            <a:off x="1186815" y="2151727"/>
            <a:ext cx="9818370" cy="4093428"/>
          </a:xfrm>
          <a:prstGeom prst="rect">
            <a:avLst/>
          </a:prstGeom>
          <a:noFill/>
        </p:spPr>
        <p:txBody>
          <a:bodyPr wrap="square" rtlCol="0">
            <a:spAutoFit/>
          </a:bodyPr>
          <a:lstStyle/>
          <a:p>
            <a:pPr marL="285750" indent="-285750">
              <a:buFont typeface="Wingdings" panose="05000000000000000000" pitchFamily="2" charset="2"/>
              <a:buChar char="Ø"/>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Employee engagement is very important for the performance of the organization and communication is the key to employee engagement if the employees communicate freely with the management and are comfortable with your team members then they perform better.</a:t>
            </a:r>
          </a:p>
          <a:p>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This also improves the work environment and reduces conflicts in the organizations. Similarly, Sainsbury ensures that the employees in the organization communicate with one another as well as an open conversation with the management and let them know regarding their grievances and problems. </a:t>
            </a:r>
          </a:p>
          <a:p>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Effective communication also brings about changes in the way the employees think about the workplace and this helps in increasing the productivity of the employees.</a:t>
            </a:r>
          </a:p>
          <a:p>
            <a:pPr marL="285750" indent="-285750">
              <a:buFont typeface="Wingdings" panose="05000000000000000000" pitchFamily="2" charset="2"/>
              <a:buChar char="Ø"/>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8567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FFFD9-E94E-470B-9094-E61F99A507B5}"/>
              </a:ext>
            </a:extLst>
          </p:cNvPr>
          <p:cNvSpPr>
            <a:spLocks noGrp="1"/>
          </p:cNvSpPr>
          <p:nvPr>
            <p:ph type="title"/>
          </p:nvPr>
        </p:nvSpPr>
        <p:spPr/>
        <p:txBody>
          <a:bodyPr>
            <a:normAutofit/>
          </a:bodyPr>
          <a:lstStyle/>
          <a:p>
            <a:pPr algn="ctr"/>
            <a:r>
              <a:rPr lang="en-US" sz="2800" b="1" dirty="0"/>
              <a:t>How should the organization use the theories relating to models of communication?</a:t>
            </a:r>
            <a:endParaRPr lang="en-IN" sz="2800" b="1" dirty="0"/>
          </a:p>
        </p:txBody>
      </p:sp>
      <p:sp>
        <p:nvSpPr>
          <p:cNvPr id="4" name="TextBox 3">
            <a:extLst>
              <a:ext uri="{FF2B5EF4-FFF2-40B4-BE49-F238E27FC236}">
                <a16:creationId xmlns:a16="http://schemas.microsoft.com/office/drawing/2014/main" id="{C1FF3062-178F-4A67-A919-B3CA22E86701}"/>
              </a:ext>
            </a:extLst>
          </p:cNvPr>
          <p:cNvSpPr txBox="1"/>
          <p:nvPr/>
        </p:nvSpPr>
        <p:spPr>
          <a:xfrm>
            <a:off x="1257300" y="2243138"/>
            <a:ext cx="4343400" cy="3970318"/>
          </a:xfrm>
          <a:prstGeom prst="rect">
            <a:avLst/>
          </a:prstGeom>
          <a:noFill/>
        </p:spPr>
        <p:txBody>
          <a:bodyPr wrap="square" rtlCol="0">
            <a:spAutoFit/>
          </a:bodyPr>
          <a:lstStyle/>
          <a:p>
            <a:pPr algn="just"/>
            <a:r>
              <a:rPr lang="en-IN" sz="1800" dirty="0">
                <a:effectLst/>
                <a:latin typeface="Times New Roman" panose="02020603050405020304" pitchFamily="18" charset="0"/>
                <a:ea typeface="Calibri" panose="020F0502020204030204" pitchFamily="34" charset="0"/>
              </a:rPr>
              <a:t>There are different types of theories and models that are available relating to communication that the organization can use for its benefit. Aristotle is a philosopher who introduced the model of communication, the model states that the speaker of the conversation place an important role in the conversation as he is the one who creates the content which is the alignment of his thoughts with the mindset of influencing the listener or recipient of the conversation. He creates the content in a way that he can receive the desired response from the recipient. </a:t>
            </a:r>
            <a:endParaRPr lang="en-IN" dirty="0"/>
          </a:p>
        </p:txBody>
      </p:sp>
      <p:pic>
        <p:nvPicPr>
          <p:cNvPr id="5" name="Picture 4">
            <a:extLst>
              <a:ext uri="{FF2B5EF4-FFF2-40B4-BE49-F238E27FC236}">
                <a16:creationId xmlns:a16="http://schemas.microsoft.com/office/drawing/2014/main" id="{63ADFCAA-18C5-4E7A-932C-2ED04FE0F8AD}"/>
              </a:ext>
            </a:extLst>
          </p:cNvPr>
          <p:cNvPicPr>
            <a:picLocks noChangeAspect="1"/>
          </p:cNvPicPr>
          <p:nvPr/>
        </p:nvPicPr>
        <p:blipFill>
          <a:blip r:embed="rId3"/>
          <a:stretch>
            <a:fillRect/>
          </a:stretch>
        </p:blipFill>
        <p:spPr>
          <a:xfrm>
            <a:off x="6824661" y="2419925"/>
            <a:ext cx="3505201" cy="3505201"/>
          </a:xfrm>
          <a:prstGeom prst="rect">
            <a:avLst/>
          </a:prstGeom>
        </p:spPr>
      </p:pic>
    </p:spTree>
    <p:extLst>
      <p:ext uri="{BB962C8B-B14F-4D97-AF65-F5344CB8AC3E}">
        <p14:creationId xmlns:p14="http://schemas.microsoft.com/office/powerpoint/2010/main" val="2983690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59B88-CF1D-4A22-8579-7A26B40647D2}"/>
              </a:ext>
            </a:extLst>
          </p:cNvPr>
          <p:cNvSpPr>
            <a:spLocks noGrp="1"/>
          </p:cNvSpPr>
          <p:nvPr>
            <p:ph type="title"/>
          </p:nvPr>
        </p:nvSpPr>
        <p:spPr/>
        <p:txBody>
          <a:bodyPr>
            <a:normAutofit/>
          </a:bodyPr>
          <a:lstStyle/>
          <a:p>
            <a:pPr algn="ctr"/>
            <a:r>
              <a:rPr lang="en-US" sz="3200" b="1" dirty="0"/>
              <a:t>How should the organization use the theories relating to models of communication?</a:t>
            </a:r>
            <a:endParaRPr lang="en-IN" sz="3200" b="1" dirty="0"/>
          </a:p>
        </p:txBody>
      </p:sp>
      <p:sp>
        <p:nvSpPr>
          <p:cNvPr id="4" name="TextBox 3">
            <a:extLst>
              <a:ext uri="{FF2B5EF4-FFF2-40B4-BE49-F238E27FC236}">
                <a16:creationId xmlns:a16="http://schemas.microsoft.com/office/drawing/2014/main" id="{E0697287-C37E-489D-BE7B-F30D971F9A83}"/>
              </a:ext>
            </a:extLst>
          </p:cNvPr>
          <p:cNvSpPr txBox="1"/>
          <p:nvPr/>
        </p:nvSpPr>
        <p:spPr>
          <a:xfrm>
            <a:off x="1243013" y="2414588"/>
            <a:ext cx="4600575" cy="3416320"/>
          </a:xfrm>
          <a:prstGeom prst="rect">
            <a:avLst/>
          </a:prstGeom>
          <a:noFill/>
        </p:spPr>
        <p:txBody>
          <a:bodyPr wrap="square" rtlCol="0">
            <a:spAutoFit/>
          </a:bodyPr>
          <a:lstStyle/>
          <a:p>
            <a:pPr algn="just"/>
            <a:r>
              <a:rPr lang="en-IN" sz="1800" dirty="0">
                <a:effectLst/>
                <a:latin typeface="Times New Roman" panose="02020603050405020304" pitchFamily="18" charset="0"/>
                <a:ea typeface="Calibri" panose="020F0502020204030204" pitchFamily="34" charset="0"/>
              </a:rPr>
              <a:t>Another theory that the organization can use to improve communication in the company is the development communication theory (</a:t>
            </a:r>
            <a:r>
              <a:rPr lang="en-IN" sz="1800" dirty="0">
                <a:solidFill>
                  <a:srgbClr val="000000"/>
                </a:solidFill>
                <a:effectLst/>
                <a:latin typeface="Times New Roman" panose="02020603050405020304" pitchFamily="18" charset="0"/>
                <a:ea typeface="Calibri" panose="020F0502020204030204" pitchFamily="34" charset="0"/>
              </a:rPr>
              <a:t>Van Ruler, 2018</a:t>
            </a:r>
            <a:r>
              <a:rPr lang="en-IN" sz="1800" dirty="0">
                <a:effectLst/>
                <a:latin typeface="Times New Roman" panose="02020603050405020304" pitchFamily="18" charset="0"/>
                <a:ea typeface="Calibri" panose="020F0502020204030204" pitchFamily="34" charset="0"/>
              </a:rPr>
              <a:t>). This theory believes that communication is the key to development and hence looks at it in a way that will help the organization in its overall development. Sainsbury can use this theory to understand how communication can help in the growth of the organization and implement the strategies that they create based on understanding the requirements of the employees. </a:t>
            </a:r>
            <a:endParaRPr lang="en-IN" dirty="0"/>
          </a:p>
        </p:txBody>
      </p:sp>
      <p:pic>
        <p:nvPicPr>
          <p:cNvPr id="5" name="Picture 4">
            <a:extLst>
              <a:ext uri="{FF2B5EF4-FFF2-40B4-BE49-F238E27FC236}">
                <a16:creationId xmlns:a16="http://schemas.microsoft.com/office/drawing/2014/main" id="{89FF8CCA-C386-4768-9D5D-3B32C0B742A3}"/>
              </a:ext>
            </a:extLst>
          </p:cNvPr>
          <p:cNvPicPr>
            <a:picLocks noChangeAspect="1"/>
          </p:cNvPicPr>
          <p:nvPr/>
        </p:nvPicPr>
        <p:blipFill>
          <a:blip r:embed="rId3"/>
          <a:stretch>
            <a:fillRect/>
          </a:stretch>
        </p:blipFill>
        <p:spPr>
          <a:xfrm>
            <a:off x="6386514" y="2414588"/>
            <a:ext cx="4600575" cy="3080385"/>
          </a:xfrm>
          <a:prstGeom prst="rect">
            <a:avLst/>
          </a:prstGeom>
        </p:spPr>
      </p:pic>
    </p:spTree>
    <p:extLst>
      <p:ext uri="{BB962C8B-B14F-4D97-AF65-F5344CB8AC3E}">
        <p14:creationId xmlns:p14="http://schemas.microsoft.com/office/powerpoint/2010/main" val="4233211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2DCA5-9C18-41D2-9415-BC4BCEFA2E9F}"/>
              </a:ext>
            </a:extLst>
          </p:cNvPr>
          <p:cNvSpPr>
            <a:spLocks noGrp="1"/>
          </p:cNvSpPr>
          <p:nvPr>
            <p:ph type="title"/>
          </p:nvPr>
        </p:nvSpPr>
        <p:spPr/>
        <p:txBody>
          <a:bodyPr>
            <a:normAutofit/>
          </a:bodyPr>
          <a:lstStyle/>
          <a:p>
            <a:pPr algn="ctr"/>
            <a:r>
              <a:rPr lang="en-US" sz="2800" b="1" dirty="0"/>
              <a:t>The types of barriers that can prevent effective communication between the </a:t>
            </a:r>
            <a:r>
              <a:rPr lang="en-US" sz="2800" b="1" dirty="0" err="1"/>
              <a:t>organisation</a:t>
            </a:r>
            <a:r>
              <a:rPr lang="en-US" sz="2800" b="1" dirty="0"/>
              <a:t> and their external stakeholders:</a:t>
            </a:r>
            <a:endParaRPr lang="en-IN" sz="2800" b="1" dirty="0"/>
          </a:p>
        </p:txBody>
      </p:sp>
      <p:sp>
        <p:nvSpPr>
          <p:cNvPr id="3" name="Content Placeholder 2">
            <a:extLst>
              <a:ext uri="{FF2B5EF4-FFF2-40B4-BE49-F238E27FC236}">
                <a16:creationId xmlns:a16="http://schemas.microsoft.com/office/drawing/2014/main" id="{8B92F1C9-2AC7-4280-90E9-1ED7CDE7E53D}"/>
              </a:ext>
            </a:extLst>
          </p:cNvPr>
          <p:cNvSpPr>
            <a:spLocks noGrp="1"/>
          </p:cNvSpPr>
          <p:nvPr>
            <p:ph idx="1"/>
          </p:nvPr>
        </p:nvSpPr>
        <p:spPr/>
        <p:txBody>
          <a:bodyPr>
            <a:normAutofit/>
          </a:bodyPr>
          <a:lstStyle/>
          <a:p>
            <a:pPr algn="just"/>
            <a:r>
              <a:rPr lang="en-US" sz="2400" dirty="0">
                <a:latin typeface="Times New Roman" panose="02020603050405020304" pitchFamily="18" charset="0"/>
                <a:cs typeface="Times New Roman" panose="02020603050405020304" pitchFamily="18" charset="0"/>
              </a:rPr>
              <a:t>Communication barriers are hurdles that may create problems while communicating the information to external stakeholders. There are different types of communication barriers such as linguistic barriers, psychological barriers as well as emotional barriers, and physical barriers (Hamilton, 2021). In the case of Sainsbury, the company needs to maintain a positive relationship as well as needs communicate important information to its stakeholders. </a:t>
            </a:r>
            <a:endParaRPr lang="en-IN"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AAFF7C-FD08-4A70-95C3-33CE7B1522AD}"/>
              </a:ext>
            </a:extLst>
          </p:cNvPr>
          <p:cNvPicPr>
            <a:picLocks noChangeAspect="1"/>
          </p:cNvPicPr>
          <p:nvPr/>
        </p:nvPicPr>
        <p:blipFill>
          <a:blip r:embed="rId3"/>
          <a:stretch>
            <a:fillRect/>
          </a:stretch>
        </p:blipFill>
        <p:spPr>
          <a:xfrm>
            <a:off x="3872073" y="4410903"/>
            <a:ext cx="3840878" cy="2160494"/>
          </a:xfrm>
          <a:prstGeom prst="rect">
            <a:avLst/>
          </a:prstGeom>
        </p:spPr>
      </p:pic>
    </p:spTree>
    <p:extLst>
      <p:ext uri="{BB962C8B-B14F-4D97-AF65-F5344CB8AC3E}">
        <p14:creationId xmlns:p14="http://schemas.microsoft.com/office/powerpoint/2010/main" val="3919315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DFDEF-3013-4076-AB7F-50453F1CDB93}"/>
              </a:ext>
            </a:extLst>
          </p:cNvPr>
          <p:cNvSpPr>
            <a:spLocks noGrp="1"/>
          </p:cNvSpPr>
          <p:nvPr>
            <p:ph type="title"/>
          </p:nvPr>
        </p:nvSpPr>
        <p:spPr/>
        <p:txBody>
          <a:bodyPr/>
          <a:lstStyle/>
          <a:p>
            <a:pPr algn="ctr"/>
            <a:r>
              <a:rPr lang="en-IN" b="1" dirty="0"/>
              <a:t>Types of communication barriers</a:t>
            </a:r>
          </a:p>
        </p:txBody>
      </p:sp>
      <p:graphicFrame>
        <p:nvGraphicFramePr>
          <p:cNvPr id="4" name="Table 4">
            <a:extLst>
              <a:ext uri="{FF2B5EF4-FFF2-40B4-BE49-F238E27FC236}">
                <a16:creationId xmlns:a16="http://schemas.microsoft.com/office/drawing/2014/main" id="{1865EF16-F2B2-4CE7-9489-D93708335F56}"/>
              </a:ext>
            </a:extLst>
          </p:cNvPr>
          <p:cNvGraphicFramePr>
            <a:graphicFrameLocks noGrp="1"/>
          </p:cNvGraphicFramePr>
          <p:nvPr>
            <p:extLst>
              <p:ext uri="{D42A27DB-BD31-4B8C-83A1-F6EECF244321}">
                <p14:modId xmlns:p14="http://schemas.microsoft.com/office/powerpoint/2010/main" val="753580403"/>
              </p:ext>
            </p:extLst>
          </p:nvPr>
        </p:nvGraphicFramePr>
        <p:xfrm>
          <a:off x="746205" y="2287269"/>
          <a:ext cx="10699590" cy="3779520"/>
        </p:xfrm>
        <a:graphic>
          <a:graphicData uri="http://schemas.openxmlformats.org/drawingml/2006/table">
            <a:tbl>
              <a:tblPr firstRow="1" bandRow="1">
                <a:tableStyleId>{5C22544A-7EE6-4342-B048-85BDC9FD1C3A}</a:tableStyleId>
              </a:tblPr>
              <a:tblGrid>
                <a:gridCol w="3566530">
                  <a:extLst>
                    <a:ext uri="{9D8B030D-6E8A-4147-A177-3AD203B41FA5}">
                      <a16:colId xmlns:a16="http://schemas.microsoft.com/office/drawing/2014/main" val="289388557"/>
                    </a:ext>
                  </a:extLst>
                </a:gridCol>
                <a:gridCol w="3566530">
                  <a:extLst>
                    <a:ext uri="{9D8B030D-6E8A-4147-A177-3AD203B41FA5}">
                      <a16:colId xmlns:a16="http://schemas.microsoft.com/office/drawing/2014/main" val="3402177068"/>
                    </a:ext>
                  </a:extLst>
                </a:gridCol>
                <a:gridCol w="3566530">
                  <a:extLst>
                    <a:ext uri="{9D8B030D-6E8A-4147-A177-3AD203B41FA5}">
                      <a16:colId xmlns:a16="http://schemas.microsoft.com/office/drawing/2014/main" val="3235246344"/>
                    </a:ext>
                  </a:extLst>
                </a:gridCol>
              </a:tblGrid>
              <a:tr h="370840">
                <a:tc>
                  <a:txBody>
                    <a:bodyPr/>
                    <a:lstStyle/>
                    <a:p>
                      <a:pPr algn="ctr"/>
                      <a:r>
                        <a:rPr lang="en-IN" sz="2000" b="1" kern="1200" dirty="0">
                          <a:solidFill>
                            <a:schemeClr val="lt1"/>
                          </a:solidFill>
                          <a:effectLst/>
                          <a:latin typeface="Times New Roman" panose="02020603050405020304" pitchFamily="18" charset="0"/>
                          <a:ea typeface="+mn-ea"/>
                          <a:cs typeface="Times New Roman" panose="02020603050405020304" pitchFamily="18" charset="0"/>
                        </a:rPr>
                        <a:t>Psychological barrier</a:t>
                      </a:r>
                      <a:endParaRPr lang="en-IN" sz="2000" dirty="0">
                        <a:latin typeface="Times New Roman" panose="02020603050405020304" pitchFamily="18" charset="0"/>
                        <a:cs typeface="Times New Roman" panose="02020603050405020304" pitchFamily="18" charset="0"/>
                      </a:endParaRPr>
                    </a:p>
                  </a:txBody>
                  <a:tcPr/>
                </a:tc>
                <a:tc>
                  <a:txBody>
                    <a:bodyPr/>
                    <a:lstStyle/>
                    <a:p>
                      <a:pPr algn="ctr"/>
                      <a:r>
                        <a:rPr lang="en-IN" sz="2000" b="1" kern="1200" dirty="0">
                          <a:solidFill>
                            <a:schemeClr val="lt1"/>
                          </a:solidFill>
                          <a:effectLst/>
                          <a:latin typeface="Times New Roman" panose="02020603050405020304" pitchFamily="18" charset="0"/>
                          <a:ea typeface="+mn-ea"/>
                          <a:cs typeface="Times New Roman" panose="02020603050405020304" pitchFamily="18" charset="0"/>
                        </a:rPr>
                        <a:t>Organisational barriers</a:t>
                      </a:r>
                      <a:endParaRPr lang="en-IN" sz="2000" dirty="0">
                        <a:latin typeface="Times New Roman" panose="02020603050405020304" pitchFamily="18" charset="0"/>
                        <a:cs typeface="Times New Roman" panose="02020603050405020304" pitchFamily="18" charset="0"/>
                      </a:endParaRPr>
                    </a:p>
                  </a:txBody>
                  <a:tcPr/>
                </a:tc>
                <a:tc>
                  <a:txBody>
                    <a:bodyPr/>
                    <a:lstStyle/>
                    <a:p>
                      <a:pPr algn="ctr"/>
                      <a:r>
                        <a:rPr lang="en-IN" sz="2000" b="1" kern="1200" dirty="0">
                          <a:solidFill>
                            <a:schemeClr val="lt1"/>
                          </a:solidFill>
                          <a:effectLst/>
                          <a:latin typeface="Times New Roman" panose="02020603050405020304" pitchFamily="18" charset="0"/>
                          <a:ea typeface="+mn-ea"/>
                          <a:cs typeface="Times New Roman" panose="02020603050405020304" pitchFamily="18" charset="0"/>
                        </a:rPr>
                        <a:t>Physical barriers</a:t>
                      </a:r>
                      <a:endParaRPr lang="en-IN"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42453045"/>
                  </a:ext>
                </a:extLst>
              </a:tr>
              <a:tr h="370840">
                <a:tc>
                  <a:txBody>
                    <a:bodyPr/>
                    <a:lstStyle/>
                    <a:p>
                      <a:r>
                        <a:rPr lang="en-IN" sz="1800" kern="1200" dirty="0">
                          <a:solidFill>
                            <a:schemeClr val="dk1"/>
                          </a:solidFill>
                          <a:effectLst/>
                          <a:latin typeface="Times New Roman" panose="02020603050405020304" pitchFamily="18" charset="0"/>
                          <a:ea typeface="+mn-ea"/>
                          <a:cs typeface="Times New Roman" panose="02020603050405020304" pitchFamily="18" charset="0"/>
                        </a:rPr>
                        <a:t>Psychological barriers deal with mental limitations along with the emotional state of the sender or receiver of the information. False assumptions along with anger as well as attitudes and values are forms of psychological barriers. </a:t>
                      </a:r>
                      <a:endParaRPr lang="en-IN" dirty="0">
                        <a:latin typeface="Times New Roman" panose="02020603050405020304" pitchFamily="18" charset="0"/>
                        <a:cs typeface="Times New Roman" panose="02020603050405020304" pitchFamily="18" charset="0"/>
                      </a:endParaRPr>
                    </a:p>
                  </a:txBody>
                  <a:tcPr/>
                </a:tc>
                <a:tc>
                  <a:txBody>
                    <a:bodyPr/>
                    <a:lstStyle/>
                    <a:p>
                      <a:r>
                        <a:rPr lang="en-IN" sz="1800" kern="1200" dirty="0">
                          <a:solidFill>
                            <a:schemeClr val="dk1"/>
                          </a:solidFill>
                          <a:effectLst/>
                          <a:latin typeface="Times New Roman" panose="02020603050405020304" pitchFamily="18" charset="0"/>
                          <a:ea typeface="+mn-ea"/>
                          <a:cs typeface="Times New Roman" panose="02020603050405020304" pitchFamily="18" charset="0"/>
                        </a:rPr>
                        <a:t>These are the barriers that may arise due to the organizational structure along with rules as well as regulations and policies of the specific organization (Ifioque.com, 2022). In the case of Sainsbury, the company is following a hierarchical organizational structure in which information has been flowing from top-level management to bottom-level management hence it may get distorted.</a:t>
                      </a:r>
                      <a:endParaRPr lang="en-IN" dirty="0">
                        <a:latin typeface="Times New Roman" panose="02020603050405020304" pitchFamily="18" charset="0"/>
                        <a:cs typeface="Times New Roman" panose="02020603050405020304" pitchFamily="18" charset="0"/>
                      </a:endParaRPr>
                    </a:p>
                  </a:txBody>
                  <a:tcPr/>
                </a:tc>
                <a:tc>
                  <a:txBody>
                    <a:bodyPr/>
                    <a:lstStyle/>
                    <a:p>
                      <a:r>
                        <a:rPr lang="en-IN" sz="1800" kern="1200" dirty="0">
                          <a:solidFill>
                            <a:schemeClr val="dk1"/>
                          </a:solidFill>
                          <a:effectLst/>
                          <a:latin typeface="Times New Roman" panose="02020603050405020304" pitchFamily="18" charset="0"/>
                          <a:ea typeface="+mn-ea"/>
                          <a:cs typeface="Times New Roman" panose="02020603050405020304" pitchFamily="18" charset="0"/>
                        </a:rPr>
                        <a:t>Physical barriers are the external conditions as well as environmental factors that may acts as barriers while sending or receiving the message. In the case of Sainsbury, the organizational environment along with technological errors as well as noise and workspace design problems may create problems to deliver the correct message to the external stakeholders.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53207063"/>
                  </a:ext>
                </a:extLst>
              </a:tr>
            </a:tbl>
          </a:graphicData>
        </a:graphic>
      </p:graphicFrame>
    </p:spTree>
    <p:extLst>
      <p:ext uri="{BB962C8B-B14F-4D97-AF65-F5344CB8AC3E}">
        <p14:creationId xmlns:p14="http://schemas.microsoft.com/office/powerpoint/2010/main" val="4198719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34845-A956-40CF-B5B0-D6AA9C3F4050}"/>
              </a:ext>
            </a:extLst>
          </p:cNvPr>
          <p:cNvSpPr>
            <a:spLocks noGrp="1"/>
          </p:cNvSpPr>
          <p:nvPr>
            <p:ph type="title"/>
          </p:nvPr>
        </p:nvSpPr>
        <p:spPr/>
        <p:txBody>
          <a:bodyPr>
            <a:normAutofit/>
          </a:bodyPr>
          <a:lstStyle/>
          <a:p>
            <a:pPr algn="ctr"/>
            <a:r>
              <a:rPr lang="en-US" sz="3600" b="1" dirty="0"/>
              <a:t>Channels of communication used by Sainsbury</a:t>
            </a:r>
            <a:endParaRPr lang="en-IN" sz="3600" b="1" dirty="0"/>
          </a:p>
        </p:txBody>
      </p:sp>
      <p:sp>
        <p:nvSpPr>
          <p:cNvPr id="5" name="TextBox 4">
            <a:extLst>
              <a:ext uri="{FF2B5EF4-FFF2-40B4-BE49-F238E27FC236}">
                <a16:creationId xmlns:a16="http://schemas.microsoft.com/office/drawing/2014/main" id="{999308EB-218B-4831-8086-6F964C6112AD}"/>
              </a:ext>
            </a:extLst>
          </p:cNvPr>
          <p:cNvSpPr txBox="1"/>
          <p:nvPr/>
        </p:nvSpPr>
        <p:spPr>
          <a:xfrm>
            <a:off x="814389" y="2057401"/>
            <a:ext cx="5386386" cy="4093428"/>
          </a:xfrm>
          <a:prstGeom prst="rect">
            <a:avLst/>
          </a:prstGeom>
          <a:noFill/>
        </p:spPr>
        <p:txBody>
          <a:bodyPr wrap="square" rtlCol="0">
            <a:spAutoFit/>
          </a:bodyPr>
          <a:lstStyle/>
          <a:p>
            <a:pPr algn="just"/>
            <a:r>
              <a:rPr lang="en-US" sz="2000" b="1" dirty="0"/>
              <a:t>The communication strategy of Sainsbury would focus to develop a positive relationship with the external stakeholders of the company. The company would use popular communication channels such as advertisements along with letters as well as oral communication and company magazine to deliver important information to its stakeholders. Apart from that, the company would use other communication channels such as social media channels and other digital marketing tools as well as news conferences to release information about the company to its external stakeholders. </a:t>
            </a:r>
            <a:endParaRPr lang="en-IN" sz="2000" b="1" dirty="0"/>
          </a:p>
        </p:txBody>
      </p:sp>
      <p:pic>
        <p:nvPicPr>
          <p:cNvPr id="6" name="Picture 5">
            <a:extLst>
              <a:ext uri="{FF2B5EF4-FFF2-40B4-BE49-F238E27FC236}">
                <a16:creationId xmlns:a16="http://schemas.microsoft.com/office/drawing/2014/main" id="{5ED89694-8793-41FD-830E-1C1E86F4DA98}"/>
              </a:ext>
            </a:extLst>
          </p:cNvPr>
          <p:cNvPicPr>
            <a:picLocks noChangeAspect="1"/>
          </p:cNvPicPr>
          <p:nvPr/>
        </p:nvPicPr>
        <p:blipFill>
          <a:blip r:embed="rId3"/>
          <a:stretch>
            <a:fillRect/>
          </a:stretch>
        </p:blipFill>
        <p:spPr>
          <a:xfrm>
            <a:off x="6664475" y="2303890"/>
            <a:ext cx="4491205" cy="3600449"/>
          </a:xfrm>
          <a:prstGeom prst="rect">
            <a:avLst/>
          </a:prstGeom>
        </p:spPr>
      </p:pic>
    </p:spTree>
    <p:extLst>
      <p:ext uri="{BB962C8B-B14F-4D97-AF65-F5344CB8AC3E}">
        <p14:creationId xmlns:p14="http://schemas.microsoft.com/office/powerpoint/2010/main" val="3095818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34845-A956-40CF-B5B0-D6AA9C3F4050}"/>
              </a:ext>
            </a:extLst>
          </p:cNvPr>
          <p:cNvSpPr>
            <a:spLocks noGrp="1"/>
          </p:cNvSpPr>
          <p:nvPr>
            <p:ph type="title"/>
          </p:nvPr>
        </p:nvSpPr>
        <p:spPr/>
        <p:txBody>
          <a:bodyPr>
            <a:normAutofit/>
          </a:bodyPr>
          <a:lstStyle/>
          <a:p>
            <a:pPr algn="ctr"/>
            <a:r>
              <a:rPr lang="en-US" sz="3600" b="1" dirty="0"/>
              <a:t>Channels of communication used by Sainsbury</a:t>
            </a:r>
            <a:endParaRPr lang="en-IN" sz="3600" b="1" dirty="0"/>
          </a:p>
        </p:txBody>
      </p:sp>
      <p:graphicFrame>
        <p:nvGraphicFramePr>
          <p:cNvPr id="3" name="Table 3">
            <a:extLst>
              <a:ext uri="{FF2B5EF4-FFF2-40B4-BE49-F238E27FC236}">
                <a16:creationId xmlns:a16="http://schemas.microsoft.com/office/drawing/2014/main" id="{B7A23286-321D-4703-B6E1-496B10BCF444}"/>
              </a:ext>
            </a:extLst>
          </p:cNvPr>
          <p:cNvGraphicFramePr>
            <a:graphicFrameLocks noGrp="1"/>
          </p:cNvGraphicFramePr>
          <p:nvPr>
            <p:extLst>
              <p:ext uri="{D42A27DB-BD31-4B8C-83A1-F6EECF244321}">
                <p14:modId xmlns:p14="http://schemas.microsoft.com/office/powerpoint/2010/main" val="3949144737"/>
              </p:ext>
            </p:extLst>
          </p:nvPr>
        </p:nvGraphicFramePr>
        <p:xfrm>
          <a:off x="857250" y="2277003"/>
          <a:ext cx="10429875" cy="3754120"/>
        </p:xfrm>
        <a:graphic>
          <a:graphicData uri="http://schemas.openxmlformats.org/drawingml/2006/table">
            <a:tbl>
              <a:tblPr firstRow="1" bandRow="1">
                <a:tableStyleId>{5C22544A-7EE6-4342-B048-85BDC9FD1C3A}</a:tableStyleId>
              </a:tblPr>
              <a:tblGrid>
                <a:gridCol w="3476625">
                  <a:extLst>
                    <a:ext uri="{9D8B030D-6E8A-4147-A177-3AD203B41FA5}">
                      <a16:colId xmlns:a16="http://schemas.microsoft.com/office/drawing/2014/main" val="1133764690"/>
                    </a:ext>
                  </a:extLst>
                </a:gridCol>
                <a:gridCol w="3476625">
                  <a:extLst>
                    <a:ext uri="{9D8B030D-6E8A-4147-A177-3AD203B41FA5}">
                      <a16:colId xmlns:a16="http://schemas.microsoft.com/office/drawing/2014/main" val="1005519649"/>
                    </a:ext>
                  </a:extLst>
                </a:gridCol>
                <a:gridCol w="3476625">
                  <a:extLst>
                    <a:ext uri="{9D8B030D-6E8A-4147-A177-3AD203B41FA5}">
                      <a16:colId xmlns:a16="http://schemas.microsoft.com/office/drawing/2014/main" val="2746257622"/>
                    </a:ext>
                  </a:extLst>
                </a:gridCol>
              </a:tblGrid>
              <a:tr h="370840">
                <a:tc>
                  <a:txBody>
                    <a:bodyPr/>
                    <a:lstStyle/>
                    <a:p>
                      <a:r>
                        <a:rPr lang="en-IN" sz="1800" b="1" kern="1200" dirty="0">
                          <a:solidFill>
                            <a:schemeClr val="lt1"/>
                          </a:solidFill>
                          <a:effectLst/>
                          <a:latin typeface="+mn-lt"/>
                          <a:ea typeface="+mn-ea"/>
                          <a:cs typeface="+mn-cs"/>
                        </a:rPr>
                        <a:t>Social media channels</a:t>
                      </a:r>
                      <a:endParaRPr lang="en-IN" dirty="0"/>
                    </a:p>
                  </a:txBody>
                  <a:tcPr/>
                </a:tc>
                <a:tc>
                  <a:txBody>
                    <a:bodyPr/>
                    <a:lstStyle/>
                    <a:p>
                      <a:r>
                        <a:rPr lang="en-IN" sz="1800" b="1" kern="1200" dirty="0">
                          <a:solidFill>
                            <a:schemeClr val="lt1"/>
                          </a:solidFill>
                          <a:effectLst/>
                          <a:latin typeface="+mn-lt"/>
                          <a:ea typeface="+mn-ea"/>
                          <a:cs typeface="+mn-cs"/>
                        </a:rPr>
                        <a:t>Company magazine</a:t>
                      </a:r>
                      <a:endParaRPr lang="en-IN" dirty="0"/>
                    </a:p>
                  </a:txBody>
                  <a:tcPr/>
                </a:tc>
                <a:tc>
                  <a:txBody>
                    <a:bodyPr/>
                    <a:lstStyle/>
                    <a:p>
                      <a:r>
                        <a:rPr lang="en-IN" sz="1800" b="1" kern="1200" dirty="0">
                          <a:solidFill>
                            <a:schemeClr val="lt1"/>
                          </a:solidFill>
                          <a:effectLst/>
                          <a:latin typeface="+mn-lt"/>
                          <a:ea typeface="+mn-ea"/>
                          <a:cs typeface="+mn-cs"/>
                        </a:rPr>
                        <a:t>Annual reports</a:t>
                      </a:r>
                      <a:endParaRPr lang="en-IN" dirty="0"/>
                    </a:p>
                  </a:txBody>
                  <a:tcPr/>
                </a:tc>
                <a:extLst>
                  <a:ext uri="{0D108BD9-81ED-4DB2-BD59-A6C34878D82A}">
                    <a16:rowId xmlns:a16="http://schemas.microsoft.com/office/drawing/2014/main" val="2652517761"/>
                  </a:ext>
                </a:extLst>
              </a:tr>
              <a:tr h="370840">
                <a:tc>
                  <a:txBody>
                    <a:bodyPr/>
                    <a:lstStyle/>
                    <a:p>
                      <a:r>
                        <a:rPr lang="en-US" dirty="0"/>
                        <a:t>Sainsbury is using Facebook along with Twitter as well as YouTube and Instagram to create awareness about the company and provide information to the customers (sainsburys.co, 2022). </a:t>
                      </a:r>
                    </a:p>
                    <a:p>
                      <a:endParaRPr lang="en-US"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200" dirty="0">
                          <a:solidFill>
                            <a:schemeClr val="dk1"/>
                          </a:solidFill>
                          <a:effectLst/>
                          <a:latin typeface="+mn-lt"/>
                          <a:ea typeface="+mn-ea"/>
                          <a:cs typeface="+mn-cs"/>
                        </a:rPr>
                        <a:t>The official magazine of the company is published during a specific period by the company. This magazine provides information related to fashion along with health as well as cooking and advertising.</a:t>
                      </a:r>
                    </a:p>
                    <a:p>
                      <a:endParaRPr lang="en-IN" dirty="0"/>
                    </a:p>
                  </a:txBody>
                  <a:tcPr/>
                </a:tc>
                <a:tc>
                  <a:txBody>
                    <a:bodyPr/>
                    <a:lstStyle/>
                    <a:p>
                      <a:r>
                        <a:rPr lang="en-IN" sz="1800" kern="1200" dirty="0">
                          <a:solidFill>
                            <a:schemeClr val="dk1"/>
                          </a:solidFill>
                          <a:effectLst/>
                          <a:latin typeface="+mn-lt"/>
                          <a:ea typeface="+mn-ea"/>
                          <a:cs typeface="+mn-cs"/>
                        </a:rPr>
                        <a:t>Annual reports are the official documents that are published by the company after completing the financial year (About.sainsburys.co.uk, 2022). This report would provide information related to the financial performance of the company along with business strategies and initiatives which are taken by the company during the previous financial year. </a:t>
                      </a:r>
                      <a:endParaRPr lang="en-IN" dirty="0"/>
                    </a:p>
                  </a:txBody>
                  <a:tcPr/>
                </a:tc>
                <a:extLst>
                  <a:ext uri="{0D108BD9-81ED-4DB2-BD59-A6C34878D82A}">
                    <a16:rowId xmlns:a16="http://schemas.microsoft.com/office/drawing/2014/main" val="1748687153"/>
                  </a:ext>
                </a:extLst>
              </a:tr>
            </a:tbl>
          </a:graphicData>
        </a:graphic>
      </p:graphicFrame>
    </p:spTree>
    <p:extLst>
      <p:ext uri="{BB962C8B-B14F-4D97-AF65-F5344CB8AC3E}">
        <p14:creationId xmlns:p14="http://schemas.microsoft.com/office/powerpoint/2010/main" val="909790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D481A-388A-49A5-A0B5-11CD4E2BF97A}"/>
              </a:ext>
            </a:extLst>
          </p:cNvPr>
          <p:cNvSpPr>
            <a:spLocks noGrp="1"/>
          </p:cNvSpPr>
          <p:nvPr>
            <p:ph type="title"/>
          </p:nvPr>
        </p:nvSpPr>
        <p:spPr/>
        <p:txBody>
          <a:bodyPr>
            <a:normAutofit/>
          </a:bodyPr>
          <a:lstStyle/>
          <a:p>
            <a:pPr algn="ctr"/>
            <a:r>
              <a:rPr lang="en-US" sz="3600" b="1" dirty="0"/>
              <a:t>Channels that can be used to improve communication</a:t>
            </a:r>
            <a:endParaRPr lang="en-IN" sz="3600" b="1" dirty="0"/>
          </a:p>
        </p:txBody>
      </p:sp>
      <p:sp>
        <p:nvSpPr>
          <p:cNvPr id="4" name="TextBox 3">
            <a:extLst>
              <a:ext uri="{FF2B5EF4-FFF2-40B4-BE49-F238E27FC236}">
                <a16:creationId xmlns:a16="http://schemas.microsoft.com/office/drawing/2014/main" id="{4560D5CA-39DD-4CDD-B2C1-B781FC708196}"/>
              </a:ext>
            </a:extLst>
          </p:cNvPr>
          <p:cNvSpPr txBox="1"/>
          <p:nvPr/>
        </p:nvSpPr>
        <p:spPr>
          <a:xfrm>
            <a:off x="1243013" y="2243137"/>
            <a:ext cx="9786937" cy="3785652"/>
          </a:xfrm>
          <a:prstGeom prst="rect">
            <a:avLst/>
          </a:prstGeom>
          <a:noFill/>
        </p:spPr>
        <p:txBody>
          <a:bodyPr wrap="square" rtlCol="0">
            <a:spAutoFit/>
          </a:bodyPr>
          <a:lstStyle/>
          <a:p>
            <a:pPr marL="342900" indent="-342900">
              <a:buFont typeface="Wingdings" panose="05000000000000000000" pitchFamily="2" charset="2"/>
              <a:buChar char="Ø"/>
            </a:pPr>
            <a:r>
              <a:rPr lang="en-US" sz="2000" b="1" dirty="0"/>
              <a:t>Due to technological advancement, there are a number of communication channels are available for the company. </a:t>
            </a:r>
          </a:p>
          <a:p>
            <a:pPr marL="342900" indent="-342900">
              <a:buFont typeface="Wingdings" panose="05000000000000000000" pitchFamily="2" charset="2"/>
              <a:buChar char="Ø"/>
            </a:pPr>
            <a:endParaRPr lang="en-US" sz="2000" b="1" dirty="0"/>
          </a:p>
          <a:p>
            <a:pPr marL="342900" indent="-342900">
              <a:buFont typeface="Wingdings" panose="05000000000000000000" pitchFamily="2" charset="2"/>
              <a:buChar char="Ø"/>
            </a:pPr>
            <a:r>
              <a:rPr lang="en-US" sz="2000" b="1" dirty="0"/>
              <a:t>It is the responsibility of top management to select the most effective communication channel to provide accurate information to its stakeholders.</a:t>
            </a:r>
          </a:p>
          <a:p>
            <a:pPr marL="342900" indent="-342900">
              <a:buFont typeface="Wingdings" panose="05000000000000000000" pitchFamily="2" charset="2"/>
              <a:buChar char="Ø"/>
            </a:pPr>
            <a:endParaRPr lang="en-US" sz="2000" b="1" dirty="0"/>
          </a:p>
          <a:p>
            <a:pPr marL="342900" indent="-342900">
              <a:buFont typeface="Wingdings" panose="05000000000000000000" pitchFamily="2" charset="2"/>
              <a:buChar char="Ø"/>
            </a:pPr>
            <a:r>
              <a:rPr lang="en-US" sz="2000" b="1" dirty="0"/>
              <a:t> In the case of Sainsbury, the company can use digital communication channels such as mobile applications along with SEO as well as video conferencing and audio notes to communicate important information to its stakeholders.</a:t>
            </a:r>
          </a:p>
          <a:p>
            <a:pPr marL="342900" indent="-342900">
              <a:buFont typeface="Wingdings" panose="05000000000000000000" pitchFamily="2" charset="2"/>
              <a:buChar char="Ø"/>
            </a:pPr>
            <a:endParaRPr lang="en-US" sz="2000" b="1" dirty="0"/>
          </a:p>
          <a:p>
            <a:pPr marL="342900" indent="-342900">
              <a:buFont typeface="Wingdings" panose="05000000000000000000" pitchFamily="2" charset="2"/>
              <a:buChar char="Ø"/>
            </a:pPr>
            <a:r>
              <a:rPr lang="en-US" sz="2000" b="1" dirty="0"/>
              <a:t> Apart from that, the company can use chatbot technology along with artificial intelligence and machine learning to improve communication (Gettalkative.com, 2022). </a:t>
            </a:r>
            <a:endParaRPr lang="en-IN" sz="2000" b="1" dirty="0"/>
          </a:p>
        </p:txBody>
      </p:sp>
    </p:spTree>
    <p:extLst>
      <p:ext uri="{BB962C8B-B14F-4D97-AF65-F5344CB8AC3E}">
        <p14:creationId xmlns:p14="http://schemas.microsoft.com/office/powerpoint/2010/main" val="3868192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6AD07-6E62-483A-8CBA-540726E451B5}"/>
              </a:ext>
            </a:extLst>
          </p:cNvPr>
          <p:cNvSpPr>
            <a:spLocks noGrp="1"/>
          </p:cNvSpPr>
          <p:nvPr>
            <p:ph type="title"/>
          </p:nvPr>
        </p:nvSpPr>
        <p:spPr/>
        <p:txBody>
          <a:bodyPr>
            <a:normAutofit/>
          </a:bodyPr>
          <a:lstStyle/>
          <a:p>
            <a:pPr algn="ctr"/>
            <a:r>
              <a:rPr lang="en-IN" sz="3200" b="1" dirty="0"/>
              <a:t>Conclusion</a:t>
            </a:r>
          </a:p>
        </p:txBody>
      </p:sp>
      <p:sp>
        <p:nvSpPr>
          <p:cNvPr id="4" name="TextBox 3">
            <a:extLst>
              <a:ext uri="{FF2B5EF4-FFF2-40B4-BE49-F238E27FC236}">
                <a16:creationId xmlns:a16="http://schemas.microsoft.com/office/drawing/2014/main" id="{A159E47A-D5F5-4F54-AF58-A23EB1EF5E9A}"/>
              </a:ext>
            </a:extLst>
          </p:cNvPr>
          <p:cNvSpPr txBox="1"/>
          <p:nvPr/>
        </p:nvSpPr>
        <p:spPr>
          <a:xfrm>
            <a:off x="1097280" y="2228851"/>
            <a:ext cx="4998720" cy="3785652"/>
          </a:xfrm>
          <a:prstGeom prst="rect">
            <a:avLst/>
          </a:prstGeom>
          <a:noFill/>
        </p:spPr>
        <p:txBody>
          <a:bodyPr wrap="square" rtlCol="0">
            <a:spAutoFit/>
          </a:bodyPr>
          <a:lstStyle/>
          <a:p>
            <a:pPr algn="just"/>
            <a:r>
              <a:rPr lang="en-US" sz="2000" b="1" dirty="0"/>
              <a:t>From the above analysis, it can be concluded that business communication is one of the important processes that can be used by the company to communicate or share meaningful information to the internal as well as external stakeholders. Effective communication would help to create a positive image of the business in the minds of the customers along with providing important information to the stakeholder as well as helps to build trust and positive relationship between the company and its stakeholders. </a:t>
            </a:r>
            <a:endParaRPr lang="en-IN" sz="2000" b="1" dirty="0"/>
          </a:p>
        </p:txBody>
      </p:sp>
      <p:pic>
        <p:nvPicPr>
          <p:cNvPr id="5" name="Picture 4">
            <a:extLst>
              <a:ext uri="{FF2B5EF4-FFF2-40B4-BE49-F238E27FC236}">
                <a16:creationId xmlns:a16="http://schemas.microsoft.com/office/drawing/2014/main" id="{2FC094D3-C882-4CE8-8334-12E337AE5E70}"/>
              </a:ext>
            </a:extLst>
          </p:cNvPr>
          <p:cNvPicPr>
            <a:picLocks noChangeAspect="1"/>
          </p:cNvPicPr>
          <p:nvPr/>
        </p:nvPicPr>
        <p:blipFill>
          <a:blip r:embed="rId3"/>
          <a:stretch>
            <a:fillRect/>
          </a:stretch>
        </p:blipFill>
        <p:spPr>
          <a:xfrm>
            <a:off x="6772274" y="2228851"/>
            <a:ext cx="3471863" cy="3471863"/>
          </a:xfrm>
          <a:prstGeom prst="rect">
            <a:avLst/>
          </a:prstGeom>
        </p:spPr>
      </p:pic>
    </p:spTree>
    <p:extLst>
      <p:ext uri="{BB962C8B-B14F-4D97-AF65-F5344CB8AC3E}">
        <p14:creationId xmlns:p14="http://schemas.microsoft.com/office/powerpoint/2010/main" val="2077541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6FAA4-3C12-42FF-BDDC-034D4B44468F}"/>
              </a:ext>
            </a:extLst>
          </p:cNvPr>
          <p:cNvSpPr>
            <a:spLocks noGrp="1"/>
          </p:cNvSpPr>
          <p:nvPr>
            <p:ph type="title"/>
          </p:nvPr>
        </p:nvSpPr>
        <p:spPr/>
        <p:txBody>
          <a:bodyPr>
            <a:normAutofit/>
          </a:bodyPr>
          <a:lstStyle/>
          <a:p>
            <a:pPr algn="ctr"/>
            <a:r>
              <a:rPr lang="en-IN" sz="3600" b="1" dirty="0"/>
              <a:t>Team Evaluation</a:t>
            </a:r>
          </a:p>
        </p:txBody>
      </p:sp>
      <p:graphicFrame>
        <p:nvGraphicFramePr>
          <p:cNvPr id="4" name="Content Placeholder 3">
            <a:extLst>
              <a:ext uri="{FF2B5EF4-FFF2-40B4-BE49-F238E27FC236}">
                <a16:creationId xmlns:a16="http://schemas.microsoft.com/office/drawing/2014/main" id="{E3389376-3FB4-4436-8F2B-0ED6CF6CA8A5}"/>
              </a:ext>
            </a:extLst>
          </p:cNvPr>
          <p:cNvGraphicFramePr>
            <a:graphicFrameLocks noGrp="1"/>
          </p:cNvGraphicFramePr>
          <p:nvPr>
            <p:ph idx="1"/>
            <p:extLst>
              <p:ext uri="{D42A27DB-BD31-4B8C-83A1-F6EECF244321}">
                <p14:modId xmlns:p14="http://schemas.microsoft.com/office/powerpoint/2010/main" val="3072878535"/>
              </p:ext>
            </p:extLst>
          </p:nvPr>
        </p:nvGraphicFramePr>
        <p:xfrm>
          <a:off x="1320481" y="2279173"/>
          <a:ext cx="9523732" cy="3578700"/>
        </p:xfrm>
        <a:graphic>
          <a:graphicData uri="http://schemas.openxmlformats.org/drawingml/2006/table">
            <a:tbl>
              <a:tblPr firstRow="1" firstCol="1" bandRow="1">
                <a:tableStyleId>{5940675A-B579-460E-94D1-54222C63F5DA}</a:tableStyleId>
              </a:tblPr>
              <a:tblGrid>
                <a:gridCol w="4761866">
                  <a:extLst>
                    <a:ext uri="{9D8B030D-6E8A-4147-A177-3AD203B41FA5}">
                      <a16:colId xmlns:a16="http://schemas.microsoft.com/office/drawing/2014/main" val="2240796917"/>
                    </a:ext>
                  </a:extLst>
                </a:gridCol>
                <a:gridCol w="4761866">
                  <a:extLst>
                    <a:ext uri="{9D8B030D-6E8A-4147-A177-3AD203B41FA5}">
                      <a16:colId xmlns:a16="http://schemas.microsoft.com/office/drawing/2014/main" val="2100346653"/>
                    </a:ext>
                  </a:extLst>
                </a:gridCol>
              </a:tblGrid>
              <a:tr h="1094754">
                <a:tc>
                  <a:txBody>
                    <a:bodyPr/>
                    <a:lstStyle/>
                    <a:p>
                      <a:pPr algn="just">
                        <a:lnSpc>
                          <a:spcPct val="150000"/>
                        </a:lnSpc>
                        <a:spcAft>
                          <a:spcPts val="800"/>
                        </a:spcAft>
                      </a:pPr>
                      <a:r>
                        <a:rPr lang="en-IN" sz="1600" b="1" dirty="0">
                          <a:effectLst/>
                        </a:rPr>
                        <a:t>Who was in your team</a:t>
                      </a:r>
                      <a:endParaRPr lang="en-IN"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algn="just">
                        <a:lnSpc>
                          <a:spcPct val="150000"/>
                        </a:lnSpc>
                        <a:spcAft>
                          <a:spcPts val="800"/>
                        </a:spcAft>
                      </a:pPr>
                      <a:r>
                        <a:rPr lang="en-IN" sz="1600" b="1">
                          <a:effectLst/>
                        </a:rPr>
                        <a:t>Alexandru Pascari 2111977, Nlandu Chris Musaka 2107537, Ornelie Shampe 2112182, Samia Khanom 2113334</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19143572"/>
                  </a:ext>
                </a:extLst>
              </a:tr>
              <a:tr h="715740">
                <a:tc>
                  <a:txBody>
                    <a:bodyPr/>
                    <a:lstStyle/>
                    <a:p>
                      <a:pPr algn="just">
                        <a:lnSpc>
                          <a:spcPct val="150000"/>
                        </a:lnSpc>
                        <a:spcAft>
                          <a:spcPts val="800"/>
                        </a:spcAft>
                      </a:pPr>
                      <a:r>
                        <a:rPr lang="en-IN" sz="1600" b="1" dirty="0">
                          <a:effectLst/>
                        </a:rPr>
                        <a:t>What where the key strengths of your team?</a:t>
                      </a:r>
                      <a:endParaRPr lang="en-IN"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800"/>
                        </a:spcAft>
                      </a:pPr>
                      <a:r>
                        <a:rPr lang="en-IN" sz="1600" b="1">
                          <a:effectLst/>
                        </a:rPr>
                        <a:t>In communication and friendship</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493862466"/>
                  </a:ext>
                </a:extLst>
              </a:tr>
              <a:tr h="715740">
                <a:tc>
                  <a:txBody>
                    <a:bodyPr/>
                    <a:lstStyle/>
                    <a:p>
                      <a:pPr algn="just">
                        <a:lnSpc>
                          <a:spcPct val="150000"/>
                        </a:lnSpc>
                        <a:spcAft>
                          <a:spcPts val="800"/>
                        </a:spcAft>
                      </a:pPr>
                      <a:r>
                        <a:rPr lang="en-IN" sz="1600" b="1">
                          <a:effectLst/>
                        </a:rPr>
                        <a:t>What were the challenges that you overcome as a team?</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algn="just">
                        <a:lnSpc>
                          <a:spcPct val="150000"/>
                        </a:lnSpc>
                        <a:spcAft>
                          <a:spcPts val="800"/>
                        </a:spcAft>
                      </a:pPr>
                      <a:r>
                        <a:rPr lang="en-IN" sz="1600" b="1">
                          <a:effectLst/>
                        </a:rPr>
                        <a:t>To make a presentation together </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39657319"/>
                  </a:ext>
                </a:extLst>
              </a:tr>
              <a:tr h="715740">
                <a:tc>
                  <a:txBody>
                    <a:bodyPr/>
                    <a:lstStyle/>
                    <a:p>
                      <a:pPr algn="just">
                        <a:lnSpc>
                          <a:spcPct val="150000"/>
                        </a:lnSpc>
                        <a:spcAft>
                          <a:spcPts val="800"/>
                        </a:spcAft>
                      </a:pPr>
                      <a:r>
                        <a:rPr lang="en-IN" sz="1600" b="1">
                          <a:effectLst/>
                        </a:rPr>
                        <a:t>What would you do differently if you worked as a team again?</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b="1">
                          <a:effectLst/>
                        </a:rPr>
                        <a:t>I would introduce more communication and more frequent meetings</a:t>
                      </a:r>
                      <a:endParaRPr lang="en-IN" sz="16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85234370"/>
                  </a:ext>
                </a:extLst>
              </a:tr>
              <a:tr h="336726">
                <a:tc>
                  <a:txBody>
                    <a:bodyPr/>
                    <a:lstStyle/>
                    <a:p>
                      <a:pPr algn="just">
                        <a:lnSpc>
                          <a:spcPct val="150000"/>
                        </a:lnSpc>
                        <a:spcAft>
                          <a:spcPts val="800"/>
                        </a:spcAft>
                      </a:pPr>
                      <a:r>
                        <a:rPr lang="en-IN" sz="1600" b="1" dirty="0">
                          <a:effectLst/>
                        </a:rPr>
                        <a:t>How would you rate your team working?</a:t>
                      </a:r>
                      <a:endParaRPr lang="en-IN"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b="1" dirty="0">
                          <a:effectLst/>
                        </a:rPr>
                        <a:t>5</a:t>
                      </a:r>
                      <a:endParaRPr lang="en-IN"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5955766"/>
                  </a:ext>
                </a:extLst>
              </a:tr>
            </a:tbl>
          </a:graphicData>
        </a:graphic>
      </p:graphicFrame>
    </p:spTree>
    <p:extLst>
      <p:ext uri="{BB962C8B-B14F-4D97-AF65-F5344CB8AC3E}">
        <p14:creationId xmlns:p14="http://schemas.microsoft.com/office/powerpoint/2010/main" val="1999833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F65DD-03FB-4625-A859-5DA8E7B6823F}"/>
              </a:ext>
            </a:extLst>
          </p:cNvPr>
          <p:cNvSpPr>
            <a:spLocks noGrp="1"/>
          </p:cNvSpPr>
          <p:nvPr>
            <p:ph type="title"/>
          </p:nvPr>
        </p:nvSpPr>
        <p:spPr/>
        <p:txBody>
          <a:bodyPr>
            <a:normAutofit/>
          </a:bodyPr>
          <a:lstStyle/>
          <a:p>
            <a:r>
              <a:rPr lang="en-IN" sz="3600" b="1" dirty="0"/>
              <a:t>References</a:t>
            </a:r>
          </a:p>
        </p:txBody>
      </p:sp>
      <p:sp>
        <p:nvSpPr>
          <p:cNvPr id="4" name="TextBox 3">
            <a:extLst>
              <a:ext uri="{FF2B5EF4-FFF2-40B4-BE49-F238E27FC236}">
                <a16:creationId xmlns:a16="http://schemas.microsoft.com/office/drawing/2014/main" id="{C7D7F305-BAB4-413C-8288-AE3D55B5F5BF}"/>
              </a:ext>
            </a:extLst>
          </p:cNvPr>
          <p:cNvSpPr txBox="1"/>
          <p:nvPr/>
        </p:nvSpPr>
        <p:spPr>
          <a:xfrm>
            <a:off x="900112" y="2214563"/>
            <a:ext cx="9941243" cy="3703578"/>
          </a:xfrm>
          <a:prstGeom prst="rect">
            <a:avLst/>
          </a:prstGeom>
          <a:noFill/>
        </p:spPr>
        <p:txBody>
          <a:bodyPr wrap="square" rtlCol="0">
            <a:spAutoFit/>
          </a:bodyPr>
          <a:lstStyle/>
          <a:p>
            <a:pPr marL="914400" indent="-914400" algn="just">
              <a:lnSpc>
                <a:spcPct val="150000"/>
              </a:lnSpc>
              <a:spcAft>
                <a:spcPts val="800"/>
              </a:spcAft>
            </a:pPr>
            <a:r>
              <a:rPr lang="en-IN" sz="1600" b="1" dirty="0" err="1">
                <a:solidFill>
                  <a:srgbClr val="000000"/>
                </a:solidFill>
                <a:effectLst/>
                <a:latin typeface="+mj-lt"/>
                <a:ea typeface="Calibri" panose="020F0502020204030204" pitchFamily="34" charset="0"/>
                <a:cs typeface="Times New Roman" panose="02020603050405020304" pitchFamily="18" charset="0"/>
              </a:rPr>
              <a:t>Abarantyne</a:t>
            </a:r>
            <a:r>
              <a:rPr lang="en-IN" sz="1600" b="1" dirty="0">
                <a:solidFill>
                  <a:srgbClr val="000000"/>
                </a:solidFill>
                <a:effectLst/>
                <a:latin typeface="+mj-lt"/>
                <a:ea typeface="Calibri" panose="020F0502020204030204" pitchFamily="34" charset="0"/>
                <a:cs typeface="Times New Roman" panose="02020603050405020304" pitchFamily="18" charset="0"/>
              </a:rPr>
              <a:t>, I., Naidoo, V. and </a:t>
            </a:r>
            <a:r>
              <a:rPr lang="en-IN" sz="1600" b="1" dirty="0" err="1">
                <a:solidFill>
                  <a:srgbClr val="000000"/>
                </a:solidFill>
                <a:effectLst/>
                <a:latin typeface="+mj-lt"/>
                <a:ea typeface="Calibri" panose="020F0502020204030204" pitchFamily="34" charset="0"/>
                <a:cs typeface="Times New Roman" panose="02020603050405020304" pitchFamily="18" charset="0"/>
              </a:rPr>
              <a:t>Rugimbana</a:t>
            </a:r>
            <a:r>
              <a:rPr lang="en-IN" sz="1600" b="1" dirty="0">
                <a:solidFill>
                  <a:srgbClr val="000000"/>
                </a:solidFill>
                <a:effectLst/>
                <a:latin typeface="+mj-lt"/>
                <a:ea typeface="Calibri" panose="020F0502020204030204" pitchFamily="34" charset="0"/>
                <a:cs typeface="Times New Roman" panose="02020603050405020304" pitchFamily="18" charset="0"/>
              </a:rPr>
              <a:t>, R., 2019. The impact of psychological contracts on employee engagement at a university of technology. </a:t>
            </a:r>
            <a:r>
              <a:rPr lang="en-IN" sz="1600" b="1" i="1" dirty="0">
                <a:solidFill>
                  <a:srgbClr val="000000"/>
                </a:solidFill>
                <a:effectLst/>
                <a:latin typeface="+mj-lt"/>
                <a:ea typeface="Calibri" panose="020F0502020204030204" pitchFamily="34" charset="0"/>
                <a:cs typeface="Times New Roman" panose="02020603050405020304" pitchFamily="18" charset="0"/>
              </a:rPr>
              <a:t>SA Journal of Human Resource Management</a:t>
            </a:r>
            <a:r>
              <a:rPr lang="en-IN" sz="1600" b="1" dirty="0">
                <a:solidFill>
                  <a:srgbClr val="000000"/>
                </a:solidFill>
                <a:effectLst/>
                <a:latin typeface="+mj-lt"/>
                <a:ea typeface="Calibri" panose="020F0502020204030204" pitchFamily="34" charset="0"/>
                <a:cs typeface="Times New Roman" panose="02020603050405020304" pitchFamily="18" charset="0"/>
              </a:rPr>
              <a:t>, </a:t>
            </a:r>
            <a:r>
              <a:rPr lang="en-IN" sz="1600" b="1" i="1" dirty="0">
                <a:solidFill>
                  <a:srgbClr val="000000"/>
                </a:solidFill>
                <a:effectLst/>
                <a:latin typeface="+mj-lt"/>
                <a:ea typeface="Calibri" panose="020F0502020204030204" pitchFamily="34" charset="0"/>
                <a:cs typeface="Times New Roman" panose="02020603050405020304" pitchFamily="18" charset="0"/>
              </a:rPr>
              <a:t>17</a:t>
            </a:r>
            <a:r>
              <a:rPr lang="en-IN" sz="1600" b="1" dirty="0">
                <a:solidFill>
                  <a:srgbClr val="000000"/>
                </a:solidFill>
                <a:effectLst/>
                <a:latin typeface="+mj-lt"/>
                <a:ea typeface="Calibri" panose="020F0502020204030204" pitchFamily="34" charset="0"/>
                <a:cs typeface="Times New Roman" panose="02020603050405020304" pitchFamily="18" charset="0"/>
              </a:rPr>
              <a:t>(1), pp.1-11.</a:t>
            </a:r>
            <a:endParaRPr lang="en-IN" sz="1600" b="1" dirty="0">
              <a:effectLst/>
              <a:latin typeface="+mj-lt"/>
              <a:ea typeface="Calibri" panose="020F0502020204030204" pitchFamily="34" charset="0"/>
              <a:cs typeface="Times New Roman" panose="02020603050405020304" pitchFamily="18" charset="0"/>
            </a:endParaRPr>
          </a:p>
          <a:p>
            <a:pPr marL="914400" indent="-914400" algn="just">
              <a:lnSpc>
                <a:spcPct val="150000"/>
              </a:lnSpc>
              <a:spcAft>
                <a:spcPts val="800"/>
              </a:spcAft>
            </a:pPr>
            <a:r>
              <a:rPr lang="en-IN" sz="1600" b="1" dirty="0">
                <a:effectLst/>
                <a:latin typeface="+mj-lt"/>
                <a:ea typeface="Calibri" panose="020F0502020204030204" pitchFamily="34" charset="0"/>
                <a:cs typeface="Times New Roman" panose="02020603050405020304" pitchFamily="18" charset="0"/>
              </a:rPr>
              <a:t>about.sainsburys.co.uk, 2022. Available at &lt; https://www.about.sainsburys.co.uk/about-us &gt; [accessed on 1</a:t>
            </a:r>
            <a:r>
              <a:rPr lang="en-IN" sz="1600" b="1" baseline="30000" dirty="0">
                <a:effectLst/>
                <a:latin typeface="+mj-lt"/>
                <a:ea typeface="Calibri" panose="020F0502020204030204" pitchFamily="34" charset="0"/>
                <a:cs typeface="Times New Roman" panose="02020603050405020304" pitchFamily="18" charset="0"/>
              </a:rPr>
              <a:t>st</a:t>
            </a:r>
            <a:r>
              <a:rPr lang="en-IN" sz="1600" b="1" dirty="0">
                <a:effectLst/>
                <a:latin typeface="+mj-lt"/>
                <a:ea typeface="Calibri" panose="020F0502020204030204" pitchFamily="34" charset="0"/>
                <a:cs typeface="Times New Roman" panose="02020603050405020304" pitchFamily="18" charset="0"/>
              </a:rPr>
              <a:t> April 2022]</a:t>
            </a:r>
          </a:p>
          <a:p>
            <a:pPr marL="914400" indent="-914400" algn="just">
              <a:lnSpc>
                <a:spcPct val="150000"/>
              </a:lnSpc>
              <a:spcAft>
                <a:spcPts val="800"/>
              </a:spcAft>
            </a:pPr>
            <a:r>
              <a:rPr lang="en-IN" sz="1600" b="1" dirty="0">
                <a:effectLst/>
                <a:latin typeface="+mj-lt"/>
                <a:ea typeface="Calibri" panose="020F0502020204030204" pitchFamily="34" charset="0"/>
                <a:cs typeface="Times New Roman" panose="02020603050405020304" pitchFamily="18" charset="0"/>
              </a:rPr>
              <a:t>About.sainsburys.co.uk. 2022. [online] Available at: &lt;https://about.sainsburys.co.uk/~/media/Files/S/Sainsburys/documents/reports-and-presentations/annual-reports/2020/Annual_Report_and_Financial_Statements_2020.pdf&gt; [Accessed 1 April 2022].</a:t>
            </a:r>
          </a:p>
          <a:p>
            <a:pPr marL="914400" indent="-914400" algn="just">
              <a:lnSpc>
                <a:spcPct val="150000"/>
              </a:lnSpc>
              <a:spcAft>
                <a:spcPts val="800"/>
              </a:spcAft>
            </a:pPr>
            <a:r>
              <a:rPr lang="en-IN" sz="1600" b="1" dirty="0" err="1">
                <a:solidFill>
                  <a:srgbClr val="000000"/>
                </a:solidFill>
                <a:effectLst/>
                <a:latin typeface="+mj-lt"/>
                <a:ea typeface="Calibri" panose="020F0502020204030204" pitchFamily="34" charset="0"/>
                <a:cs typeface="Times New Roman" panose="02020603050405020304" pitchFamily="18" charset="0"/>
              </a:rPr>
              <a:t>Fitria</a:t>
            </a:r>
            <a:r>
              <a:rPr lang="en-IN" sz="1600" b="1" dirty="0">
                <a:solidFill>
                  <a:srgbClr val="000000"/>
                </a:solidFill>
                <a:effectLst/>
                <a:latin typeface="+mj-lt"/>
                <a:ea typeface="Calibri" panose="020F0502020204030204" pitchFamily="34" charset="0"/>
                <a:cs typeface="Times New Roman" panose="02020603050405020304" pitchFamily="18" charset="0"/>
              </a:rPr>
              <a:t>, H., 2018. The influence of organizational culture and trust through the teacher performance in the private secondary school in Palembang. </a:t>
            </a:r>
            <a:r>
              <a:rPr lang="en-IN" sz="1600" b="1" i="1" dirty="0">
                <a:solidFill>
                  <a:srgbClr val="000000"/>
                </a:solidFill>
                <a:effectLst/>
                <a:latin typeface="+mj-lt"/>
                <a:ea typeface="Calibri" panose="020F0502020204030204" pitchFamily="34" charset="0"/>
                <a:cs typeface="Times New Roman" panose="02020603050405020304" pitchFamily="18" charset="0"/>
              </a:rPr>
              <a:t>International Journal of Scientific &amp; Technology Research</a:t>
            </a:r>
            <a:r>
              <a:rPr lang="en-IN" sz="1600" b="1" dirty="0">
                <a:solidFill>
                  <a:srgbClr val="000000"/>
                </a:solidFill>
                <a:effectLst/>
                <a:latin typeface="+mj-lt"/>
                <a:ea typeface="Calibri" panose="020F0502020204030204" pitchFamily="34" charset="0"/>
                <a:cs typeface="Times New Roman" panose="02020603050405020304" pitchFamily="18" charset="0"/>
              </a:rPr>
              <a:t>, </a:t>
            </a:r>
            <a:r>
              <a:rPr lang="en-IN" sz="1600" b="1" i="1" dirty="0">
                <a:solidFill>
                  <a:srgbClr val="000000"/>
                </a:solidFill>
                <a:effectLst/>
                <a:latin typeface="+mj-lt"/>
                <a:ea typeface="Calibri" panose="020F0502020204030204" pitchFamily="34" charset="0"/>
                <a:cs typeface="Times New Roman" panose="02020603050405020304" pitchFamily="18" charset="0"/>
              </a:rPr>
              <a:t>7</a:t>
            </a:r>
            <a:r>
              <a:rPr lang="en-IN" sz="1600" b="1" dirty="0">
                <a:solidFill>
                  <a:srgbClr val="000000"/>
                </a:solidFill>
                <a:effectLst/>
                <a:latin typeface="+mj-lt"/>
                <a:ea typeface="Calibri" panose="020F0502020204030204" pitchFamily="34" charset="0"/>
                <a:cs typeface="Times New Roman" panose="02020603050405020304" pitchFamily="18" charset="0"/>
              </a:rPr>
              <a:t>(7), pp.82-86.</a:t>
            </a:r>
            <a:endParaRPr lang="en-IN" sz="1600" b="1" dirty="0">
              <a:effectLst/>
              <a:latin typeface="+mj-lt"/>
              <a:ea typeface="Calibri" panose="020F0502020204030204" pitchFamily="34" charset="0"/>
              <a:cs typeface="Times New Roman" panose="02020603050405020304" pitchFamily="18" charset="0"/>
            </a:endParaRPr>
          </a:p>
          <a:p>
            <a:endParaRPr lang="en-IN" sz="1600" b="1" dirty="0">
              <a:latin typeface="+mj-lt"/>
            </a:endParaRPr>
          </a:p>
        </p:txBody>
      </p:sp>
    </p:spTree>
    <p:extLst>
      <p:ext uri="{BB962C8B-B14F-4D97-AF65-F5344CB8AC3E}">
        <p14:creationId xmlns:p14="http://schemas.microsoft.com/office/powerpoint/2010/main" val="3729880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4BE4D-323C-4B82-9A6A-E3C955474BBB}"/>
              </a:ext>
            </a:extLst>
          </p:cNvPr>
          <p:cNvSpPr>
            <a:spLocks noGrp="1"/>
          </p:cNvSpPr>
          <p:nvPr>
            <p:ph type="title"/>
          </p:nvPr>
        </p:nvSpPr>
        <p:spPr>
          <a:xfrm>
            <a:off x="4040505" y="286603"/>
            <a:ext cx="10058400" cy="1450757"/>
          </a:xfrm>
        </p:spPr>
        <p:txBody>
          <a:bodyPr/>
          <a:lstStyle/>
          <a:p>
            <a:r>
              <a:rPr lang="en-US" b="1" dirty="0"/>
              <a:t>Thank You </a:t>
            </a:r>
            <a:endParaRPr lang="en-IN" b="1" dirty="0"/>
          </a:p>
        </p:txBody>
      </p:sp>
      <p:pic>
        <p:nvPicPr>
          <p:cNvPr id="4" name="Picture 3">
            <a:extLst>
              <a:ext uri="{FF2B5EF4-FFF2-40B4-BE49-F238E27FC236}">
                <a16:creationId xmlns:a16="http://schemas.microsoft.com/office/drawing/2014/main" id="{72578B9A-C502-47DC-A46E-24EB6E8E5270}"/>
              </a:ext>
            </a:extLst>
          </p:cNvPr>
          <p:cNvPicPr>
            <a:picLocks noChangeAspect="1"/>
          </p:cNvPicPr>
          <p:nvPr/>
        </p:nvPicPr>
        <p:blipFill>
          <a:blip r:embed="rId2"/>
          <a:stretch>
            <a:fillRect/>
          </a:stretch>
        </p:blipFill>
        <p:spPr>
          <a:xfrm>
            <a:off x="4040505" y="2796415"/>
            <a:ext cx="3840878" cy="2160494"/>
          </a:xfrm>
          <a:prstGeom prst="rect">
            <a:avLst/>
          </a:prstGeom>
        </p:spPr>
      </p:pic>
    </p:spTree>
    <p:extLst>
      <p:ext uri="{BB962C8B-B14F-4D97-AF65-F5344CB8AC3E}">
        <p14:creationId xmlns:p14="http://schemas.microsoft.com/office/powerpoint/2010/main" val="289341739"/>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{5E8548CC-6BC3-4F02-AB96-1E75EBE6495A}tf11437505_win32</Template>
  <TotalTime>33</TotalTime>
  <Words>4214</Words>
  <Application>Microsoft Office PowerPoint</Application>
  <PresentationFormat>Widescreen</PresentationFormat>
  <Paragraphs>157</Paragraphs>
  <Slides>16</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Georgia Pro Cond Light</vt:lpstr>
      <vt:lpstr>Speak Pro</vt:lpstr>
      <vt:lpstr>Times New Roman</vt:lpstr>
      <vt:lpstr>Wingdings</vt:lpstr>
      <vt:lpstr>RetrospectVTI</vt:lpstr>
      <vt:lpstr>STRATEGIES FOR EFFECTIVE COMMUNICATION IN A BUSINESS SETTING</vt:lpstr>
      <vt:lpstr>Table of content</vt:lpstr>
      <vt:lpstr>Introduction company overview</vt:lpstr>
      <vt:lpstr>What are the benefits of effective communication on the organization’s business process?</vt:lpstr>
      <vt:lpstr>What are the benefits of effective communication on the organization’s business process?</vt:lpstr>
      <vt:lpstr>How should the organization use the theories relating to models of communication?</vt:lpstr>
      <vt:lpstr>How should the organization use the theories relating to models of communication?</vt:lpstr>
      <vt:lpstr>The types of barriers that can prevent effective communication between the organisation and their external stakeholders:</vt:lpstr>
      <vt:lpstr>Types of communication barriers</vt:lpstr>
      <vt:lpstr>Channels of communication used by Sainsbury</vt:lpstr>
      <vt:lpstr>Channels of communication used by Sainsbury</vt:lpstr>
      <vt:lpstr>Channels that can be used to improve communication</vt:lpstr>
      <vt:lpstr>Conclusion</vt:lpstr>
      <vt:lpstr>Team Evaluation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dc:title>
  <dc:creator>Admin</dc:creator>
  <cp:lastModifiedBy>Admin </cp:lastModifiedBy>
  <cp:revision>1</cp:revision>
  <dcterms:created xsi:type="dcterms:W3CDTF">2022-04-01T17:04:22Z</dcterms:created>
  <dcterms:modified xsi:type="dcterms:W3CDTF">2022-04-01T17:55:54Z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