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4"/>
  </p:notesMasterIdLst>
  <p:sldIdLst>
    <p:sldId id="529" r:id="rId3"/>
    <p:sldId id="585" r:id="rId4"/>
    <p:sldId id="584" r:id="rId5"/>
    <p:sldId id="586" r:id="rId6"/>
    <p:sldId id="587" r:id="rId7"/>
    <p:sldId id="588" r:id="rId8"/>
    <p:sldId id="589" r:id="rId9"/>
    <p:sldId id="538" r:id="rId10"/>
    <p:sldId id="596" r:id="rId11"/>
    <p:sldId id="598" r:id="rId12"/>
    <p:sldId id="597" r:id="rId13"/>
    <p:sldId id="599" r:id="rId14"/>
    <p:sldId id="600" r:id="rId15"/>
    <p:sldId id="601" r:id="rId16"/>
    <p:sldId id="602" r:id="rId17"/>
    <p:sldId id="605" r:id="rId18"/>
    <p:sldId id="606" r:id="rId19"/>
    <p:sldId id="603" r:id="rId20"/>
    <p:sldId id="604" r:id="rId21"/>
    <p:sldId id="607" r:id="rId22"/>
    <p:sldId id="608" r:id="rId23"/>
    <p:sldId id="609" r:id="rId24"/>
    <p:sldId id="591" r:id="rId25"/>
    <p:sldId id="592" r:id="rId26"/>
    <p:sldId id="593" r:id="rId27"/>
    <p:sldId id="595" r:id="rId28"/>
    <p:sldId id="611" r:id="rId29"/>
    <p:sldId id="539" r:id="rId30"/>
    <p:sldId id="612" r:id="rId31"/>
    <p:sldId id="613" r:id="rId32"/>
    <p:sldId id="614" r:id="rId33"/>
    <p:sldId id="615" r:id="rId34"/>
    <p:sldId id="617" r:id="rId35"/>
    <p:sldId id="616" r:id="rId36"/>
    <p:sldId id="618" r:id="rId37"/>
    <p:sldId id="619" r:id="rId38"/>
    <p:sldId id="620" r:id="rId39"/>
    <p:sldId id="621" r:id="rId40"/>
    <p:sldId id="583" r:id="rId41"/>
    <p:sldId id="622" r:id="rId42"/>
    <p:sldId id="581" r:id="rId43"/>
    <p:sldId id="582"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14"/>
    <p:restoredTop sz="95714" autoAdjust="0"/>
  </p:normalViewPr>
  <p:slideViewPr>
    <p:cSldViewPr snapToGrid="0" snapToObjects="1">
      <p:cViewPr varScale="1">
        <p:scale>
          <a:sx n="104" d="100"/>
          <a:sy n="104" d="100"/>
        </p:scale>
        <p:origin x="2130" y="114"/>
      </p:cViewPr>
      <p:guideLst/>
    </p:cSldViewPr>
  </p:slideViewPr>
  <p:outlineViewPr>
    <p:cViewPr>
      <p:scale>
        <a:sx n="33" d="100"/>
        <a:sy n="33" d="100"/>
      </p:scale>
      <p:origin x="0" y="-10992"/>
    </p:cViewPr>
  </p:outlineViewPr>
  <p:notesTextViewPr>
    <p:cViewPr>
      <p:scale>
        <a:sx n="1" d="1"/>
        <a:sy n="1" d="1"/>
      </p:scale>
      <p:origin x="0" y="0"/>
    </p:cViewPr>
  </p:notesTextViewPr>
  <p:sorterViewPr>
    <p:cViewPr>
      <p:scale>
        <a:sx n="46" d="100"/>
        <a:sy n="4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8" Type="http://schemas.openxmlformats.org/officeDocument/2006/relationships/tableStyles" Target="tableStyles.xml"/><Relationship Id="rId47" Type="http://schemas.openxmlformats.org/officeDocument/2006/relationships/viewProps" Target="viewProps.xml"/><Relationship Id="rId46" Type="http://schemas.openxmlformats.org/officeDocument/2006/relationships/presProps" Target="presProps.xml"/><Relationship Id="rId45" Type="http://schemas.openxmlformats.org/officeDocument/2006/relationships/slide" Target="slides/slide42.xml"/><Relationship Id="rId44" Type="http://schemas.openxmlformats.org/officeDocument/2006/relationships/notesMaster" Target="notesMasters/notesMaster1.xml"/><Relationship Id="rId43" Type="http://schemas.openxmlformats.org/officeDocument/2006/relationships/slide" Target="slides/slide41.xml"/><Relationship Id="rId42" Type="http://schemas.openxmlformats.org/officeDocument/2006/relationships/slide" Target="slides/slide40.xml"/><Relationship Id="rId41" Type="http://schemas.openxmlformats.org/officeDocument/2006/relationships/slide" Target="slides/slide39.xml"/><Relationship Id="rId40" Type="http://schemas.openxmlformats.org/officeDocument/2006/relationships/slide" Target="slides/slide38.xml"/><Relationship Id="rId4" Type="http://schemas.openxmlformats.org/officeDocument/2006/relationships/slide" Target="slides/slide2.xml"/><Relationship Id="rId39" Type="http://schemas.openxmlformats.org/officeDocument/2006/relationships/slide" Target="slides/slide37.xml"/><Relationship Id="rId38" Type="http://schemas.openxmlformats.org/officeDocument/2006/relationships/slide" Target="slides/slide36.xml"/><Relationship Id="rId37" Type="http://schemas.openxmlformats.org/officeDocument/2006/relationships/slide" Target="slides/slide35.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D10FA7-2E40-B941-A2E5-7E2BBAA68847}" type="datetimeFigureOut">
              <a:rPr lang="en-US" smtClean="0"/>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47F96E-5F37-ED42-BB87-FE937D4C2511}"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sociology.fas.harvard.edu/files/sociology/files/literature_review.pdf" TargetMode="External"/><Relationship Id="rId2" Type="http://schemas.openxmlformats.org/officeDocument/2006/relationships/notesMaster" Target="../notesMasters/notesMaster1.xml"/><Relationship Id="rId1" Type="http://schemas.openxmlformats.org/officeDocument/2006/relationships/slide" Target="../slides/slide4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literature_review.pdf (harvard.edu)</a:t>
            </a:r>
            <a:endParaRPr lang="en-GB" dirty="0"/>
          </a:p>
        </p:txBody>
      </p:sp>
      <p:sp>
        <p:nvSpPr>
          <p:cNvPr id="4" name="Slide Number Placeholder 3"/>
          <p:cNvSpPr>
            <a:spLocks noGrp="1"/>
          </p:cNvSpPr>
          <p:nvPr>
            <p:ph type="sldNum" sz="quarter" idx="5"/>
          </p:nvPr>
        </p:nvSpPr>
        <p:spPr/>
        <p:txBody>
          <a:bodyPr/>
          <a:lstStyle/>
          <a:p>
            <a:fld id="{8556DCD6-B073-4C1D-9F49-44AAD05BD35B}"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F7742DA0-3A09-A540-984C-6BCEA85E50E3}" type="datetime1">
              <a:rPr lang="en-GB" smtClean="0"/>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r>
              <a:rPr lang="en-US"/>
              <a:t>©Sian Roderick</a:t>
            </a:r>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8F288796-0600-3145-8CE7-6A8180BDCBAD}" type="datetime1">
              <a:rPr lang="en-GB" smtClean="0"/>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r>
              <a:rPr lang="en-US"/>
              <a:t>©Sian Roderick</a:t>
            </a:r>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D37B68F5-D43F-9842-9E51-5D23E61E6560}" type="datetime1">
              <a:rPr lang="en-GB" smtClean="0"/>
            </a:fld>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2A9C7608-8E3A-ED4B-8729-56117EFCC6CA}" type="datetime1">
              <a:rPr lang="en-GB" smtClean="0"/>
            </a:fld>
            <a:endParaRPr lang="en-US"/>
          </a:p>
        </p:txBody>
      </p:sp>
      <p:sp>
        <p:nvSpPr>
          <p:cNvPr id="7" name="Slide Number Placeholder 6"/>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60CEF7FF-BCDB-1548-ABE0-0E35ED5A7D82}" type="datetime1">
              <a:rPr lang="en-GB" smtClean="0"/>
            </a:fld>
            <a:endParaRPr lang="en-US"/>
          </a:p>
        </p:txBody>
      </p:sp>
      <p:sp>
        <p:nvSpPr>
          <p:cNvPr id="9" name="Slide Number Placeholder 8"/>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6AD4DFE-41A1-F340-BCB6-A54706ED257C}" type="datetime1">
              <a:rPr lang="en-GB" smtClean="0"/>
            </a:fld>
            <a:endParaRPr lang="en-US"/>
          </a:p>
        </p:txBody>
      </p:sp>
      <p:sp>
        <p:nvSpPr>
          <p:cNvPr id="5" name="Slide Number Placeholder 4"/>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CC6B38-48A3-6347-9D73-C9C70C254049}" type="datetime1">
              <a:rPr lang="en-GB" smtClean="0"/>
            </a:fld>
            <a:endParaRPr lang="en-US"/>
          </a:p>
        </p:txBody>
      </p:sp>
      <p:sp>
        <p:nvSpPr>
          <p:cNvPr id="4" name="Slide Number Placeholder 3"/>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209ED72F-C9DD-AD40-AA70-F3D0A20DF7A0}" type="datetime1">
              <a:rPr lang="en-GB" smtClean="0"/>
            </a:fld>
            <a:endParaRPr lang="en-US"/>
          </a:p>
        </p:txBody>
      </p:sp>
      <p:sp>
        <p:nvSpPr>
          <p:cNvPr id="7" name="Slide Number Placeholder 6"/>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34A244B-BC28-1C4B-BF60-3004B36FF2C5}" type="datetime1">
              <a:rPr lang="en-GB" smtClean="0"/>
            </a:fld>
            <a:endParaRPr lang="en-US"/>
          </a:p>
        </p:txBody>
      </p:sp>
      <p:sp>
        <p:nvSpPr>
          <p:cNvPr id="7" name="Slide Number Placeholder 6"/>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380941A5-4C3D-F643-8EB5-1966A5E9B7D6}" type="datetime1">
              <a:rPr lang="en-GB" smtClean="0"/>
            </a:fld>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DFCBC21F-00B1-724E-9FED-5E4B991EC8E5}" type="datetime1">
              <a:rPr lang="en-GB" smtClean="0"/>
            </a:fld>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image" Target="../media/image2.jpeg"/><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90">
                <a:solidFill>
                  <a:schemeClr val="tx1">
                    <a:tint val="75000"/>
                  </a:schemeClr>
                </a:solidFill>
              </a:defRPr>
            </a:lvl1pPr>
          </a:lstStyle>
          <a:p>
            <a:fld id="{C4A44429-C87E-1340-B0E4-53236077983C}" type="datetime1">
              <a:rPr lang="en-GB" smtClean="0"/>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6025600D-F75F-644B-853F-6FCEA510D232}"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530" indent="-214630"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3.png"/><Relationship Id="rId1" Type="http://schemas.openxmlformats.org/officeDocument/2006/relationships/tags" Target="../tags/tag2.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image" Target="../media/image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image" Target="../media/image6.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altLang="en-GB" b="1" dirty="0">
                <a:latin typeface="Calibri Light" panose="020F0302020204030204" charset="0"/>
                <a:cs typeface="Calibri Light" panose="020F0302020204030204" charset="0"/>
              </a:rPr>
              <a:t>Data Collection &amp; Analysis</a:t>
            </a:r>
            <a:endParaRPr lang="en-US" altLang="en-GB" b="1" dirty="0">
              <a:latin typeface="Calibri Light" panose="020F0302020204030204" charset="0"/>
              <a:cs typeface="Calibri Light" panose="020F0302020204030204" charset="0"/>
            </a:endParaRPr>
          </a:p>
        </p:txBody>
      </p:sp>
      <p:sp>
        <p:nvSpPr>
          <p:cNvPr id="6" name="Subtitle 5"/>
          <p:cNvSpPr>
            <a:spLocks noGrp="1"/>
          </p:cNvSpPr>
          <p:nvPr>
            <p:ph type="subTitle" idx="1"/>
          </p:nvPr>
        </p:nvSpPr>
        <p:spPr/>
        <p:txBody>
          <a:bodyPr/>
          <a:lstStyle/>
          <a:p>
            <a:r>
              <a:rPr lang="en-GB" sz="3200" b="1" dirty="0">
                <a:solidFill>
                  <a:schemeClr val="bg1"/>
                </a:solidFill>
                <a:latin typeface="Calibri Light" panose="020F0302020204030204" charset="0"/>
                <a:cs typeface="Calibri Light" panose="020F0302020204030204" charset="0"/>
              </a:rPr>
              <a:t>Business Research</a:t>
            </a:r>
            <a:r>
              <a:rPr lang="en-GB" b="1" dirty="0">
                <a:solidFill>
                  <a:schemeClr val="bg1"/>
                </a:solidFill>
                <a:latin typeface="Calibri Light" panose="020F0302020204030204" charset="0"/>
                <a:cs typeface="Calibri Light" panose="020F0302020204030204" charset="0"/>
              </a:rPr>
              <a:t> </a:t>
            </a:r>
            <a:endParaRPr lang="en-GB" b="1" dirty="0">
              <a:solidFill>
                <a:schemeClr val="bg1"/>
              </a:solidFill>
              <a:latin typeface="Calibri Light" panose="020F0302020204030204" charset="0"/>
              <a:cs typeface="Calibri Light" panose="020F030202020403020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R</a:t>
            </a:r>
            <a:r>
              <a:rPr lang="en-US" b="1">
                <a:latin typeface="Calibri Light" panose="020F0302020204030204" charset="0"/>
                <a:cs typeface="Calibri Light" panose="020F0302020204030204" charset="0"/>
              </a:rPr>
              <a:t>ecap: The Contents of Week 3&amp;4</a:t>
            </a:r>
            <a:endParaRPr lang="en-US" b="1">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1487805" y="1318260"/>
            <a:ext cx="6207125" cy="4244340"/>
          </a:xfrm>
          <a:prstGeom prst="rect">
            <a:avLst/>
          </a:prstGeom>
        </p:spPr>
      </p:pic>
      <p:sp>
        <p:nvSpPr>
          <p:cNvPr id="7" name="Rectangles 6"/>
          <p:cNvSpPr/>
          <p:nvPr/>
        </p:nvSpPr>
        <p:spPr>
          <a:xfrm>
            <a:off x="5609590" y="131826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ectangles 7"/>
          <p:cNvSpPr/>
          <p:nvPr/>
        </p:nvSpPr>
        <p:spPr>
          <a:xfrm>
            <a:off x="5982970" y="1699260"/>
            <a:ext cx="838200" cy="29464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9" name="Rectangles 8"/>
          <p:cNvSpPr/>
          <p:nvPr/>
        </p:nvSpPr>
        <p:spPr>
          <a:xfrm>
            <a:off x="6155690" y="2051685"/>
            <a:ext cx="991235" cy="304165"/>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11" name="Rectangles 10"/>
          <p:cNvSpPr/>
          <p:nvPr/>
        </p:nvSpPr>
        <p:spPr>
          <a:xfrm>
            <a:off x="6821170" y="3488055"/>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12" name="Rectangles 11"/>
          <p:cNvSpPr/>
          <p:nvPr/>
        </p:nvSpPr>
        <p:spPr>
          <a:xfrm>
            <a:off x="6749415" y="4714875"/>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457200" y="274955"/>
            <a:ext cx="8204200" cy="988695"/>
          </a:xfrm>
        </p:spPr>
        <p:txBody>
          <a:bodyPr/>
          <a:p>
            <a:r>
              <a:rPr lang="en-US" altLang="en-US" b="1">
                <a:latin typeface="Calibri Light" panose="020F0302020204030204" charset="0"/>
                <a:cs typeface="Calibri Light" panose="020F0302020204030204" charset="0"/>
              </a:rPr>
              <a:t>The "Golden Thread" of Alignment</a:t>
            </a:r>
            <a:endParaRPr lang="en-US" altLang="en-US" b="1">
              <a:latin typeface="Calibri Light" panose="020F0302020204030204" charset="0"/>
              <a:cs typeface="Calibri Light" panose="020F0302020204030204" charset="0"/>
            </a:endParaRPr>
          </a:p>
        </p:txBody>
      </p:sp>
      <p:graphicFrame>
        <p:nvGraphicFramePr>
          <p:cNvPr id="6" name="Content Placeholder 5"/>
          <p:cNvGraphicFramePr/>
          <p:nvPr>
            <p:ph idx="13"/>
            <p:custDataLst>
              <p:tags r:id="rId1"/>
            </p:custDataLst>
          </p:nvPr>
        </p:nvGraphicFramePr>
        <p:xfrm>
          <a:off x="332105" y="1091565"/>
          <a:ext cx="8331200" cy="4613910"/>
        </p:xfrm>
        <a:graphic>
          <a:graphicData uri="http://schemas.openxmlformats.org/drawingml/2006/table">
            <a:tbl>
              <a:tblPr/>
              <a:tblGrid>
                <a:gridCol w="2082800"/>
                <a:gridCol w="2082800"/>
                <a:gridCol w="2082800"/>
                <a:gridCol w="2082800"/>
              </a:tblGrid>
              <a:tr h="58737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Layers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Thread A: The Numbers Route </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Thread B: The Stories Route </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Thread C: The Problem Solver </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66992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1: Philosophy</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view truth)</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Positivism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(Objective facts)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Interpretivism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(Subjective meanings)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Pragmatism</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(Whatever works)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84899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2: Approach</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use logic)</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Deductive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(Top-down: Testing theory)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(Bottom-up: Building theory)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Abductive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(Back-and-forth: Solving a puzzle)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80962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3: Choice</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(Your data language)</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Quantitative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(Numbers / The Drone)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Qualitative</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(Words / The Microscope)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Mixed Methods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(Both / The Documentary)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84963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4: Strategy</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(Your vehicle)</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Survey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(Measuring the big picture)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Case Study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(Deep dive into one context)</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Action Research / Mixed Strategy</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(Fixing a live issue)</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84836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Layer 5: Tools</a:t>
                      </a:r>
                      <a:r>
                        <a:rPr sz="1100">
                          <a:solidFill>
                            <a:srgbClr val="1F1F1F"/>
                          </a:solidFill>
                          <a:latin typeface="Calibri Light" panose="020F0302020204030204" charset="0"/>
                          <a:ea typeface="Google Sans Text"/>
                          <a:cs typeface="Calibri Light" panose="020F0302020204030204" charset="0"/>
                        </a:rPr>
                        <a:t> </a:t>
                      </a:r>
                      <a:r>
                        <a:rPr sz="1100" i="1">
                          <a:solidFill>
                            <a:srgbClr val="1F1F1F"/>
                          </a:solidFill>
                          <a:latin typeface="Calibri Light" panose="020F0302020204030204" charset="0"/>
                          <a:ea typeface="Google Sans Text"/>
                          <a:cs typeface="Calibri Light" panose="020F0302020204030204" charset="0"/>
                        </a:rPr>
                        <a:t>(How you collect it)</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Questionnaires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(Closed-ended, rating scales)</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In-depth Interviews</a:t>
                      </a:r>
                      <a:r>
                        <a:rPr lang="en-US" sz="1100" b="1">
                          <a:solidFill>
                            <a:srgbClr val="1F1F1F"/>
                          </a:solidFill>
                          <a:latin typeface="Calibri Light" panose="020F0302020204030204" charset="0"/>
                          <a:ea typeface="Google Sans Text"/>
                          <a:cs typeface="Calibri Light" panose="020F0302020204030204" charset="0"/>
                        </a:rPr>
                        <a:t>; focus groups; observations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(Open-ended, semi-structured)</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Questionnaires + Interviews</a:t>
                      </a:r>
                      <a:r>
                        <a:rPr lang="en-US" sz="1100" b="1">
                          <a:solidFill>
                            <a:srgbClr val="1F1F1F"/>
                          </a:solidFill>
                          <a:latin typeface="Calibri Light" panose="020F0302020204030204" charset="0"/>
                          <a:ea typeface="Google Sans Text"/>
                          <a:cs typeface="Calibri Light" panose="020F0302020204030204" charset="0"/>
                        </a:rPr>
                        <a:t> (focus groups; observations)</a:t>
                      </a:r>
                      <a:br>
                        <a:rPr sz="1100">
                          <a:solidFill>
                            <a:srgbClr val="1F1F1F"/>
                          </a:solidFill>
                          <a:latin typeface="Calibri Light" panose="020F0302020204030204" charset="0"/>
                          <a:ea typeface="Google Sans Text"/>
                          <a:cs typeface="Calibri Light" panose="020F0302020204030204" charset="0"/>
                        </a:rPr>
                      </a:br>
                      <a:endParaRPr sz="11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(Doing both sequentially)</a:t>
                      </a:r>
                      <a:endParaRPr sz="11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457200" y="1080135"/>
            <a:ext cx="8229600" cy="4542790"/>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the background,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sym typeface="+mn-ea"/>
              </a:rPr>
              <a:t>objectives,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research questions,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Methodology (Philosophy, Approach , Strategy, Data Collection)</a:t>
            </a:r>
            <a:endParaRPr lang="en-US" altLang="en-US" sz="2000">
              <a:solidFill>
                <a:schemeClr val="tx1"/>
              </a:solidFill>
              <a:latin typeface="Calibri Light" panose="020F0302020204030204" charset="0"/>
              <a:cs typeface="Calibri Light" panose="020F0302020204030204" charset="0"/>
            </a:endParaRPr>
          </a:p>
          <a:p>
            <a:r>
              <a:rPr lang="en-US" altLang="en-US" sz="2000" b="1">
                <a:solidFill>
                  <a:srgbClr val="FF0000"/>
                </a:solidFill>
                <a:latin typeface="Calibri Light" panose="020F0302020204030204" charset="0"/>
                <a:cs typeface="Calibri Light" panose="020F0302020204030204" charset="0"/>
              </a:rPr>
              <a:t>data collection- data sampling and analysis</a:t>
            </a:r>
            <a:endParaRPr lang="en-US" altLang="en-US" sz="2000" b="1">
              <a:solidFill>
                <a:srgbClr val="FF0000"/>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significance of the study,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ethical considerations,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limitations, and a tentative timeline</a:t>
            </a:r>
            <a:endParaRPr lang="en-US" altLang="en-US" sz="2000">
              <a:solidFill>
                <a:schemeClr val="tx1"/>
              </a:solidFill>
              <a:latin typeface="Calibri Light" panose="020F0302020204030204" charset="0"/>
              <a:cs typeface="Calibri Light" panose="020F030202020403020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a:p>
        </p:txBody>
      </p:sp>
      <p:sp>
        <p:nvSpPr>
          <p:cNvPr id="3" name="Content Placeholder 2"/>
          <p:cNvSpPr>
            <a:spLocks noGrp="1"/>
          </p:cNvSpPr>
          <p:nvPr>
            <p:ph idx="1"/>
          </p:nvPr>
        </p:nvSpPr>
        <p:spPr/>
        <p:txBody>
          <a:bodyPr>
            <a:normAutofit/>
          </a:bodyPr>
          <a:p>
            <a:r>
              <a:rPr lang="en-US" altLang="en-US">
                <a:latin typeface="Calibri Light" panose="020F0302020204030204" charset="0"/>
                <a:cs typeface="Calibri Light" panose="020F0302020204030204" charset="0"/>
              </a:rPr>
              <a:t> A </a:t>
            </a:r>
            <a:r>
              <a:rPr lang="en-US" altLang="en-US" b="1">
                <a:latin typeface="Calibri Light" panose="020F0302020204030204" charset="0"/>
                <a:cs typeface="Calibri Light" panose="020F0302020204030204" charset="0"/>
              </a:rPr>
              <a:t>research proposal</a:t>
            </a:r>
            <a:r>
              <a:rPr lang="en-US" altLang="en-US">
                <a:latin typeface="Calibri Light" panose="020F0302020204030204" charset="0"/>
                <a:cs typeface="Calibri Light" panose="020F0302020204030204" charset="0"/>
              </a:rPr>
              <a:t> is a critical document that sets out the detailed </a:t>
            </a:r>
            <a:r>
              <a:rPr lang="en-US" altLang="en-US" b="1">
                <a:latin typeface="Calibri Light" panose="020F0302020204030204" charset="0"/>
                <a:cs typeface="Calibri Light" panose="020F0302020204030204" charset="0"/>
              </a:rPr>
              <a:t>research design</a:t>
            </a:r>
            <a:r>
              <a:rPr lang="en-US" altLang="en-US">
                <a:latin typeface="Calibri Light" panose="020F0302020204030204" charset="0"/>
                <a:cs typeface="Calibri Light" panose="020F0302020204030204" charset="0"/>
              </a:rPr>
              <a:t> for a proposed study.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a:p>
        </p:txBody>
      </p:sp>
      <p:sp>
        <p:nvSpPr>
          <p:cNvPr id="3" name="Content Placeholder 2"/>
          <p:cNvSpPr>
            <a:spLocks noGrp="1"/>
          </p:cNvSpPr>
          <p:nvPr>
            <p:ph idx="1"/>
          </p:nvPr>
        </p:nvSpPr>
        <p:spPr/>
        <p:txBody>
          <a:bodyPr>
            <a:normAutofit fontScale="90000" lnSpcReduction="10000"/>
          </a:bodyPr>
          <a:p>
            <a:pPr marL="0" indent="0">
              <a:buNone/>
            </a:pPr>
            <a:r>
              <a:rPr lang="en-US" altLang="en-US" b="1">
                <a:latin typeface="Calibri Light" panose="020F0302020204030204" charset="0"/>
                <a:cs typeface="Calibri Light" panose="020F0302020204030204" charset="0"/>
                <a:sym typeface="+mn-ea"/>
              </a:rPr>
              <a:t>Characteristics of Good Design: </a:t>
            </a:r>
            <a:r>
              <a:rPr lang="en-US" altLang="en-US">
                <a:latin typeface="Calibri Light" panose="020F0302020204030204" charset="0"/>
                <a:cs typeface="Calibri Light" panose="020F0302020204030204" charset="0"/>
                <a:sym typeface="+mn-ea"/>
              </a:rPr>
              <a:t> </a:t>
            </a:r>
            <a:endParaRPr lang="en-US" altLang="en-US">
              <a:latin typeface="Calibri Light" panose="020F0302020204030204" charset="0"/>
              <a:cs typeface="Calibri Light" panose="020F0302020204030204" charset="0"/>
              <a:sym typeface="+mn-ea"/>
            </a:endParaRPr>
          </a:p>
          <a:p>
            <a:endParaRPr lang="en-US" altLang="en-US">
              <a:latin typeface="Calibri Light" panose="020F0302020204030204" charset="0"/>
              <a:cs typeface="Calibri Light" panose="020F0302020204030204" charset="0"/>
              <a:sym typeface="+mn-ea"/>
            </a:endParaRPr>
          </a:p>
          <a:p>
            <a:r>
              <a:rPr lang="en-US" altLang="en-US" i="1">
                <a:latin typeface="Calibri Light" panose="020F0302020204030204" charset="0"/>
                <a:cs typeface="Calibri Light" panose="020F0302020204030204" charset="0"/>
                <a:sym typeface="+mn-ea"/>
              </a:rPr>
              <a:t>There is a clear fit between the chosen methodology and the paradigm.</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solidFill>
                  <a:srgbClr val="FF0000"/>
                </a:solidFill>
                <a:latin typeface="Calibri Light" panose="020F0302020204030204" charset="0"/>
                <a:cs typeface="Calibri Light" panose="020F0302020204030204" charset="0"/>
                <a:sym typeface="+mn-ea"/>
              </a:rPr>
              <a:t>Appropriate strategies </a:t>
            </a:r>
            <a:r>
              <a:rPr lang="en-US" altLang="en-US" i="1">
                <a:latin typeface="Calibri Light" panose="020F0302020204030204" charset="0"/>
                <a:cs typeface="Calibri Light" panose="020F0302020204030204" charset="0"/>
                <a:sym typeface="+mn-ea"/>
              </a:rPr>
              <a:t>are employed to ensure the research questions can be addressed effectively.</a:t>
            </a:r>
            <a:endParaRPr lang="en-US" altLang="en-US"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sym typeface="+mn-ea"/>
              </a:rPr>
              <a:t>The Iterative Process: The design process is rarely linear. </a:t>
            </a:r>
            <a:r>
              <a:rPr lang="en-US" altLang="en-US" i="1">
                <a:solidFill>
                  <a:srgbClr val="FF0000"/>
                </a:solidFill>
                <a:latin typeface="Calibri Light" panose="020F0302020204030204" charset="0"/>
                <a:cs typeface="Calibri Light" panose="020F0302020204030204" charset="0"/>
                <a:sym typeface="+mn-ea"/>
              </a:rPr>
              <a:t>It involves identifying the problem, determining the purpose, selecting questions, choosing the methodology, and planning the timetable.</a:t>
            </a:r>
            <a:endParaRPr lang="en-US" altLang="en-US" i="1">
              <a:latin typeface="Calibri Light" panose="020F0302020204030204" charset="0"/>
              <a:cs typeface="Calibri Light" panose="020F0302020204030204" charset="0"/>
            </a:endParaRPr>
          </a:p>
          <a:p>
            <a:endParaRPr lang="en-US" i="1"/>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457200" y="101600"/>
            <a:ext cx="8229600" cy="873125"/>
          </a:xfrm>
        </p:spPr>
        <p:txBody>
          <a:bodyPr/>
          <a:p>
            <a:r>
              <a:rPr lang="en-US" altLang="en-US" b="1">
                <a:latin typeface="Calibri Light" panose="020F0302020204030204" charset="0"/>
                <a:cs typeface="Calibri Light" panose="020F0302020204030204" charset="0"/>
                <a:sym typeface="+mn-ea"/>
              </a:rPr>
              <a:t>Assignment: Research Proposal (5,000 words)</a:t>
            </a:r>
            <a:endParaRPr lang="en-US"/>
          </a:p>
        </p:txBody>
      </p:sp>
      <p:sp>
        <p:nvSpPr>
          <p:cNvPr id="3" name="Content Placeholder 2"/>
          <p:cNvSpPr>
            <a:spLocks noGrp="1"/>
          </p:cNvSpPr>
          <p:nvPr>
            <p:ph idx="1"/>
          </p:nvPr>
        </p:nvSpPr>
        <p:spPr>
          <a:xfrm>
            <a:off x="457200" y="857886"/>
            <a:ext cx="8229600" cy="3917032"/>
          </a:xfrm>
        </p:spPr>
        <p:txBody>
          <a:bodyPr>
            <a:noAutofit/>
          </a:bodyPr>
          <a:p>
            <a:pPr marL="0" indent="0">
              <a:buNone/>
            </a:pPr>
            <a:r>
              <a:rPr lang="en-US" altLang="en-US" sz="1700" b="1">
                <a:latin typeface="Calibri Light" panose="020F0302020204030204" charset="0"/>
                <a:cs typeface="Calibri Light" panose="020F0302020204030204" charset="0"/>
              </a:rPr>
              <a:t>Structure of the Research Proposal</a:t>
            </a:r>
            <a:endParaRPr lang="en-US" altLang="en-US" sz="1700">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rPr>
              <a:t>Introduction</a:t>
            </a:r>
            <a:r>
              <a:rPr lang="en-US" altLang="en-US" sz="1700">
                <a:latin typeface="Calibri Light" panose="020F0302020204030204" charset="0"/>
                <a:cs typeface="Calibri Light" panose="020F0302020204030204" charset="0"/>
              </a:rPr>
              <a:t> (15%): Clearly state the research problem, provide the background, explain why it is important, and define key terms using authoritative academic sources.</a:t>
            </a:r>
            <a:endParaRPr lang="en-US" altLang="en-US" sz="1700">
              <a:latin typeface="Calibri Light" panose="020F0302020204030204" charset="0"/>
              <a:cs typeface="Calibri Light" panose="020F0302020204030204" charset="0"/>
            </a:endParaRPr>
          </a:p>
          <a:p>
            <a:endParaRPr lang="en-US" altLang="en-US" sz="1700">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rPr>
              <a:t>Preliminary Literature Review (40%)</a:t>
            </a:r>
            <a:r>
              <a:rPr lang="en-US" altLang="en-US" sz="1700">
                <a:latin typeface="Calibri Light" panose="020F0302020204030204" charset="0"/>
                <a:cs typeface="Calibri Light" panose="020F0302020204030204" charset="0"/>
              </a:rPr>
              <a:t>: Critically evaluate key authors and theoretical frameworks. Avoid writing a simple "shopping list" of sources. Use this section to prove a gap in the literature, which naturally leads to your research questions.</a:t>
            </a:r>
            <a:endParaRPr lang="en-US" altLang="en-US" sz="1700">
              <a:latin typeface="Calibri Light" panose="020F0302020204030204" charset="0"/>
              <a:cs typeface="Calibri Light" panose="020F0302020204030204" charset="0"/>
            </a:endParaRPr>
          </a:p>
          <a:p>
            <a:endParaRPr lang="en-US" altLang="en-US" sz="1700">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rPr>
              <a:t>Methodology (40%)</a:t>
            </a:r>
            <a:r>
              <a:rPr lang="en-US" altLang="en-US" sz="1700">
                <a:latin typeface="Calibri Light" panose="020F0302020204030204" charset="0"/>
                <a:cs typeface="Calibri Light" panose="020F0302020204030204" charset="0"/>
              </a:rPr>
              <a:t>: Identify the</a:t>
            </a:r>
            <a:r>
              <a:rPr lang="en-US" altLang="en-US" sz="1700">
                <a:solidFill>
                  <a:srgbClr val="FF0000"/>
                </a:solidFill>
                <a:latin typeface="Calibri Light" panose="020F0302020204030204" charset="0"/>
                <a:cs typeface="Calibri Light" panose="020F0302020204030204" charset="0"/>
              </a:rPr>
              <a:t> paradigm</a:t>
            </a:r>
            <a:r>
              <a:rPr lang="en-US" altLang="en-US" sz="1700">
                <a:latin typeface="Calibri Light" panose="020F0302020204030204" charset="0"/>
                <a:cs typeface="Calibri Light" panose="020F0302020204030204" charset="0"/>
              </a:rPr>
              <a:t> and justify your chosen </a:t>
            </a:r>
            <a:r>
              <a:rPr lang="en-US" altLang="en-US" sz="1700">
                <a:solidFill>
                  <a:srgbClr val="FF0000"/>
                </a:solidFill>
                <a:latin typeface="Calibri Light" panose="020F0302020204030204" charset="0"/>
                <a:cs typeface="Calibri Light" panose="020F0302020204030204" charset="0"/>
              </a:rPr>
              <a:t>data collection and sampling methods</a:t>
            </a:r>
            <a:r>
              <a:rPr lang="en-US" altLang="en-US" sz="1700">
                <a:latin typeface="Calibri Light" panose="020F0302020204030204" charset="0"/>
                <a:cs typeface="Calibri Light" panose="020F0302020204030204" charset="0"/>
              </a:rPr>
              <a:t>. You must outline </a:t>
            </a:r>
            <a:r>
              <a:rPr lang="en-US" altLang="en-US" sz="1700">
                <a:solidFill>
                  <a:srgbClr val="FF0000"/>
                </a:solidFill>
                <a:latin typeface="Calibri Light" panose="020F0302020204030204" charset="0"/>
                <a:cs typeface="Calibri Light" panose="020F0302020204030204" charset="0"/>
              </a:rPr>
              <a:t>ethical considerations</a:t>
            </a:r>
            <a:r>
              <a:rPr lang="en-US" altLang="en-US" sz="1700">
                <a:latin typeface="Calibri Light" panose="020F0302020204030204" charset="0"/>
                <a:cs typeface="Calibri Light" panose="020F0302020204030204" charset="0"/>
              </a:rPr>
              <a:t>,</a:t>
            </a:r>
            <a:r>
              <a:rPr lang="en-US" altLang="en-US" sz="1700">
                <a:solidFill>
                  <a:srgbClr val="FF0000"/>
                </a:solidFill>
                <a:latin typeface="Calibri Light" panose="020F0302020204030204" charset="0"/>
                <a:cs typeface="Calibri Light" panose="020F0302020204030204" charset="0"/>
              </a:rPr>
              <a:t> delimitations (scope),</a:t>
            </a:r>
            <a:r>
              <a:rPr lang="en-US" altLang="en-US" sz="1700">
                <a:latin typeface="Calibri Light" panose="020F0302020204030204" charset="0"/>
                <a:cs typeface="Calibri Light" panose="020F0302020204030204" charset="0"/>
              </a:rPr>
              <a:t> and resource constraints.</a:t>
            </a:r>
            <a:endParaRPr lang="en-US" altLang="en-US" sz="1700">
              <a:latin typeface="Calibri Light" panose="020F0302020204030204" charset="0"/>
              <a:cs typeface="Calibri Light" panose="020F0302020204030204" charset="0"/>
            </a:endParaRPr>
          </a:p>
          <a:p>
            <a:pPr marL="0" indent="0">
              <a:buNone/>
            </a:pPr>
            <a:endParaRPr lang="en-US" altLang="en-US" sz="1700">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rPr>
              <a:t>Outcomes and Timetable (5%):</a:t>
            </a:r>
            <a:r>
              <a:rPr lang="en-US" altLang="en-US" sz="1700">
                <a:latin typeface="Calibri Light" panose="020F0302020204030204" charset="0"/>
                <a:cs typeface="Calibri Light" panose="020F0302020204030204" charset="0"/>
              </a:rPr>
              <a:t> Briefly detail the expected academic or practical contribution and provide a realistic timeline, such as a Gantt chart.</a:t>
            </a:r>
            <a:endParaRPr lang="en-US" altLang="en-US" sz="1700">
              <a:latin typeface="Calibri Light" panose="020F0302020204030204" charset="0"/>
              <a:cs typeface="Calibri Light" panose="020F0302020204030204" charset="0"/>
            </a:endParaRPr>
          </a:p>
          <a:p>
            <a:pPr marL="0" indent="0">
              <a:buNone/>
            </a:pPr>
            <a:endParaRPr lang="en-US" altLang="en-US" sz="1700">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rPr>
              <a:t>References:</a:t>
            </a:r>
            <a:r>
              <a:rPr lang="en-US" altLang="en-US" sz="1700">
                <a:latin typeface="Calibri Light" panose="020F0302020204030204" charset="0"/>
                <a:cs typeface="Calibri Light" panose="020F0302020204030204" charset="0"/>
              </a:rPr>
              <a:t> Apply the Harvard referencing system to acknowledge all sources and avoid plagiarism.</a:t>
            </a:r>
            <a:endParaRPr lang="en-US" altLang="en-US" sz="1700">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normAutofit fontScale="90000"/>
          </a:bodyPr>
          <a:p>
            <a:r>
              <a:rPr lang="en-US" b="1">
                <a:latin typeface="Calibri Light" panose="020F0302020204030204" charset="0"/>
                <a:cs typeface="Calibri Light" panose="020F0302020204030204" charset="0"/>
              </a:rPr>
              <a:t>The contents of Week 5: D</a:t>
            </a:r>
            <a:r>
              <a:rPr lang="en-US" altLang="en-US" b="1">
                <a:latin typeface="Calibri Light" panose="020F0302020204030204" charset="0"/>
                <a:cs typeface="Calibri Light" panose="020F0302020204030204" charset="0"/>
              </a:rPr>
              <a:t>ata Sampling &amp; Analysis</a:t>
            </a:r>
            <a:br>
              <a:rPr lang="en-US" altLang="en-US" b="1">
                <a:latin typeface="Calibri Light" panose="020F0302020204030204" charset="0"/>
                <a:cs typeface="Calibri Light" panose="020F0302020204030204" charset="0"/>
              </a:rPr>
            </a:br>
            <a:endParaRPr lang="en-US" altLang="en-US" b="1">
              <a:latin typeface="Calibri Light" panose="020F0302020204030204" charset="0"/>
              <a:cs typeface="Calibri Light" panose="020F0302020204030204" charset="0"/>
            </a:endParaRPr>
          </a:p>
        </p:txBody>
      </p:sp>
      <p:sp>
        <p:nvSpPr>
          <p:cNvPr id="2" name="Content Placeholder 1"/>
          <p:cNvSpPr/>
          <p:nvPr>
            <p:ph idx="1"/>
            <p:custDataLst>
              <p:tags r:id="rId1"/>
            </p:custDataLst>
          </p:nvPr>
        </p:nvSpPr>
        <p:spPr/>
        <p:txBody>
          <a:bodyPr/>
          <a:p>
            <a:r>
              <a:rPr lang="en-US">
                <a:latin typeface="Calibri Light" panose="020F0302020204030204" charset="0"/>
                <a:cs typeface="Calibri Light" panose="020F0302020204030204" charset="0"/>
              </a:rPr>
              <a:t>Topic 1: Data Collection</a:t>
            </a:r>
            <a:endParaRPr lang="en-US">
              <a:latin typeface="Calibri Light" panose="020F0302020204030204" charset="0"/>
              <a:cs typeface="Calibri Light" panose="020F0302020204030204" charset="0"/>
            </a:endParaRPr>
          </a:p>
          <a:p>
            <a:endParaRPr lang="en-US">
              <a:latin typeface="Calibri Light" panose="020F0302020204030204" charset="0"/>
              <a:cs typeface="Calibri Light" panose="020F0302020204030204" charset="0"/>
            </a:endParaRPr>
          </a:p>
          <a:p>
            <a:pPr marL="0" indent="0">
              <a:buNone/>
            </a:pPr>
            <a:endParaRPr lang="en-US">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rPr>
              <a:t>Topic 2: Data Analysis </a:t>
            </a:r>
            <a:endParaRPr lang="en-US">
              <a:latin typeface="Calibri Light" panose="020F0302020204030204" charset="0"/>
              <a:cs typeface="Calibri Light" panose="020F0302020204030204" charset="0"/>
            </a:endParaRPr>
          </a:p>
        </p:txBody>
      </p:sp>
      <p:pic>
        <p:nvPicPr>
          <p:cNvPr id="10" name="Content Placeholder 9"/>
          <p:cNvPicPr>
            <a:picLocks noChangeAspect="1"/>
          </p:cNvPicPr>
          <p:nvPr/>
        </p:nvPicPr>
        <p:blipFill>
          <a:blip r:embed="rId2"/>
          <a:stretch>
            <a:fillRect/>
          </a:stretch>
        </p:blipFill>
        <p:spPr>
          <a:xfrm>
            <a:off x="4051300" y="1061085"/>
            <a:ext cx="4852035" cy="4201160"/>
          </a:xfrm>
          <a:prstGeom prst="rect">
            <a:avLst/>
          </a:prstGeom>
        </p:spPr>
      </p:pic>
      <p:sp>
        <p:nvSpPr>
          <p:cNvPr id="3" name="Rounded Rectangle 2"/>
          <p:cNvSpPr/>
          <p:nvPr/>
        </p:nvSpPr>
        <p:spPr>
          <a:xfrm>
            <a:off x="4752340" y="2825750"/>
            <a:ext cx="742950" cy="77152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Rounded Rectangle 3"/>
          <p:cNvSpPr/>
          <p:nvPr/>
        </p:nvSpPr>
        <p:spPr>
          <a:xfrm>
            <a:off x="8160385" y="4255770"/>
            <a:ext cx="742950" cy="77152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Data Collection</a:t>
            </a:r>
            <a:endParaRPr lang="en-US"/>
          </a:p>
        </p:txBody>
      </p:sp>
      <p:pic>
        <p:nvPicPr>
          <p:cNvPr id="5" name="Content Placeholder 4"/>
          <p:cNvPicPr>
            <a:picLocks noChangeAspect="1"/>
          </p:cNvPicPr>
          <p:nvPr>
            <p:ph idx="1"/>
          </p:nvPr>
        </p:nvPicPr>
        <p:blipFill>
          <a:blip r:embed="rId1"/>
          <a:stretch>
            <a:fillRect/>
          </a:stretch>
        </p:blipFill>
        <p:spPr>
          <a:xfrm>
            <a:off x="734695" y="1379855"/>
            <a:ext cx="3867150" cy="4215130"/>
          </a:xfrm>
          <a:prstGeom prst="rect">
            <a:avLst/>
          </a:prstGeom>
        </p:spPr>
      </p:pic>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atin typeface="Calibri Light" panose="020F0302020204030204" charset="0"/>
                <a:cs typeface="Calibri Light" panose="020F0302020204030204" charset="0"/>
              </a:rPr>
              <a:t>Topic 1: Data Collection: Data Sampling</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altLang="en-US" b="1" i="1">
                <a:latin typeface="Calibri Light" panose="020F0302020204030204" charset="0"/>
                <a:cs typeface="Calibri Light" panose="020F0302020204030204" charset="0"/>
              </a:rPr>
              <a:t>The Problem: </a:t>
            </a:r>
            <a:endParaRPr lang="en-US" altLang="en-US" b="1"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You want to research the stress levels of nurses in the National Health Service (NHS). There are hundreds of thousands of them. You cannot possibly interview or survey all of them. It would take years and cost millions of pounds.</a:t>
            </a:r>
            <a:endParaRPr lang="en-US" altLang="en-US"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What shall we do to solve this problem? - </a:t>
            </a:r>
            <a:r>
              <a:rPr lang="en-US" altLang="en-US" b="1" i="1">
                <a:latin typeface="Calibri Light" panose="020F0302020204030204" charset="0"/>
                <a:cs typeface="Calibri Light" panose="020F0302020204030204" charset="0"/>
              </a:rPr>
              <a:t>data sampling </a:t>
            </a:r>
            <a:endParaRPr lang="en-US" altLang="en-US" b="1" i="1">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zh-CN" b="1">
                <a:latin typeface="Calibri Light" panose="020F0302020204030204" charset="0"/>
                <a:cs typeface="Calibri Light" panose="020F0302020204030204" charset="0"/>
              </a:rPr>
              <a:t>Core Concepts of Data Sampling</a:t>
            </a:r>
            <a:r>
              <a:rPr lang="en-US" altLang="zh-CN"/>
              <a:t> </a:t>
            </a:r>
            <a:endParaRPr lang="en-US" altLang="zh-CN"/>
          </a:p>
        </p:txBody>
      </p:sp>
      <p:sp>
        <p:nvSpPr>
          <p:cNvPr id="3" name="Content Placeholder 2"/>
          <p:cNvSpPr>
            <a:spLocks noGrp="1"/>
          </p:cNvSpPr>
          <p:nvPr>
            <p:ph idx="1"/>
          </p:nvPr>
        </p:nvSpPr>
        <p:spPr>
          <a:xfrm>
            <a:off x="457200" y="1146811"/>
            <a:ext cx="8229600" cy="3917032"/>
          </a:xfrm>
        </p:spPr>
        <p:txBody>
          <a:bodyPr>
            <a:noAutofit/>
          </a:bodyPr>
          <a:p>
            <a:r>
              <a:rPr lang="en-US" altLang="en-US" sz="2000" b="1">
                <a:latin typeface="Calibri Light" panose="020F0302020204030204" charset="0"/>
                <a:cs typeface="Calibri Light" panose="020F0302020204030204" charset="0"/>
              </a:rPr>
              <a:t>Target Population (The Whole Cake)</a:t>
            </a:r>
            <a:r>
              <a:rPr lang="en-US" altLang="en-US" sz="2000">
                <a:latin typeface="Calibri Light" panose="020F0302020204030204" charset="0"/>
                <a:cs typeface="Calibri Light" panose="020F0302020204030204" charset="0"/>
              </a:rPr>
              <a:t>: The complete group of people you want to draw conclusions about.</a:t>
            </a:r>
            <a:endParaRPr lang="en-US" altLang="en-US" sz="2000">
              <a:latin typeface="Calibri Light" panose="020F0302020204030204" charset="0"/>
              <a:cs typeface="Calibri Light" panose="020F0302020204030204" charset="0"/>
            </a:endParaRPr>
          </a:p>
          <a:p>
            <a:endParaRPr lang="en-US" altLang="en-US" sz="2000">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rPr>
              <a:t>Example: All 300,000 nurses working in the UK NHS.</a:t>
            </a:r>
            <a:endParaRPr lang="en-US" altLang="en-US" sz="2000" i="1">
              <a:latin typeface="Calibri Light" panose="020F0302020204030204" charset="0"/>
              <a:cs typeface="Calibri Light" panose="020F0302020204030204" charset="0"/>
            </a:endParaRPr>
          </a:p>
          <a:p>
            <a:endParaRPr lang="en-US" altLang="en-US" sz="2000">
              <a:latin typeface="Calibri Light" panose="020F0302020204030204" charset="0"/>
              <a:cs typeface="Calibri Light" panose="020F0302020204030204" charset="0"/>
            </a:endParaRPr>
          </a:p>
          <a:p>
            <a:r>
              <a:rPr lang="en-US" altLang="en-US" sz="2000" b="1">
                <a:latin typeface="Calibri Light" panose="020F0302020204030204" charset="0"/>
                <a:cs typeface="Calibri Light" panose="020F0302020204030204" charset="0"/>
              </a:rPr>
              <a:t>The Sample (The Slice)</a:t>
            </a:r>
            <a:r>
              <a:rPr lang="en-US" altLang="en-US" sz="2000">
                <a:latin typeface="Calibri Light" panose="020F0302020204030204" charset="0"/>
                <a:cs typeface="Calibri Light" panose="020F0302020204030204" charset="0"/>
              </a:rPr>
              <a:t>: The actual, smaller subset of people from whom you will collect your data.</a:t>
            </a:r>
            <a:endParaRPr lang="en-US" altLang="en-US" sz="2000">
              <a:latin typeface="Calibri Light" panose="020F0302020204030204" charset="0"/>
              <a:cs typeface="Calibri Light" panose="020F0302020204030204" charset="0"/>
            </a:endParaRPr>
          </a:p>
          <a:p>
            <a:endParaRPr lang="en-US" altLang="en-US" sz="2000">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rPr>
              <a:t>Example: 150 nurses working in three specific hospitals in Wales.</a:t>
            </a:r>
            <a:endParaRPr lang="en-US" altLang="en-US" sz="2000" i="1">
              <a:latin typeface="Calibri Light" panose="020F0302020204030204" charset="0"/>
              <a:cs typeface="Calibri Light" panose="020F0302020204030204" charset="0"/>
            </a:endParaRPr>
          </a:p>
          <a:p>
            <a:endParaRPr lang="en-US" altLang="en-US" sz="2000">
              <a:latin typeface="Calibri Light" panose="020F0302020204030204" charset="0"/>
              <a:cs typeface="Calibri Light" panose="020F0302020204030204" charset="0"/>
            </a:endParaRPr>
          </a:p>
          <a:p>
            <a:r>
              <a:rPr lang="en-US" altLang="en-US" sz="2000" b="1">
                <a:latin typeface="Calibri Light" panose="020F0302020204030204" charset="0"/>
                <a:cs typeface="Calibri Light" panose="020F0302020204030204" charset="0"/>
              </a:rPr>
              <a:t>Representative (The Flavour Match)</a:t>
            </a:r>
            <a:r>
              <a:rPr lang="en-US" altLang="en-US" sz="2000">
                <a:latin typeface="Calibri Light" panose="020F0302020204030204" charset="0"/>
                <a:cs typeface="Calibri Light" panose="020F0302020204030204" charset="0"/>
              </a:rPr>
              <a:t>: </a:t>
            </a:r>
            <a:r>
              <a:rPr lang="en-US" altLang="en-US" sz="2000" i="1">
                <a:latin typeface="Calibri Light" panose="020F0302020204030204" charset="0"/>
                <a:cs typeface="Calibri Light" panose="020F0302020204030204" charset="0"/>
              </a:rPr>
              <a:t>The most important word in your methodology! Does your small slice accurately reflect the ingredients and flavour of the entire cake?</a:t>
            </a:r>
            <a:endParaRPr lang="en-US" altLang="en-US" sz="2000" i="1">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i="1">
                <a:latin typeface="Calibri Light" panose="020F0302020204030204" charset="0"/>
                <a:cs typeface="Calibri Light" panose="020F0302020204030204" charset="0"/>
              </a:rPr>
              <a:t>If I want to know if this double-chocolate cake is delicious, should I randomly scrape a bit of icing off the top (Random), or should I cut a slice right down the middle to ensure I taste every single layer (Purposive)?</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2 strategies: </a:t>
            </a:r>
            <a:r>
              <a:rPr lang="en-US" altLang="en-US">
                <a:latin typeface="Calibri Light" panose="020F0302020204030204" charset="0"/>
                <a:cs typeface="Calibri Light" panose="020F0302020204030204" charset="0"/>
              </a:rPr>
              <a:t>Rolling the Dice vs. Picking the Expert</a:t>
            </a:r>
            <a:endParaRPr lang="en-US" altLang="en-US">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pic>
        <p:nvPicPr>
          <p:cNvPr id="13" name="Content Placeholder 12"/>
          <p:cNvPicPr>
            <a:picLocks noChangeAspect="1"/>
          </p:cNvPicPr>
          <p:nvPr>
            <p:ph idx="1"/>
          </p:nvPr>
        </p:nvPicPr>
        <p:blipFill>
          <a:blip r:embed="rId1"/>
          <a:stretch>
            <a:fillRect/>
          </a:stretch>
        </p:blipFill>
        <p:spPr>
          <a:xfrm>
            <a:off x="1019175" y="1437005"/>
            <a:ext cx="7065645" cy="3908425"/>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a:xfrm>
            <a:off x="457200" y="1600200"/>
            <a:ext cx="8229600" cy="3872230"/>
          </a:xfrm>
        </p:spPr>
        <p:txBody>
          <a:bodyPr/>
          <a:p>
            <a:r>
              <a:rPr lang="en-US">
                <a:latin typeface="Calibri Light" panose="020F0302020204030204" charset="0"/>
                <a:cs typeface="Calibri Light" panose="020F0302020204030204" charset="0"/>
              </a:rPr>
              <a:t>1. </a:t>
            </a:r>
            <a:r>
              <a:rPr lang="en-US" altLang="en-US">
                <a:latin typeface="Calibri Light" panose="020F0302020204030204" charset="0"/>
                <a:cs typeface="Calibri Light" panose="020F0302020204030204" charset="0"/>
              </a:rPr>
              <a:t>Route A: </a:t>
            </a:r>
            <a:r>
              <a:rPr lang="en-US" altLang="en-US" b="1">
                <a:latin typeface="Calibri Light" panose="020F0302020204030204" charset="0"/>
                <a:cs typeface="Calibri Light" panose="020F0302020204030204" charset="0"/>
              </a:rPr>
              <a:t>Probability Sampling (Rolling the Dice)</a:t>
            </a:r>
            <a:r>
              <a:rPr lang="en-US" altLang="en-US">
                <a:latin typeface="Calibri Light" panose="020F0302020204030204" charset="0"/>
                <a:cs typeface="Calibri Light" panose="020F0302020204030204" charset="0"/>
              </a:rPr>
              <a:t>: </a:t>
            </a:r>
            <a:r>
              <a:rPr lang="en-US" altLang="en-US" i="1">
                <a:latin typeface="Calibri Light" panose="020F0302020204030204" charset="0"/>
                <a:cs typeface="Calibri Light" panose="020F0302020204030204" charset="0"/>
              </a:rPr>
              <a:t>every single person in the target population has an exactly equal, mathematical chance of being selected. Zero human bias.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Quantitative Research &amp; Surveys.</a:t>
            </a:r>
            <a:endParaRPr lang="en-US" altLang="en-US" b="1">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One Sentence Summary:</a:t>
            </a:r>
            <a:r>
              <a:rPr lang="en-US" altLang="en-US" i="1">
                <a:latin typeface="Calibri Light" panose="020F0302020204030204" charset="0"/>
                <a:cs typeface="Calibri Light" panose="020F0302020204030204" charset="0"/>
              </a:rPr>
              <a:t> </a:t>
            </a:r>
            <a:r>
              <a:rPr lang="en-US" altLang="en-US" i="1">
                <a:solidFill>
                  <a:srgbClr val="FF0000"/>
                </a:solidFill>
                <a:latin typeface="Calibri Light" panose="020F0302020204030204" charset="0"/>
                <a:cs typeface="Calibri Light" panose="020F0302020204030204" charset="0"/>
              </a:rPr>
              <a:t>"I don't care who you are individually; I only care that my data is statistically representative."</a:t>
            </a:r>
            <a:endParaRPr lang="en-US" altLang="en-US" i="1">
              <a:solidFill>
                <a:srgbClr val="FF0000"/>
              </a:solidFill>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a:xfrm>
            <a:off x="457200" y="1600200"/>
            <a:ext cx="8229600" cy="3658870"/>
          </a:xfrm>
        </p:spPr>
        <p:txBody>
          <a:bodyPr>
            <a:normAutofit/>
          </a:bodyPr>
          <a:p>
            <a:r>
              <a:rPr lang="en-US">
                <a:latin typeface="Calibri Light" panose="020F0302020204030204" charset="0"/>
                <a:cs typeface="Calibri Light" panose="020F0302020204030204" charset="0"/>
              </a:rPr>
              <a:t>2. </a:t>
            </a:r>
            <a:r>
              <a:rPr lang="en-US" altLang="en-US">
                <a:latin typeface="Calibri Light" panose="020F0302020204030204" charset="0"/>
                <a:cs typeface="Calibri Light" panose="020F0302020204030204" charset="0"/>
              </a:rPr>
              <a:t>Route B:</a:t>
            </a:r>
            <a:r>
              <a:rPr lang="en-US" altLang="en-US" b="1">
                <a:latin typeface="Calibri Light" panose="020F0302020204030204" charset="0"/>
                <a:cs typeface="Calibri Light" panose="020F0302020204030204" charset="0"/>
              </a:rPr>
              <a:t> Non-Probability Sampling/ Purposive Sampling </a:t>
            </a:r>
            <a:r>
              <a:rPr lang="en-US" altLang="en-US">
                <a:latin typeface="Calibri Light" panose="020F0302020204030204" charset="0"/>
                <a:cs typeface="Calibri Light" panose="020F0302020204030204" charset="0"/>
              </a:rPr>
              <a:t>(Picking the Expert): </a:t>
            </a:r>
            <a:r>
              <a:rPr lang="en-US" altLang="en-US" i="1">
                <a:solidFill>
                  <a:srgbClr val="FF0000"/>
                </a:solidFill>
                <a:latin typeface="Calibri Light" panose="020F0302020204030204" charset="0"/>
                <a:cs typeface="Calibri Light" panose="020F0302020204030204" charset="0"/>
              </a:rPr>
              <a:t>t</a:t>
            </a:r>
            <a:r>
              <a:rPr lang="en-US" altLang="en-US" i="1">
                <a:solidFill>
                  <a:srgbClr val="FF0000"/>
                </a:solidFill>
                <a:latin typeface="Calibri Light" panose="020F0302020204030204" charset="0"/>
                <a:cs typeface="Calibri Light" panose="020F0302020204030204" charset="0"/>
              </a:rPr>
              <a:t>he researcher uses their own subjective judgement to deliberately hand-pick specific participants.</a:t>
            </a:r>
            <a:endParaRPr lang="en-US" altLang="en-US" i="1">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Qualitative Research &amp; In-depth Interviews</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In One Sentence: </a:t>
            </a:r>
            <a:r>
              <a:rPr lang="en-US" altLang="en-US" i="1">
                <a:solidFill>
                  <a:srgbClr val="FF0000"/>
                </a:solidFill>
                <a:latin typeface="Calibri Light" panose="020F0302020204030204" charset="0"/>
                <a:cs typeface="Calibri Light" panose="020F0302020204030204" charset="0"/>
              </a:rPr>
              <a:t>"I don't need hundreds of people; I just need to find the 10 core experts who truly understand this problem so they can tell me their stories."</a:t>
            </a:r>
            <a:endParaRPr lang="en-US" altLang="en-US" i="1">
              <a:solidFill>
                <a:srgbClr val="FF0000"/>
              </a:solidFill>
              <a:latin typeface="Calibri Light" panose="020F0302020204030204" charset="0"/>
              <a:cs typeface="Calibri Light" panose="020F0302020204030204" charset="0"/>
            </a:endParaRPr>
          </a:p>
          <a:p>
            <a:endParaRPr lang="en-US" altLang="en-US" i="1">
              <a:solidFill>
                <a:srgbClr val="FF0000"/>
              </a:solidFill>
              <a:latin typeface="Calibri Light" panose="020F0302020204030204" charset="0"/>
              <a:cs typeface="Calibri Light" panose="020F0302020204030204" charset="0"/>
            </a:endParaRPr>
          </a:p>
          <a:p>
            <a:r>
              <a:rPr lang="en-US" altLang="en-US" b="1">
                <a:solidFill>
                  <a:schemeClr val="tx1"/>
                </a:solidFill>
                <a:latin typeface="Calibri Light" panose="020F0302020204030204" charset="0"/>
                <a:cs typeface="Calibri Light" panose="020F0302020204030204" charset="0"/>
              </a:rPr>
              <a:t>The specific technique</a:t>
            </a:r>
            <a:r>
              <a:rPr lang="en-US" altLang="en-US">
                <a:solidFill>
                  <a:srgbClr val="FF0000"/>
                </a:solidFill>
                <a:latin typeface="Calibri Light" panose="020F0302020204030204" charset="0"/>
                <a:cs typeface="Calibri Light" panose="020F0302020204030204" charset="0"/>
              </a:rPr>
              <a:t>:</a:t>
            </a:r>
            <a:r>
              <a:rPr lang="en-US" altLang="en-US" b="1">
                <a:solidFill>
                  <a:schemeClr val="tx1"/>
                </a:solidFill>
                <a:latin typeface="Calibri Light" panose="020F0302020204030204" charset="0"/>
                <a:cs typeface="Calibri Light" panose="020F0302020204030204" charset="0"/>
              </a:rPr>
              <a:t> </a:t>
            </a:r>
            <a:r>
              <a:rPr lang="en-US" altLang="en-US">
                <a:solidFill>
                  <a:schemeClr val="tx1"/>
                </a:solidFill>
                <a:latin typeface="Calibri Light" panose="020F0302020204030204" charset="0"/>
                <a:cs typeface="Calibri Light" panose="020F0302020204030204" charset="0"/>
              </a:rPr>
              <a:t>Snowball Sampling</a:t>
            </a:r>
            <a:endParaRPr lang="en-US" altLang="en-US">
              <a:solidFill>
                <a:schemeClr val="tx1"/>
              </a:solidFill>
              <a:latin typeface="Calibri Light" panose="020F0302020204030204" charset="0"/>
              <a:cs typeface="Calibri Light" panose="020F0302020204030204" charset="0"/>
            </a:endParaRPr>
          </a:p>
          <a:p>
            <a:endParaRPr lang="en-US" altLang="en-US">
              <a:solidFill>
                <a:schemeClr val="tx1"/>
              </a:solidFill>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Purposive Sampling in Action </a:t>
            </a:r>
            <a:endParaRPr lang="en-US"/>
          </a:p>
        </p:txBody>
      </p:sp>
      <p:sp>
        <p:nvSpPr>
          <p:cNvPr id="3" name="Content Placeholder 2"/>
          <p:cNvSpPr>
            <a:spLocks noGrp="1"/>
          </p:cNvSpPr>
          <p:nvPr>
            <p:ph idx="1"/>
          </p:nvPr>
        </p:nvSpPr>
        <p:spPr>
          <a:xfrm>
            <a:off x="457200" y="1099185"/>
            <a:ext cx="8229600" cy="4632325"/>
          </a:xfrm>
        </p:spPr>
        <p:txBody>
          <a:bodyPr>
            <a:noAutofit/>
          </a:bodyPr>
          <a:p>
            <a:endParaRPr lang="en-US" altLang="en-US" sz="1300">
              <a:latin typeface="Calibri Light" panose="020F0302020204030204" charset="0"/>
              <a:cs typeface="Calibri Light" panose="020F0302020204030204" charset="0"/>
            </a:endParaRPr>
          </a:p>
          <a:p>
            <a:r>
              <a:rPr lang="en-US" altLang="en-US" sz="1800" b="1">
                <a:latin typeface="Calibri Light" panose="020F0302020204030204" charset="0"/>
                <a:cs typeface="Calibri Light" panose="020F0302020204030204" charset="0"/>
              </a:rPr>
              <a:t>The Concept:</a:t>
            </a:r>
            <a:r>
              <a:rPr lang="en-US" altLang="en-US" sz="1800">
                <a:latin typeface="Calibri Light" panose="020F0302020204030204" charset="0"/>
                <a:cs typeface="Calibri Light" panose="020F0302020204030204" charset="0"/>
              </a:rPr>
              <a:t> Purposive sampling means you act like a strict bouncer at a VIP club. You do not let just anyone into your research study. </a:t>
            </a:r>
            <a:r>
              <a:rPr lang="en-US" altLang="en-US" sz="1800">
                <a:solidFill>
                  <a:srgbClr val="C00000"/>
                </a:solidFill>
                <a:latin typeface="Calibri Light" panose="020F0302020204030204" charset="0"/>
                <a:cs typeface="Calibri Light" panose="020F0302020204030204" charset="0"/>
              </a:rPr>
              <a:t>You create a strict "VIP List" of criteria</a:t>
            </a:r>
            <a:r>
              <a:rPr lang="en-US" altLang="en-US" sz="1800">
                <a:latin typeface="Calibri Light" panose="020F0302020204030204" charset="0"/>
                <a:cs typeface="Calibri Light" panose="020F0302020204030204" charset="0"/>
              </a:rPr>
              <a:t>, and if a person does not tick every single box, they are not allowed in!</a:t>
            </a:r>
            <a:endParaRPr lang="en-US" altLang="en-US" sz="1800">
              <a:latin typeface="Calibri Light" panose="020F0302020204030204" charset="0"/>
              <a:cs typeface="Calibri Light" panose="020F0302020204030204" charset="0"/>
            </a:endParaRPr>
          </a:p>
          <a:p>
            <a:endParaRPr lang="en-US" altLang="en-US" sz="1800">
              <a:latin typeface="Calibri Light" panose="020F0302020204030204" charset="0"/>
              <a:cs typeface="Calibri Light" panose="020F0302020204030204" charset="0"/>
            </a:endParaRPr>
          </a:p>
          <a:p>
            <a:r>
              <a:rPr lang="en-US" altLang="en-US" sz="1800">
                <a:latin typeface="Calibri Light" panose="020F0302020204030204" charset="0"/>
                <a:cs typeface="Calibri Light" panose="020F0302020204030204" charset="0"/>
              </a:rPr>
              <a:t>The Example Scenario: Imagine your Master's research objective is:</a:t>
            </a:r>
            <a:endParaRPr lang="en-US" altLang="en-US" sz="1800">
              <a:latin typeface="Calibri Light" panose="020F0302020204030204" charset="0"/>
              <a:cs typeface="Calibri Light" panose="020F0302020204030204" charset="0"/>
            </a:endParaRPr>
          </a:p>
          <a:p>
            <a:endParaRPr lang="en-US" altLang="en-US" sz="1800">
              <a:latin typeface="Calibri Light" panose="020F0302020204030204" charset="0"/>
              <a:cs typeface="Calibri Light" panose="020F0302020204030204" charset="0"/>
            </a:endParaRPr>
          </a:p>
          <a:p>
            <a:r>
              <a:rPr lang="en-US" altLang="en-US" sz="1800" b="1" i="1">
                <a:latin typeface="Calibri Light" panose="020F0302020204030204" charset="0"/>
                <a:cs typeface="Calibri Light" panose="020F0302020204030204" charset="0"/>
              </a:rPr>
              <a:t>"To explore the leadership strategies of female CEOs who successfully saved failing tech start-ups in London."</a:t>
            </a:r>
            <a:endParaRPr lang="en-US" altLang="en-US" sz="1800" b="1" i="1">
              <a:latin typeface="Calibri Light" panose="020F0302020204030204" charset="0"/>
              <a:cs typeface="Calibri Light" panose="020F0302020204030204" charset="0"/>
            </a:endParaRPr>
          </a:p>
          <a:p>
            <a:pPr marL="0" indent="0">
              <a:buNone/>
            </a:pPr>
            <a:endParaRPr lang="en-US" altLang="en-US" sz="1800">
              <a:latin typeface="Calibri Light" panose="020F0302020204030204" charset="0"/>
              <a:cs typeface="Calibri Light" panose="020F0302020204030204" charset="0"/>
            </a:endParaRPr>
          </a:p>
          <a:p>
            <a:r>
              <a:rPr lang="en-US" altLang="en-US" sz="1800">
                <a:latin typeface="Calibri Light" panose="020F0302020204030204" charset="0"/>
                <a:cs typeface="Calibri Light" panose="020F0302020204030204" charset="0"/>
              </a:rPr>
              <a:t>How you actually 'pick' your sample (The 3 Steps):</a:t>
            </a:r>
            <a:endParaRPr lang="en-US" altLang="en-US" sz="1800">
              <a:latin typeface="Calibri Light" panose="020F0302020204030204" charset="0"/>
              <a:cs typeface="Calibri Light" panose="020F0302020204030204" charset="0"/>
            </a:endParaRPr>
          </a:p>
          <a:p>
            <a:endParaRPr lang="en-US" altLang="en-US" sz="1300">
              <a:latin typeface="Calibri Light" panose="020F0302020204030204" charset="0"/>
              <a:cs typeface="Calibri Light" panose="020F0302020204030204" charset="0"/>
            </a:endParaRPr>
          </a:p>
          <a:p>
            <a:endParaRPr lang="en-US" altLang="en-US" sz="1300">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i="1">
                <a:latin typeface="Calibri Light" panose="020F0302020204030204" charset="0"/>
                <a:cs typeface="Calibri Light" panose="020F0302020204030204" charset="0"/>
                <a:sym typeface="+mn-ea"/>
              </a:rPr>
              <a:t>"To explore the leadership strategies of female CEOs who successfully saved failing tech start-ups in London."</a:t>
            </a:r>
            <a:endParaRPr lang="en-US"/>
          </a:p>
        </p:txBody>
      </p:sp>
      <p:sp>
        <p:nvSpPr>
          <p:cNvPr id="3" name="Content Placeholder 2"/>
          <p:cNvSpPr>
            <a:spLocks noGrp="1"/>
          </p:cNvSpPr>
          <p:nvPr>
            <p:ph idx="1"/>
          </p:nvPr>
        </p:nvSpPr>
        <p:spPr>
          <a:xfrm>
            <a:off x="457200" y="1600200"/>
            <a:ext cx="8229600" cy="3851910"/>
          </a:xfrm>
        </p:spPr>
        <p:txBody>
          <a:bodyPr>
            <a:noAutofit/>
          </a:bodyPr>
          <a:p>
            <a:r>
              <a:rPr lang="en-US" altLang="en-US" sz="1500">
                <a:latin typeface="Calibri Light" panose="020F0302020204030204" charset="0"/>
                <a:cs typeface="Calibri Light" panose="020F0302020204030204" charset="0"/>
                <a:sym typeface="+mn-ea"/>
              </a:rPr>
              <a:t>Step 1: </a:t>
            </a:r>
            <a:r>
              <a:rPr lang="en-US" altLang="en-US" sz="1500" b="1">
                <a:latin typeface="Calibri Light" panose="020F0302020204030204" charset="0"/>
                <a:cs typeface="Calibri Light" panose="020F0302020204030204" charset="0"/>
                <a:sym typeface="+mn-ea"/>
              </a:rPr>
              <a:t>Write your VIP Criteria (The Filter)</a:t>
            </a:r>
            <a:endParaRPr lang="en-US" altLang="en-US" sz="1500" b="1">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Must be female.</a:t>
            </a:r>
            <a:endParaRPr lang="en-US" altLang="en-US" sz="1500">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Must be a CEO in the technology sector.</a:t>
            </a:r>
            <a:endParaRPr lang="en-US" altLang="en-US" sz="1500">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Must be based in London.</a:t>
            </a:r>
            <a:endParaRPr lang="en-US" altLang="en-US" sz="1500">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Must have taken over a company that was losing money and made it profitable again.</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sym typeface="+mn-ea"/>
              </a:rPr>
              <a:t>Step 2: </a:t>
            </a:r>
            <a:r>
              <a:rPr lang="en-US" altLang="en-US" sz="1500" b="1">
                <a:latin typeface="Calibri Light" panose="020F0302020204030204" charset="0"/>
                <a:cs typeface="Calibri Light" panose="020F0302020204030204" charset="0"/>
                <a:sym typeface="+mn-ea"/>
              </a:rPr>
              <a:t>The Hunt (Where do you look?)</a:t>
            </a:r>
            <a:endParaRPr lang="en-US" altLang="en-US" sz="1500" b="1">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Search LinkedIn for "Female CEO Tech London".</a:t>
            </a:r>
            <a:endParaRPr lang="en-US" altLang="en-US" sz="1500">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Read business magazine articles about "Tech Turnarounds".</a:t>
            </a:r>
            <a:endParaRPr lang="en-US" altLang="en-US" sz="1500">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Look at the speaker lists for London Women in Technology conferences.</a:t>
            </a:r>
            <a:endParaRPr lang="en-US" altLang="en-US" sz="1500">
              <a:latin typeface="Calibri Light" panose="020F0302020204030204" charset="0"/>
              <a:cs typeface="Calibri Light" panose="020F0302020204030204" charset="0"/>
              <a:sym typeface="+mn-ea"/>
            </a:endParaRPr>
          </a:p>
          <a:p>
            <a:pPr marL="0" indent="0">
              <a:buNone/>
            </a:pPr>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sym typeface="+mn-ea"/>
              </a:rPr>
              <a:t>Step 3: </a:t>
            </a:r>
            <a:r>
              <a:rPr lang="en-US" altLang="en-US" sz="1500" b="1">
                <a:latin typeface="Calibri Light" panose="020F0302020204030204" charset="0"/>
                <a:cs typeface="Calibri Light" panose="020F0302020204030204" charset="0"/>
                <a:sym typeface="+mn-ea"/>
              </a:rPr>
              <a:t>The Selection (The Bouncer's Decision)</a:t>
            </a:r>
            <a:endParaRPr lang="en-US" altLang="en-US" sz="1500" b="1">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Person A: A highly successful male CEO in London. (Bouncer says: "No. You fail the gender criterion.")</a:t>
            </a:r>
            <a:endParaRPr lang="en-US" altLang="en-US" sz="1500">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Person B: A female CEO of a highly successful tech start-up in Manchester. (Bouncer says: "No. You fail the location criterion.")</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pPr marL="0" indent="0">
              <a:buNone/>
            </a:pPr>
            <a:endParaRPr lang="en-US" altLang="en-US" sz="500">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linds(horizontal)">
                                      <p:cBhvr>
                                        <p:cTn id="10" dur="500"/>
                                        <p:tgtEl>
                                          <p:spTgt spid="3">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linds(horizontal)">
                                      <p:cBhvr>
                                        <p:cTn id="13" dur="500"/>
                                        <p:tgtEl>
                                          <p:spTgt spid="3">
                                            <p:txEl>
                                              <p:pRg st="3" end="3"/>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linds(horizontal)">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blinds(horizontal)">
                                      <p:cBhvr>
                                        <p:cTn id="21" dur="500"/>
                                        <p:tgtEl>
                                          <p:spTgt spid="3">
                                            <p:txEl>
                                              <p:pRg st="7" end="7"/>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animEffect transition="in" filter="blinds(horizontal)">
                                      <p:cBhvr>
                                        <p:cTn id="24" dur="500"/>
                                        <p:tgtEl>
                                          <p:spTgt spid="3">
                                            <p:txEl>
                                              <p:pRg st="8" end="8"/>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blinds(horizontal)">
                                      <p:cBhvr>
                                        <p:cTn id="27" dur="500"/>
                                        <p:tgtEl>
                                          <p:spTgt spid="3">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12" end="12"/>
                                            </p:txEl>
                                          </p:spTgt>
                                        </p:tgtEl>
                                        <p:attrNameLst>
                                          <p:attrName>style.visibility</p:attrName>
                                        </p:attrNameLst>
                                      </p:cBhvr>
                                      <p:to>
                                        <p:strVal val="visible"/>
                                      </p:to>
                                    </p:set>
                                    <p:animEffect transition="in" filter="blinds(horizontal)">
                                      <p:cBhvr>
                                        <p:cTn id="32" dur="500"/>
                                        <p:tgtEl>
                                          <p:spTgt spid="3">
                                            <p:txEl>
                                              <p:pRg st="12" end="12"/>
                                            </p:txEl>
                                          </p:spTgt>
                                        </p:tgtEl>
                                      </p:cBhvr>
                                    </p:animEffect>
                                  </p:childTnLst>
                                </p:cTn>
                              </p:par>
                              <p:par>
                                <p:cTn id="33" presetID="3" presetClass="entr" presetSubtype="10" fill="hold" nodeType="with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animEffect transition="in" filter="blinds(horizontal)">
                                      <p:cBhvr>
                                        <p:cTn id="35"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b="1">
                <a:latin typeface="Calibri Light" panose="020F0302020204030204" charset="0"/>
                <a:cs typeface="Calibri Light" panose="020F0302020204030204" charset="0"/>
                <a:sym typeface="+mn-ea"/>
              </a:rPr>
              <a:t>The specific technique: </a:t>
            </a:r>
            <a:r>
              <a:rPr lang="en-US" altLang="en-US">
                <a:latin typeface="Calibri Light" panose="020F0302020204030204" charset="0"/>
                <a:cs typeface="Calibri Light" panose="020F0302020204030204" charset="0"/>
              </a:rPr>
              <a:t>Snowball Sampling </a:t>
            </a:r>
            <a:r>
              <a:rPr lang="zh-CN" altLang="en-US">
                <a:latin typeface="Calibri Light" panose="020F0302020204030204" charset="0"/>
                <a:cs typeface="Calibri Light" panose="020F0302020204030204" charset="0"/>
              </a:rPr>
              <a:t>⛄</a:t>
            </a:r>
            <a:br>
              <a:rPr lang="zh-CN" altLang="en-US"/>
            </a:br>
            <a:endParaRPr lang="zh-CN" altLang="en-US"/>
          </a:p>
        </p:txBody>
      </p:sp>
      <p:sp>
        <p:nvSpPr>
          <p:cNvPr id="3" name="Content Placeholder 2"/>
          <p:cNvSpPr>
            <a:spLocks noGrp="1"/>
          </p:cNvSpPr>
          <p:nvPr>
            <p:ph idx="1"/>
          </p:nvPr>
        </p:nvSpPr>
        <p:spPr>
          <a:xfrm>
            <a:off x="457200" y="1600200"/>
            <a:ext cx="8229600" cy="3967480"/>
          </a:xfrm>
        </p:spPr>
        <p:txBody>
          <a:bodyPr>
            <a:normAutofit/>
          </a:bodyPr>
          <a:p>
            <a:pPr marL="0" indent="0">
              <a:buNone/>
            </a:pP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1. Use your network to find just ONE target participant.</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2. Conduct a brilliant, in-depth interview to earn their trust.</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3. The Magic Question: At the end of the interview, ask: </a:t>
            </a:r>
            <a:r>
              <a:rPr lang="en-US" altLang="en-US">
                <a:solidFill>
                  <a:srgbClr val="C00000"/>
                </a:solidFill>
                <a:latin typeface="Calibri Light" panose="020F0302020204030204" charset="0"/>
                <a:cs typeface="Calibri Light" panose="020F0302020204030204" charset="0"/>
              </a:rPr>
              <a:t>"Do you know anyone else in your professional network who has unique insights on this topic and might be willing to speak with me?"</a:t>
            </a:r>
            <a:endParaRPr lang="en-US" altLang="en-US">
              <a:solidFill>
                <a:srgbClr val="C0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4. Let that participant introduce you to the next person. Your sample naturally grows!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Title 6"/>
          <p:cNvSpPr>
            <a:spLocks noGrp="1"/>
          </p:cNvSpPr>
          <p:nvPr>
            <p:ph type="title"/>
          </p:nvPr>
        </p:nvSpPr>
        <p:spPr/>
        <p:txBody>
          <a:bodyPr/>
          <a:p>
            <a:endParaRPr lang="en-US"/>
          </a:p>
        </p:txBody>
      </p:sp>
      <p:sp>
        <p:nvSpPr>
          <p:cNvPr id="5" name="Footer Placeholder 4"/>
          <p:cNvSpPr>
            <a:spLocks noGrp="1"/>
          </p:cNvSpPr>
          <p:nvPr>
            <p:ph type="ftr" sz="quarter" idx="11"/>
          </p:nvPr>
        </p:nvSpPr>
        <p:spPr/>
        <p:txBody>
          <a:bodyPr/>
          <a:p>
            <a:endParaRPr lang="en-US" dirty="0"/>
          </a:p>
        </p:txBody>
      </p:sp>
      <p:graphicFrame>
        <p:nvGraphicFramePr>
          <p:cNvPr id="6" name="Content Placeholder 5"/>
          <p:cNvGraphicFramePr/>
          <p:nvPr>
            <p:ph idx="1"/>
            <p:custDataLst>
              <p:tags r:id="rId1"/>
            </p:custDataLst>
          </p:nvPr>
        </p:nvGraphicFramePr>
        <p:xfrm>
          <a:off x="457200" y="259715"/>
          <a:ext cx="8229600" cy="5519420"/>
        </p:xfrm>
        <a:graphic>
          <a:graphicData uri="http://schemas.openxmlformats.org/drawingml/2006/table">
            <a:tbl>
              <a:tblPr/>
              <a:tblGrid>
                <a:gridCol w="2743200"/>
                <a:gridCol w="2743200"/>
                <a:gridCol w="2743200"/>
              </a:tblGrid>
              <a:tr h="79375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Feature</a:t>
                      </a:r>
                      <a:endParaRPr sz="1600" b="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Probability Sampling </a:t>
                      </a:r>
                      <a:r>
                        <a:rPr lang="en-US" sz="1600" b="1">
                          <a:solidFill>
                            <a:srgbClr val="1F1F1F"/>
                          </a:solidFill>
                          <a:latin typeface="Calibri Light" panose="020F0302020204030204" charset="0"/>
                          <a:ea typeface="Google Sans Text"/>
                          <a:cs typeface="Calibri Light" panose="020F0302020204030204" charset="0"/>
                        </a:rPr>
                        <a:t>(</a:t>
                      </a:r>
                      <a:r>
                        <a:rPr sz="1600" b="1">
                          <a:solidFill>
                            <a:srgbClr val="1F1F1F"/>
                          </a:solidFill>
                          <a:latin typeface="Calibri Light" panose="020F0302020204030204" charset="0"/>
                          <a:ea typeface="Google Sans Text"/>
                          <a:cs typeface="Calibri Light" panose="020F0302020204030204" charset="0"/>
                        </a:rPr>
                        <a:t>Rolling the Dice)</a:t>
                      </a:r>
                      <a:endParaRPr sz="1600" b="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Non-Probability Sampling (Picking the Expert)</a:t>
                      </a:r>
                      <a:endParaRPr sz="1600" b="1">
                        <a:solidFill>
                          <a:srgbClr val="1F1F1F"/>
                        </a:solidFill>
                        <a:latin typeface="Calibri Light" panose="020F0302020204030204" charset="0"/>
                        <a:ea typeface="Google Sans Text"/>
                        <a:cs typeface="Calibri Light" panose="020F0302020204030204" charset="0"/>
                      </a:endParaRPr>
                    </a:p>
                  </a:txBody>
                  <a:tcPr marL="0" marR="0"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323340">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The Core Rule</a:t>
                      </a:r>
                      <a:endParaRPr sz="1600" b="1" i="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Random selection.</a:t>
                      </a:r>
                      <a:r>
                        <a:rPr sz="1600" i="1">
                          <a:solidFill>
                            <a:srgbClr val="1F1F1F"/>
                          </a:solidFill>
                          <a:latin typeface="Calibri Light" panose="020F0302020204030204" charset="0"/>
                          <a:ea typeface="Google Sans Text"/>
                          <a:cs typeface="Calibri Light" panose="020F0302020204030204" charset="0"/>
                        </a:rPr>
                        <a:t> Everyone in the population has an equal, mathematical chance of being picked.</a:t>
                      </a:r>
                      <a:endParaRPr sz="1600" i="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Hand-picked.</a:t>
                      </a:r>
                      <a:r>
                        <a:rPr sz="1600" i="1">
                          <a:solidFill>
                            <a:srgbClr val="1F1F1F"/>
                          </a:solidFill>
                          <a:latin typeface="Calibri Light" panose="020F0302020204030204" charset="0"/>
                          <a:ea typeface="Google Sans Text"/>
                          <a:cs typeface="Calibri Light" panose="020F0302020204030204" charset="0"/>
                        </a:rPr>
                        <a:t> The researcher deliberately selects specific people based on their unique knowledge.</a:t>
                      </a:r>
                      <a:endParaRPr sz="1600" i="1">
                        <a:solidFill>
                          <a:srgbClr val="1F1F1F"/>
                        </a:solidFill>
                        <a:latin typeface="Calibri Light" panose="020F0302020204030204" charset="0"/>
                        <a:ea typeface="Google Sans Text"/>
                        <a:cs typeface="Calibri Light" panose="020F0302020204030204" charset="0"/>
                      </a:endParaRPr>
                    </a:p>
                  </a:txBody>
                  <a:tcPr marL="0" marR="0"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323975">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The Main Goal</a:t>
                      </a:r>
                      <a:endParaRPr sz="1600" b="1" i="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To get a statistically representative sample so you can generalise to the whole population.</a:t>
                      </a:r>
                      <a:endParaRPr sz="1600" i="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To get deep, rich, detailed insights from people who have actually experienced the phenomenon.</a:t>
                      </a:r>
                      <a:endParaRPr sz="1600" i="1">
                        <a:solidFill>
                          <a:srgbClr val="1F1F1F"/>
                        </a:solidFill>
                        <a:latin typeface="Calibri Light" panose="020F0302020204030204" charset="0"/>
                        <a:ea typeface="Google Sans Text"/>
                        <a:cs typeface="Calibri Light" panose="020F0302020204030204" charset="0"/>
                      </a:endParaRPr>
                    </a:p>
                  </a:txBody>
                  <a:tcPr marL="0" marR="0"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284605">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Human Bias</a:t>
                      </a:r>
                      <a:endParaRPr sz="1600" b="1" i="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Zero.</a:t>
                      </a:r>
                      <a:r>
                        <a:rPr sz="1600" i="1">
                          <a:solidFill>
                            <a:srgbClr val="1F1F1F"/>
                          </a:solidFill>
                          <a:latin typeface="Calibri Light" panose="020F0302020204030204" charset="0"/>
                          <a:ea typeface="Google Sans Text"/>
                          <a:cs typeface="Calibri Light" panose="020F0302020204030204" charset="0"/>
                        </a:rPr>
                        <a:t> The researcher has no say in who gets picked.</a:t>
                      </a:r>
                      <a:endParaRPr sz="1600" i="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High.</a:t>
                      </a:r>
                      <a:r>
                        <a:rPr sz="1600" i="1">
                          <a:solidFill>
                            <a:srgbClr val="1F1F1F"/>
                          </a:solidFill>
                          <a:latin typeface="Calibri Light" panose="020F0302020204030204" charset="0"/>
                          <a:ea typeface="Google Sans Text"/>
                          <a:cs typeface="Calibri Light" panose="020F0302020204030204" charset="0"/>
                        </a:rPr>
                        <a:t> The researcher relies entirely on their own subjective judgement to find the right people.</a:t>
                      </a:r>
                      <a:endParaRPr sz="1600" i="1">
                        <a:solidFill>
                          <a:srgbClr val="1F1F1F"/>
                        </a:solidFill>
                        <a:latin typeface="Calibri Light" panose="020F0302020204030204" charset="0"/>
                        <a:ea typeface="Google Sans Text"/>
                        <a:cs typeface="Calibri Light" panose="020F0302020204030204" charset="0"/>
                      </a:endParaRPr>
                    </a:p>
                  </a:txBody>
                  <a:tcPr marL="0" marR="0"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793750">
                <a:tc>
                  <a:txBody>
                    <a:bodyPr/>
                    <a:p>
                      <a:pPr marL="0" indent="0">
                        <a:spcBef>
                          <a:spcPct val="0"/>
                        </a:spcBef>
                        <a:spcAft>
                          <a:spcPct val="0"/>
                        </a:spcAft>
                      </a:pPr>
                      <a:r>
                        <a:rPr sz="1600" b="1" i="1">
                          <a:solidFill>
                            <a:srgbClr val="C00000"/>
                          </a:solidFill>
                          <a:latin typeface="Calibri Light" panose="020F0302020204030204" charset="0"/>
                          <a:ea typeface="Google Sans Text"/>
                          <a:cs typeface="Calibri Light" panose="020F0302020204030204" charset="0"/>
                        </a:rPr>
                        <a:t>The Golden Thread</a:t>
                      </a:r>
                      <a:endParaRPr sz="1600" b="1" i="1">
                        <a:solidFill>
                          <a:srgbClr val="C00000"/>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i="1">
                          <a:solidFill>
                            <a:srgbClr val="C00000"/>
                          </a:solidFill>
                          <a:latin typeface="Calibri Light" panose="020F0302020204030204" charset="0"/>
                          <a:ea typeface="Google Sans Text"/>
                          <a:cs typeface="Calibri Light" panose="020F0302020204030204" charset="0"/>
                        </a:rPr>
                        <a:t>Positivism ➔ Quantitative ➔ </a:t>
                      </a:r>
                      <a:r>
                        <a:rPr sz="1600" b="1" i="1">
                          <a:solidFill>
                            <a:srgbClr val="C00000"/>
                          </a:solidFill>
                          <a:latin typeface="Calibri Light" panose="020F0302020204030204" charset="0"/>
                          <a:ea typeface="Google Sans Text"/>
                          <a:cs typeface="Calibri Light" panose="020F0302020204030204" charset="0"/>
                        </a:rPr>
                        <a:t>Surveys</a:t>
                      </a:r>
                      <a:endParaRPr sz="1600" b="1" i="1">
                        <a:solidFill>
                          <a:srgbClr val="C00000"/>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i="1">
                          <a:solidFill>
                            <a:srgbClr val="C00000"/>
                          </a:solidFill>
                          <a:latin typeface="Calibri Light" panose="020F0302020204030204" charset="0"/>
                          <a:ea typeface="Google Sans Text"/>
                          <a:cs typeface="Calibri Light" panose="020F0302020204030204" charset="0"/>
                        </a:rPr>
                        <a:t>Interpretivism ➔ Qualitative ➔ </a:t>
                      </a:r>
                      <a:r>
                        <a:rPr sz="1600" b="1" i="1">
                          <a:solidFill>
                            <a:srgbClr val="C00000"/>
                          </a:solidFill>
                          <a:latin typeface="Calibri Light" panose="020F0302020204030204" charset="0"/>
                          <a:ea typeface="Google Sans Text"/>
                          <a:cs typeface="Calibri Light" panose="020F0302020204030204" charset="0"/>
                        </a:rPr>
                        <a:t>Interviews</a:t>
                      </a:r>
                      <a:endParaRPr sz="1600" b="1" i="1">
                        <a:solidFill>
                          <a:srgbClr val="C00000"/>
                        </a:solidFill>
                        <a:latin typeface="Calibri Light" panose="020F0302020204030204" charset="0"/>
                        <a:ea typeface="Google Sans Text"/>
                        <a:cs typeface="Calibri Light" panose="020F0302020204030204" charset="0"/>
                      </a:endParaRPr>
                    </a:p>
                  </a:txBody>
                  <a:tcPr marL="0" marR="0"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The Ultimate Test </a:t>
            </a:r>
            <a:endParaRPr lang="en-US"/>
          </a:p>
        </p:txBody>
      </p:sp>
      <p:sp>
        <p:nvSpPr>
          <p:cNvPr id="3" name="Content Placeholder 2"/>
          <p:cNvSpPr>
            <a:spLocks noGrp="1"/>
          </p:cNvSpPr>
          <p:nvPr>
            <p:ph idx="1"/>
          </p:nvPr>
        </p:nvSpPr>
        <p:spPr/>
        <p:txBody>
          <a:bodyPr>
            <a:normAutofit/>
          </a:bodyPr>
          <a:p>
            <a:pPr marL="0" indent="0">
              <a:buNone/>
            </a:pPr>
            <a:r>
              <a:rPr lang="en-US" altLang="en-US" i="1">
                <a:latin typeface="Calibri Light" panose="020F0302020204030204" charset="0"/>
                <a:cs typeface="Calibri Light" panose="020F0302020204030204" charset="0"/>
              </a:rPr>
              <a:t>1. "My research objective is to explore deeply (Interpretivism) the psychological trauma experienced by staff post-pandemic. I will adopt a </a:t>
            </a:r>
            <a:r>
              <a:rPr lang="en-US" altLang="en-US" i="1">
                <a:solidFill>
                  <a:srgbClr val="C00000"/>
                </a:solidFill>
                <a:latin typeface="Calibri Light" panose="020F0302020204030204" charset="0"/>
                <a:cs typeface="Calibri Light" panose="020F0302020204030204" charset="0"/>
              </a:rPr>
              <a:t>Qualitative approach,</a:t>
            </a:r>
            <a:r>
              <a:rPr lang="en-US" altLang="en-US" i="1">
                <a:latin typeface="Calibri Light" panose="020F0302020204030204" charset="0"/>
                <a:cs typeface="Calibri Light" panose="020F0302020204030204" charset="0"/>
              </a:rPr>
              <a:t> conducting 15 </a:t>
            </a:r>
            <a:r>
              <a:rPr lang="en-US" altLang="en-US" i="1">
                <a:solidFill>
                  <a:srgbClr val="C00000"/>
                </a:solidFill>
                <a:latin typeface="Calibri Light" panose="020F0302020204030204" charset="0"/>
                <a:cs typeface="Calibri Light" panose="020F0302020204030204" charset="0"/>
              </a:rPr>
              <a:t>In-depth Interviews. </a:t>
            </a:r>
            <a:r>
              <a:rPr lang="en-US" altLang="en-US" i="1">
                <a:latin typeface="Calibri Light" panose="020F0302020204030204" charset="0"/>
                <a:cs typeface="Calibri Light" panose="020F0302020204030204" charset="0"/>
              </a:rPr>
              <a:t>To ensure fairness, I will use </a:t>
            </a:r>
            <a:r>
              <a:rPr lang="en-US" altLang="en-US" i="1">
                <a:solidFill>
                  <a:srgbClr val="C00000"/>
                </a:solidFill>
                <a:latin typeface="Calibri Light" panose="020F0302020204030204" charset="0"/>
                <a:cs typeface="Calibri Light" panose="020F0302020204030204" charset="0"/>
              </a:rPr>
              <a:t>Simple Random Sampling </a:t>
            </a:r>
            <a:r>
              <a:rPr lang="en-US" altLang="en-US" i="1">
                <a:latin typeface="Calibri Light" panose="020F0302020204030204" charset="0"/>
                <a:cs typeface="Calibri Light" panose="020F0302020204030204" charset="0"/>
              </a:rPr>
              <a:t>to pull 15 names blindly from the company directory."</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Which exact phrase in this paragraph is a fatal error that will cause the examiner to fail the proposal?</a:t>
            </a:r>
            <a:endParaRPr lang="en-US" altLang="en-US" b="1" i="1">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fontScale="90000"/>
          </a:bodyPr>
          <a:p>
            <a:r>
              <a:rPr lang="en-US" altLang="en-US">
                <a:latin typeface="Calibri Light" panose="020F0302020204030204" charset="0"/>
                <a:cs typeface="Calibri Light" panose="020F0302020204030204" charset="0"/>
                <a:sym typeface="+mn-ea"/>
              </a:rPr>
              <a:t>The fatal error is "Simple Random Sampling"!</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sym typeface="+mn-ea"/>
              </a:rPr>
              <a:t>If you only want 15 people to discuss deep, emotional trauma, how can you pick them blindly? What if you randomly draw 15 people who have pristine mental health and experienced zero trauma?</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sym typeface="+mn-ea"/>
              </a:rPr>
              <a:t>You must use </a:t>
            </a:r>
            <a:r>
              <a:rPr lang="en-US" altLang="en-US" b="1">
                <a:latin typeface="Calibri Light" panose="020F0302020204030204" charset="0"/>
                <a:cs typeface="Calibri Light" panose="020F0302020204030204" charset="0"/>
                <a:sym typeface="+mn-ea"/>
              </a:rPr>
              <a:t>Purposive Sampling (Non-Probability)</a:t>
            </a:r>
            <a:r>
              <a:rPr lang="en-US" altLang="en-US">
                <a:latin typeface="Calibri Light" panose="020F0302020204030204" charset="0"/>
                <a:cs typeface="Calibri Light" panose="020F0302020204030204" charset="0"/>
                <a:sym typeface="+mn-ea"/>
              </a:rPr>
              <a:t> to deliberately hand-pick staff members who have actually experienced the trauma. </a:t>
            </a:r>
            <a:r>
              <a:rPr lang="en-US" altLang="en-US" b="1">
                <a:latin typeface="Calibri Light" panose="020F0302020204030204" charset="0"/>
                <a:cs typeface="Calibri Light" panose="020F0302020204030204" charset="0"/>
                <a:sym typeface="+mn-ea"/>
              </a:rPr>
              <a:t>You must keep the qualitative 'Golden Thread' connected!</a:t>
            </a:r>
            <a:endParaRPr lang="en-US" altLang="en-US">
              <a:latin typeface="Calibri Light" panose="020F0302020204030204" charset="0"/>
              <a:cs typeface="Calibri Light" panose="020F0302020204030204" charset="0"/>
            </a:endParaRPr>
          </a:p>
          <a:p>
            <a:endParaRPr lang="en-US" altLang="en-US"/>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Autofit/>
          </a:bodyPr>
          <a:p>
            <a:r>
              <a:rPr lang="en-US" altLang="en-US" sz="1600">
                <a:latin typeface="Calibri Light" panose="020F0302020204030204" charset="0"/>
                <a:cs typeface="Calibri Light" panose="020F0302020204030204" charset="0"/>
              </a:rPr>
              <a:t>2. A student writes the following in their proposal: 'To deeply understand the subjective, emotional impact of redundancy on middle managers, I will conduct 10 in-depth interviews. I will use Simple Random Sampling to select these 10 managers.' Why has the Examiner failed this proposal?</a:t>
            </a:r>
            <a:endParaRPr lang="en-US" altLang="en-US" sz="1600">
              <a:latin typeface="Calibri Light" panose="020F0302020204030204" charset="0"/>
              <a:cs typeface="Calibri Light" panose="020F0302020204030204" charset="0"/>
            </a:endParaRPr>
          </a:p>
          <a:p>
            <a:endParaRPr lang="en-US" altLang="en-US" sz="1600">
              <a:latin typeface="Calibri Light" panose="020F0302020204030204" charset="0"/>
              <a:cs typeface="Calibri Light" panose="020F0302020204030204" charset="0"/>
            </a:endParaRPr>
          </a:p>
          <a:p>
            <a:r>
              <a:rPr lang="en-US" altLang="en-US" sz="1600">
                <a:latin typeface="Calibri Light" panose="020F0302020204030204" charset="0"/>
                <a:cs typeface="Calibri Light" panose="020F0302020204030204" charset="0"/>
              </a:rPr>
              <a:t>A. The student should have used an online questionnaire to explore subjective emotional impacts.</a:t>
            </a:r>
            <a:endParaRPr lang="en-US" altLang="en-US" sz="1600">
              <a:latin typeface="Calibri Light" panose="020F0302020204030204" charset="0"/>
              <a:cs typeface="Calibri Light" panose="020F0302020204030204" charset="0"/>
            </a:endParaRPr>
          </a:p>
          <a:p>
            <a:r>
              <a:rPr lang="en-US" altLang="en-US" sz="1600">
                <a:latin typeface="Calibri Light" panose="020F0302020204030204" charset="0"/>
                <a:cs typeface="Calibri Light" panose="020F0302020204030204" charset="0"/>
              </a:rPr>
              <a:t>B. Ten in-depth interviews are far too many for a Master's level research project.</a:t>
            </a:r>
            <a:endParaRPr lang="en-US" altLang="en-US" sz="1600">
              <a:latin typeface="Calibri Light" panose="020F0302020204030204" charset="0"/>
              <a:cs typeface="Calibri Light" panose="020F0302020204030204" charset="0"/>
            </a:endParaRPr>
          </a:p>
          <a:p>
            <a:r>
              <a:rPr lang="en-US" altLang="en-US" sz="1600">
                <a:latin typeface="Calibri Light" panose="020F0302020204030204" charset="0"/>
                <a:cs typeface="Calibri Light" panose="020F0302020204030204" charset="0"/>
              </a:rPr>
              <a:t>C. The student has broken the Golden Thread by pairing a qualitative interview strategy with a quantitative probability sampling method.</a:t>
            </a:r>
            <a:endParaRPr lang="en-US" altLang="en-US" sz="1600">
              <a:latin typeface="Calibri Light" panose="020F0302020204030204" charset="0"/>
              <a:cs typeface="Calibri Light" panose="020F0302020204030204" charset="0"/>
            </a:endParaRPr>
          </a:p>
          <a:p>
            <a:r>
              <a:rPr lang="en-US" altLang="en-US" sz="1600">
                <a:latin typeface="Calibri Light" panose="020F0302020204030204" charset="0"/>
                <a:cs typeface="Calibri Light" panose="020F0302020204030204" charset="0"/>
              </a:rPr>
              <a:t>D. Simple Random Sampling is only allowed when researching CEO-level executives, not middle managers.</a:t>
            </a:r>
            <a:endParaRPr lang="en-US" altLang="en-US" sz="1600">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sz="2800" b="1">
                <a:latin typeface="Calibri Light" panose="020F0302020204030204" charset="0"/>
                <a:cs typeface="Calibri Light" panose="020F0302020204030204" charset="0"/>
              </a:rPr>
              <a:t>Data Collection: Primary Data Tools (Your Data Collection Toolkit)</a:t>
            </a:r>
            <a:endParaRPr lang="en-US" altLang="en-US" sz="2800"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p:txBody>
          <a:bodyPr>
            <a:normAutofit lnSpcReduction="20000"/>
          </a:bodyPr>
          <a:p>
            <a:r>
              <a:rPr lang="en-US" altLang="en-US" b="1">
                <a:latin typeface="Calibri Light" panose="020F0302020204030204" charset="0"/>
                <a:cs typeface="Calibri Light" panose="020F0302020204030204" charset="0"/>
              </a:rPr>
              <a:t>The Quantitative Tool (Numbers)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1. Questionnaires (The Wide Net)</a:t>
            </a:r>
            <a:endParaRPr lang="en-US" altLang="en-US" b="1"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a:t>
            </a:r>
            <a:r>
              <a:rPr lang="en-US" altLang="en-US" i="1">
                <a:solidFill>
                  <a:srgbClr val="C00000"/>
                </a:solidFill>
                <a:latin typeface="Calibri Light" panose="020F0302020204030204" charset="0"/>
                <a:cs typeface="Calibri Light" panose="020F0302020204030204" charset="0"/>
              </a:rPr>
              <a:t>Highly structured, closed-ended questions </a:t>
            </a:r>
            <a:r>
              <a:rPr lang="en-US" altLang="en-US" i="1">
                <a:latin typeface="Calibri Light" panose="020F0302020204030204" charset="0"/>
                <a:cs typeface="Calibri Light" panose="020F0302020204030204" charset="0"/>
              </a:rPr>
              <a:t>(e.g., rating 1 to 5).</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Pros: Fast, objective, easy to analyse statistically.</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Cons: You cannot ask follow-up questions to understand why.</a:t>
            </a:r>
            <a:endParaRPr lang="en-US" altLang="en-US" i="1">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a:xfrm>
            <a:off x="4490720" y="1449070"/>
            <a:ext cx="4197350" cy="4280535"/>
          </a:xfrm>
        </p:spPr>
        <p:txBody>
          <a:bodyPr>
            <a:noAutofit/>
          </a:bodyPr>
          <a:p>
            <a:pPr marL="0" indent="0">
              <a:buNone/>
            </a:pPr>
            <a:endParaRPr lang="en-US" altLang="en-US" sz="1100" i="1">
              <a:latin typeface="Calibri Light" panose="020F0302020204030204" charset="0"/>
              <a:cs typeface="Calibri Light" panose="020F0302020204030204" charset="0"/>
            </a:endParaRPr>
          </a:p>
          <a:p>
            <a:pPr marL="0" indent="0">
              <a:buNone/>
            </a:pPr>
            <a:r>
              <a:rPr lang="en-US" altLang="en-US" sz="1200" i="1">
                <a:latin typeface="Calibri Light" panose="020F0302020204030204" charset="0"/>
                <a:cs typeface="Calibri Light" panose="020F0302020204030204" charset="0"/>
              </a:rPr>
              <a:t>Example: This is the core of quantitative business research. We force the participant to turn their subjective feelings into hard numbers (1 to 5) so we can run statistical analysis.</a:t>
            </a:r>
            <a:endParaRPr lang="en-US" altLang="en-US" sz="1200" i="1">
              <a:latin typeface="Calibri Light" panose="020F0302020204030204" charset="0"/>
              <a:cs typeface="Calibri Light" panose="020F0302020204030204" charset="0"/>
            </a:endParaRPr>
          </a:p>
          <a:p>
            <a:endParaRPr lang="en-US" altLang="en-US" sz="1200" i="1">
              <a:latin typeface="Calibri Light" panose="020F0302020204030204" charset="0"/>
              <a:cs typeface="Calibri Light" panose="020F0302020204030204" charset="0"/>
            </a:endParaRPr>
          </a:p>
          <a:p>
            <a:r>
              <a:rPr lang="en-US" altLang="en-US" sz="1200" i="1">
                <a:latin typeface="Calibri Light" panose="020F0302020204030204" charset="0"/>
                <a:cs typeface="Calibri Light" panose="020F0302020204030204" charset="0"/>
              </a:rPr>
              <a:t>Instruction: Please rate the following statements on a scale of 1 to 5. (1 = Strongly Disagree, 2 = Disagree, 3 = Neutral, 4 = Agree, 5 = Strongly Agree)</a:t>
            </a:r>
            <a:endParaRPr lang="en-US" altLang="en-US" sz="1200" i="1">
              <a:latin typeface="Calibri Light" panose="020F0302020204030204" charset="0"/>
              <a:cs typeface="Calibri Light" panose="020F0302020204030204" charset="0"/>
            </a:endParaRPr>
          </a:p>
          <a:p>
            <a:pPr marL="0" indent="0">
              <a:buNone/>
            </a:pPr>
            <a:endParaRPr lang="en-US" altLang="en-US" sz="1200" i="1">
              <a:latin typeface="Calibri Light" panose="020F0302020204030204" charset="0"/>
              <a:cs typeface="Calibri Light" panose="020F0302020204030204" charset="0"/>
            </a:endParaRPr>
          </a:p>
          <a:p>
            <a:r>
              <a:rPr lang="en-US" altLang="en-US" sz="1200" i="1">
                <a:latin typeface="Calibri Light" panose="020F0302020204030204" charset="0"/>
                <a:cs typeface="Calibri Light" panose="020F0302020204030204" charset="0"/>
              </a:rPr>
              <a:t>1. "Working from home allows me to complete my daily tasks faster than working in the office."</a:t>
            </a:r>
            <a:endParaRPr lang="en-US" altLang="en-US" sz="1200" i="1">
              <a:latin typeface="Calibri Light" panose="020F0302020204030204" charset="0"/>
              <a:cs typeface="Calibri Light" panose="020F0302020204030204" charset="0"/>
            </a:endParaRPr>
          </a:p>
          <a:p>
            <a:pPr marL="0" indent="0">
              <a:buNone/>
            </a:pPr>
            <a:r>
              <a:rPr lang="en-US" altLang="en-US" sz="1200" i="1">
                <a:latin typeface="Calibri Light" panose="020F0302020204030204" charset="0"/>
                <a:cs typeface="Calibri Light" panose="020F0302020204030204" charset="0"/>
              </a:rPr>
              <a:t>       [ 1 ]  [ 2 ]  [ 3 ]  [ 4 ]  [ 5 ]</a:t>
            </a:r>
            <a:endParaRPr lang="en-US" altLang="en-US" sz="1200" i="1">
              <a:latin typeface="Calibri Light" panose="020F0302020204030204" charset="0"/>
              <a:cs typeface="Calibri Light" panose="020F0302020204030204" charset="0"/>
            </a:endParaRPr>
          </a:p>
          <a:p>
            <a:endParaRPr lang="en-US" altLang="en-US" sz="1200" i="1">
              <a:latin typeface="Calibri Light" panose="020F0302020204030204" charset="0"/>
              <a:cs typeface="Calibri Light" panose="020F0302020204030204" charset="0"/>
            </a:endParaRPr>
          </a:p>
          <a:p>
            <a:r>
              <a:rPr lang="en-US" altLang="en-US" sz="1200" i="1">
                <a:latin typeface="Calibri Light" panose="020F0302020204030204" charset="0"/>
                <a:cs typeface="Calibri Light" panose="020F0302020204030204" charset="0"/>
              </a:rPr>
              <a:t>2. "I experience more technical disruptions (e.g., poor internet, software issues) when working remotely."</a:t>
            </a:r>
            <a:endParaRPr lang="en-US" altLang="en-US" sz="1200" i="1">
              <a:latin typeface="Calibri Light" panose="020F0302020204030204" charset="0"/>
              <a:cs typeface="Calibri Light" panose="020F0302020204030204" charset="0"/>
            </a:endParaRPr>
          </a:p>
          <a:p>
            <a:pPr marL="0" indent="0">
              <a:buNone/>
            </a:pPr>
            <a:r>
              <a:rPr lang="en-US" altLang="en-US" sz="1200" i="1">
                <a:latin typeface="Calibri Light" panose="020F0302020204030204" charset="0"/>
                <a:cs typeface="Calibri Light" panose="020F0302020204030204" charset="0"/>
              </a:rPr>
              <a:t>        [ 1 ]  [ 2 ]  [ 3 ]  [ 4 ]  [ 5 ]</a:t>
            </a:r>
            <a:endParaRPr lang="en-US" altLang="en-US" sz="1200" i="1">
              <a:latin typeface="Calibri Light" panose="020F0302020204030204" charset="0"/>
              <a:cs typeface="Calibri Light" panose="020F0302020204030204" charset="0"/>
            </a:endParaRPr>
          </a:p>
          <a:p>
            <a:endParaRPr lang="en-US" altLang="en-US" sz="1200" i="1">
              <a:latin typeface="Calibri Light" panose="020F0302020204030204" charset="0"/>
              <a:cs typeface="Calibri Light" panose="020F0302020204030204" charset="0"/>
            </a:endParaRPr>
          </a:p>
          <a:p>
            <a:r>
              <a:rPr lang="en-US" altLang="en-US" sz="1200" i="1">
                <a:latin typeface="Calibri Light" panose="020F0302020204030204" charset="0"/>
                <a:cs typeface="Calibri Light" panose="020F0302020204030204" charset="0"/>
              </a:rPr>
              <a:t>3. "I feel disconnected from my team's culture when I do not attend the physical office."</a:t>
            </a:r>
            <a:endParaRPr lang="en-US" altLang="en-US" sz="1200" i="1">
              <a:latin typeface="Calibri Light" panose="020F0302020204030204" charset="0"/>
              <a:cs typeface="Calibri Light" panose="020F0302020204030204" charset="0"/>
            </a:endParaRPr>
          </a:p>
          <a:p>
            <a:pPr marL="0" indent="0">
              <a:buNone/>
            </a:pPr>
            <a:r>
              <a:rPr lang="en-US" altLang="en-US" sz="1200" i="1">
                <a:latin typeface="Calibri Light" panose="020F0302020204030204" charset="0"/>
                <a:cs typeface="Calibri Light" panose="020F0302020204030204" charset="0"/>
              </a:rPr>
              <a:t>       [ 1 ]  [ 2 ]  [ 3 ]  [ 4 ]  [ 5 ]</a:t>
            </a:r>
            <a:endParaRPr lang="en-US" altLang="en-US" sz="1200" i="1">
              <a:latin typeface="Calibri Light" panose="020F0302020204030204" charset="0"/>
              <a:cs typeface="Calibri Light" panose="020F030202020403020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216900" cy="3989070"/>
          </a:xfrm>
        </p:spPr>
        <p:txBody>
          <a:bodyPr>
            <a:normAutofit lnSpcReduction="10000"/>
          </a:bodyPr>
          <a:p>
            <a:r>
              <a:rPr lang="en-US" altLang="en-US">
                <a:latin typeface="Calibri Light" panose="020F0302020204030204" charset="0"/>
                <a:cs typeface="Calibri Light" panose="020F0302020204030204" charset="0"/>
              </a:rPr>
              <a:t> 3</a:t>
            </a:r>
            <a:r>
              <a:rPr lang="en-US" altLang="en-US" i="1">
                <a:latin typeface="Calibri Light" panose="020F0302020204030204" charset="0"/>
                <a:cs typeface="Calibri Light" panose="020F0302020204030204" charset="0"/>
              </a:rPr>
              <a:t>. "I feel disconnected from my team's culture when I do not attend the physical office."</a:t>
            </a:r>
            <a:endParaRPr lang="en-US" altLang="en-US" i="1">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       [ 1 ]  [ 2 ]  [ 3 ]  [ 4 ]  [ 5 ]</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Look closely at Question 3. Imagine 15 participants out of 150 ticks '5 - Strongly Agree' because they feel terribly disconnected and lonely. As a quantitative researcher, you now have a hard statistic: '10% of staff feel disconnected.' You can put that in a beautiful graph!</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The Qualitative Tools (Stories &amp; Context)</a:t>
            </a:r>
            <a:endParaRPr lang="en-US" b="1"/>
          </a:p>
        </p:txBody>
      </p:sp>
      <p:sp>
        <p:nvSpPr>
          <p:cNvPr id="3" name="Content Placeholder 2"/>
          <p:cNvSpPr>
            <a:spLocks noGrp="1"/>
          </p:cNvSpPr>
          <p:nvPr>
            <p:ph sz="half" idx="1"/>
          </p:nvPr>
        </p:nvSpPr>
        <p:spPr/>
        <p:txBody>
          <a:bodyPr>
            <a:normAutofit fontScale="90000"/>
          </a:bodyPr>
          <a:p>
            <a:r>
              <a:rPr lang="en-US" altLang="en-US" b="1">
                <a:latin typeface="Calibri Light" panose="020F0302020204030204" charset="0"/>
                <a:cs typeface="Calibri Light" panose="020F0302020204030204" charset="0"/>
              </a:rPr>
              <a:t>2. Interviews (The Microscope)</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1-on-1 conversations (</a:t>
            </a:r>
            <a:r>
              <a:rPr lang="en-US" altLang="en-US" i="1">
                <a:solidFill>
                  <a:srgbClr val="C00000"/>
                </a:solidFill>
                <a:latin typeface="Calibri Light" panose="020F0302020204030204" charset="0"/>
                <a:cs typeface="Calibri Light" panose="020F0302020204030204" charset="0"/>
              </a:rPr>
              <a:t>unstructured or semi-structured</a:t>
            </a:r>
            <a:r>
              <a:rPr lang="en-US" altLang="en-US" i="1">
                <a:latin typeface="Calibri Light" panose="020F0302020204030204" charset="0"/>
                <a:cs typeface="Calibri Light" panose="020F0302020204030204" charset="0"/>
              </a:rPr>
              <a: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Pros: Deep, rich data. You can read body language and ask "Why?".</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Cons: Takes a long time to conduct and transcribe.</a:t>
            </a:r>
            <a:endParaRPr lang="en-US" altLang="en-US" i="1">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p:txBody>
          <a:bodyPr/>
          <a:p>
            <a:r>
              <a:rPr lang="en-US" i="1">
                <a:latin typeface="Calibri Light" panose="020F0302020204030204" charset="0"/>
                <a:cs typeface="Calibri Light" panose="020F0302020204030204" charset="0"/>
              </a:rPr>
              <a:t>Example: </a:t>
            </a:r>
            <a:endParaRPr lang="en-US"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rPr>
              <a:t>1. Can you walk me through a typical work-from-home day for you, and describe exactly how you feel when you finally log off? </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rPr>
              <a:t>2. If you were the CEO tomorrow, how exactly would you redesign the company's hybrid working policy to improve your own mental wellbeing? (It empowers the participant to provide deep, actionable insights that a simple "Yes/No" survey could never capture.)</a:t>
            </a:r>
            <a:endParaRPr lang="en-US" altLang="en-US" sz="1600" i="1">
              <a:latin typeface="Calibri Light" panose="020F0302020204030204" charset="0"/>
              <a:cs typeface="Calibri Light" panose="020F030202020403020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p:txBody>
          <a:bodyPr>
            <a:normAutofit fontScale="90000"/>
          </a:bodyPr>
          <a:p>
            <a:r>
              <a:rPr lang="en-US" b="1">
                <a:latin typeface="Calibri Light" panose="020F0302020204030204" charset="0"/>
                <a:cs typeface="Calibri Light" panose="020F0302020204030204" charset="0"/>
              </a:rPr>
              <a:t>3. </a:t>
            </a:r>
            <a:r>
              <a:rPr lang="en-US" altLang="en-US" b="1">
                <a:latin typeface="Calibri Light" panose="020F0302020204030204" charset="0"/>
                <a:cs typeface="Calibri Light" panose="020F0302020204030204" charset="0"/>
              </a:rPr>
              <a:t>Focus Groups (The Round Table)</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A guided group discussion with 6-8 participants.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Pros: Great for exploring different viewpoints and group debates.</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solidFill>
                  <a:srgbClr val="FF0000"/>
                </a:solidFill>
                <a:latin typeface="Calibri Light" panose="020F0302020204030204" charset="0"/>
                <a:cs typeface="Calibri Light" panose="020F0302020204030204" charset="0"/>
              </a:rPr>
              <a:t>Cons: Very difficult to organise and schedule with busy professionals.</a:t>
            </a:r>
            <a:endParaRPr lang="en-US" altLang="en-US" i="1">
              <a:solidFill>
                <a:srgbClr val="FF0000"/>
              </a:solidFill>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p:txBody>
          <a:bodyPr>
            <a:normAutofit fontScale="90000"/>
          </a:bodyPr>
          <a:p>
            <a:r>
              <a:rPr lang="en-US" altLang="en-US" b="1">
                <a:latin typeface="Calibri Light" panose="020F0302020204030204" charset="0"/>
                <a:cs typeface="Calibri Light" panose="020F0302020204030204" charset="0"/>
              </a:rPr>
              <a:t>4. Observation (The Fly on the Wall)</a:t>
            </a:r>
            <a:endParaRPr lang="en-US" altLang="en-US" b="1">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Watching subjects in their natural environment without interfering.</a:t>
            </a:r>
            <a:endParaRPr lang="en-US" altLang="en-US"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Pros: You see what people actually do, not just what they say they do.</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solidFill>
                  <a:srgbClr val="FF0000"/>
                </a:solidFill>
                <a:latin typeface="Calibri Light" panose="020F0302020204030204" charset="0"/>
                <a:cs typeface="Calibri Light" panose="020F0302020204030204" charset="0"/>
              </a:rPr>
              <a:t>Cons: Extremely time-consuming and often causes severe Ethical and Access issues.</a:t>
            </a:r>
            <a:endParaRPr lang="en-US" altLang="en-US" i="1">
              <a:solidFill>
                <a:srgbClr val="FF0000"/>
              </a:solidFill>
              <a:latin typeface="Calibri Light" panose="020F0302020204030204" charset="0"/>
              <a:cs typeface="Calibri Light" panose="020F030202020403020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Quiz</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80000"/>
          </a:bodyPr>
          <a:p>
            <a:r>
              <a:rPr lang="en-US" altLang="en-US">
                <a:latin typeface="Calibri Light" panose="020F0302020204030204" charset="0"/>
                <a:cs typeface="Calibri Light" panose="020F0302020204030204" charset="0"/>
              </a:rPr>
              <a:t>3. A Master's student submits the following four methodological plans to their supervisor. Which of these plans demonstrates a flawless 'Golden Thread', aligning perfectly from the foundational philosophy right through to the final sampling strategy?</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Philosophy: Positivism ➔ Strategy: Survey ➔ Data Collection: In-depth Focus Groups ➔ Sampling: Simple Random Sampling.</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Philosophy: Interpretivism ➔ Strategy: Case Study ➔ Data Collection: Semi-structured Interviews ➔ Sampling: Purposive Sampling.</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Philosophy: Positivism ➔ Strategy: Experiment ➔ Data Collection: Closed-ended Questionnaire ➔ Sampling: Snowball Sampling.</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Philosophy: Interpretivism ➔ Strategy: Action Research ➔ Data Collection: Unstructured Interviews ➔ Sampling: Stratified Random Sampling.</a:t>
            </a:r>
            <a:endParaRPr lang="en-US" altLang="en-US">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r>
              <a:rPr lang="en-US" altLang="en-US" b="1">
                <a:latin typeface="Calibri Light" panose="020F0302020204030204" charset="0"/>
                <a:cs typeface="Calibri Light" panose="020F0302020204030204" charset="0"/>
                <a:sym typeface="+mn-ea"/>
              </a:rPr>
              <a:t>The Qualitative Tools: Interviews</a:t>
            </a:r>
            <a:endParaRPr lang="en-US"/>
          </a:p>
        </p:txBody>
      </p:sp>
      <p:sp>
        <p:nvSpPr>
          <p:cNvPr id="2" name="Content Placeholder 1"/>
          <p:cNvSpPr/>
          <p:nvPr>
            <p:ph idx="1"/>
            <p:custDataLst>
              <p:tags r:id="rId1"/>
            </p:custDataLst>
          </p:nvPr>
        </p:nvSpPr>
        <p:spPr/>
        <p:txBody>
          <a:bodyPr>
            <a:normAutofit fontScale="80000"/>
          </a:bodyPr>
          <a:p>
            <a:r>
              <a:rPr lang="en-US" altLang="en-US" b="1">
                <a:latin typeface="Calibri Light" panose="020F0302020204030204" charset="0"/>
                <a:cs typeface="Calibri Light" panose="020F0302020204030204" charset="0"/>
              </a:rPr>
              <a:t>The Problem</a:t>
            </a:r>
            <a:r>
              <a:rPr lang="en-US" altLang="en-US">
                <a:latin typeface="Calibri Light" panose="020F0302020204030204" charset="0"/>
                <a:cs typeface="Calibri Light" panose="020F0302020204030204" charset="0"/>
              </a:rPr>
              <a:t>: </a:t>
            </a:r>
            <a:r>
              <a:rPr lang="en-US" altLang="en-US" i="1">
                <a:latin typeface="Calibri Light" panose="020F0302020204030204" charset="0"/>
                <a:cs typeface="Calibri Light" panose="020F0302020204030204" charset="0"/>
              </a:rPr>
              <a:t>Every university student has experienced the "Ghost Team Member"—the person who disappears during a group project and only returns on submission day.</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Your Role</a:t>
            </a:r>
            <a:r>
              <a:rPr lang="en-US" altLang="en-US">
                <a:latin typeface="Calibri Light" panose="020F0302020204030204" charset="0"/>
                <a:cs typeface="Calibri Light" panose="020F0302020204030204" charset="0"/>
              </a:rPr>
              <a:t>: </a:t>
            </a:r>
            <a:r>
              <a:rPr lang="en-US" altLang="en-US" i="1">
                <a:latin typeface="Calibri Light" panose="020F0302020204030204" charset="0"/>
                <a:cs typeface="Calibri Light" panose="020F0302020204030204" charset="0"/>
              </a:rPr>
              <a:t>You are now Qualitative Investigative Researchers.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Your Objective: </a:t>
            </a:r>
            <a:r>
              <a:rPr lang="en-US" altLang="en-US" i="1">
                <a:latin typeface="Calibri Light" panose="020F0302020204030204" charset="0"/>
                <a:cs typeface="Calibri Light" panose="020F0302020204030204" charset="0"/>
              </a:rPr>
              <a:t>To deeply explore the psychological and structural reasons why students become "ghosts" in group work.</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 Plan: </a:t>
            </a:r>
            <a:r>
              <a:rPr lang="en-US" altLang="en-US" i="1">
                <a:latin typeface="Calibri Light" panose="020F0302020204030204" charset="0"/>
                <a:cs typeface="Calibri Light" panose="020F0302020204030204" charset="0"/>
              </a:rPr>
              <a:t>Today, you will </a:t>
            </a:r>
            <a:r>
              <a:rPr lang="en-US" altLang="en-US" b="1" i="1">
                <a:latin typeface="Calibri Light" panose="020F0302020204030204" charset="0"/>
                <a:cs typeface="Calibri Light" panose="020F0302020204030204" charset="0"/>
              </a:rPr>
              <a:t>design the questions</a:t>
            </a:r>
            <a:r>
              <a:rPr lang="en-US" altLang="en-US" i="1">
                <a:latin typeface="Calibri Light" panose="020F0302020204030204" charset="0"/>
                <a:cs typeface="Calibri Light" panose="020F0302020204030204" charset="0"/>
              </a:rPr>
              <a:t>, </a:t>
            </a:r>
            <a:r>
              <a:rPr lang="en-US" altLang="en-US" b="1" i="1">
                <a:latin typeface="Calibri Light" panose="020F0302020204030204" charset="0"/>
                <a:cs typeface="Calibri Light" panose="020F0302020204030204" charset="0"/>
              </a:rPr>
              <a:t>interrogate a suspect</a:t>
            </a:r>
            <a:r>
              <a:rPr lang="en-US" altLang="en-US" i="1">
                <a:latin typeface="Calibri Light" panose="020F0302020204030204" charset="0"/>
                <a:cs typeface="Calibri Light" panose="020F0302020204030204" charset="0"/>
              </a:rPr>
              <a:t> (your classmate), and </a:t>
            </a:r>
            <a:r>
              <a:rPr lang="en-US" altLang="en-US" b="1" i="1">
                <a:latin typeface="Calibri Light" panose="020F0302020204030204" charset="0"/>
                <a:cs typeface="Calibri Light" panose="020F0302020204030204" charset="0"/>
              </a:rPr>
              <a:t>analyse the evidence</a:t>
            </a:r>
            <a:r>
              <a:rPr lang="en-US" altLang="en-US" i="1">
                <a:latin typeface="Calibri Light" panose="020F0302020204030204" charset="0"/>
                <a:cs typeface="Calibri Light" panose="020F0302020204030204" charset="0"/>
              </a:rPr>
              <a:t>!</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rPr>
              <a:t>The Semi-Structured Interview</a:t>
            </a: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90000"/>
          </a:bodyPr>
          <a:p>
            <a:r>
              <a:rPr lang="en-US" altLang="en-US">
                <a:latin typeface="Calibri Light" panose="020F0302020204030204" charset="0"/>
                <a:cs typeface="Calibri Light" panose="020F0302020204030204" charset="0"/>
              </a:rPr>
              <a:t>We are not using a tick-box survey. We are using a Semi-Structured Interview.</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 Because </a:t>
            </a:r>
            <a:r>
              <a:rPr lang="en-US" altLang="en-US">
                <a:solidFill>
                  <a:srgbClr val="C00000"/>
                </a:solidFill>
                <a:latin typeface="Calibri Light" panose="020F0302020204030204" charset="0"/>
                <a:cs typeface="Calibri Light" panose="020F0302020204030204" charset="0"/>
              </a:rPr>
              <a:t>we do not just want to know if they hate group work (Quantitative); we need to understand the complex, messy reasons why and how it happens (Qualitative).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 Rule: </a:t>
            </a:r>
            <a:r>
              <a:rPr lang="en-US" altLang="en-US">
                <a:solidFill>
                  <a:srgbClr val="C00000"/>
                </a:solidFill>
                <a:latin typeface="Calibri Light" panose="020F0302020204030204" charset="0"/>
                <a:cs typeface="Calibri Light" panose="020F0302020204030204" charset="0"/>
              </a:rPr>
              <a:t>You have a map (your topic guide)</a:t>
            </a:r>
            <a:r>
              <a:rPr lang="en-US" altLang="en-US">
                <a:latin typeface="Calibri Light" panose="020F0302020204030204" charset="0"/>
                <a:cs typeface="Calibri Light" panose="020F0302020204030204" charset="0"/>
              </a:rPr>
              <a:t>, but you are allowed to explore interesting side roads if the interviewee mentions something fascinating.</a:t>
            </a:r>
            <a:endParaRPr lang="en-US" altLang="en-US">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rPr>
              <a:t>Activity 1: Designing Questions </a:t>
            </a:r>
            <a:r>
              <a:rPr lang="en-US" altLang="en-US">
                <a:latin typeface="Calibri Light" panose="020F0302020204030204" charset="0"/>
                <a:cs typeface="Calibri Light" panose="020F0302020204030204" charset="0"/>
                <a:sym typeface="+mn-ea"/>
              </a:rPr>
              <a:t>(5 Minutes)</a:t>
            </a: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90000" lnSpcReduction="20000"/>
          </a:bodyPr>
          <a:p>
            <a:r>
              <a:rPr lang="en-US" altLang="en-US" b="1">
                <a:latin typeface="Calibri Light" panose="020F0302020204030204" charset="0"/>
                <a:cs typeface="Calibri Light" panose="020F0302020204030204" charset="0"/>
              </a:rPr>
              <a:t>The Trap </a:t>
            </a:r>
            <a:r>
              <a:rPr lang="en-US" altLang="en-US">
                <a:latin typeface="Calibri Light" panose="020F0302020204030204" charset="0"/>
                <a:cs typeface="Calibri Light" panose="020F0302020204030204" charset="0"/>
              </a:rPr>
              <a:t>(Closed Questions): </a:t>
            </a:r>
            <a:r>
              <a:rPr lang="en-US" altLang="en-US" i="1">
                <a:latin typeface="Calibri Light" panose="020F0302020204030204" charset="0"/>
                <a:cs typeface="Calibri Light" panose="020F0302020204030204" charset="0"/>
              </a:rPr>
              <a:t>"Do you hate group work?" (Answer: Yes. End of data.)</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Key </a:t>
            </a:r>
            <a:r>
              <a:rPr lang="en-US" altLang="en-US">
                <a:latin typeface="Calibri Light" panose="020F0302020204030204" charset="0"/>
                <a:cs typeface="Calibri Light" panose="020F0302020204030204" charset="0"/>
              </a:rPr>
              <a:t>(Open Questions): </a:t>
            </a:r>
            <a:r>
              <a:rPr lang="en-US" altLang="en-US" i="1">
                <a:latin typeface="Calibri Light" panose="020F0302020204030204" charset="0"/>
                <a:cs typeface="Calibri Light" panose="020F0302020204030204" charset="0"/>
              </a:rPr>
              <a:t>"Tell me about the most frustrating group project you have ever been a part of."</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Probes:</a:t>
            </a:r>
            <a:r>
              <a:rPr lang="en-US" altLang="en-US">
                <a:latin typeface="Calibri Light" panose="020F0302020204030204" charset="0"/>
                <a:cs typeface="Calibri Light" panose="020F0302020204030204" charset="0"/>
              </a:rPr>
              <a:t> </a:t>
            </a:r>
            <a:r>
              <a:rPr lang="en-US" altLang="en-US" i="1">
                <a:latin typeface="Calibri Light" panose="020F0302020204030204" charset="0"/>
                <a:cs typeface="Calibri Light" panose="020F0302020204030204" charset="0"/>
              </a:rPr>
              <a:t>"You mentioned feeling 'ignored' by the leader. Can you give me a specific example of when that happened?"</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Your Task :</a:t>
            </a:r>
            <a:endParaRPr lang="en-US" altLang="en-US" b="1"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With your partner, write down </a:t>
            </a:r>
            <a:r>
              <a:rPr lang="en-US" altLang="en-US" i="1">
                <a:solidFill>
                  <a:srgbClr val="C00000"/>
                </a:solidFill>
                <a:latin typeface="Calibri Light" panose="020F0302020204030204" charset="0"/>
                <a:cs typeface="Calibri Light" panose="020F0302020204030204" charset="0"/>
              </a:rPr>
              <a:t>three Open Questions </a:t>
            </a:r>
            <a:r>
              <a:rPr lang="en-US" altLang="en-US" i="1">
                <a:latin typeface="Calibri Light" panose="020F0302020204030204" charset="0"/>
                <a:cs typeface="Calibri Light" panose="020F0302020204030204" charset="0"/>
              </a:rPr>
              <a:t>and </a:t>
            </a:r>
            <a:r>
              <a:rPr lang="en-US" altLang="en-US" i="1">
                <a:solidFill>
                  <a:srgbClr val="C00000"/>
                </a:solidFill>
                <a:latin typeface="Calibri Light" panose="020F0302020204030204" charset="0"/>
                <a:cs typeface="Calibri Light" panose="020F0302020204030204" charset="0"/>
              </a:rPr>
              <a:t>one Probe </a:t>
            </a:r>
            <a:r>
              <a:rPr lang="en-US" altLang="en-US" i="1">
                <a:latin typeface="Calibri Light" panose="020F0302020204030204" charset="0"/>
                <a:cs typeface="Calibri Light" panose="020F0302020204030204" charset="0"/>
              </a:rPr>
              <a:t>to investigate the "Ghost Team Member" phenomenon.</a:t>
            </a:r>
            <a:endParaRPr lang="en-US" altLang="en-US" i="1">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Activity 2 – Data Collection (7 mins)</a:t>
            </a:r>
            <a:endParaRPr lang="en-US"/>
          </a:p>
        </p:txBody>
      </p:sp>
      <p:sp>
        <p:nvSpPr>
          <p:cNvPr id="3" name="Content Placeholder 2"/>
          <p:cNvSpPr>
            <a:spLocks noGrp="1"/>
          </p:cNvSpPr>
          <p:nvPr>
            <p:ph idx="1"/>
          </p:nvPr>
        </p:nvSpPr>
        <p:spPr/>
        <p:txBody>
          <a:bodyPr>
            <a:normAutofit lnSpcReduction="20000"/>
          </a:bodyPr>
          <a:p>
            <a:pPr marL="0" indent="0">
              <a:buNone/>
            </a:pPr>
            <a:r>
              <a:rPr lang="en-US" altLang="en-US">
                <a:latin typeface="Calibri Light" panose="020F0302020204030204" charset="0"/>
                <a:cs typeface="Calibri Light" panose="020F0302020204030204" charset="0"/>
              </a:rPr>
              <a:t>️</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 Setup: You are now going into the field.</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Person A: The Researcher. Your job is to listen, ask your open questions, use your probes, and take rough notes of the key phrases.</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Person B: The Participant. Think back to a real, terrible group project experience and answer honestly.</a:t>
            </a:r>
            <a:endParaRPr lang="en-US" altLang="en-US" i="1">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We Have the Evidence, Now What? </a:t>
            </a:r>
            <a:endParaRPr lang="en-US" b="1"/>
          </a:p>
        </p:txBody>
      </p:sp>
      <p:sp>
        <p:nvSpPr>
          <p:cNvPr id="3" name="Content Placeholder 2"/>
          <p:cNvSpPr>
            <a:spLocks noGrp="1"/>
          </p:cNvSpPr>
          <p:nvPr>
            <p:ph idx="1"/>
          </p:nvPr>
        </p:nvSpPr>
        <p:spPr/>
        <p:txBody>
          <a:bodyPr>
            <a:normAutofit lnSpcReduction="20000"/>
          </a:bodyPr>
          <a:p>
            <a:r>
              <a:rPr lang="en-US" altLang="en-US" b="1">
                <a:latin typeface="Calibri Light" panose="020F0302020204030204" charset="0"/>
                <a:cs typeface="Calibri Light" panose="020F0302020204030204" charset="0"/>
              </a:rPr>
              <a:t>The Reality: </a:t>
            </a:r>
            <a:r>
              <a:rPr lang="en-US" altLang="en-US" i="1">
                <a:latin typeface="Calibri Light" panose="020F0302020204030204" charset="0"/>
                <a:cs typeface="Calibri Light" panose="020F0302020204030204" charset="0"/>
              </a:rPr>
              <a:t>You have just finished your interview. You have a notebook full of </a:t>
            </a:r>
            <a:r>
              <a:rPr lang="en-US" altLang="en-US" i="1">
                <a:solidFill>
                  <a:srgbClr val="C00000"/>
                </a:solidFill>
                <a:latin typeface="Calibri Light" panose="020F0302020204030204" charset="0"/>
                <a:cs typeface="Calibri Light" panose="020F0302020204030204" charset="0"/>
              </a:rPr>
              <a:t>messy, disorganised stories, complaints, and emotions.</a:t>
            </a:r>
            <a:endParaRPr lang="en-US" altLang="en-US" i="1">
              <a:solidFill>
                <a:srgbClr val="C0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Problem: </a:t>
            </a:r>
            <a:r>
              <a:rPr lang="en-US" altLang="en-US" i="1">
                <a:latin typeface="Calibri Light" panose="020F0302020204030204" charset="0"/>
                <a:cs typeface="Calibri Light" panose="020F0302020204030204" charset="0"/>
              </a:rPr>
              <a:t>"How on earth do I put this into an academic methodology chapter?!"</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 Solution: </a:t>
            </a:r>
            <a:r>
              <a:rPr lang="en-US" altLang="en-US" i="1">
                <a:latin typeface="Calibri Light" panose="020F0302020204030204" charset="0"/>
                <a:cs typeface="Calibri Light" panose="020F0302020204030204" charset="0"/>
              </a:rPr>
              <a:t>We do not just quote the whole conversation. We must find the</a:t>
            </a:r>
            <a:r>
              <a:rPr lang="en-US" altLang="en-US" b="1" i="1">
                <a:solidFill>
                  <a:srgbClr val="C00000"/>
                </a:solidFill>
                <a:latin typeface="Calibri Light" panose="020F0302020204030204" charset="0"/>
                <a:cs typeface="Calibri Light" panose="020F0302020204030204" charset="0"/>
              </a:rPr>
              <a:t> hidden patterns.</a:t>
            </a:r>
            <a:r>
              <a:rPr lang="en-US" altLang="en-US" i="1">
                <a:latin typeface="Calibri Light" panose="020F0302020204030204" charset="0"/>
                <a:cs typeface="Calibri Light" panose="020F0302020204030204" charset="0"/>
              </a:rPr>
              <a:t> We are going to use </a:t>
            </a:r>
            <a:r>
              <a:rPr lang="en-US" altLang="en-US" i="1">
                <a:solidFill>
                  <a:srgbClr val="C00000"/>
                </a:solidFill>
                <a:latin typeface="Calibri Light" panose="020F0302020204030204" charset="0"/>
                <a:cs typeface="Calibri Light" panose="020F0302020204030204" charset="0"/>
              </a:rPr>
              <a:t>Thematic Analysis.</a:t>
            </a:r>
            <a:endParaRPr lang="en-US" altLang="en-US" i="1">
              <a:solidFill>
                <a:srgbClr val="C00000"/>
              </a:solidFill>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TOPIC 2: Data Analysis of Interviews - </a:t>
            </a:r>
            <a:r>
              <a:rPr lang="en-US" altLang="en-US">
                <a:latin typeface="Calibri Light" panose="020F0302020204030204" charset="0"/>
                <a:cs typeface="Calibri Light" panose="020F0302020204030204" charset="0"/>
              </a:rPr>
              <a:t>Thematic Analysis</a:t>
            </a: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60000"/>
          </a:bodyPr>
          <a:p>
            <a:r>
              <a:rPr lang="en-US" altLang="en-US">
                <a:latin typeface="Calibri Light" panose="020F0302020204030204" charset="0"/>
                <a:cs typeface="Calibri Light" panose="020F0302020204030204" charset="0"/>
              </a:rPr>
              <a:t>Thematic Analysis is simply the academic way of sorting a messy wardrobe into clear categories.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1.</a:t>
            </a:r>
            <a:r>
              <a:rPr lang="en-US" altLang="en-US" b="1">
                <a:latin typeface="Calibri Light" panose="020F0302020204030204" charset="0"/>
                <a:cs typeface="Calibri Light" panose="020F0302020204030204" charset="0"/>
              </a:rPr>
              <a:t> Familiarisation:</a:t>
            </a:r>
            <a:r>
              <a:rPr lang="en-US" altLang="en-US">
                <a:latin typeface="Calibri Light" panose="020F0302020204030204" charset="0"/>
                <a:cs typeface="Calibri Light" panose="020F0302020204030204" charset="0"/>
              </a:rPr>
              <a:t> </a:t>
            </a:r>
            <a:r>
              <a:rPr lang="en-US" altLang="en-US" i="1">
                <a:latin typeface="Calibri Light" panose="020F0302020204030204" charset="0"/>
                <a:cs typeface="Calibri Light" panose="020F0302020204030204" charset="0"/>
              </a:rPr>
              <a:t>Read your notes. (What is the general vibe?)</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2. Coding (The Post-it Notes):</a:t>
            </a:r>
            <a:r>
              <a:rPr lang="en-US" altLang="en-US">
                <a:latin typeface="Calibri Light" panose="020F0302020204030204" charset="0"/>
                <a:cs typeface="Calibri Light" panose="020F0302020204030204" charset="0"/>
              </a:rPr>
              <a:t> Attach a one-word label to specific sentences.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Example quote: "I had three other deadlines that week, I just couldn't cope." ➔ Code: Time Management.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Example quote: "The leader just gave me orders and never asked my opinion." ➔ Code: Poor Leadership.</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3. Generating Themes (The Wardrobe Boxes):</a:t>
            </a:r>
            <a:r>
              <a:rPr lang="en-US" altLang="en-US">
                <a:latin typeface="Calibri Light" panose="020F0302020204030204" charset="0"/>
                <a:cs typeface="Calibri Light" panose="020F0302020204030204" charset="0"/>
              </a:rPr>
              <a:t> Group your small codes into big, academic themes.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solidFill>
                  <a:srgbClr val="C00000"/>
                </a:solidFill>
                <a:latin typeface="Calibri Light" panose="020F0302020204030204" charset="0"/>
                <a:cs typeface="Calibri Light" panose="020F0302020204030204" charset="0"/>
              </a:rPr>
              <a:t>Time Management + Exam Stress = Theme: Academic Overload.</a:t>
            </a:r>
            <a:endParaRPr lang="en-US" altLang="en-US" b="1">
              <a:solidFill>
                <a:srgbClr val="C00000"/>
              </a:solidFill>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Alex’s Verbatim Answer:</a:t>
            </a:r>
            <a:endParaRPr lang="en-US" b="1"/>
          </a:p>
        </p:txBody>
      </p:sp>
      <p:sp>
        <p:nvSpPr>
          <p:cNvPr id="3" name="Content Placeholder 2"/>
          <p:cNvSpPr>
            <a:spLocks noGrp="1"/>
          </p:cNvSpPr>
          <p:nvPr>
            <p:ph idx="1"/>
          </p:nvPr>
        </p:nvSpPr>
        <p:spPr/>
        <p:txBody>
          <a:bodyPr>
            <a:normAutofit/>
          </a:bodyPr>
          <a:p>
            <a:r>
              <a:rPr lang="en-US" altLang="en-US" i="1">
                <a:latin typeface="Calibri Light" panose="020F0302020204030204" charset="0"/>
                <a:cs typeface="Calibri Light" panose="020F0302020204030204" charset="0"/>
              </a:rPr>
              <a:t>"I actually tried at the start, </a:t>
            </a:r>
            <a:r>
              <a:rPr lang="en-US" altLang="en-US" i="1">
                <a:solidFill>
                  <a:srgbClr val="C00000"/>
                </a:solidFill>
                <a:latin typeface="Calibri Light" panose="020F0302020204030204" charset="0"/>
                <a:cs typeface="Calibri Light" panose="020F0302020204030204" charset="0"/>
              </a:rPr>
              <a:t>but Sarah, the group leader, just took over everything.</a:t>
            </a:r>
            <a:r>
              <a:rPr lang="en-US" altLang="en-US" i="1">
                <a:latin typeface="Calibri Light" panose="020F0302020204030204" charset="0"/>
                <a:cs typeface="Calibri Light" panose="020F0302020204030204" charset="0"/>
              </a:rPr>
              <a:t> Whenever I suggested an idea for the marketing section, she just ignored it or completely rewrote my slides without asking. It made me feel totally useless. Also, after the first week, </a:t>
            </a:r>
            <a:r>
              <a:rPr lang="en-US" altLang="en-US" i="1">
                <a:solidFill>
                  <a:srgbClr val="FFC000"/>
                </a:solidFill>
                <a:latin typeface="Calibri Light" panose="020F0302020204030204" charset="0"/>
                <a:cs typeface="Calibri Light" panose="020F0302020204030204" charset="0"/>
              </a:rPr>
              <a:t>I had three other major essays due for different modules, </a:t>
            </a:r>
            <a:r>
              <a:rPr lang="en-US" altLang="en-US" i="1">
                <a:latin typeface="Calibri Light" panose="020F0302020204030204" charset="0"/>
                <a:cs typeface="Calibri Light" panose="020F0302020204030204" charset="0"/>
              </a:rPr>
              <a:t>and </a:t>
            </a:r>
            <a:r>
              <a:rPr lang="en-US" altLang="en-US" i="1">
                <a:solidFill>
                  <a:srgbClr val="00B050"/>
                </a:solidFill>
                <a:latin typeface="Calibri Light" panose="020F0302020204030204" charset="0"/>
                <a:cs typeface="Calibri Light" panose="020F0302020204030204" charset="0"/>
              </a:rPr>
              <a:t>I was working night shifts at the pub to pay my rent.</a:t>
            </a:r>
            <a:r>
              <a:rPr lang="en-US" altLang="en-US" i="1">
                <a:latin typeface="Calibri Light" panose="020F0302020204030204" charset="0"/>
                <a:cs typeface="Calibri Light" panose="020F0302020204030204" charset="0"/>
              </a:rPr>
              <a:t> I just thought, 'If she wants to do it all herself, let her.' So, I just muted the WhatsApp group and stopped turning up."</a:t>
            </a:r>
            <a:endParaRPr lang="en-US" altLang="en-US" i="1">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Step 1: Coding</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166495"/>
            <a:ext cx="8229600" cy="4351020"/>
          </a:xfrm>
        </p:spPr>
        <p:txBody>
          <a:bodyPr>
            <a:normAutofit fontScale="90000" lnSpcReduction="20000"/>
          </a:bodyPr>
          <a:p>
            <a:r>
              <a:rPr lang="en-US" altLang="en-US" b="1">
                <a:latin typeface="Calibri Light" panose="020F0302020204030204" charset="0"/>
                <a:cs typeface="Calibri Light" panose="020F0302020204030204" charset="0"/>
                <a:sym typeface="+mn-ea"/>
              </a:rPr>
              <a:t>Coding </a:t>
            </a:r>
            <a:r>
              <a:rPr lang="en-US" altLang="en-US">
                <a:latin typeface="Calibri Light" panose="020F0302020204030204" charset="0"/>
                <a:cs typeface="Calibri Light" panose="020F0302020204030204" charset="0"/>
                <a:sym typeface="+mn-ea"/>
              </a:rPr>
              <a:t>is going through the text line-by-line and attaching a short, descriptive label (a code) to any sentence that contains a distinct idea.</a:t>
            </a:r>
            <a:endParaRPr lang="en-US" altLang="en-US">
              <a:latin typeface="Calibri Light" panose="020F0302020204030204" charset="0"/>
              <a:cs typeface="Calibri Light" panose="020F0302020204030204" charset="0"/>
              <a:sym typeface="+mn-ea"/>
            </a:endParaRPr>
          </a:p>
          <a:p>
            <a:pPr marL="0" indent="0">
              <a:buNone/>
            </a:pPr>
            <a:endParaRPr lang="en-US" altLang="en-US" i="1">
              <a:latin typeface="Calibri Light" panose="020F0302020204030204" charset="0"/>
              <a:cs typeface="Calibri Light" panose="020F0302020204030204" charset="0"/>
              <a:sym typeface="+mn-ea"/>
            </a:endParaRPr>
          </a:p>
          <a:p>
            <a:r>
              <a:rPr lang="en-US" altLang="en-US" i="1">
                <a:latin typeface="Calibri Light" panose="020F0302020204030204" charset="0"/>
                <a:cs typeface="Calibri Light" panose="020F0302020204030204" charset="0"/>
                <a:sym typeface="+mn-ea"/>
              </a:rPr>
              <a:t>"I actually tried at the start, </a:t>
            </a:r>
            <a:r>
              <a:rPr lang="en-US" altLang="en-US" i="1">
                <a:solidFill>
                  <a:srgbClr val="C00000"/>
                </a:solidFill>
                <a:latin typeface="Calibri Light" panose="020F0302020204030204" charset="0"/>
                <a:cs typeface="Calibri Light" panose="020F0302020204030204" charset="0"/>
                <a:sym typeface="+mn-ea"/>
              </a:rPr>
              <a:t>but Sarah, the group leader, just took over everything. </a:t>
            </a:r>
            <a:r>
              <a:rPr lang="en-US" altLang="en-US" b="1" i="1">
                <a:solidFill>
                  <a:srgbClr val="C00000"/>
                </a:solidFill>
                <a:latin typeface="Calibri Light" panose="020F0302020204030204" charset="0"/>
                <a:cs typeface="Calibri Light" panose="020F0302020204030204" charset="0"/>
                <a:sym typeface="+mn-ea"/>
              </a:rPr>
              <a:t>(Code 1:Micro-management by leader) </a:t>
            </a:r>
            <a:r>
              <a:rPr lang="en-US" altLang="en-US" i="1">
                <a:solidFill>
                  <a:srgbClr val="C00000"/>
                </a:solidFill>
                <a:latin typeface="Calibri Light" panose="020F0302020204030204" charset="0"/>
                <a:cs typeface="Calibri Light" panose="020F0302020204030204" charset="0"/>
                <a:sym typeface="+mn-ea"/>
              </a:rPr>
              <a:t> </a:t>
            </a:r>
            <a:r>
              <a:rPr lang="en-US" altLang="en-US" i="1">
                <a:latin typeface="Calibri Light" panose="020F0302020204030204" charset="0"/>
                <a:cs typeface="Calibri Light" panose="020F0302020204030204" charset="0"/>
                <a:sym typeface="+mn-ea"/>
              </a:rPr>
              <a:t>Whenever I suggested an idea for the marketing section, </a:t>
            </a:r>
            <a:r>
              <a:rPr lang="en-US" altLang="en-US" i="1">
                <a:solidFill>
                  <a:srgbClr val="C00000"/>
                </a:solidFill>
                <a:latin typeface="Calibri Light" panose="020F0302020204030204" charset="0"/>
                <a:cs typeface="Calibri Light" panose="020F0302020204030204" charset="0"/>
                <a:sym typeface="+mn-ea"/>
              </a:rPr>
              <a:t>she just ignored it or completely rewrote my slides without asking </a:t>
            </a:r>
            <a:r>
              <a:rPr lang="en-US" altLang="en-US" b="1" i="1">
                <a:solidFill>
                  <a:srgbClr val="C00000"/>
                </a:solidFill>
                <a:latin typeface="Calibri Light" panose="020F0302020204030204" charset="0"/>
                <a:cs typeface="Calibri Light" panose="020F0302020204030204" charset="0"/>
                <a:sym typeface="+mn-ea"/>
              </a:rPr>
              <a:t>(Code 1:Micro-management by leader)</a:t>
            </a:r>
            <a:r>
              <a:rPr lang="en-US" altLang="en-US" b="1" i="1">
                <a:latin typeface="Calibri Light" panose="020F0302020204030204" charset="0"/>
                <a:cs typeface="Calibri Light" panose="020F0302020204030204" charset="0"/>
                <a:sym typeface="+mn-ea"/>
              </a:rPr>
              <a:t>.</a:t>
            </a:r>
            <a:r>
              <a:rPr lang="en-US" altLang="en-US" i="1">
                <a:latin typeface="Calibri Light" panose="020F0302020204030204" charset="0"/>
                <a:cs typeface="Calibri Light" panose="020F0302020204030204" charset="0"/>
                <a:sym typeface="+mn-ea"/>
              </a:rPr>
              <a:t> </a:t>
            </a:r>
            <a:r>
              <a:rPr lang="en-US" altLang="en-US" i="1">
                <a:solidFill>
                  <a:srgbClr val="0070C0"/>
                </a:solidFill>
                <a:latin typeface="Calibri Light" panose="020F0302020204030204" charset="0"/>
                <a:cs typeface="Calibri Light" panose="020F0302020204030204" charset="0"/>
                <a:sym typeface="+mn-ea"/>
              </a:rPr>
              <a:t>It made me feel totally useless</a:t>
            </a:r>
            <a:r>
              <a:rPr lang="en-US" altLang="en-US" b="1" i="1">
                <a:solidFill>
                  <a:srgbClr val="0070C0"/>
                </a:solidFill>
                <a:latin typeface="Calibri Light" panose="020F0302020204030204" charset="0"/>
                <a:cs typeface="Calibri Light" panose="020F0302020204030204" charset="0"/>
                <a:sym typeface="+mn-ea"/>
              </a:rPr>
              <a:t>(Code 2: Feeling undervalued / Loss of motivation)</a:t>
            </a:r>
            <a:r>
              <a:rPr lang="en-US" altLang="en-US" i="1">
                <a:latin typeface="Calibri Light" panose="020F0302020204030204" charset="0"/>
                <a:cs typeface="Calibri Light" panose="020F0302020204030204" charset="0"/>
                <a:sym typeface="+mn-ea"/>
              </a:rPr>
              <a:t>. Also, after the first week, </a:t>
            </a:r>
            <a:r>
              <a:rPr lang="en-US" altLang="en-US" i="1">
                <a:solidFill>
                  <a:srgbClr val="FFC000"/>
                </a:solidFill>
                <a:latin typeface="Calibri Light" panose="020F0302020204030204" charset="0"/>
                <a:cs typeface="Calibri Light" panose="020F0302020204030204" charset="0"/>
                <a:sym typeface="+mn-ea"/>
              </a:rPr>
              <a:t>I had three other major essays due for different modules </a:t>
            </a:r>
            <a:r>
              <a:rPr lang="en-US" altLang="en-US" b="1" i="1">
                <a:solidFill>
                  <a:srgbClr val="FFC000"/>
                </a:solidFill>
                <a:latin typeface="Calibri Light" panose="020F0302020204030204" charset="0"/>
                <a:cs typeface="Calibri Light" panose="020F0302020204030204" charset="0"/>
                <a:sym typeface="+mn-ea"/>
              </a:rPr>
              <a:t>(Code 3 :Academic overload)</a:t>
            </a:r>
            <a:r>
              <a:rPr lang="en-US" altLang="en-US" i="1">
                <a:solidFill>
                  <a:srgbClr val="FFC000"/>
                </a:solidFill>
                <a:latin typeface="Calibri Light" panose="020F0302020204030204" charset="0"/>
                <a:cs typeface="Calibri Light" panose="020F0302020204030204" charset="0"/>
                <a:sym typeface="+mn-ea"/>
              </a:rPr>
              <a:t> , </a:t>
            </a:r>
            <a:r>
              <a:rPr lang="en-US" altLang="en-US" i="1">
                <a:latin typeface="Calibri Light" panose="020F0302020204030204" charset="0"/>
                <a:cs typeface="Calibri Light" panose="020F0302020204030204" charset="0"/>
                <a:sym typeface="+mn-ea"/>
              </a:rPr>
              <a:t>and </a:t>
            </a:r>
            <a:r>
              <a:rPr lang="en-US" altLang="en-US" i="1">
                <a:solidFill>
                  <a:srgbClr val="00B050"/>
                </a:solidFill>
                <a:latin typeface="Calibri Light" panose="020F0302020204030204" charset="0"/>
                <a:cs typeface="Calibri Light" panose="020F0302020204030204" charset="0"/>
                <a:sym typeface="+mn-ea"/>
              </a:rPr>
              <a:t>I was working night shifts at the pub to pay my rent </a:t>
            </a:r>
            <a:r>
              <a:rPr lang="en-US" altLang="en-US" b="1" i="1">
                <a:solidFill>
                  <a:srgbClr val="00B050"/>
                </a:solidFill>
                <a:latin typeface="Calibri Light" panose="020F0302020204030204" charset="0"/>
                <a:cs typeface="Calibri Light" panose="020F0302020204030204" charset="0"/>
                <a:sym typeface="+mn-ea"/>
              </a:rPr>
              <a:t>(Code 4:  Financial pressure) </a:t>
            </a:r>
            <a:r>
              <a:rPr lang="en-US" altLang="en-US" i="1">
                <a:latin typeface="Calibri Light" panose="020F0302020204030204" charset="0"/>
                <a:cs typeface="Calibri Light" panose="020F0302020204030204" charset="0"/>
                <a:sym typeface="+mn-ea"/>
              </a:rPr>
              <a:t>I just thought, 'If she wants to do it all herself, let her.' So, I just muted the WhatsApp group and stopped turning up."</a:t>
            </a:r>
            <a:endParaRPr lang="en-US" altLang="en-US" i="1">
              <a:latin typeface="Calibri Light" panose="020F0302020204030204" charset="0"/>
              <a:cs typeface="Calibri Light" panose="020F0302020204030204" charset="0"/>
            </a:endParaRPr>
          </a:p>
          <a:p>
            <a:endParaRPr lang="en-US"/>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266065" y="178753"/>
            <a:ext cx="8229600" cy="1143000"/>
          </a:xfrm>
        </p:spPr>
        <p:txBody>
          <a:bodyPr/>
          <a:p>
            <a:r>
              <a:rPr lang="en-US">
                <a:latin typeface="Calibri Light" panose="020F0302020204030204" charset="0"/>
                <a:cs typeface="Calibri Light" panose="020F0302020204030204" charset="0"/>
              </a:rPr>
              <a:t>Step 2: Generating Themes</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4053840" cy="3917315"/>
          </a:xfrm>
        </p:spPr>
        <p:txBody>
          <a:bodyPr>
            <a:normAutofit fontScale="60000"/>
          </a:bodyPr>
          <a:p>
            <a:r>
              <a:rPr lang="en-US" altLang="en-US" i="1">
                <a:latin typeface="Calibri Light" panose="020F0302020204030204" charset="0"/>
                <a:cs typeface="Calibri Light" panose="020F0302020204030204" charset="0"/>
                <a:sym typeface="+mn-ea"/>
              </a:rPr>
              <a:t>"I actually tried at the start, </a:t>
            </a:r>
            <a:r>
              <a:rPr lang="en-US" altLang="en-US" i="1">
                <a:solidFill>
                  <a:srgbClr val="C00000"/>
                </a:solidFill>
                <a:latin typeface="Calibri Light" panose="020F0302020204030204" charset="0"/>
                <a:cs typeface="Calibri Light" panose="020F0302020204030204" charset="0"/>
                <a:sym typeface="+mn-ea"/>
              </a:rPr>
              <a:t>but Sarah, the group leader, just took over everything. </a:t>
            </a:r>
            <a:r>
              <a:rPr lang="en-US" altLang="en-US" b="1" i="1">
                <a:solidFill>
                  <a:srgbClr val="C00000"/>
                </a:solidFill>
                <a:latin typeface="Calibri Light" panose="020F0302020204030204" charset="0"/>
                <a:cs typeface="Calibri Light" panose="020F0302020204030204" charset="0"/>
                <a:sym typeface="+mn-ea"/>
              </a:rPr>
              <a:t>(Code 1:Micro-management by leader) </a:t>
            </a:r>
            <a:r>
              <a:rPr lang="en-US" altLang="en-US" i="1">
                <a:solidFill>
                  <a:srgbClr val="C00000"/>
                </a:solidFill>
                <a:latin typeface="Calibri Light" panose="020F0302020204030204" charset="0"/>
                <a:cs typeface="Calibri Light" panose="020F0302020204030204" charset="0"/>
                <a:sym typeface="+mn-ea"/>
              </a:rPr>
              <a:t> </a:t>
            </a:r>
            <a:r>
              <a:rPr lang="en-US" altLang="en-US" i="1">
                <a:latin typeface="Calibri Light" panose="020F0302020204030204" charset="0"/>
                <a:cs typeface="Calibri Light" panose="020F0302020204030204" charset="0"/>
                <a:sym typeface="+mn-ea"/>
              </a:rPr>
              <a:t>Whenever I suggested an idea for the marketing section, </a:t>
            </a:r>
            <a:r>
              <a:rPr lang="en-US" altLang="en-US" i="1">
                <a:solidFill>
                  <a:srgbClr val="C00000"/>
                </a:solidFill>
                <a:latin typeface="Calibri Light" panose="020F0302020204030204" charset="0"/>
                <a:cs typeface="Calibri Light" panose="020F0302020204030204" charset="0"/>
                <a:sym typeface="+mn-ea"/>
              </a:rPr>
              <a:t>she just ignored it or completely rewrote my slides without asking </a:t>
            </a:r>
            <a:r>
              <a:rPr lang="en-US" altLang="en-US" b="1" i="1">
                <a:solidFill>
                  <a:srgbClr val="C00000"/>
                </a:solidFill>
                <a:latin typeface="Calibri Light" panose="020F0302020204030204" charset="0"/>
                <a:cs typeface="Calibri Light" panose="020F0302020204030204" charset="0"/>
                <a:sym typeface="+mn-ea"/>
              </a:rPr>
              <a:t>(Code 1:Micro-management by leader)</a:t>
            </a:r>
            <a:r>
              <a:rPr lang="en-US" altLang="en-US" b="1" i="1">
                <a:latin typeface="Calibri Light" panose="020F0302020204030204" charset="0"/>
                <a:cs typeface="Calibri Light" panose="020F0302020204030204" charset="0"/>
                <a:sym typeface="+mn-ea"/>
              </a:rPr>
              <a:t>.</a:t>
            </a:r>
            <a:r>
              <a:rPr lang="en-US" altLang="en-US" i="1">
                <a:latin typeface="Calibri Light" panose="020F0302020204030204" charset="0"/>
                <a:cs typeface="Calibri Light" panose="020F0302020204030204" charset="0"/>
                <a:sym typeface="+mn-ea"/>
              </a:rPr>
              <a:t> </a:t>
            </a:r>
            <a:r>
              <a:rPr lang="en-US" altLang="en-US" i="1">
                <a:solidFill>
                  <a:srgbClr val="0070C0"/>
                </a:solidFill>
                <a:latin typeface="Calibri Light" panose="020F0302020204030204" charset="0"/>
                <a:cs typeface="Calibri Light" panose="020F0302020204030204" charset="0"/>
                <a:sym typeface="+mn-ea"/>
              </a:rPr>
              <a:t>It made me feel totally useless</a:t>
            </a:r>
            <a:r>
              <a:rPr lang="en-US" altLang="en-US" b="1" i="1">
                <a:solidFill>
                  <a:srgbClr val="0070C0"/>
                </a:solidFill>
                <a:latin typeface="Calibri Light" panose="020F0302020204030204" charset="0"/>
                <a:cs typeface="Calibri Light" panose="020F0302020204030204" charset="0"/>
                <a:sym typeface="+mn-ea"/>
              </a:rPr>
              <a:t>(Code 2: Feeling undervalued / Loss of motivation)</a:t>
            </a:r>
            <a:r>
              <a:rPr lang="en-US" altLang="en-US" i="1">
                <a:latin typeface="Calibri Light" panose="020F0302020204030204" charset="0"/>
                <a:cs typeface="Calibri Light" panose="020F0302020204030204" charset="0"/>
                <a:sym typeface="+mn-ea"/>
              </a:rPr>
              <a:t>. Also, after the first week, </a:t>
            </a:r>
            <a:r>
              <a:rPr lang="en-US" altLang="en-US" i="1">
                <a:solidFill>
                  <a:srgbClr val="FFC000"/>
                </a:solidFill>
                <a:latin typeface="Calibri Light" panose="020F0302020204030204" charset="0"/>
                <a:cs typeface="Calibri Light" panose="020F0302020204030204" charset="0"/>
                <a:sym typeface="+mn-ea"/>
              </a:rPr>
              <a:t>I had three other major essays due for different modules </a:t>
            </a:r>
            <a:r>
              <a:rPr lang="en-US" altLang="en-US" b="1" i="1">
                <a:solidFill>
                  <a:srgbClr val="FFC000"/>
                </a:solidFill>
                <a:latin typeface="Calibri Light" panose="020F0302020204030204" charset="0"/>
                <a:cs typeface="Calibri Light" panose="020F0302020204030204" charset="0"/>
                <a:sym typeface="+mn-ea"/>
              </a:rPr>
              <a:t>(Code 3 :Academic overload)</a:t>
            </a:r>
            <a:r>
              <a:rPr lang="en-US" altLang="en-US" i="1">
                <a:solidFill>
                  <a:srgbClr val="FFC000"/>
                </a:solidFill>
                <a:latin typeface="Calibri Light" panose="020F0302020204030204" charset="0"/>
                <a:cs typeface="Calibri Light" panose="020F0302020204030204" charset="0"/>
                <a:sym typeface="+mn-ea"/>
              </a:rPr>
              <a:t> , </a:t>
            </a:r>
            <a:r>
              <a:rPr lang="en-US" altLang="en-US" i="1">
                <a:latin typeface="Calibri Light" panose="020F0302020204030204" charset="0"/>
                <a:cs typeface="Calibri Light" panose="020F0302020204030204" charset="0"/>
                <a:sym typeface="+mn-ea"/>
              </a:rPr>
              <a:t>and </a:t>
            </a:r>
            <a:r>
              <a:rPr lang="en-US" altLang="en-US" i="1">
                <a:solidFill>
                  <a:srgbClr val="00B050"/>
                </a:solidFill>
                <a:latin typeface="Calibri Light" panose="020F0302020204030204" charset="0"/>
                <a:cs typeface="Calibri Light" panose="020F0302020204030204" charset="0"/>
                <a:sym typeface="+mn-ea"/>
              </a:rPr>
              <a:t>I was working night shifts at the pub to pay my rent </a:t>
            </a:r>
            <a:r>
              <a:rPr lang="en-US" altLang="en-US" b="1" i="1">
                <a:solidFill>
                  <a:srgbClr val="00B050"/>
                </a:solidFill>
                <a:latin typeface="Calibri Light" panose="020F0302020204030204" charset="0"/>
                <a:cs typeface="Calibri Light" panose="020F0302020204030204" charset="0"/>
                <a:sym typeface="+mn-ea"/>
              </a:rPr>
              <a:t>(Code 4:  Financial pressure) </a:t>
            </a:r>
            <a:r>
              <a:rPr lang="en-US" altLang="en-US" i="1">
                <a:latin typeface="Calibri Light" panose="020F0302020204030204" charset="0"/>
                <a:cs typeface="Calibri Light" panose="020F0302020204030204" charset="0"/>
                <a:sym typeface="+mn-ea"/>
              </a:rPr>
              <a:t>I just thought, 'If she wants to do it all herself, let her.' So, I just muted the WhatsApp group and stopped turning up."</a:t>
            </a:r>
            <a:endParaRPr lang="en-US" altLang="en-US" i="1">
              <a:latin typeface="Calibri Light" panose="020F0302020204030204" charset="0"/>
              <a:cs typeface="Calibri Light" panose="020F0302020204030204" charset="0"/>
            </a:endParaRPr>
          </a:p>
          <a:p>
            <a:endParaRPr lang="en-US"/>
          </a:p>
        </p:txBody>
      </p:sp>
      <p:sp>
        <p:nvSpPr>
          <p:cNvPr id="4" name="Footer Placeholder 3"/>
          <p:cNvSpPr>
            <a:spLocks noGrp="1"/>
          </p:cNvSpPr>
          <p:nvPr>
            <p:ph type="ftr" sz="quarter" idx="11"/>
          </p:nvPr>
        </p:nvSpPr>
        <p:spPr/>
        <p:txBody>
          <a:bodyPr/>
          <a:p>
            <a:r>
              <a:rPr lang="en-US"/>
              <a:t>©Sian Roderick</a:t>
            </a:r>
            <a:endParaRPr lang="en-US"/>
          </a:p>
        </p:txBody>
      </p:sp>
      <p:sp>
        <p:nvSpPr>
          <p:cNvPr id="5" name="Text Box 4"/>
          <p:cNvSpPr txBox="1"/>
          <p:nvPr/>
        </p:nvSpPr>
        <p:spPr>
          <a:xfrm>
            <a:off x="4725670" y="1071245"/>
            <a:ext cx="4176395" cy="4796790"/>
          </a:xfrm>
          <a:prstGeom prst="rect">
            <a:avLst/>
          </a:prstGeom>
          <a:noFill/>
        </p:spPr>
        <p:txBody>
          <a:bodyPr wrap="square" rtlCol="0">
            <a:noAutofit/>
          </a:bodyPr>
          <a:p>
            <a:r>
              <a:rPr lang="en-US" altLang="en-US">
                <a:latin typeface="Calibri Light" panose="020F0302020204030204" charset="0"/>
                <a:cs typeface="Calibri Light" panose="020F0302020204030204" charset="0"/>
              </a:rPr>
              <a:t>A </a:t>
            </a:r>
            <a:r>
              <a:rPr lang="en-US" altLang="en-US" b="1">
                <a:latin typeface="Calibri Light" panose="020F0302020204030204" charset="0"/>
                <a:cs typeface="Calibri Light" panose="020F0302020204030204" charset="0"/>
              </a:rPr>
              <a:t>theme</a:t>
            </a:r>
            <a:r>
              <a:rPr lang="en-US" altLang="en-US">
                <a:latin typeface="Calibri Light" panose="020F0302020204030204" charset="0"/>
                <a:cs typeface="Calibri Light" panose="020F0302020204030204" charset="0"/>
              </a:rPr>
              <a:t> is a </a:t>
            </a:r>
            <a:r>
              <a:rPr lang="en-US" altLang="en-US">
                <a:solidFill>
                  <a:srgbClr val="C00000"/>
                </a:solidFill>
                <a:latin typeface="Calibri Light" panose="020F0302020204030204" charset="0"/>
                <a:cs typeface="Calibri Light" panose="020F0302020204030204" charset="0"/>
              </a:rPr>
              <a:t>broader category.</a:t>
            </a:r>
            <a:r>
              <a:rPr lang="en-US" altLang="en-US">
                <a:latin typeface="Calibri Light" panose="020F0302020204030204" charset="0"/>
                <a:cs typeface="Calibri Light" panose="020F0302020204030204" charset="0"/>
              </a:rPr>
              <a:t> You look at </a:t>
            </a:r>
            <a:r>
              <a:rPr lang="en-US" altLang="en-US">
                <a:solidFill>
                  <a:srgbClr val="C00000"/>
                </a:solidFill>
                <a:latin typeface="Calibri Light" panose="020F0302020204030204" charset="0"/>
                <a:cs typeface="Calibri Light" panose="020F0302020204030204" charset="0"/>
              </a:rPr>
              <a:t>all your little codes and group them together into overarching academic concepts.</a:t>
            </a:r>
            <a:endParaRPr lang="en-US" altLang="en-US">
              <a:solidFill>
                <a:srgbClr val="C00000"/>
              </a:solidFill>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rPr>
              <a:t>Code 1: Micro-management by leader</a:t>
            </a:r>
            <a:endParaRPr lang="en-US">
              <a:latin typeface="Calibri Light" panose="020F0302020204030204" charset="0"/>
              <a:cs typeface="Calibri Light" panose="020F0302020204030204" charset="0"/>
            </a:endParaRPr>
          </a:p>
          <a:p>
            <a:endParaRPr lang="en-US">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rPr>
              <a:t>Code 2: Loss of motivation</a:t>
            </a:r>
            <a:endParaRPr lang="en-US">
              <a:latin typeface="Calibri Light" panose="020F0302020204030204" charset="0"/>
              <a:cs typeface="Calibri Light" panose="020F0302020204030204" charset="0"/>
            </a:endParaRPr>
          </a:p>
          <a:p>
            <a:endParaRPr lang="en-US">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rPr>
              <a:t>Code 3: Academic overload</a:t>
            </a:r>
            <a:endParaRPr lang="en-US">
              <a:latin typeface="Calibri Light" panose="020F0302020204030204" charset="0"/>
              <a:cs typeface="Calibri Light" panose="020F0302020204030204" charset="0"/>
            </a:endParaRPr>
          </a:p>
          <a:p>
            <a:endParaRPr lang="en-US">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rPr>
              <a:t>Code 4: Financial pressure </a:t>
            </a:r>
            <a:endParaRPr lang="en-US">
              <a:latin typeface="Calibri Light" panose="020F0302020204030204" charset="0"/>
              <a:cs typeface="Calibri Light" panose="020F0302020204030204" charset="0"/>
            </a:endParaRPr>
          </a:p>
          <a:p>
            <a:r>
              <a:rPr lang="en-US" b="1">
                <a:latin typeface="Calibri Light" panose="020F0302020204030204" charset="0"/>
                <a:cs typeface="Calibri Light" panose="020F0302020204030204" charset="0"/>
              </a:rPr>
              <a:t>Theme 1: </a:t>
            </a:r>
            <a:endParaRPr lang="en-US" b="1">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Micro-management by leader + Loss of motivation </a:t>
            </a:r>
            <a:r>
              <a:rPr lang="en-US">
                <a:latin typeface="Calibri Light" panose="020F0302020204030204" charset="0"/>
                <a:cs typeface="Calibri Light" panose="020F0302020204030204" charset="0"/>
              </a:rPr>
              <a:t>= </a:t>
            </a:r>
            <a:r>
              <a:rPr lang="en-US" b="1">
                <a:latin typeface="Calibri Light" panose="020F0302020204030204" charset="0"/>
                <a:cs typeface="Calibri Light" panose="020F0302020204030204" charset="0"/>
              </a:rPr>
              <a:t>Toxic Management Dynamics</a:t>
            </a:r>
            <a:endParaRPr lang="en-US" b="1">
              <a:latin typeface="Calibri Light" panose="020F0302020204030204" charset="0"/>
              <a:cs typeface="Calibri Light" panose="020F0302020204030204" charset="0"/>
            </a:endParaRPr>
          </a:p>
          <a:p>
            <a:r>
              <a:rPr lang="en-US" b="1">
                <a:latin typeface="Calibri Light" panose="020F0302020204030204" charset="0"/>
                <a:cs typeface="Calibri Light" panose="020F0302020204030204" charset="0"/>
              </a:rPr>
              <a:t>Theme 2: </a:t>
            </a:r>
            <a:endParaRPr lang="en-US" b="1">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sym typeface="+mn-ea"/>
              </a:rPr>
              <a:t>Academic overload + Financial pressure = </a:t>
            </a:r>
            <a:r>
              <a:rPr lang="en-US" altLang="en-US" b="1">
                <a:latin typeface="Calibri Light" panose="020F0302020204030204" charset="0"/>
                <a:cs typeface="Calibri Light" panose="020F0302020204030204" charset="0"/>
              </a:rPr>
              <a:t>External Pressures</a:t>
            </a:r>
            <a:endParaRPr lang="en-US" altLang="en-US" b="1">
              <a:latin typeface="Calibri Light" panose="020F0302020204030204" charset="0"/>
              <a:cs typeface="Calibri Light" panose="020F030202020403020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rPr>
              <a:t>Step 3: The Final Output in the Thesis</a:t>
            </a: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70000"/>
          </a:bodyPr>
          <a:p>
            <a:r>
              <a:rPr lang="en-US" b="1">
                <a:latin typeface="Calibri Light" panose="020F0302020204030204" charset="0"/>
                <a:cs typeface="Calibri Light" panose="020F0302020204030204" charset="0"/>
                <a:sym typeface="+mn-ea"/>
              </a:rPr>
              <a:t>Theme 1:</a:t>
            </a:r>
            <a:r>
              <a:rPr lang="en-US" b="1" i="1">
                <a:latin typeface="Calibri Light" panose="020F0302020204030204" charset="0"/>
                <a:cs typeface="Calibri Light" panose="020F0302020204030204" charset="0"/>
                <a:sym typeface="+mn-ea"/>
              </a:rPr>
              <a:t> </a:t>
            </a:r>
            <a:r>
              <a:rPr lang="en-US" altLang="en-US" i="1">
                <a:latin typeface="Calibri Light" panose="020F0302020204030204" charset="0"/>
                <a:cs typeface="Calibri Light" panose="020F0302020204030204" charset="0"/>
                <a:sym typeface="+mn-ea"/>
              </a:rPr>
              <a:t>Micro-management by leader + Loss of motivation </a:t>
            </a:r>
            <a:r>
              <a:rPr lang="en-US" i="1">
                <a:latin typeface="Calibri Light" panose="020F0302020204030204" charset="0"/>
                <a:cs typeface="Calibri Light" panose="020F0302020204030204" charset="0"/>
                <a:sym typeface="+mn-ea"/>
              </a:rPr>
              <a:t>= </a:t>
            </a:r>
            <a:r>
              <a:rPr lang="en-US" b="1" i="1">
                <a:solidFill>
                  <a:srgbClr val="C00000"/>
                </a:solidFill>
                <a:latin typeface="Calibri Light" panose="020F0302020204030204" charset="0"/>
                <a:cs typeface="Calibri Light" panose="020F0302020204030204" charset="0"/>
                <a:sym typeface="+mn-ea"/>
              </a:rPr>
              <a:t>Toxic Management Dynamics</a:t>
            </a:r>
            <a:endParaRPr lang="en-US" b="1" i="1">
              <a:latin typeface="Calibri Light" panose="020F0302020204030204" charset="0"/>
              <a:cs typeface="Calibri Light" panose="020F0302020204030204" charset="0"/>
            </a:endParaRPr>
          </a:p>
          <a:p>
            <a:r>
              <a:rPr lang="en-US" b="1">
                <a:latin typeface="Calibri Light" panose="020F0302020204030204" charset="0"/>
                <a:cs typeface="Calibri Light" panose="020F0302020204030204" charset="0"/>
                <a:sym typeface="+mn-ea"/>
              </a:rPr>
              <a:t>Theme 2: </a:t>
            </a:r>
            <a:r>
              <a:rPr lang="en-US" i="1">
                <a:latin typeface="Calibri Light" panose="020F0302020204030204" charset="0"/>
                <a:cs typeface="Calibri Light" panose="020F0302020204030204" charset="0"/>
                <a:sym typeface="+mn-ea"/>
              </a:rPr>
              <a:t>Academic overload + Financial pressure = </a:t>
            </a:r>
            <a:r>
              <a:rPr lang="en-US" altLang="en-US" b="1" i="1">
                <a:solidFill>
                  <a:srgbClr val="C00000"/>
                </a:solidFill>
                <a:latin typeface="Calibri Light" panose="020F0302020204030204" charset="0"/>
                <a:cs typeface="Calibri Light" panose="020F0302020204030204" charset="0"/>
                <a:sym typeface="+mn-ea"/>
              </a:rPr>
              <a:t>External Pressures</a:t>
            </a:r>
            <a:endParaRPr lang="en-US" altLang="en-US" b="1" i="1">
              <a:solidFill>
                <a:srgbClr val="C00000"/>
              </a:solidFill>
              <a:latin typeface="Calibri Light" panose="020F0302020204030204" charset="0"/>
              <a:cs typeface="Calibri Light" panose="020F0302020204030204" charset="0"/>
            </a:endParaRPr>
          </a:p>
          <a:p>
            <a:pPr marL="0" indent="0">
              <a:buNone/>
            </a:pPr>
            <a:r>
              <a:rPr lang="en-US" altLang="en-US" b="1" i="1">
                <a:solidFill>
                  <a:srgbClr val="C00000"/>
                </a:solidFill>
                <a:latin typeface="Calibri Light" panose="020F0302020204030204" charset="0"/>
                <a:cs typeface="Calibri Light" panose="020F0302020204030204" charset="0"/>
              </a:rPr>
              <a:t>The findings: </a:t>
            </a:r>
            <a:r>
              <a:rPr lang="en-US" altLang="en-US" b="1" i="1">
                <a:solidFill>
                  <a:schemeClr val="tx1"/>
                </a:solidFill>
                <a:latin typeface="Calibri Light" panose="020F0302020204030204" charset="0"/>
                <a:cs typeface="Calibri Light" panose="020F0302020204030204" charset="0"/>
              </a:rPr>
              <a:t>The thematic analysis revealed </a:t>
            </a:r>
            <a:r>
              <a:rPr lang="en-US" altLang="en-US" b="1" i="1">
                <a:solidFill>
                  <a:srgbClr val="C00000"/>
                </a:solidFill>
                <a:latin typeface="Calibri Light" panose="020F0302020204030204" charset="0"/>
                <a:cs typeface="Calibri Light" panose="020F0302020204030204" charset="0"/>
              </a:rPr>
              <a:t>two primary drivers for student disengagement</a:t>
            </a:r>
            <a:r>
              <a:rPr lang="en-US" altLang="en-US" b="1" i="1">
                <a:solidFill>
                  <a:schemeClr val="tx1"/>
                </a:solidFill>
                <a:latin typeface="Calibri Light" panose="020F0302020204030204" charset="0"/>
                <a:cs typeface="Calibri Light" panose="020F0302020204030204" charset="0"/>
              </a:rPr>
              <a:t> in group work. T</a:t>
            </a:r>
            <a:r>
              <a:rPr lang="en-US" altLang="en-US" b="1" i="1">
                <a:solidFill>
                  <a:srgbClr val="C00000"/>
                </a:solidFill>
                <a:latin typeface="Calibri Light" panose="020F0302020204030204" charset="0"/>
                <a:cs typeface="Calibri Light" panose="020F0302020204030204" charset="0"/>
              </a:rPr>
              <a:t>he first major theme was Toxic Management Dynamics</a:t>
            </a:r>
            <a:r>
              <a:rPr lang="en-US" altLang="en-US" b="1" i="1">
                <a:solidFill>
                  <a:schemeClr val="tx1"/>
                </a:solidFill>
                <a:latin typeface="Calibri Light" panose="020F0302020204030204" charset="0"/>
                <a:cs typeface="Calibri Light" panose="020F0302020204030204" charset="0"/>
              </a:rPr>
              <a:t>. Participants frequently reported that </a:t>
            </a:r>
            <a:r>
              <a:rPr lang="en-US" altLang="en-US" b="1" i="1">
                <a:solidFill>
                  <a:srgbClr val="C00000"/>
                </a:solidFill>
                <a:latin typeface="Calibri Light" panose="020F0302020204030204" charset="0"/>
                <a:cs typeface="Calibri Light" panose="020F0302020204030204" charset="0"/>
              </a:rPr>
              <a:t>micro-management eroded their motivation.</a:t>
            </a:r>
            <a:r>
              <a:rPr lang="en-US" altLang="en-US" b="1" i="1">
                <a:solidFill>
                  <a:schemeClr val="tx1"/>
                </a:solidFill>
                <a:latin typeface="Calibri Light" panose="020F0302020204030204" charset="0"/>
                <a:cs typeface="Calibri Light" panose="020F0302020204030204" charset="0"/>
              </a:rPr>
              <a:t> </a:t>
            </a:r>
            <a:r>
              <a:rPr lang="en-US" altLang="en-US" b="1" i="1">
                <a:solidFill>
                  <a:srgbClr val="C00000"/>
                </a:solidFill>
                <a:latin typeface="Calibri Light" panose="020F0302020204030204" charset="0"/>
                <a:cs typeface="Calibri Light" panose="020F0302020204030204" charset="0"/>
              </a:rPr>
              <a:t>For example</a:t>
            </a:r>
            <a:r>
              <a:rPr lang="en-US" altLang="en-US" b="1" i="1">
                <a:solidFill>
                  <a:schemeClr val="tx1"/>
                </a:solidFill>
                <a:latin typeface="Calibri Light" panose="020F0302020204030204" charset="0"/>
                <a:cs typeface="Calibri Light" panose="020F0302020204030204" charset="0"/>
              </a:rPr>
              <a:t>, one participant, Alex, stated that having his work rewritten without consultation made him feel 'totally useless,' directly leading to his withdrawal.</a:t>
            </a:r>
            <a:endParaRPr lang="en-US" altLang="en-US" b="1" i="1">
              <a:solidFill>
                <a:schemeClr val="tx1"/>
              </a:solidFill>
              <a:latin typeface="Calibri Light" panose="020F0302020204030204" charset="0"/>
              <a:cs typeface="Calibri Light" panose="020F0302020204030204" charset="0"/>
            </a:endParaRPr>
          </a:p>
          <a:p>
            <a:pPr marL="0" indent="0">
              <a:buNone/>
            </a:pPr>
            <a:endParaRPr lang="en-US" altLang="en-US" b="1" i="1">
              <a:solidFill>
                <a:schemeClr val="tx1"/>
              </a:solidFill>
              <a:latin typeface="Calibri Light" panose="020F0302020204030204" charset="0"/>
              <a:cs typeface="Calibri Light" panose="020F0302020204030204" charset="0"/>
            </a:endParaRPr>
          </a:p>
          <a:p>
            <a:pPr marL="0" indent="0">
              <a:buNone/>
            </a:pPr>
            <a:r>
              <a:rPr lang="en-US" altLang="en-US" b="1" i="1">
                <a:solidFill>
                  <a:srgbClr val="C00000"/>
                </a:solidFill>
                <a:latin typeface="Calibri Light" panose="020F0302020204030204" charset="0"/>
                <a:cs typeface="Calibri Light" panose="020F0302020204030204" charset="0"/>
              </a:rPr>
              <a:t>The second prominent theme was External Pressures.</a:t>
            </a:r>
            <a:r>
              <a:rPr lang="en-US" altLang="en-US" b="1" i="1">
                <a:solidFill>
                  <a:schemeClr val="tx1"/>
                </a:solidFill>
                <a:latin typeface="Calibri Light" panose="020F0302020204030204" charset="0"/>
                <a:cs typeface="Calibri Light" panose="020F0302020204030204" charset="0"/>
              </a:rPr>
              <a:t> Disengagement was often a forced survival tactic rather than a lack of interest. Students cited severe</a:t>
            </a:r>
            <a:r>
              <a:rPr lang="en-US" altLang="en-US" b="1" i="1">
                <a:solidFill>
                  <a:srgbClr val="C00000"/>
                </a:solidFill>
                <a:latin typeface="Calibri Light" panose="020F0302020204030204" charset="0"/>
                <a:cs typeface="Calibri Light" panose="020F0302020204030204" charset="0"/>
              </a:rPr>
              <a:t> 'academic overload' </a:t>
            </a:r>
            <a:r>
              <a:rPr lang="en-US" altLang="en-US" b="1" i="1">
                <a:solidFill>
                  <a:schemeClr val="tx1"/>
                </a:solidFill>
                <a:latin typeface="Calibri Light" panose="020F0302020204030204" charset="0"/>
                <a:cs typeface="Calibri Light" panose="020F0302020204030204" charset="0"/>
              </a:rPr>
              <a:t>alongside </a:t>
            </a:r>
            <a:r>
              <a:rPr lang="en-US" altLang="en-US" b="1" i="1">
                <a:solidFill>
                  <a:srgbClr val="C00000"/>
                </a:solidFill>
                <a:latin typeface="Calibri Light" panose="020F0302020204030204" charset="0"/>
                <a:cs typeface="Calibri Light" panose="020F0302020204030204" charset="0"/>
              </a:rPr>
              <a:t>'financial pressures',</a:t>
            </a:r>
            <a:r>
              <a:rPr lang="en-US" altLang="en-US" b="1" i="1">
                <a:solidFill>
                  <a:schemeClr val="tx1"/>
                </a:solidFill>
                <a:latin typeface="Calibri Light" panose="020F0302020204030204" charset="0"/>
                <a:cs typeface="Calibri Light" panose="020F0302020204030204" charset="0"/>
              </a:rPr>
              <a:t> with participants noting that part-time employment to pay rent took priority over unpaid group collaboration.</a:t>
            </a:r>
            <a:endParaRPr lang="en-US" altLang="en-US" b="1" i="1">
              <a:solidFill>
                <a:schemeClr val="tx1"/>
              </a:solidFill>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Recap of Week 5: </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b="1">
                <a:latin typeface="Calibri Light" panose="020F0302020204030204" charset="0"/>
                <a:cs typeface="Calibri Light" panose="020F0302020204030204" charset="0"/>
              </a:rPr>
              <a:t>Topic 1: Data Collection </a:t>
            </a:r>
            <a:endParaRPr lang="en-US" b="1">
              <a:latin typeface="Calibri Light" panose="020F0302020204030204" charset="0"/>
              <a:cs typeface="Calibri Light" panose="020F0302020204030204" charset="0"/>
            </a:endParaRPr>
          </a:p>
          <a:p>
            <a:endParaRPr lang="en-US" b="1">
              <a:latin typeface="Calibri Light" panose="020F0302020204030204" charset="0"/>
              <a:cs typeface="Calibri Light" panose="020F0302020204030204" charset="0"/>
            </a:endParaRPr>
          </a:p>
          <a:p>
            <a:r>
              <a:rPr lang="en-US" i="1">
                <a:latin typeface="Calibri Light" panose="020F0302020204030204" charset="0"/>
                <a:cs typeface="Calibri Light" panose="020F0302020204030204" charset="0"/>
              </a:rPr>
              <a:t>Sampling &amp; Methods (Interviews)</a:t>
            </a:r>
            <a:endParaRPr lang="en-US" i="1">
              <a:latin typeface="Calibri Light" panose="020F0302020204030204" charset="0"/>
              <a:cs typeface="Calibri Light" panose="020F0302020204030204" charset="0"/>
            </a:endParaRPr>
          </a:p>
          <a:p>
            <a:endParaRPr lang="en-US" i="1">
              <a:latin typeface="Calibri Light" panose="020F0302020204030204" charset="0"/>
              <a:cs typeface="Calibri Light" panose="020F0302020204030204" charset="0"/>
            </a:endParaRPr>
          </a:p>
          <a:p>
            <a:r>
              <a:rPr lang="en-US" b="1">
                <a:latin typeface="Calibri Light" panose="020F0302020204030204" charset="0"/>
                <a:cs typeface="Calibri Light" panose="020F0302020204030204" charset="0"/>
              </a:rPr>
              <a:t>Topic 2: Data Analysis</a:t>
            </a:r>
            <a:endParaRPr lang="en-US" b="1">
              <a:latin typeface="Calibri Light" panose="020F0302020204030204" charset="0"/>
              <a:cs typeface="Calibri Light" panose="020F0302020204030204" charset="0"/>
            </a:endParaRPr>
          </a:p>
          <a:p>
            <a:endParaRPr lang="en-US" i="1">
              <a:latin typeface="Calibri Light" panose="020F0302020204030204" charset="0"/>
              <a:cs typeface="Calibri Light" panose="020F0302020204030204" charset="0"/>
            </a:endParaRPr>
          </a:p>
          <a:p>
            <a:r>
              <a:rPr lang="en-US" i="1">
                <a:latin typeface="Calibri Light" panose="020F0302020204030204" charset="0"/>
                <a:cs typeface="Calibri Light" panose="020F0302020204030204" charset="0"/>
              </a:rPr>
              <a:t>Themetic analysis </a:t>
            </a:r>
            <a:endParaRPr lang="en-US" i="1">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After-class Work</a:t>
            </a:r>
            <a:endParaRPr 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187690" cy="3989070"/>
          </a:xfrm>
        </p:spPr>
        <p:txBody>
          <a:bodyPr>
            <a:normAutofit/>
          </a:bodyPr>
          <a:p>
            <a:pPr marL="0" indent="0">
              <a:buNone/>
            </a:pPr>
            <a:r>
              <a:rPr lang="en-US" altLang="en-US" i="1">
                <a:latin typeface="Calibri Light" panose="020F0302020204030204" charset="0"/>
                <a:cs typeface="Calibri Light" panose="020F0302020204030204" charset="0"/>
              </a:rPr>
              <a:t>Your Task: You have 10 minutes to read David's raw transcript, create your Codes (specific labels), and generate your overarching Themes (broad categories).</a:t>
            </a:r>
            <a:endParaRPr lang="en-US" altLang="en-US"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"I do not mind the office building itself, but the commute is a nightmare. I spend two hours a day on a packed train, which costs me nearly two hundred pounds a month. When I actually get to my desk, I just sit on video calls anyway because half my project team is based in the Manchester branch. It feels completely pointless. At home, I can actually focus and get my reports written without constant interruptions from people chatting loudly by the coffee machine."</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p:txBody>
          <a:bodyPr>
            <a:normAutofit lnSpcReduction="20000"/>
          </a:bodyPr>
          <a:p>
            <a:r>
              <a:rPr lang="en-US" altLang="en-US" b="1">
                <a:latin typeface="Calibri Light" panose="020F0302020204030204" charset="0"/>
                <a:cs typeface="Calibri Light" panose="020F0302020204030204" charset="0"/>
              </a:rPr>
              <a:t>The Instructions:</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1. Grab two or three different coloured pens.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2. Code: Highlight specific complaints and give them a short, punchy label.</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3. Theme: Group your codes into at least TWO academic-sounding themes.</a:t>
            </a:r>
            <a:endParaRPr lang="en-US" altLang="en-US">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p:txBody>
          <a:bodyPr>
            <a:normAutofit lnSpcReduction="20000"/>
          </a:bodyPr>
          <a:p>
            <a:pPr marL="0" indent="0">
              <a:buNone/>
            </a:pPr>
            <a:r>
              <a:rPr lang="en-US" altLang="en-US" i="1">
                <a:latin typeface="Calibri Light" panose="020F0302020204030204" charset="0"/>
                <a:cs typeface="Calibri Light" panose="020F0302020204030204" charset="0"/>
                <a:sym typeface="+mn-ea"/>
              </a:rPr>
              <a:t>"I do not mind the office building itself, but the commute is a nightmare. I spend two hours a day on a packed train, which costs me nearly two hundred pounds a month. When I actually get to my desk, I just sit on video calls anyway because half my project team is based in the Manchester branch. It feels completely pointless. At home, I can actually focus and get my reports written without constant interruptions from people chatting loudly by the coffee machine."</a:t>
            </a:r>
            <a:endParaRPr 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a:latin typeface="Calibri Light" panose="020F0302020204030204" charset="0"/>
                <a:cs typeface="Calibri Light" panose="020F0302020204030204" charset="0"/>
              </a:rPr>
              <a:t>Any Questions? </a:t>
            </a:r>
            <a:endParaRPr lang="en-US">
              <a:latin typeface="Calibri Light" panose="020F0302020204030204" charset="0"/>
              <a:cs typeface="Calibri Light" panose="020F0302020204030204" charset="0"/>
            </a:endParaRPr>
          </a:p>
        </p:txBody>
      </p:sp>
      <p:pic>
        <p:nvPicPr>
          <p:cNvPr id="13" name="Picture 12" descr="Glasses on top of a book"/>
          <p:cNvPicPr>
            <a:picLocks noChangeAspect="1"/>
          </p:cNvPicPr>
          <p:nvPr/>
        </p:nvPicPr>
        <p:blipFill rotWithShape="1">
          <a:blip r:embed="rId1"/>
          <a:srcRect l="4143" r="28784"/>
          <a:stretch>
            <a:fillRect/>
          </a:stretch>
        </p:blipFill>
        <p:spPr>
          <a:xfrm>
            <a:off x="2709545" y="1600201"/>
            <a:ext cx="4038600" cy="398904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i="1">
                <a:latin typeface="Calibri Light" panose="020F0302020204030204" charset="0"/>
                <a:cs typeface="Calibri Light" panose="020F0302020204030204" charset="0"/>
              </a:rPr>
              <a:t>Many Thanks </a:t>
            </a:r>
            <a:endParaRPr lang="en-US" b="1" i="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29600" cy="3989070"/>
          </a:xfrm>
        </p:spPr>
        <p:txBody>
          <a:bodyPr/>
          <a:p>
            <a:r>
              <a:rPr lang="en-US">
                <a:latin typeface="Calibri Light" panose="020F0302020204030204" charset="0"/>
                <a:cs typeface="Calibri Light" panose="020F0302020204030204" charset="0"/>
              </a:rPr>
              <a:t>Email:</a:t>
            </a:r>
            <a:r>
              <a:rPr lang="en-US" i="1">
                <a:latin typeface="Calibri Light" panose="020F0302020204030204" charset="0"/>
                <a:cs typeface="Calibri Light" panose="020F0302020204030204" charset="0"/>
              </a:rPr>
              <a:t> l.zhang@uwtsd.ac.uk</a:t>
            </a:r>
            <a:endParaRPr lang="en-US" i="1">
              <a:latin typeface="Calibri Light" panose="020F0302020204030204" charset="0"/>
              <a:cs typeface="Calibri Light" panose="020F0302020204030204" charset="0"/>
            </a:endParaRPr>
          </a:p>
        </p:txBody>
      </p:sp>
    </p:spTree>
  </p:cSld>
  <p:clrMapOvr>
    <a:masterClrMapping/>
  </p:clrMapOvr>
</p:sld>
</file>

<file path=ppt/tags/tag1.xml><?xml version="1.0" encoding="utf-8"?>
<p:tagLst xmlns:p="http://schemas.openxmlformats.org/presentationml/2006/main">
  <p:tag name="TABLE_ENDDRAG_ORIGIN_RECT" val="658*366"/>
  <p:tag name="TABLE_ENDDRAG_RECT" val="26*85*658*366"/>
</p:tagLst>
</file>

<file path=ppt/tags/tag2.xml><?xml version="1.0" encoding="utf-8"?>
<p:tagLst xmlns:p="http://schemas.openxmlformats.org/presentationml/2006/main">
  <p:tag name="TABLE_ENDDRAG_ORIGIN_RECT" val="646*277"/>
  <p:tag name="TABLE_ENDDRAG_RECT" val="36*111*646*277"/>
</p:tagLst>
</file>

<file path=ppt/tags/tag3.xml><?xml version="1.0" encoding="utf-8"?>
<p:tagLst xmlns:p="http://schemas.openxmlformats.org/presentationml/2006/main">
  <p:tag name="TABLE_ENDDRAG_ORIGIN_RECT" val="648*419"/>
  <p:tag name="TABLE_ENDDRAG_RECT" val="36*35*648*419"/>
</p:tagLst>
</file>

<file path=ppt/tags/tag4.xml><?xml version="1.0" encoding="utf-8"?>
<p:tagLst xmlns:p="http://schemas.openxmlformats.org/presentationml/2006/main">
  <p:tag name="TABLE_ENDDRAG_ORIGIN_RECT" val="656*500"/>
  <p:tag name="TABLE_ENDDRAG_RECT" val="9*-25*656*500"/>
</p:tagLst>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20304</Words>
  <Application>WPS Presentation</Application>
  <PresentationFormat>On-screen Show (4:3)</PresentationFormat>
  <Paragraphs>503</Paragraphs>
  <Slides>42</Slides>
  <Notes>6</Notes>
  <HiddenSlides>0</HiddenSlides>
  <MMClips>1</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42</vt:i4>
      </vt:variant>
    </vt:vector>
  </HeadingPairs>
  <TitlesOfParts>
    <vt:vector size="53" baseType="lpstr">
      <vt:lpstr>Arial</vt:lpstr>
      <vt:lpstr>SimSun</vt:lpstr>
      <vt:lpstr>Wingdings</vt:lpstr>
      <vt:lpstr>Calibri Light</vt:lpstr>
      <vt:lpstr>Google Sans Text</vt:lpstr>
      <vt:lpstr>Segoe Print</vt:lpstr>
      <vt:lpstr>Microsoft YaHei</vt:lpstr>
      <vt:lpstr>Arial Unicode MS</vt:lpstr>
      <vt:lpstr>Myriad Pro</vt:lpstr>
      <vt:lpstr>Calibri</vt:lpstr>
      <vt:lpstr>UWTSD</vt:lpstr>
      <vt:lpstr>Sampling &amp; ? </vt:lpstr>
      <vt:lpstr>Recap: The Contents of Week 3&amp;4</vt:lpstr>
      <vt:lpstr>The "Golden Thread" of Alignment</vt:lpstr>
      <vt:lpstr>Assignment: Research Proposal (5,000 words)</vt:lpstr>
      <vt:lpstr>Assignment: Research Proposal (5,000 words)</vt:lpstr>
      <vt:lpstr>Assignment: Research Proposal (5,000 words)</vt:lpstr>
      <vt:lpstr>Assignment: Research Proposal (5,000 words)</vt:lpstr>
      <vt:lpstr>The contents of Week 5: Data Sampling &amp; Analysis </vt:lpstr>
      <vt:lpstr>Data Collection</vt:lpstr>
      <vt:lpstr>Topic 1: Data Collection: Data Sampling</vt:lpstr>
      <vt:lpstr>Core Concepts of Data Sampling </vt:lpstr>
      <vt:lpstr>PowerPoint 演示文稿</vt:lpstr>
      <vt:lpstr>2 strategies: Rolling the Dice vs. Picking the Expert</vt:lpstr>
      <vt:lpstr>PowerPoint 演示文稿</vt:lpstr>
      <vt:lpstr>PowerPoint 演示文稿</vt:lpstr>
      <vt:lpstr>Purposive Sampling in Action </vt:lpstr>
      <vt:lpstr>"To explore the leadership strategies of female CEOs who successfully saved failing tech start-ups in London."</vt:lpstr>
      <vt:lpstr>The specific technique: Snowball Sampling ⛄ </vt:lpstr>
      <vt:lpstr>PowerPoint 演示文稿</vt:lpstr>
      <vt:lpstr>The Ultimate Test </vt:lpstr>
      <vt:lpstr>PowerPoint 演示文稿</vt:lpstr>
      <vt:lpstr>PowerPoint 演示文稿</vt:lpstr>
      <vt:lpstr>Data Collection: Primary Data Tools (Your Data Collection Toolkit)</vt:lpstr>
      <vt:lpstr>PowerPoint 演示文稿</vt:lpstr>
      <vt:lpstr>The Qualitative Tools (Stories &amp; Context)</vt:lpstr>
      <vt:lpstr>PowerPoint 演示文稿</vt:lpstr>
      <vt:lpstr>Quiz</vt:lpstr>
      <vt:lpstr>The Qualitative Tools: Interviews</vt:lpstr>
      <vt:lpstr>The Semi-Structured Interview</vt:lpstr>
      <vt:lpstr>Activity 1: Designing Questions (5 Minutes)</vt:lpstr>
      <vt:lpstr>Activity 2 – Data Collection (7 mins)</vt:lpstr>
      <vt:lpstr>We Have the Evidence, Now What? </vt:lpstr>
      <vt:lpstr>TOPIC 2: Data Analysis of Interviews - Thematic Analysis</vt:lpstr>
      <vt:lpstr>Alex’s Verbatim Answer:</vt:lpstr>
      <vt:lpstr>Step 1: Coding</vt:lpstr>
      <vt:lpstr>Step 2: Generating Themes</vt:lpstr>
      <vt:lpstr>Step 3: The Final Output in the Thesis</vt:lpstr>
      <vt:lpstr>Recap of Week 5: </vt:lpstr>
      <vt:lpstr>After-class Work</vt:lpstr>
      <vt:lpstr>PowerPoint 演示文稿</vt:lpstr>
      <vt:lpstr>Any Questions? </vt:lpstr>
      <vt:lpstr>Many Thanks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Your Research Project</dc:title>
  <dc:creator>Helen Evans (Institute of Management and Health)</dc:creator>
  <cp:lastModifiedBy>Maggie</cp:lastModifiedBy>
  <cp:revision>92</cp:revision>
  <dcterms:created xsi:type="dcterms:W3CDTF">2024-03-05T18:00:00Z</dcterms:created>
  <dcterms:modified xsi:type="dcterms:W3CDTF">2026-03-03T09:28:37Z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4419921CF0784773B96704ED9DA0F88E_13</vt:lpwstr>
  </property>
  <property fmtid="{D5CDD505-2E9C-101B-9397-08002B2CF9AE}" pid="3" name="KSOProductBuildVer">
    <vt:lpwstr>1033-12.2.0.23196</vt:lpwstr>
  </property>
</Properties>
</file>