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rels" ContentType="application/vnd.openxmlformats-package.relationships+xml"/>
  <Default Extension="svg" ContentType="image/svg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5" r:id="rId3"/>
    <p:sldId id="257" r:id="rId4"/>
    <p:sldId id="267" r:id="rId5"/>
    <p:sldId id="268" r:id="rId6"/>
    <p:sldId id="258" r:id="rId7"/>
    <p:sldId id="269" r:id="rId8"/>
    <p:sldId id="270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65"/>
  </p:normalViewPr>
  <p:slideViewPr>
    <p:cSldViewPr snapToGrid="0" snapToObjects="1">
      <p:cViewPr>
        <p:scale>
          <a:sx n="79" d="100"/>
          <a:sy n="79" d="100"/>
        </p:scale>
        <p:origin x="1856" y="8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44EBC3C-9016-AA4D-AE2A-40B7F3E005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041C2188-0391-974B-BD72-2F2AFDAD63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1DE37714-7A8A-044D-B5CB-34E100A51F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3C874-56C9-E448-9BFF-11B43E8D11FF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2AD5C3E6-3010-F44C-8542-A2C1F0C15F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F93D030E-3684-1542-AE75-11ADD7724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2A594-840C-B045-9F96-FE7AD7309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5923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DF784FC-54F4-7B47-9CF5-4F0111ADFD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93E8FC6-7905-0648-94E0-FC69BFC09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2A47A888-439D-7544-82B3-D16CCC276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3C874-56C9-E448-9BFF-11B43E8D11FF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94B4F2AA-3A6C-614E-AD9E-606BCF53C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762DCA0D-F132-7F49-8287-51105D8BA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2A594-840C-B045-9F96-FE7AD7309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516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6BEDA5F-E39A-C947-ACC0-4E9C83979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4092186C-C085-D740-8566-23EDB48640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EA26AB75-F176-5446-86F5-13CFDD9CC8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3C874-56C9-E448-9BFF-11B43E8D11FF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B0F3646-01CB-974B-8EB8-88FF86682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73ECD614-39B4-C84F-89E3-18E325FDE6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2A594-840C-B045-9F96-FE7AD7309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329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51808BC-5330-9F4B-B56E-B7D763E73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CD7DD72-BC6E-2345-A4B2-2540FE1ACF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4E53FCA7-FFAF-BC43-8F91-17B10EBBCF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951DA54E-AE5B-4F4E-9533-EFE786D31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3C874-56C9-E448-9BFF-11B43E8D11FF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7D603689-482B-B64A-9E3D-8F0564917D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3B2EDE05-EBC3-8542-8F57-08A926E1F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2A594-840C-B045-9F96-FE7AD7309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51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82443E8-7B82-2448-8E15-DD5B44089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E90A4D75-B8C5-ED42-A42B-66F1B77576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DB4DA442-2DCB-674F-9070-2E03E3508B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E67712C1-34D7-9E49-82AA-6DB2CB8045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466B8664-3450-1243-AA8C-CADA5E69E7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9ADB03BB-DBCD-9749-9006-421DE757C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3C874-56C9-E448-9BFF-11B43E8D11FF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B723716B-5197-8041-AFF5-07A66D49BE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D34B62E7-F09C-504F-9AB1-546232236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2A594-840C-B045-9F96-FE7AD7309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678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3803625-0EFF-E54E-A251-497B927D11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155639F4-EDC7-744E-990D-DBE6AF207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3C874-56C9-E448-9BFF-11B43E8D11FF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06EBC42C-7EA7-414C-8AD4-3EC35334E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4C32059E-9829-1249-906D-FFFD7B186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2A594-840C-B045-9F96-FE7AD7309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56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5E206A72-527C-3D4B-AC7E-BF39EA8641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3C874-56C9-E448-9BFF-11B43E8D11FF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5B976C82-5C76-544D-8178-ED4A0CB96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1E9724F3-A0BC-594F-86DD-82879DB42D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2A594-840C-B045-9F96-FE7AD7309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8901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29973F9-CCC8-C84D-BEC5-1BD541055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62705DC-B6AB-0B4C-8A74-3214ECD7E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E07CAEDE-84F3-1447-9BE9-C0D6874AED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398EB7B9-B71C-9944-916E-EFDA2DA90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3C874-56C9-E448-9BFF-11B43E8D11FF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1F30A825-8902-5D49-B88D-95B3E70A4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32EEAE4C-47F1-3B4F-868B-1161AE747E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2A594-840C-B045-9F96-FE7AD7309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520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B9365C7-2351-6D48-85C9-4C392E694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E4E53DCF-94FA-ED46-847C-FC70A05D4A2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9CAE08BD-8F5C-F84F-9815-EBC4F28FB8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BD04BC8C-487D-0941-8BC4-619B9D41F6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3C874-56C9-E448-9BFF-11B43E8D11FF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9CE1DFBA-61DC-954A-9F0A-45FF829BA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1CF0C2D3-C6C3-DA4C-9876-5FCF220DE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2A594-840C-B045-9F96-FE7AD7309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737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B85D010-D759-4740-916D-AAB39980D2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37F30E37-5D4B-F04D-B849-7B5950BBF0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D608EE0-36EE-EF4F-A1C8-035B304FC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3C874-56C9-E448-9BFF-11B43E8D11FF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5CACB68F-2827-9E47-9C5C-033D02ED0F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044C5B7-7AAC-A14D-B136-015E260F29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2A594-840C-B045-9F96-FE7AD7309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0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A10C7D1B-3427-4948-A8BB-EB23C90890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019EB267-3049-F544-8E50-717461D140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EA515865-BB4B-A84F-B481-AE564B46F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3C874-56C9-E448-9BFF-11B43E8D11FF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48B87477-A8A4-8146-A9BD-4AA52A2876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2F9DA74E-9AE6-194A-B15B-C780558A75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2A594-840C-B045-9F96-FE7AD7309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960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F77CBB31-AB24-2845-BD73-DFE56AFD3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502B1D4D-50EA-1A4C-80D4-D59E6ABE05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FB964885-D527-0A4C-977A-39B183BD51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83C874-56C9-E448-9BFF-11B43E8D11FF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F985670B-7121-1A45-B6F5-C42BC07A05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3DAA7692-58DC-1E46-BC58-94D1C2751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A2A594-840C-B045-9F96-FE7AD7309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6255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4" Type="http://schemas.openxmlformats.org/officeDocument/2006/relationships/image" Target="../media/image6.sv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stressandresilience.com/wp-content/uploads/2014/12/Addicted_To_Busy.pdf" TargetMode="External"/><Relationship Id="rId4" Type="http://schemas.openxmlformats.org/officeDocument/2006/relationships/hyperlink" Target="https://www.indeed.co.uk/jobs?q=lidl&amp;l=swansea&amp;vjk=75ce81a04b305cbb" TargetMode="External"/><Relationship Id="rId5" Type="http://schemas.openxmlformats.org/officeDocument/2006/relationships/hyperlink" Target="https://careers.lidl.com/en/our-values-1300.htm" TargetMode="Externa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9CEE9DAA-3989-2A40-8015-E0EE4658C1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3791" y="1811616"/>
            <a:ext cx="2857500" cy="28575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D7BA44AB-39E0-1B4D-B3ED-D5E10D182AD9}"/>
              </a:ext>
            </a:extLst>
          </p:cNvPr>
          <p:cNvSpPr txBox="1"/>
          <p:nvPr/>
        </p:nvSpPr>
        <p:spPr>
          <a:xfrm>
            <a:off x="2471468" y="138506"/>
            <a:ext cx="70888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Comic Sans MS" panose="030F0902030302020204" pitchFamily="66" charset="0"/>
              </a:rPr>
              <a:t>Retail Graduate Management </a:t>
            </a:r>
            <a:r>
              <a:rPr lang="en-US" sz="2800" dirty="0" err="1">
                <a:latin typeface="Comic Sans MS" panose="030F0902030302020204" pitchFamily="66" charset="0"/>
              </a:rPr>
              <a:t>Programme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BB2C9CE4-60D0-E743-B61B-C117A5BF9350}"/>
              </a:ext>
            </a:extLst>
          </p:cNvPr>
          <p:cNvSpPr txBox="1"/>
          <p:nvPr/>
        </p:nvSpPr>
        <p:spPr>
          <a:xfrm>
            <a:off x="7337315" y="982176"/>
            <a:ext cx="48100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 ability to communicate confidently and effectively across all levels of the business.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3B1069B7-04C4-5A46-9EA8-45EDE0A2F8CC}"/>
              </a:ext>
            </a:extLst>
          </p:cNvPr>
          <p:cNvSpPr txBox="1"/>
          <p:nvPr/>
        </p:nvSpPr>
        <p:spPr>
          <a:xfrm>
            <a:off x="247647" y="1179482"/>
            <a:ext cx="35516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We’re looking for a total people person with pallet-loads of positive energy.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79C2265C-2D29-A24F-90D2-ED2FDCB7A9F6}"/>
              </a:ext>
            </a:extLst>
          </p:cNvPr>
          <p:cNvSpPr/>
          <p:nvPr/>
        </p:nvSpPr>
        <p:spPr>
          <a:xfrm>
            <a:off x="247647" y="2594035"/>
            <a:ext cx="38401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You should have passion, resilience and a readiness to adapt.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7AE927AA-3BB0-DF49-8397-8103C32BB78E}"/>
              </a:ext>
            </a:extLst>
          </p:cNvPr>
          <p:cNvSpPr/>
          <p:nvPr/>
        </p:nvSpPr>
        <p:spPr>
          <a:xfrm>
            <a:off x="163773" y="3956516"/>
            <a:ext cx="38401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Passion for working as part of a team and also ability to work independently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="" xmlns:a16="http://schemas.microsoft.com/office/drawing/2014/main" id="{824406B0-A811-7F43-850F-90D6A47CD75A}"/>
              </a:ext>
            </a:extLst>
          </p:cNvPr>
          <p:cNvSpPr/>
          <p:nvPr/>
        </p:nvSpPr>
        <p:spPr>
          <a:xfrm>
            <a:off x="163773" y="5086134"/>
            <a:ext cx="308385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Self-motivation and determination to succeed in a fast paced, challenging environment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FA1825F4-7348-7349-86F1-83270345A3A4}"/>
              </a:ext>
            </a:extLst>
          </p:cNvPr>
          <p:cNvSpPr/>
          <p:nvPr/>
        </p:nvSpPr>
        <p:spPr>
          <a:xfrm>
            <a:off x="3426177" y="5555735"/>
            <a:ext cx="373723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Desire to learn, develop and challenge yourself in a demanding and dynamic environment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="" xmlns:a16="http://schemas.microsoft.com/office/drawing/2014/main" id="{483B6A52-727D-244B-9411-6A2F572240AA}"/>
              </a:ext>
            </a:extLst>
          </p:cNvPr>
          <p:cNvSpPr/>
          <p:nvPr/>
        </p:nvSpPr>
        <p:spPr>
          <a:xfrm>
            <a:off x="8736999" y="5278736"/>
            <a:ext cx="296850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Qualification of a degree level of 2:2 or above in any discipline by September 2020 or within the last 4 years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="" xmlns:a16="http://schemas.microsoft.com/office/drawing/2014/main" id="{7016AC27-198C-2845-A295-0E404FC92656}"/>
              </a:ext>
            </a:extLst>
          </p:cNvPr>
          <p:cNvSpPr/>
          <p:nvPr/>
        </p:nvSpPr>
        <p:spPr>
          <a:xfrm>
            <a:off x="7709647" y="3646422"/>
            <a:ext cx="37012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Possession of a Full driving licence valid in the UK by September 2020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="" xmlns:a16="http://schemas.microsoft.com/office/drawing/2014/main" id="{112E93C7-4E2D-964C-8672-0F108AC90A69}"/>
              </a:ext>
            </a:extLst>
          </p:cNvPr>
          <p:cNvSpPr/>
          <p:nvPr/>
        </p:nvSpPr>
        <p:spPr>
          <a:xfrm>
            <a:off x="7709647" y="2131142"/>
            <a:ext cx="392894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Live or able to relocate within a one-hour commute of the regional location you choose</a:t>
            </a:r>
          </a:p>
        </p:txBody>
      </p:sp>
    </p:spTree>
    <p:extLst>
      <p:ext uri="{BB962C8B-B14F-4D97-AF65-F5344CB8AC3E}">
        <p14:creationId xmlns:p14="http://schemas.microsoft.com/office/powerpoint/2010/main" val="42945356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3C344E9-D7E1-7E41-9CA7-C6569690B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/>
              <a:t>What are Lidl’s values?</a:t>
            </a:r>
          </a:p>
        </p:txBody>
      </p:sp>
      <p:cxnSp>
        <p:nvCxnSpPr>
          <p:cNvPr id="13" name="Straight Arrow Connector 8">
            <a:extLst>
              <a:ext uri="{FF2B5EF4-FFF2-40B4-BE49-F238E27FC236}">
                <a16:creationId xmlns="" xmlns:a16="http://schemas.microsoft.com/office/drawing/2014/main" id="{E4A809D5-3600-46D4-A466-67F2349A54F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0D69DC9-63E0-7B49-88F7-791EA7B859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 fontScale="85000" lnSpcReduction="20000"/>
          </a:bodyPr>
          <a:lstStyle/>
          <a:p>
            <a:r>
              <a:rPr lang="en-US" sz="4800" dirty="0"/>
              <a:t>Respect</a:t>
            </a:r>
          </a:p>
          <a:p>
            <a:r>
              <a:rPr lang="en-US" sz="4800" dirty="0"/>
              <a:t>Recognition</a:t>
            </a:r>
          </a:p>
          <a:p>
            <a:r>
              <a:rPr lang="en-US" sz="4800" dirty="0"/>
              <a:t>Responsibility</a:t>
            </a:r>
          </a:p>
          <a:p>
            <a:r>
              <a:rPr lang="en-US" sz="4800" dirty="0"/>
              <a:t>Trust</a:t>
            </a:r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r>
              <a:rPr lang="en-US" sz="4800" dirty="0"/>
              <a:t>3R’S = 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B72439B2-4159-4048-BE4B-DCF09F856A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849" r="12703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790775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="" xmlns:a16="http://schemas.microsoft.com/office/drawing/2014/main" id="{3B854194-185D-494D-905C-7C7CB2E30F6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9">
            <a:extLst>
              <a:ext uri="{FF2B5EF4-FFF2-40B4-BE49-F238E27FC236}">
                <a16:creationId xmlns="" xmlns:a16="http://schemas.microsoft.com/office/drawing/2014/main" id="{B4F5FA0D-0104-4987-8241-EFF7C85B88D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2897127E-6CEF-446C-BE87-93B7C46E49D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4E2E45CB-4A2C-9E45-A228-2BDD5D6CC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625" y="2053641"/>
            <a:ext cx="3959616" cy="27600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How am I the ideal candidate for this position?</a:t>
            </a:r>
            <a:r>
              <a:rPr lang="en-GB" dirty="0">
                <a:solidFill>
                  <a:srgbClr val="FFFFFF"/>
                </a:solidFill>
                <a:effectLst/>
              </a:rPr>
              <a:t>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595D48A-5E69-1642-9D7D-AE754872E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Experience working in a team</a:t>
            </a:r>
          </a:p>
          <a:p>
            <a:r>
              <a:rPr lang="en-US" sz="2400" dirty="0">
                <a:solidFill>
                  <a:srgbClr val="000000"/>
                </a:solidFill>
              </a:rPr>
              <a:t>Experience working as a supervisor</a:t>
            </a:r>
          </a:p>
          <a:p>
            <a:r>
              <a:rPr lang="en-US" sz="2400" dirty="0">
                <a:solidFill>
                  <a:srgbClr val="000000"/>
                </a:solidFill>
              </a:rPr>
              <a:t>Experience working as a manager</a:t>
            </a:r>
          </a:p>
        </p:txBody>
      </p:sp>
    </p:spTree>
    <p:extLst>
      <p:ext uri="{BB962C8B-B14F-4D97-AF65-F5344CB8AC3E}">
        <p14:creationId xmlns:p14="http://schemas.microsoft.com/office/powerpoint/2010/main" val="2128340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="" xmlns:a16="http://schemas.microsoft.com/office/drawing/2014/main" id="{3B854194-185D-494D-905C-7C7CB2E30F6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B4F5FA0D-0104-4987-8241-EFF7C85B88D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2897127E-6CEF-446C-BE87-93B7C46E49D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1CEF74C2-1566-C64D-8DD7-C44FC202F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Passionate and positive outlook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9524840-2716-584F-B23D-72CF30272F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Being passionate about your career is key to success.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People who are passionate about their roles are able to tackle problems confidently, they do not feel self-pity on themselves.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Work is more enjoyable when you are passionate about it.</a:t>
            </a:r>
          </a:p>
        </p:txBody>
      </p:sp>
    </p:spTree>
    <p:extLst>
      <p:ext uri="{BB962C8B-B14F-4D97-AF65-F5344CB8AC3E}">
        <p14:creationId xmlns:p14="http://schemas.microsoft.com/office/powerpoint/2010/main" val="2097506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B4F5FA0D-0104-4987-8241-EFF7C85B88D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" y="0"/>
            <a:ext cx="6090572" cy="6858000"/>
          </a:xfrm>
          <a:prstGeom prst="rect">
            <a:avLst/>
          </a:prstGeom>
          <a:gradFill>
            <a:gsLst>
              <a:gs pos="0">
                <a:srgbClr val="E3411B">
                  <a:lumMod val="90000"/>
                </a:srgbClr>
              </a:gs>
              <a:gs pos="25000">
                <a:srgbClr val="E3411B">
                  <a:lumMod val="90000"/>
                </a:srgb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2897127E-6CEF-446C-BE87-93B7C46E49D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9EC9F3D6-A3ED-8A41-81F0-AF8A48C81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Resillience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85C94C1-D098-AF47-8C57-2FE694B70C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8000" dirty="0">
                <a:solidFill>
                  <a:schemeClr val="bg1"/>
                </a:solidFill>
              </a:rPr>
              <a:t>Resilient employees build strong connections and relationships with others (Davis-</a:t>
            </a:r>
            <a:r>
              <a:rPr lang="en-GB" sz="8000" dirty="0" err="1">
                <a:solidFill>
                  <a:schemeClr val="bg1"/>
                </a:solidFill>
              </a:rPr>
              <a:t>Laak</a:t>
            </a:r>
            <a:r>
              <a:rPr lang="en-GB" sz="8000" dirty="0">
                <a:solidFill>
                  <a:schemeClr val="bg1"/>
                </a:solidFill>
              </a:rPr>
              <a:t>, 2014).</a:t>
            </a:r>
          </a:p>
          <a:p>
            <a:pPr>
              <a:lnSpc>
                <a:spcPct val="170000"/>
              </a:lnSpc>
            </a:pPr>
            <a:r>
              <a:rPr lang="en-GB" sz="8000" dirty="0">
                <a:solidFill>
                  <a:schemeClr val="bg1"/>
                </a:solidFill>
              </a:rPr>
              <a:t>Resilient people are more likely to be team players.</a:t>
            </a:r>
          </a:p>
          <a:p>
            <a:pPr>
              <a:lnSpc>
                <a:spcPct val="170000"/>
              </a:lnSpc>
            </a:pPr>
            <a:r>
              <a:rPr lang="en-GB" sz="8000" dirty="0">
                <a:solidFill>
                  <a:schemeClr val="bg1"/>
                </a:solidFill>
              </a:rPr>
              <a:t> By being resilient, it is less likely that we suffer from anxiety, depression and ‘burnout’. </a:t>
            </a:r>
          </a:p>
          <a:p>
            <a:pPr>
              <a:lnSpc>
                <a:spcPct val="170000"/>
              </a:lnSpc>
            </a:pPr>
            <a:r>
              <a:rPr lang="en-GB" sz="8000" dirty="0">
                <a:solidFill>
                  <a:schemeClr val="bg1"/>
                </a:solidFill>
              </a:rPr>
              <a:t>Variety of jobs since the age of 13 has built my strength and character to become more resilient as an employee. </a:t>
            </a:r>
          </a:p>
          <a:p>
            <a:endParaRPr lang="en-US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49634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B4F5FA0D-0104-4987-8241-EFF7C85B88D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" y="0"/>
            <a:ext cx="6090572" cy="6858000"/>
          </a:xfrm>
          <a:prstGeom prst="rect">
            <a:avLst/>
          </a:prstGeom>
          <a:gradFill>
            <a:gsLst>
              <a:gs pos="0">
                <a:srgbClr val="00B0F0">
                  <a:lumMod val="90000"/>
                </a:srgbClr>
              </a:gs>
              <a:gs pos="25000">
                <a:srgbClr val="00B0F0">
                  <a:lumMod val="90000"/>
                </a:srgb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2897127E-6CEF-446C-BE87-93B7C46E49D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1A963709-CA9D-3045-AFBA-B22D6C4F52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 desire to learn</a:t>
            </a:r>
            <a:br>
              <a:rPr lang="en-US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121770E-8B9D-2E43-B1D8-749D71C851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5837" y="1340709"/>
            <a:ext cx="5306084" cy="5230634"/>
          </a:xfrm>
        </p:spPr>
        <p:txBody>
          <a:bodyPr anchor="ctr">
            <a:normAutofit fontScale="40000" lnSpcReduction="20000"/>
          </a:bodyPr>
          <a:lstStyle/>
          <a:p>
            <a:pPr>
              <a:lnSpc>
                <a:spcPct val="170000"/>
              </a:lnSpc>
            </a:pPr>
            <a:r>
              <a:rPr lang="en-US" sz="3600" dirty="0">
                <a:solidFill>
                  <a:srgbClr val="000000"/>
                </a:solidFill>
              </a:rPr>
              <a:t>Continuous learning is key to keeping up to date and ahead of the game within a workforce. </a:t>
            </a:r>
          </a:p>
          <a:p>
            <a:pPr>
              <a:lnSpc>
                <a:spcPct val="170000"/>
              </a:lnSpc>
            </a:pPr>
            <a:r>
              <a:rPr lang="en-US" sz="3600" dirty="0">
                <a:solidFill>
                  <a:srgbClr val="000000"/>
                </a:solidFill>
              </a:rPr>
              <a:t>Gail Sheehy (as citied in Olsen &amp; Malik, 2007)  an American Journalist and Lecturer once noted ”I we don’t change, we don’t </a:t>
            </a:r>
            <a:r>
              <a:rPr lang="en-US" sz="3600" dirty="0">
                <a:solidFill>
                  <a:schemeClr val="bg1"/>
                </a:solidFill>
              </a:rPr>
              <a:t>grow. If we don’t grow, we aren’t really living”.</a:t>
            </a:r>
          </a:p>
          <a:p>
            <a:pPr>
              <a:lnSpc>
                <a:spcPct val="170000"/>
              </a:lnSpc>
            </a:pPr>
            <a:r>
              <a:rPr lang="en-GB" sz="3600" dirty="0">
                <a:solidFill>
                  <a:schemeClr val="bg1"/>
                </a:solidFill>
              </a:rPr>
              <a:t>Employees who have a desire and willingness to learn have enhanced self –esteem with unfamiliar scenarios (</a:t>
            </a:r>
            <a:r>
              <a:rPr lang="en-GB" sz="3600" dirty="0" err="1">
                <a:solidFill>
                  <a:schemeClr val="bg1"/>
                </a:solidFill>
              </a:rPr>
              <a:t>Mascle</a:t>
            </a:r>
            <a:r>
              <a:rPr lang="en-GB" sz="3600" dirty="0">
                <a:solidFill>
                  <a:schemeClr val="bg1"/>
                </a:solidFill>
              </a:rPr>
              <a:t>, 2007).</a:t>
            </a:r>
          </a:p>
          <a:p>
            <a:pPr>
              <a:lnSpc>
                <a:spcPct val="170000"/>
              </a:lnSpc>
            </a:pPr>
            <a:r>
              <a:rPr lang="en-GB" sz="3600" dirty="0">
                <a:solidFill>
                  <a:schemeClr val="bg1"/>
                </a:solidFill>
              </a:rPr>
              <a:t>Module has made me realise of the importance of continuous lifelong learning.</a:t>
            </a:r>
          </a:p>
          <a:p>
            <a:pPr>
              <a:lnSpc>
                <a:spcPct val="170000"/>
              </a:lnSpc>
            </a:pPr>
            <a:r>
              <a:rPr lang="en-GB" sz="3600" dirty="0">
                <a:solidFill>
                  <a:schemeClr val="bg1"/>
                </a:solidFill>
              </a:rPr>
              <a:t>Makes you more employable.</a:t>
            </a:r>
          </a:p>
          <a:p>
            <a:pPr>
              <a:lnSpc>
                <a:spcPct val="170000"/>
              </a:lnSpc>
            </a:pPr>
            <a:endParaRPr lang="en-GB" sz="2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2400" b="1" dirty="0">
              <a:solidFill>
                <a:srgbClr val="FF0000"/>
              </a:solidFill>
            </a:endParaRPr>
          </a:p>
          <a:p>
            <a:endParaRPr lang="en-US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0615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B4F5FA0D-0104-4987-8241-EFF7C85B88D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" y="0"/>
            <a:ext cx="6090572" cy="6858000"/>
          </a:xfrm>
          <a:prstGeom prst="rect">
            <a:avLst/>
          </a:prstGeom>
          <a:gradFill>
            <a:gsLst>
              <a:gs pos="0">
                <a:srgbClr val="E3411B">
                  <a:lumMod val="90000"/>
                </a:srgbClr>
              </a:gs>
              <a:gs pos="25000">
                <a:srgbClr val="E3411B">
                  <a:lumMod val="90000"/>
                </a:srgb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2897127E-6CEF-446C-BE87-93B7C46E49D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DF1A4B9F-BB93-294F-8E94-3E99BFCF2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A good communicator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FF2208B-43EA-9F4F-A651-D5AB302F3D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 sz="2400" b="1" dirty="0">
              <a:solidFill>
                <a:srgbClr val="FF0000"/>
              </a:solidFill>
            </a:endParaRPr>
          </a:p>
          <a:p>
            <a:endParaRPr lang="en-US" sz="2400" dirty="0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8B856BAD-F64B-A641-ACC7-3C9FA0A60362}"/>
              </a:ext>
            </a:extLst>
          </p:cNvPr>
          <p:cNvSpPr txBox="1"/>
          <p:nvPr/>
        </p:nvSpPr>
        <p:spPr>
          <a:xfrm>
            <a:off x="5486400" y="595086"/>
            <a:ext cx="628468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Communication is vital for successful organisations (</a:t>
            </a:r>
            <a:r>
              <a:rPr lang="en-GB" sz="2000" dirty="0" err="1">
                <a:solidFill>
                  <a:schemeClr val="bg1"/>
                </a:solidFill>
              </a:rPr>
              <a:t>Mamoria</a:t>
            </a:r>
            <a:r>
              <a:rPr lang="en-GB" sz="2000" dirty="0">
                <a:solidFill>
                  <a:schemeClr val="bg1"/>
                </a:solidFill>
              </a:rPr>
              <a:t>, 1997)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Employees tend to be more invested in their work.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If communication is precise, clear and well timed it can prevent miscommunication and cause less problems in the workplace.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Experienced communication differently through different hierarchy’s within different workforces. 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Understand the importance and effect of good communication.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</a:rPr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31562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AFA67CD3-AB4E-4A7A-BEB8-53C445D8C44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07CF545F-9C2E-4446-97CD-AD92990C2B6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E9F0157A-003C-9C49-9B69-A960A9E01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 fontScale="90000"/>
          </a:bodyPr>
          <a:lstStyle/>
          <a:p>
            <a:r>
              <a:rPr lang="en-US" sz="3700" dirty="0">
                <a:solidFill>
                  <a:srgbClr val="000000"/>
                </a:solidFill>
              </a:rPr>
              <a:t>Additional skills I’ve learnt during this module that could make me more employable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="" xmlns:a16="http://schemas.microsoft.com/office/drawing/2014/main" id="{339C8D78-A644-462F-B674-F440635E535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Classroom">
            <a:extLst>
              <a:ext uri="{FF2B5EF4-FFF2-40B4-BE49-F238E27FC236}">
                <a16:creationId xmlns="" xmlns:a16="http://schemas.microsoft.com/office/drawing/2014/main" id="{BB54A7B0-0F3C-40BE-8358-D0331EDA45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317A303-A5B4-6448-AF05-0C85D03D1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5129" y="2737858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rgbClr val="000000"/>
                </a:solidFill>
              </a:rPr>
              <a:t>Problem solving</a:t>
            </a:r>
          </a:p>
          <a:p>
            <a:r>
              <a:rPr lang="en-US" sz="2000" dirty="0">
                <a:solidFill>
                  <a:srgbClr val="000000"/>
                </a:solidFill>
              </a:rPr>
              <a:t>Reflection</a:t>
            </a:r>
          </a:p>
          <a:p>
            <a:r>
              <a:rPr lang="en-US" sz="2000" dirty="0">
                <a:solidFill>
                  <a:srgbClr val="000000"/>
                </a:solidFill>
              </a:rPr>
              <a:t>Self Motivation</a:t>
            </a:r>
          </a:p>
        </p:txBody>
      </p:sp>
    </p:spTree>
    <p:extLst>
      <p:ext uri="{BB962C8B-B14F-4D97-AF65-F5344CB8AC3E}">
        <p14:creationId xmlns:p14="http://schemas.microsoft.com/office/powerpoint/2010/main" val="18376028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="" xmlns:a16="http://schemas.microsoft.com/office/drawing/2014/main" id="{3B854194-185D-494D-905C-7C7CB2E30F6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B4F5FA0D-0104-4987-8241-EFF7C85B88D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2897127E-6CEF-446C-BE87-93B7C46E49D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1192E676-0DAE-4243-B434-CC40E05CF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C1A5ECF-E61C-CF44-922B-6335E3F089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93752"/>
            <a:ext cx="5306084" cy="5230634"/>
          </a:xfrm>
        </p:spPr>
        <p:txBody>
          <a:bodyPr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000000"/>
                </a:solidFill>
              </a:rPr>
              <a:t>Cameron, K., &amp; </a:t>
            </a:r>
            <a:r>
              <a:rPr lang="en-US" sz="1700" dirty="0" err="1">
                <a:solidFill>
                  <a:srgbClr val="000000"/>
                </a:solidFill>
              </a:rPr>
              <a:t>Spreitzer</a:t>
            </a:r>
            <a:r>
              <a:rPr lang="en-US" sz="1700" dirty="0">
                <a:solidFill>
                  <a:srgbClr val="000000"/>
                </a:solidFill>
              </a:rPr>
              <a:t>, G. (2007) </a:t>
            </a:r>
            <a:r>
              <a:rPr lang="en-GB" sz="1700" i="1" dirty="0">
                <a:solidFill>
                  <a:srgbClr val="000000"/>
                </a:solidFill>
              </a:rPr>
              <a:t>The Oxford Handbook of Positive Organizational Scholarship. </a:t>
            </a:r>
            <a:r>
              <a:rPr lang="en-GB" sz="1700" dirty="0">
                <a:solidFill>
                  <a:srgbClr val="000000"/>
                </a:solidFill>
              </a:rPr>
              <a:t>Oxford: Oxford University </a:t>
            </a:r>
            <a:r>
              <a:rPr lang="en-GB" sz="1700" dirty="0" smtClean="0">
                <a:solidFill>
                  <a:srgbClr val="000000"/>
                </a:solidFill>
              </a:rPr>
              <a:t>Press</a:t>
            </a:r>
          </a:p>
          <a:p>
            <a:pPr marL="0" indent="0">
              <a:buNone/>
            </a:pPr>
            <a:r>
              <a:rPr lang="en-US" sz="1700" dirty="0">
                <a:solidFill>
                  <a:srgbClr val="000000"/>
                </a:solidFill>
              </a:rPr>
              <a:t>Davis-Lack, P. (2014) </a:t>
            </a:r>
            <a:r>
              <a:rPr lang="en-US" sz="1700" i="1" dirty="0">
                <a:solidFill>
                  <a:srgbClr val="000000"/>
                </a:solidFill>
              </a:rPr>
              <a:t>Addicted to busy: Your blueprint for burnout prevention. </a:t>
            </a:r>
            <a:r>
              <a:rPr lang="en-US" sz="1700" dirty="0">
                <a:solidFill>
                  <a:srgbClr val="000000"/>
                </a:solidFill>
              </a:rPr>
              <a:t>Available at: </a:t>
            </a:r>
            <a:r>
              <a:rPr lang="en-US" sz="1700" dirty="0">
                <a:solidFill>
                  <a:srgbClr val="000000"/>
                </a:solidFill>
                <a:hlinkClick r:id="rId3"/>
              </a:rPr>
              <a:t>http://stressandresilience.com/wp-content/uploads/2014/12/Addicted_To_Busy.pdf</a:t>
            </a:r>
            <a:r>
              <a:rPr lang="en-US" sz="1700" dirty="0">
                <a:solidFill>
                  <a:srgbClr val="000000"/>
                </a:solidFill>
              </a:rPr>
              <a:t> </a:t>
            </a:r>
          </a:p>
          <a:p>
            <a:pPr marL="0" indent="0">
              <a:buNone/>
            </a:pPr>
            <a:r>
              <a:rPr lang="en-US" sz="1700" dirty="0">
                <a:solidFill>
                  <a:srgbClr val="000000"/>
                </a:solidFill>
              </a:rPr>
              <a:t>[Accessed: 10.10.19</a:t>
            </a:r>
            <a:r>
              <a:rPr lang="en-US" sz="1700" dirty="0" smtClean="0">
                <a:solidFill>
                  <a:srgbClr val="000000"/>
                </a:solidFill>
              </a:rPr>
              <a:t>]</a:t>
            </a:r>
          </a:p>
          <a:p>
            <a:pPr marL="0" indent="0">
              <a:buNone/>
            </a:pPr>
            <a:r>
              <a:rPr lang="en-US" sz="1700" dirty="0" smtClean="0">
                <a:solidFill>
                  <a:srgbClr val="000000"/>
                </a:solidFill>
              </a:rPr>
              <a:t>Indeed. (2019) </a:t>
            </a:r>
            <a:r>
              <a:rPr lang="en-US" sz="1700" i="1" dirty="0" smtClean="0">
                <a:solidFill>
                  <a:srgbClr val="000000"/>
                </a:solidFill>
              </a:rPr>
              <a:t>Retail Graduate Management </a:t>
            </a:r>
            <a:r>
              <a:rPr lang="en-US" sz="1700" i="1" dirty="0" err="1" smtClean="0">
                <a:solidFill>
                  <a:srgbClr val="000000"/>
                </a:solidFill>
              </a:rPr>
              <a:t>Programme</a:t>
            </a:r>
            <a:r>
              <a:rPr lang="en-US" sz="1700" i="1" dirty="0" smtClean="0">
                <a:solidFill>
                  <a:srgbClr val="000000"/>
                </a:solidFill>
              </a:rPr>
              <a:t>. </a:t>
            </a:r>
            <a:r>
              <a:rPr lang="en-US" sz="1700" dirty="0">
                <a:solidFill>
                  <a:srgbClr val="000000"/>
                </a:solidFill>
              </a:rPr>
              <a:t>Available at: </a:t>
            </a:r>
            <a:r>
              <a:rPr lang="en-US" sz="1700" dirty="0">
                <a:solidFill>
                  <a:srgbClr val="000000"/>
                </a:solidFill>
                <a:hlinkClick r:id="rId4"/>
              </a:rPr>
              <a:t>https://</a:t>
            </a:r>
            <a:r>
              <a:rPr lang="en-US" sz="1700" dirty="0" smtClean="0">
                <a:solidFill>
                  <a:srgbClr val="000000"/>
                </a:solidFill>
                <a:hlinkClick r:id="rId4"/>
              </a:rPr>
              <a:t>www.indeed.co.uk/jobs?q=lidl&amp;l=swansea&amp;vjk=75ce81a04b305cbb</a:t>
            </a:r>
            <a:r>
              <a:rPr lang="en-US" sz="1700" dirty="0" smtClean="0">
                <a:solidFill>
                  <a:srgbClr val="000000"/>
                </a:solidFill>
              </a:rPr>
              <a:t> </a:t>
            </a:r>
          </a:p>
          <a:p>
            <a:pPr marL="0" indent="0">
              <a:buNone/>
            </a:pPr>
            <a:r>
              <a:rPr lang="en-US" sz="1700" smtClean="0">
                <a:solidFill>
                  <a:srgbClr val="000000"/>
                </a:solidFill>
              </a:rPr>
              <a:t>[Accessed:10.10.19]</a:t>
            </a:r>
            <a:endParaRPr lang="en-US" sz="17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1700" dirty="0" smtClean="0">
                <a:solidFill>
                  <a:srgbClr val="000000"/>
                </a:solidFill>
              </a:rPr>
              <a:t>Lidl</a:t>
            </a:r>
            <a:r>
              <a:rPr lang="en-US" sz="1700" dirty="0">
                <a:solidFill>
                  <a:srgbClr val="000000"/>
                </a:solidFill>
              </a:rPr>
              <a:t>. (2019) </a:t>
            </a:r>
            <a:r>
              <a:rPr lang="en-US" sz="1700" i="1" dirty="0">
                <a:solidFill>
                  <a:srgbClr val="000000"/>
                </a:solidFill>
              </a:rPr>
              <a:t>Our values. </a:t>
            </a:r>
            <a:r>
              <a:rPr lang="en-US" sz="1700" dirty="0">
                <a:solidFill>
                  <a:srgbClr val="000000"/>
                </a:solidFill>
              </a:rPr>
              <a:t>Available at: </a:t>
            </a:r>
            <a:r>
              <a:rPr lang="en-US" sz="1700" dirty="0">
                <a:solidFill>
                  <a:srgbClr val="000000"/>
                </a:solidFill>
                <a:hlinkClick r:id="rId5"/>
              </a:rPr>
              <a:t>https://careers.lidl.com/en/our-values-1300.htm</a:t>
            </a:r>
            <a:endParaRPr lang="en-US" sz="17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1700" dirty="0">
                <a:solidFill>
                  <a:srgbClr val="000000"/>
                </a:solidFill>
              </a:rPr>
              <a:t>[Accessed: 10.10.19</a:t>
            </a:r>
            <a:r>
              <a:rPr lang="en-US" sz="1700" dirty="0" smtClean="0">
                <a:solidFill>
                  <a:srgbClr val="000000"/>
                </a:solidFill>
              </a:rPr>
              <a:t>]</a:t>
            </a:r>
          </a:p>
          <a:p>
            <a:pPr marL="0" indent="0">
              <a:buNone/>
            </a:pPr>
            <a:r>
              <a:rPr lang="en-GB" sz="1700" dirty="0" err="1">
                <a:solidFill>
                  <a:srgbClr val="000000"/>
                </a:solidFill>
              </a:rPr>
              <a:t>Mamoria</a:t>
            </a:r>
            <a:r>
              <a:rPr lang="en-GB" sz="1700" dirty="0">
                <a:solidFill>
                  <a:srgbClr val="000000"/>
                </a:solidFill>
              </a:rPr>
              <a:t>, C. B. (1997) </a:t>
            </a:r>
            <a:r>
              <a:rPr lang="en-GB" sz="1700" i="1" dirty="0">
                <a:solidFill>
                  <a:srgbClr val="000000"/>
                </a:solidFill>
              </a:rPr>
              <a:t>Personnel Management. </a:t>
            </a:r>
            <a:r>
              <a:rPr lang="en-GB" sz="1700" dirty="0">
                <a:solidFill>
                  <a:srgbClr val="000000"/>
                </a:solidFill>
              </a:rPr>
              <a:t>Himalaya Publishing House: Bombay</a:t>
            </a:r>
          </a:p>
          <a:p>
            <a:pPr marL="0" indent="0">
              <a:buNone/>
            </a:pPr>
            <a:r>
              <a:rPr lang="en-US" sz="1700" dirty="0">
                <a:solidFill>
                  <a:srgbClr val="000000"/>
                </a:solidFill>
              </a:rPr>
              <a:t>Olsen, L. C., &amp; Malik, J. C. (2007)</a:t>
            </a:r>
            <a:endParaRPr lang="en-US" sz="17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1700" dirty="0" err="1">
                <a:solidFill>
                  <a:srgbClr val="000000"/>
                </a:solidFill>
              </a:rPr>
              <a:t>Mascle</a:t>
            </a:r>
            <a:r>
              <a:rPr lang="en-US" sz="1700" dirty="0">
                <a:solidFill>
                  <a:srgbClr val="000000"/>
                </a:solidFill>
              </a:rPr>
              <a:t>, D. (2007) </a:t>
            </a:r>
            <a:r>
              <a:rPr lang="en-US" sz="1700" i="1" dirty="0">
                <a:solidFill>
                  <a:srgbClr val="000000"/>
                </a:solidFill>
              </a:rPr>
              <a:t>No Adult Left Behind: 5 Big Benefits of Lifelong Learning. </a:t>
            </a:r>
            <a:r>
              <a:rPr lang="en-US" sz="1700" dirty="0">
                <a:solidFill>
                  <a:srgbClr val="000000"/>
                </a:solidFill>
              </a:rPr>
              <a:t> Article Alley, UK.</a:t>
            </a:r>
            <a:r>
              <a:rPr lang="en-GB" sz="1700" dirty="0">
                <a:solidFill>
                  <a:srgbClr val="000000"/>
                </a:solidFill>
              </a:rPr>
              <a:t> </a:t>
            </a:r>
          </a:p>
          <a:p>
            <a:pPr marL="0" indent="0">
              <a:buNone/>
            </a:pPr>
            <a:r>
              <a:rPr lang="en-US" sz="1700" dirty="0" smtClean="0">
                <a:solidFill>
                  <a:srgbClr val="000000"/>
                </a:solidFill>
              </a:rPr>
              <a:t>Olsen</a:t>
            </a:r>
            <a:r>
              <a:rPr lang="en-US" sz="1700" dirty="0">
                <a:solidFill>
                  <a:srgbClr val="000000"/>
                </a:solidFill>
              </a:rPr>
              <a:t>, L. C., &amp; Malik, J. C. (2007) </a:t>
            </a:r>
            <a:r>
              <a:rPr lang="en-US" sz="1700" i="1" dirty="0">
                <a:solidFill>
                  <a:srgbClr val="000000"/>
                </a:solidFill>
              </a:rPr>
              <a:t>When work becomes you. </a:t>
            </a:r>
            <a:r>
              <a:rPr lang="en-US" sz="1700" dirty="0">
                <a:solidFill>
                  <a:srgbClr val="000000"/>
                </a:solidFill>
              </a:rPr>
              <a:t>New York: </a:t>
            </a:r>
            <a:r>
              <a:rPr lang="en-US" sz="1700" dirty="0" err="1">
                <a:solidFill>
                  <a:srgbClr val="000000"/>
                </a:solidFill>
              </a:rPr>
              <a:t>iUniverse</a:t>
            </a:r>
            <a:r>
              <a:rPr lang="en-US" sz="1700" dirty="0">
                <a:solidFill>
                  <a:srgbClr val="000000"/>
                </a:solidFill>
              </a:rPr>
              <a:t> Inc</a:t>
            </a:r>
          </a:p>
          <a:p>
            <a:pPr marL="0" indent="0">
              <a:buNone/>
            </a:pPr>
            <a:endParaRPr lang="en-US" sz="17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700" dirty="0">
              <a:solidFill>
                <a:srgbClr val="000000"/>
              </a:solidFill>
            </a:endParaRPr>
          </a:p>
          <a:p>
            <a:endParaRPr lang="en-US" sz="17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93508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591</Words>
  <Application>Microsoft Macintosh PowerPoint</Application>
  <PresentationFormat>Widescreen</PresentationFormat>
  <Paragraphs>63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Comic Sans MS</vt:lpstr>
      <vt:lpstr>Office Theme</vt:lpstr>
      <vt:lpstr>PowerPoint Presentation</vt:lpstr>
      <vt:lpstr>What are Lidl’s values?</vt:lpstr>
      <vt:lpstr>How am I the ideal candidate for this position? </vt:lpstr>
      <vt:lpstr>Passionate and positive outlook</vt:lpstr>
      <vt:lpstr>Resillience</vt:lpstr>
      <vt:lpstr>A desire to learn </vt:lpstr>
      <vt:lpstr>A good communicator</vt:lpstr>
      <vt:lpstr>Additional skills I’ve learnt during this module that could make me more employable</vt:lpstr>
      <vt:lpstr>Reference List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Keris Mainwaring (1400416)</dc:creator>
  <cp:lastModifiedBy>James Kempson (1701225)</cp:lastModifiedBy>
  <cp:revision>2</cp:revision>
  <dcterms:created xsi:type="dcterms:W3CDTF">2019-10-14T18:16:13Z</dcterms:created>
  <dcterms:modified xsi:type="dcterms:W3CDTF">2019-10-15T18:46:36Z</dcterms:modified>
</cp:coreProperties>
</file>