
<file path=[Content_Types].xml><?xml version="1.0" encoding="utf-8"?>
<Types xmlns="http://schemas.openxmlformats.org/package/2006/content-types">
  <Default Extension="png" ContentType="image/png"/>
  <Default Extension="m4a" ContentType="audio/mp4"/>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ags/tag1.xml" ContentType="application/vnd.openxmlformats-officedocument.presentationml.tags+xml"/>
  <Override PartName="/ppt/tags/tag2.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59" r:id="rId5"/>
    <p:sldId id="260" r:id="rId6"/>
    <p:sldId id="261" r:id="rId7"/>
    <p:sldId id="262" r:id="rId8"/>
    <p:sldId id="263" r:id="rId9"/>
    <p:sldId id="265" r:id="rId10"/>
    <p:sldId id="266" r:id="rId11"/>
    <p:sldId id="271" r:id="rId12"/>
    <p:sldId id="267"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9" d="100"/>
          <a:sy n="69" d="100"/>
        </p:scale>
        <p:origin x="564" y="44"/>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dirty="0"/>
              <a:t>5/30/2023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dirty="0"/>
              <a:t>5/30/2023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5/30/2023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5/30/2023</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dirty="0"/>
              <a:t>5/30/2023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5/30/2023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5/30/2023</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5" r:id="rId2"/>
    <p:sldLayoutId id="2147483651" r:id="rId3"/>
    <p:sldLayoutId id="2147483666" r:id="rId4"/>
    <p:sldLayoutId id="2147483653" r:id="rId5"/>
    <p:sldLayoutId id="2147483654" r:id="rId6"/>
    <p:sldLayoutId id="2147483655" r:id="rId7"/>
    <p:sldLayoutId id="2147483667" r:id="rId8"/>
    <p:sldLayoutId id="2147483657" r:id="rId9"/>
    <p:sldLayoutId id="2147483660" r:id="rId10"/>
    <p:sldLayoutId id="2147483661" r:id="rId11"/>
    <p:sldLayoutId id="2147483662" r:id="rId12"/>
    <p:sldLayoutId id="2147483663" r:id="rId13"/>
    <p:sldLayoutId id="2147483664" r:id="rId14"/>
    <p:sldLayoutId id="2147483668" r:id="rId15"/>
    <p:sldLayoutId id="2147483659"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audio" Target="../media/media2.m4a"/><Relationship Id="rId7" Type="http://schemas.openxmlformats.org/officeDocument/2006/relationships/image" Target="../media/image4.png"/><Relationship Id="rId2" Type="http://schemas.microsoft.com/office/2007/relationships/media" Target="../media/media2.m4a"/><Relationship Id="rId1" Type="http://schemas.openxmlformats.org/officeDocument/2006/relationships/tags" Target="../tags/tag1.xml"/><Relationship Id="rId6" Type="http://schemas.openxmlformats.org/officeDocument/2006/relationships/image" Target="../media/image3.png"/><Relationship Id="rId5" Type="http://schemas.openxmlformats.org/officeDocument/2006/relationships/image" Target="../media/image1.png"/><Relationship Id="rId4" Type="http://schemas.openxmlformats.org/officeDocument/2006/relationships/slideLayout" Target="../slideLayouts/slideLayout1.xml"/><Relationship Id="rId9"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image" Target="../media/image9.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audio" Target="../media/media7.m4a"/><Relationship Id="rId7" Type="http://schemas.openxmlformats.org/officeDocument/2006/relationships/image" Target="../media/image11.png"/><Relationship Id="rId2" Type="http://schemas.microsoft.com/office/2007/relationships/media" Target="../media/media7.m4a"/><Relationship Id="rId1" Type="http://schemas.openxmlformats.org/officeDocument/2006/relationships/tags" Target="../tags/tag2.xml"/><Relationship Id="rId6" Type="http://schemas.openxmlformats.org/officeDocument/2006/relationships/image" Target="../media/image10.png"/><Relationship Id="rId5" Type="http://schemas.openxmlformats.org/officeDocument/2006/relationships/image" Target="../media/image1.png"/><Relationship Id="rId4"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1.xml"/><Relationship Id="rId7" Type="http://schemas.openxmlformats.org/officeDocument/2006/relationships/image" Target="../media/image14.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slideLayout" Target="../slideLayouts/slideLayout1.xml"/><Relationship Id="rId7" Type="http://schemas.openxmlformats.org/officeDocument/2006/relationships/image" Target="../media/image17.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png"/><Relationship Id="rId9"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2.png"/><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7" Type="http://schemas.openxmlformats.org/officeDocument/2006/relationships/image" Target="../media/image2.png"/><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1.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openxmlformats.org/officeDocument/2006/relationships/image" Target="../media/image23.png"/><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4"/>
          <a:stretch>
            <a:fillRect/>
          </a:stretch>
        </p:blipFill>
        <p:spPr>
          <a:xfrm>
            <a:off x="969818" y="317115"/>
            <a:ext cx="1538549" cy="695004"/>
          </a:xfrm>
          <a:prstGeom prst="rect">
            <a:avLst/>
          </a:prstGeom>
        </p:spPr>
      </p:pic>
      <p:sp>
        <p:nvSpPr>
          <p:cNvPr id="2" name="Title 1"/>
          <p:cNvSpPr>
            <a:spLocks noGrp="1"/>
          </p:cNvSpPr>
          <p:nvPr>
            <p:ph type="ctrTitle"/>
          </p:nvPr>
        </p:nvSpPr>
        <p:spPr>
          <a:xfrm>
            <a:off x="692727" y="253042"/>
            <a:ext cx="10695709" cy="823151"/>
          </a:xfrm>
        </p:spPr>
        <p:txBody>
          <a:bodyPr/>
          <a:lstStyle/>
          <a:p>
            <a:r>
              <a:rPr lang="en-GB" dirty="0" smtClean="0">
                <a:solidFill>
                  <a:schemeClr val="tx1"/>
                </a:solidFill>
              </a:rPr>
              <a:t> Advanced </a:t>
            </a:r>
            <a:r>
              <a:rPr lang="en-GB" dirty="0">
                <a:solidFill>
                  <a:schemeClr val="tx1"/>
                </a:solidFill>
              </a:rPr>
              <a:t>Industry </a:t>
            </a:r>
            <a:r>
              <a:rPr lang="en-GB" dirty="0" smtClean="0">
                <a:solidFill>
                  <a:schemeClr val="tx1"/>
                </a:solidFill>
              </a:rPr>
              <a:t>4.0 </a:t>
            </a:r>
            <a:r>
              <a:rPr lang="en-GB" dirty="0">
                <a:solidFill>
                  <a:schemeClr val="tx1"/>
                </a:solidFill>
              </a:rPr>
              <a:t>ACPA</a:t>
            </a:r>
          </a:p>
        </p:txBody>
      </p:sp>
      <p:sp>
        <p:nvSpPr>
          <p:cNvPr id="3" name="Subtitle 2"/>
          <p:cNvSpPr>
            <a:spLocks noGrp="1"/>
          </p:cNvSpPr>
          <p:nvPr>
            <p:ph type="subTitle" idx="1"/>
          </p:nvPr>
        </p:nvSpPr>
        <p:spPr>
          <a:xfrm>
            <a:off x="1372369" y="1658614"/>
            <a:ext cx="9336424" cy="4585168"/>
          </a:xfrm>
        </p:spPr>
        <p:txBody>
          <a:bodyPr>
            <a:normAutofit/>
          </a:bodyPr>
          <a:lstStyle/>
          <a:p>
            <a:pPr algn="ctr"/>
            <a:r>
              <a:rPr lang="en-GB" sz="2800" dirty="0">
                <a:solidFill>
                  <a:schemeClr val="tx1"/>
                </a:solidFill>
              </a:rPr>
              <a:t>University of Wales Trinity Saint David </a:t>
            </a:r>
          </a:p>
          <a:p>
            <a:pPr algn="ctr"/>
            <a:r>
              <a:rPr lang="en-GB" sz="2800" dirty="0">
                <a:solidFill>
                  <a:schemeClr val="tx1"/>
                </a:solidFill>
              </a:rPr>
              <a:t>(MADE Project)</a:t>
            </a:r>
          </a:p>
          <a:p>
            <a:pPr algn="ctr"/>
            <a:r>
              <a:rPr lang="en-GB" sz="2800" dirty="0">
                <a:solidFill>
                  <a:schemeClr val="tx1"/>
                </a:solidFill>
              </a:rPr>
              <a:t>By</a:t>
            </a:r>
          </a:p>
          <a:p>
            <a:pPr algn="ctr"/>
            <a:r>
              <a:rPr lang="en-GB" sz="2800" dirty="0">
                <a:solidFill>
                  <a:schemeClr val="tx1"/>
                </a:solidFill>
              </a:rPr>
              <a:t>Darren Bright (2134166)</a:t>
            </a:r>
          </a:p>
          <a:p>
            <a:pPr algn="ctr"/>
            <a:r>
              <a:rPr lang="en-GB" sz="2800" dirty="0" smtClean="0">
                <a:solidFill>
                  <a:schemeClr val="tx1"/>
                </a:solidFill>
              </a:rPr>
              <a:t>26/05/2023</a:t>
            </a:r>
            <a:endParaRPr lang="en-GB" sz="2800" dirty="0">
              <a:solidFill>
                <a:schemeClr val="tx1"/>
              </a:solidFill>
            </a:endParaRPr>
          </a:p>
          <a:p>
            <a:pPr algn="ctr"/>
            <a:endParaRPr lang="en-GB" sz="2800" dirty="0">
              <a:solidFill>
                <a:schemeClr val="tx1"/>
              </a:solidFill>
            </a:endParaRPr>
          </a:p>
          <a:p>
            <a:pPr algn="ctr"/>
            <a:r>
              <a:rPr lang="en-GB" sz="2800" dirty="0">
                <a:solidFill>
                  <a:schemeClr val="tx1"/>
                </a:solidFill>
              </a:rPr>
              <a:t>Wales Institute of Science and Art</a:t>
            </a:r>
          </a:p>
          <a:p>
            <a:pPr algn="ctr"/>
            <a:r>
              <a:rPr lang="en-GB" sz="2800" dirty="0" smtClean="0">
                <a:solidFill>
                  <a:schemeClr val="tx1"/>
                </a:solidFill>
              </a:rPr>
              <a:t>Howard Davies</a:t>
            </a:r>
            <a:endParaRPr lang="en-GB" sz="2800" dirty="0">
              <a:solidFill>
                <a:schemeClr val="tx1"/>
              </a:solidFill>
            </a:endParaRPr>
          </a:p>
          <a:p>
            <a:pPr algn="ctr"/>
            <a:endParaRPr lang="en-GB" sz="2800"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928045958"/>
      </p:ext>
    </p:extLst>
  </p:cSld>
  <p:clrMapOvr>
    <a:masterClrMapping/>
  </p:clrMapOvr>
  <mc:AlternateContent xmlns:mc="http://schemas.openxmlformats.org/markup-compatibility/2006">
    <mc:Choice xmlns:p14="http://schemas.microsoft.com/office/powerpoint/2010/main" Requires="p14">
      <p:transition spd="slow" p14:dur="2000" advTm="27004"/>
    </mc:Choice>
    <mc:Fallback>
      <p:transition spd="slow" advTm="270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5"/>
          <a:stretch>
            <a:fillRect/>
          </a:stretch>
        </p:blipFill>
        <p:spPr>
          <a:xfrm>
            <a:off x="969818" y="317115"/>
            <a:ext cx="1538549" cy="695004"/>
          </a:xfrm>
          <a:prstGeom prst="rect">
            <a:avLst/>
          </a:prstGeom>
        </p:spPr>
      </p:pic>
      <p:sp>
        <p:nvSpPr>
          <p:cNvPr id="2" name="Title 1"/>
          <p:cNvSpPr>
            <a:spLocks noGrp="1"/>
          </p:cNvSpPr>
          <p:nvPr>
            <p:ph type="ctrTitle"/>
          </p:nvPr>
        </p:nvSpPr>
        <p:spPr>
          <a:xfrm>
            <a:off x="692727" y="253042"/>
            <a:ext cx="10695709" cy="823151"/>
          </a:xfrm>
        </p:spPr>
        <p:txBody>
          <a:bodyPr/>
          <a:lstStyle/>
          <a:p>
            <a:pPr algn="ctr"/>
            <a:r>
              <a:rPr lang="en-GB" dirty="0" smtClean="0">
                <a:solidFill>
                  <a:schemeClr val="tx1"/>
                </a:solidFill>
              </a:rPr>
              <a:t> Introduction </a:t>
            </a:r>
            <a:endParaRPr lang="en-GB" dirty="0">
              <a:solidFill>
                <a:schemeClr val="tx1"/>
              </a:solidFill>
            </a:endParaRPr>
          </a:p>
        </p:txBody>
      </p:sp>
      <p:sp>
        <p:nvSpPr>
          <p:cNvPr id="6" name="Content Placeholder 2"/>
          <p:cNvSpPr txBox="1">
            <a:spLocks/>
          </p:cNvSpPr>
          <p:nvPr/>
        </p:nvSpPr>
        <p:spPr>
          <a:xfrm>
            <a:off x="692727" y="1300982"/>
            <a:ext cx="6733309" cy="5168860"/>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pPr marL="285750" indent="-285750" algn="l">
              <a:buFont typeface="Arial" panose="020B0604020202020204" pitchFamily="34" charset="0"/>
              <a:buChar char="•"/>
            </a:pPr>
            <a:r>
              <a:rPr lang="en-GB" dirty="0">
                <a:solidFill>
                  <a:schemeClr val="tx1"/>
                </a:solidFill>
              </a:rPr>
              <a:t>In 1978 the first tree shelters were conceived and trailed by Graham </a:t>
            </a:r>
            <a:r>
              <a:rPr lang="en-GB" dirty="0" err="1">
                <a:solidFill>
                  <a:schemeClr val="tx1"/>
                </a:solidFill>
              </a:rPr>
              <a:t>Tuley</a:t>
            </a:r>
            <a:r>
              <a:rPr lang="en-GB" dirty="0">
                <a:solidFill>
                  <a:schemeClr val="tx1"/>
                </a:solidFill>
              </a:rPr>
              <a:t> of the UK Forestry </a:t>
            </a:r>
            <a:r>
              <a:rPr lang="en-GB" dirty="0" smtClean="0">
                <a:solidFill>
                  <a:schemeClr val="tx1"/>
                </a:solidFill>
              </a:rPr>
              <a:t>Commission.</a:t>
            </a:r>
          </a:p>
          <a:p>
            <a:pPr marL="285750" indent="-285750" algn="l">
              <a:buFont typeface="Arial" panose="020B0604020202020204" pitchFamily="34" charset="0"/>
              <a:buChar char="•"/>
            </a:pPr>
            <a:r>
              <a:rPr lang="en-GB" dirty="0">
                <a:solidFill>
                  <a:schemeClr val="tx1"/>
                </a:solidFill>
              </a:rPr>
              <a:t>Since then, Tubex have been researching and refining the range to offer increased benefits and </a:t>
            </a:r>
            <a:r>
              <a:rPr lang="en-GB" dirty="0" smtClean="0">
                <a:solidFill>
                  <a:schemeClr val="tx1"/>
                </a:solidFill>
              </a:rPr>
              <a:t>establish </a:t>
            </a:r>
            <a:r>
              <a:rPr lang="en-GB" dirty="0">
                <a:solidFill>
                  <a:schemeClr val="tx1"/>
                </a:solidFill>
              </a:rPr>
              <a:t>safeguards as identified through many </a:t>
            </a:r>
            <a:r>
              <a:rPr lang="en-GB" dirty="0" smtClean="0">
                <a:solidFill>
                  <a:schemeClr val="tx1"/>
                </a:solidFill>
              </a:rPr>
              <a:t>trials.</a:t>
            </a:r>
            <a:endParaRPr lang="en-GB" dirty="0">
              <a:solidFill>
                <a:schemeClr val="tx1"/>
              </a:solidFill>
            </a:endParaRPr>
          </a:p>
          <a:p>
            <a:pPr marL="285750" indent="-285750" algn="l">
              <a:buFont typeface="Arial" panose="020B0604020202020204" pitchFamily="34" charset="0"/>
              <a:buChar char="•"/>
            </a:pPr>
            <a:r>
              <a:rPr lang="en-GB" dirty="0" smtClean="0">
                <a:solidFill>
                  <a:schemeClr val="tx1"/>
                </a:solidFill>
              </a:rPr>
              <a:t>The conversion part of the process involves inserting a tie into the tree shelter and its very labour intensive.</a:t>
            </a:r>
            <a:endParaRPr lang="en-GB" dirty="0">
              <a:solidFill>
                <a:schemeClr val="tx1"/>
              </a:solidFill>
            </a:endParaRPr>
          </a:p>
          <a:p>
            <a:pPr marL="285750" indent="-285750" algn="l">
              <a:buFont typeface="Arial" panose="020B0604020202020204" pitchFamily="34" charset="0"/>
              <a:buChar char="•"/>
            </a:pPr>
            <a:r>
              <a:rPr lang="en-GB" dirty="0" smtClean="0">
                <a:solidFill>
                  <a:schemeClr val="tx1"/>
                </a:solidFill>
              </a:rPr>
              <a:t>Week on week labour fulfilment percentages are not getting better than 89% so how do we find the missing 11%? Is Robotics the answer?</a:t>
            </a:r>
          </a:p>
          <a:p>
            <a:pPr marL="285750" indent="-285750" algn="l">
              <a:buFont typeface="Arial" panose="020B0604020202020204" pitchFamily="34" charset="0"/>
              <a:buChar char="•"/>
            </a:pPr>
            <a:r>
              <a:rPr lang="en-GB" dirty="0" smtClean="0">
                <a:solidFill>
                  <a:schemeClr val="tx1"/>
                </a:solidFill>
              </a:rPr>
              <a:t>Within a manufacturing line that is very labour intensive due to the dextrous nature of the task, questions have been asked for many years if Robots can be used to support staff.</a:t>
            </a:r>
          </a:p>
          <a:p>
            <a:pPr marL="285750" indent="-285750" algn="l">
              <a:buFont typeface="Arial" panose="020B0604020202020204" pitchFamily="34" charset="0"/>
              <a:buChar char="•"/>
            </a:pPr>
            <a:r>
              <a:rPr lang="en-GB" dirty="0" smtClean="0">
                <a:solidFill>
                  <a:schemeClr val="tx1"/>
                </a:solidFill>
              </a:rPr>
              <a:t>Inefficiency's are currently with attracting temporary labour that has to remain temporary due to the seasonality of the business. </a:t>
            </a:r>
          </a:p>
          <a:p>
            <a:pPr marL="342900" indent="-342900" algn="l">
              <a:buFont typeface="Arial" panose="020B0604020202020204" pitchFamily="34" charset="0"/>
              <a:buChar char="•"/>
            </a:pPr>
            <a:endParaRPr lang="en-GB" dirty="0" smtClean="0"/>
          </a:p>
        </p:txBody>
      </p:sp>
      <p:pic>
        <p:nvPicPr>
          <p:cNvPr id="5" name="Picture 4"/>
          <p:cNvPicPr>
            <a:picLocks noChangeAspect="1"/>
          </p:cNvPicPr>
          <p:nvPr/>
        </p:nvPicPr>
        <p:blipFill>
          <a:blip r:embed="rId6"/>
          <a:stretch>
            <a:fillRect/>
          </a:stretch>
        </p:blipFill>
        <p:spPr>
          <a:xfrm>
            <a:off x="8395854" y="4827972"/>
            <a:ext cx="3574473" cy="1866125"/>
          </a:xfrm>
          <a:prstGeom prst="rect">
            <a:avLst/>
          </a:prstGeom>
        </p:spPr>
      </p:pic>
      <p:pic>
        <p:nvPicPr>
          <p:cNvPr id="7" name="Picture 6"/>
          <p:cNvPicPr>
            <a:picLocks noChangeAspect="1"/>
          </p:cNvPicPr>
          <p:nvPr/>
        </p:nvPicPr>
        <p:blipFill>
          <a:blip r:embed="rId7"/>
          <a:stretch>
            <a:fillRect/>
          </a:stretch>
        </p:blipFill>
        <p:spPr>
          <a:xfrm>
            <a:off x="8132618" y="2607549"/>
            <a:ext cx="3907987" cy="2091109"/>
          </a:xfrm>
          <a:prstGeom prst="rect">
            <a:avLst/>
          </a:prstGeom>
        </p:spPr>
      </p:pic>
      <p:pic>
        <p:nvPicPr>
          <p:cNvPr id="9" name="Picture 8"/>
          <p:cNvPicPr>
            <a:picLocks noChangeAspect="1"/>
          </p:cNvPicPr>
          <p:nvPr/>
        </p:nvPicPr>
        <p:blipFill>
          <a:blip r:embed="rId8"/>
          <a:stretch>
            <a:fillRect/>
          </a:stretch>
        </p:blipFill>
        <p:spPr>
          <a:xfrm>
            <a:off x="9690009" y="123728"/>
            <a:ext cx="1969596" cy="2354507"/>
          </a:xfrm>
          <a:prstGeom prst="rect">
            <a:avLst/>
          </a:prstGeom>
        </p:spPr>
      </p:pic>
      <p:pic>
        <p:nvPicPr>
          <p:cNvPr id="3" name="Audio 2">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234076061"/>
      </p:ext>
    </p:extLst>
  </p:cSld>
  <p:clrMapOvr>
    <a:masterClrMapping/>
  </p:clrMapOvr>
  <mc:AlternateContent xmlns:mc="http://schemas.openxmlformats.org/markup-compatibility/2006">
    <mc:Choice xmlns:p14="http://schemas.microsoft.com/office/powerpoint/2010/main" Requires="p14">
      <p:transition spd="slow" p14:dur="2000" advTm="84188"/>
    </mc:Choice>
    <mc:Fallback>
      <p:transition spd="slow" advTm="841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4"/>
          <a:stretch>
            <a:fillRect/>
          </a:stretch>
        </p:blipFill>
        <p:spPr>
          <a:xfrm>
            <a:off x="969818" y="317115"/>
            <a:ext cx="1538549" cy="695004"/>
          </a:xfrm>
          <a:prstGeom prst="rect">
            <a:avLst/>
          </a:prstGeom>
        </p:spPr>
      </p:pic>
      <p:sp>
        <p:nvSpPr>
          <p:cNvPr id="2" name="Title 1"/>
          <p:cNvSpPr>
            <a:spLocks noGrp="1"/>
          </p:cNvSpPr>
          <p:nvPr>
            <p:ph type="ctrTitle"/>
          </p:nvPr>
        </p:nvSpPr>
        <p:spPr>
          <a:xfrm>
            <a:off x="692727" y="253042"/>
            <a:ext cx="10695709" cy="823151"/>
          </a:xfrm>
        </p:spPr>
        <p:txBody>
          <a:bodyPr/>
          <a:lstStyle/>
          <a:p>
            <a:r>
              <a:rPr lang="en-GB" dirty="0" smtClean="0">
                <a:solidFill>
                  <a:schemeClr val="tx1"/>
                </a:solidFill>
              </a:rPr>
              <a:t> </a:t>
            </a:r>
            <a:r>
              <a:rPr lang="en-GB" sz="3200" dirty="0" smtClean="0">
                <a:solidFill>
                  <a:schemeClr val="tx1"/>
                </a:solidFill>
              </a:rPr>
              <a:t>What does the project bring to the business</a:t>
            </a:r>
            <a:endParaRPr lang="en-GB" sz="3200" dirty="0">
              <a:solidFill>
                <a:schemeClr val="tx1"/>
              </a:solidFill>
            </a:endParaRPr>
          </a:p>
        </p:txBody>
      </p:sp>
      <p:sp>
        <p:nvSpPr>
          <p:cNvPr id="3" name="Subtitle 2"/>
          <p:cNvSpPr>
            <a:spLocks noGrp="1"/>
          </p:cNvSpPr>
          <p:nvPr>
            <p:ph type="subTitle" idx="1"/>
          </p:nvPr>
        </p:nvSpPr>
        <p:spPr>
          <a:xfrm>
            <a:off x="1018655" y="1771196"/>
            <a:ext cx="9336424" cy="5116944"/>
          </a:xfrm>
        </p:spPr>
        <p:txBody>
          <a:bodyPr>
            <a:normAutofit/>
          </a:bodyPr>
          <a:lstStyle/>
          <a:p>
            <a:pPr algn="ctr"/>
            <a:endParaRPr lang="en-GB" sz="2800" dirty="0">
              <a:solidFill>
                <a:schemeClr val="tx1"/>
              </a:solidFill>
            </a:endParaRPr>
          </a:p>
          <a:p>
            <a:pPr marL="285750" indent="-285750" algn="l">
              <a:buFont typeface="Arial" panose="020B0604020202020204" pitchFamily="34" charset="0"/>
              <a:buChar char="•"/>
            </a:pPr>
            <a:r>
              <a:rPr lang="fr-FR" dirty="0" err="1">
                <a:solidFill>
                  <a:schemeClr val="tx1"/>
                </a:solidFill>
              </a:rPr>
              <a:t>Fully</a:t>
            </a:r>
            <a:r>
              <a:rPr lang="fr-FR" dirty="0">
                <a:solidFill>
                  <a:schemeClr val="tx1"/>
                </a:solidFill>
              </a:rPr>
              <a:t> </a:t>
            </a:r>
            <a:r>
              <a:rPr lang="fr-FR" dirty="0" err="1">
                <a:solidFill>
                  <a:schemeClr val="tx1"/>
                </a:solidFill>
              </a:rPr>
              <a:t>automated</a:t>
            </a:r>
            <a:r>
              <a:rPr lang="fr-FR" dirty="0">
                <a:solidFill>
                  <a:schemeClr val="tx1"/>
                </a:solidFill>
              </a:rPr>
              <a:t> end of </a:t>
            </a:r>
            <a:r>
              <a:rPr lang="fr-FR" dirty="0" smtClean="0">
                <a:solidFill>
                  <a:schemeClr val="tx1"/>
                </a:solidFill>
              </a:rPr>
              <a:t>line</a:t>
            </a:r>
            <a:endParaRPr lang="fr-FR" dirty="0">
              <a:solidFill>
                <a:schemeClr val="tx1"/>
              </a:solidFill>
            </a:endParaRPr>
          </a:p>
          <a:p>
            <a:pPr marL="285750" indent="-285750" algn="l">
              <a:buFont typeface="Arial" panose="020B0604020202020204" pitchFamily="34" charset="0"/>
              <a:buChar char="•"/>
            </a:pPr>
            <a:r>
              <a:rPr lang="fr-FR" dirty="0" smtClean="0">
                <a:solidFill>
                  <a:schemeClr val="tx1"/>
                </a:solidFill>
              </a:rPr>
              <a:t>Product </a:t>
            </a:r>
            <a:r>
              <a:rPr lang="fr-FR" dirty="0">
                <a:solidFill>
                  <a:schemeClr val="tx1"/>
                </a:solidFill>
              </a:rPr>
              <a:t>output </a:t>
            </a:r>
            <a:r>
              <a:rPr lang="en-GB" dirty="0" smtClean="0">
                <a:solidFill>
                  <a:schemeClr val="tx1"/>
                </a:solidFill>
              </a:rPr>
              <a:t>improvement</a:t>
            </a:r>
          </a:p>
          <a:p>
            <a:pPr marL="285750" indent="-285750" algn="l">
              <a:buFont typeface="Arial" panose="020B0604020202020204" pitchFamily="34" charset="0"/>
              <a:buChar char="•"/>
            </a:pPr>
            <a:r>
              <a:rPr lang="fr-FR" dirty="0" smtClean="0">
                <a:solidFill>
                  <a:schemeClr val="tx1"/>
                </a:solidFill>
              </a:rPr>
              <a:t>8527 Labour </a:t>
            </a:r>
            <a:r>
              <a:rPr lang="en-GB" dirty="0" smtClean="0">
                <a:solidFill>
                  <a:schemeClr val="tx1"/>
                </a:solidFill>
              </a:rPr>
              <a:t>hours</a:t>
            </a:r>
            <a:r>
              <a:rPr lang="fr-FR" dirty="0" smtClean="0">
                <a:solidFill>
                  <a:schemeClr val="tx1"/>
                </a:solidFill>
              </a:rPr>
              <a:t> </a:t>
            </a:r>
            <a:r>
              <a:rPr lang="en-AU" dirty="0" smtClean="0">
                <a:solidFill>
                  <a:schemeClr val="tx1"/>
                </a:solidFill>
              </a:rPr>
              <a:t>saved</a:t>
            </a:r>
          </a:p>
          <a:p>
            <a:pPr marL="285750" indent="-285750" algn="l">
              <a:buFont typeface="Arial" panose="020B0604020202020204" pitchFamily="34" charset="0"/>
              <a:buChar char="•"/>
            </a:pPr>
            <a:r>
              <a:rPr lang="fr-FR" dirty="0" smtClean="0">
                <a:solidFill>
                  <a:schemeClr val="tx1"/>
                </a:solidFill>
              </a:rPr>
              <a:t>Labour variance stands </a:t>
            </a:r>
            <a:r>
              <a:rPr lang="fr-FR" dirty="0" err="1" smtClean="0">
                <a:solidFill>
                  <a:schemeClr val="tx1"/>
                </a:solidFill>
              </a:rPr>
              <a:t>between</a:t>
            </a:r>
            <a:r>
              <a:rPr lang="fr-FR" dirty="0" smtClean="0">
                <a:solidFill>
                  <a:schemeClr val="tx1"/>
                </a:solidFill>
              </a:rPr>
              <a:t> 6 and </a:t>
            </a:r>
            <a:r>
              <a:rPr lang="fr-FR" dirty="0">
                <a:solidFill>
                  <a:schemeClr val="tx1"/>
                </a:solidFill>
              </a:rPr>
              <a:t>45 </a:t>
            </a:r>
            <a:r>
              <a:rPr lang="fr-FR" dirty="0" smtClean="0">
                <a:solidFill>
                  <a:schemeClr val="tx1"/>
                </a:solidFill>
              </a:rPr>
              <a:t>for </a:t>
            </a:r>
            <a:r>
              <a:rPr lang="fr-FR" dirty="0" err="1" smtClean="0">
                <a:solidFill>
                  <a:schemeClr val="tx1"/>
                </a:solidFill>
              </a:rPr>
              <a:t>temporary</a:t>
            </a:r>
            <a:r>
              <a:rPr lang="fr-FR" dirty="0" smtClean="0">
                <a:solidFill>
                  <a:schemeClr val="tx1"/>
                </a:solidFill>
              </a:rPr>
              <a:t> staff</a:t>
            </a:r>
            <a:endParaRPr lang="fr-FR" dirty="0">
              <a:solidFill>
                <a:schemeClr val="tx1"/>
              </a:solidFill>
            </a:endParaRPr>
          </a:p>
          <a:p>
            <a:pPr marL="285750" indent="-285750" algn="l">
              <a:buFont typeface="Arial" panose="020B0604020202020204" pitchFamily="34" charset="0"/>
              <a:buChar char="•"/>
            </a:pPr>
            <a:r>
              <a:rPr lang="fr-FR" dirty="0" err="1">
                <a:solidFill>
                  <a:schemeClr val="tx1"/>
                </a:solidFill>
              </a:rPr>
              <a:t>Difficulty</a:t>
            </a:r>
            <a:r>
              <a:rPr lang="fr-FR" dirty="0">
                <a:solidFill>
                  <a:schemeClr val="tx1"/>
                </a:solidFill>
              </a:rPr>
              <a:t> to </a:t>
            </a:r>
            <a:r>
              <a:rPr lang="fr-FR" dirty="0" err="1">
                <a:solidFill>
                  <a:schemeClr val="tx1"/>
                </a:solidFill>
              </a:rPr>
              <a:t>hire</a:t>
            </a:r>
            <a:r>
              <a:rPr lang="fr-FR" dirty="0">
                <a:solidFill>
                  <a:schemeClr val="tx1"/>
                </a:solidFill>
              </a:rPr>
              <a:t>, </a:t>
            </a:r>
            <a:r>
              <a:rPr lang="fr-FR" dirty="0" err="1">
                <a:solidFill>
                  <a:schemeClr val="tx1"/>
                </a:solidFill>
              </a:rPr>
              <a:t>churn</a:t>
            </a:r>
            <a:r>
              <a:rPr lang="fr-FR" dirty="0">
                <a:solidFill>
                  <a:schemeClr val="tx1"/>
                </a:solidFill>
              </a:rPr>
              <a:t> rate = </a:t>
            </a:r>
            <a:r>
              <a:rPr lang="fr-FR" dirty="0" smtClean="0">
                <a:solidFill>
                  <a:schemeClr val="tx1"/>
                </a:solidFill>
              </a:rPr>
              <a:t>1/3</a:t>
            </a:r>
            <a:endParaRPr lang="fr-FR" dirty="0">
              <a:solidFill>
                <a:schemeClr val="tx1"/>
              </a:solidFill>
            </a:endParaRPr>
          </a:p>
          <a:p>
            <a:pPr marL="285750" indent="-285750" algn="l">
              <a:buFont typeface="Arial" panose="020B0604020202020204" pitchFamily="34" charset="0"/>
              <a:buChar char="•"/>
            </a:pPr>
            <a:r>
              <a:rPr lang="fr-FR" dirty="0">
                <a:solidFill>
                  <a:schemeClr val="tx1"/>
                </a:solidFill>
              </a:rPr>
              <a:t>Inventory </a:t>
            </a:r>
            <a:r>
              <a:rPr lang="fr-FR" dirty="0" err="1">
                <a:solidFill>
                  <a:schemeClr val="tx1"/>
                </a:solidFill>
              </a:rPr>
              <a:t>build</a:t>
            </a:r>
            <a:r>
              <a:rPr lang="fr-FR" dirty="0">
                <a:solidFill>
                  <a:schemeClr val="tx1"/>
                </a:solidFill>
              </a:rPr>
              <a:t>-up </a:t>
            </a:r>
            <a:r>
              <a:rPr lang="fr-FR" dirty="0" err="1" smtClean="0">
                <a:solidFill>
                  <a:schemeClr val="tx1"/>
                </a:solidFill>
              </a:rPr>
              <a:t>needed</a:t>
            </a:r>
            <a:endParaRPr lang="fr-FR" dirty="0">
              <a:solidFill>
                <a:schemeClr val="tx1"/>
              </a:solidFill>
            </a:endParaRPr>
          </a:p>
          <a:p>
            <a:pPr marL="285750" indent="-285750" algn="l">
              <a:buFont typeface="Arial" panose="020B0604020202020204" pitchFamily="34" charset="0"/>
              <a:buChar char="•"/>
            </a:pPr>
            <a:r>
              <a:rPr lang="fr-FR" dirty="0">
                <a:solidFill>
                  <a:schemeClr val="tx1"/>
                </a:solidFill>
              </a:rPr>
              <a:t>Impact on lead time &amp; sales </a:t>
            </a:r>
            <a:r>
              <a:rPr lang="fr-FR" dirty="0" err="1">
                <a:solidFill>
                  <a:schemeClr val="tx1"/>
                </a:solidFill>
              </a:rPr>
              <a:t>during</a:t>
            </a:r>
            <a:r>
              <a:rPr lang="fr-FR" dirty="0">
                <a:solidFill>
                  <a:schemeClr val="tx1"/>
                </a:solidFill>
              </a:rPr>
              <a:t> high </a:t>
            </a:r>
            <a:r>
              <a:rPr lang="fr-FR" dirty="0" err="1" smtClean="0">
                <a:solidFill>
                  <a:schemeClr val="tx1"/>
                </a:solidFill>
              </a:rPr>
              <a:t>season</a:t>
            </a:r>
            <a:endParaRPr lang="fr-FR" dirty="0" smtClean="0">
              <a:solidFill>
                <a:schemeClr val="tx1"/>
              </a:solidFill>
            </a:endParaRPr>
          </a:p>
          <a:p>
            <a:pPr marL="285750" indent="-285750" algn="l">
              <a:buFont typeface="Arial" panose="020B0604020202020204" pitchFamily="34" charset="0"/>
              <a:buChar char="•"/>
            </a:pPr>
            <a:r>
              <a:rPr lang="fr-FR" dirty="0" err="1">
                <a:solidFill>
                  <a:schemeClr val="tx1"/>
                </a:solidFill>
              </a:rPr>
              <a:t>Cost</a:t>
            </a:r>
            <a:r>
              <a:rPr lang="fr-FR" dirty="0">
                <a:solidFill>
                  <a:schemeClr val="tx1"/>
                </a:solidFill>
              </a:rPr>
              <a:t> </a:t>
            </a:r>
            <a:r>
              <a:rPr lang="fr-FR" dirty="0" err="1">
                <a:solidFill>
                  <a:schemeClr val="tx1"/>
                </a:solidFill>
              </a:rPr>
              <a:t>avoidance</a:t>
            </a:r>
            <a:r>
              <a:rPr lang="fr-FR" dirty="0">
                <a:solidFill>
                  <a:schemeClr val="tx1"/>
                </a:solidFill>
              </a:rPr>
              <a:t> on </a:t>
            </a:r>
            <a:r>
              <a:rPr lang="fr-FR" dirty="0" err="1" smtClean="0">
                <a:solidFill>
                  <a:schemeClr val="tx1"/>
                </a:solidFill>
              </a:rPr>
              <a:t>current</a:t>
            </a:r>
            <a:r>
              <a:rPr lang="fr-FR" dirty="0" smtClean="0">
                <a:solidFill>
                  <a:schemeClr val="tx1"/>
                </a:solidFill>
              </a:rPr>
              <a:t> machine </a:t>
            </a:r>
            <a:r>
              <a:rPr lang="fr-FR" dirty="0" err="1" smtClean="0">
                <a:solidFill>
                  <a:schemeClr val="tx1"/>
                </a:solidFill>
              </a:rPr>
              <a:t>guarding</a:t>
            </a:r>
            <a:r>
              <a:rPr lang="fr-FR" dirty="0" smtClean="0">
                <a:solidFill>
                  <a:schemeClr val="tx1"/>
                </a:solidFill>
              </a:rPr>
              <a:t> upgrade(~</a:t>
            </a:r>
            <a:r>
              <a:rPr lang="fr-FR" dirty="0">
                <a:solidFill>
                  <a:schemeClr val="tx1"/>
                </a:solidFill>
              </a:rPr>
              <a:t>300k$ per line</a:t>
            </a:r>
            <a:r>
              <a:rPr lang="fr-FR" dirty="0" smtClean="0">
                <a:solidFill>
                  <a:schemeClr val="tx1"/>
                </a:solidFill>
              </a:rPr>
              <a:t>)</a:t>
            </a:r>
            <a:endParaRPr lang="fr-FR" dirty="0">
              <a:solidFill>
                <a:schemeClr val="tx1"/>
              </a:solidFill>
            </a:endParaRPr>
          </a:p>
          <a:p>
            <a:pPr marL="285750" indent="-285750" algn="l">
              <a:buFont typeface="Arial" panose="020B0604020202020204" pitchFamily="34" charset="0"/>
              <a:buChar char="•"/>
            </a:pPr>
            <a:r>
              <a:rPr lang="fr-FR" dirty="0" err="1">
                <a:solidFill>
                  <a:schemeClr val="tx1"/>
                </a:solidFill>
              </a:rPr>
              <a:t>Improved</a:t>
            </a:r>
            <a:r>
              <a:rPr lang="fr-FR" dirty="0">
                <a:solidFill>
                  <a:schemeClr val="tx1"/>
                </a:solidFill>
              </a:rPr>
              <a:t> Safety </a:t>
            </a:r>
            <a:r>
              <a:rPr lang="fr-FR" dirty="0" smtClean="0">
                <a:solidFill>
                  <a:schemeClr val="tx1"/>
                </a:solidFill>
              </a:rPr>
              <a:t>conditions</a:t>
            </a:r>
            <a:endParaRPr lang="fr-FR" dirty="0">
              <a:solidFill>
                <a:schemeClr val="tx1"/>
              </a:solidFill>
            </a:endParaRPr>
          </a:p>
          <a:p>
            <a:pPr marL="285750" indent="-285750" algn="l">
              <a:buFont typeface="Arial" panose="020B0604020202020204" pitchFamily="34" charset="0"/>
              <a:buChar char="•"/>
            </a:pPr>
            <a:r>
              <a:rPr lang="fr-FR" dirty="0" err="1">
                <a:solidFill>
                  <a:schemeClr val="tx1"/>
                </a:solidFill>
              </a:rPr>
              <a:t>Reduced</a:t>
            </a:r>
            <a:r>
              <a:rPr lang="fr-FR" dirty="0">
                <a:solidFill>
                  <a:schemeClr val="tx1"/>
                </a:solidFill>
              </a:rPr>
              <a:t> administrative </a:t>
            </a:r>
            <a:r>
              <a:rPr lang="fr-FR" dirty="0" err="1">
                <a:solidFill>
                  <a:schemeClr val="tx1"/>
                </a:solidFill>
              </a:rPr>
              <a:t>complexity</a:t>
            </a:r>
            <a:r>
              <a:rPr lang="fr-FR" dirty="0">
                <a:solidFill>
                  <a:schemeClr val="tx1"/>
                </a:solidFill>
              </a:rPr>
              <a:t> </a:t>
            </a:r>
            <a:r>
              <a:rPr lang="fr-FR" dirty="0" err="1" smtClean="0">
                <a:solidFill>
                  <a:schemeClr val="tx1"/>
                </a:solidFill>
              </a:rPr>
              <a:t>during</a:t>
            </a:r>
            <a:r>
              <a:rPr lang="fr-FR" dirty="0" smtClean="0">
                <a:solidFill>
                  <a:schemeClr val="tx1"/>
                </a:solidFill>
              </a:rPr>
              <a:t> </a:t>
            </a:r>
            <a:r>
              <a:rPr lang="fr-FR" dirty="0" err="1" smtClean="0">
                <a:solidFill>
                  <a:schemeClr val="tx1"/>
                </a:solidFill>
              </a:rPr>
              <a:t>busy</a:t>
            </a:r>
            <a:r>
              <a:rPr lang="fr-FR" dirty="0" smtClean="0">
                <a:solidFill>
                  <a:schemeClr val="tx1"/>
                </a:solidFill>
              </a:rPr>
              <a:t> </a:t>
            </a:r>
            <a:r>
              <a:rPr lang="fr-FR" dirty="0" err="1" smtClean="0">
                <a:solidFill>
                  <a:schemeClr val="tx1"/>
                </a:solidFill>
              </a:rPr>
              <a:t>buisness</a:t>
            </a:r>
            <a:r>
              <a:rPr lang="fr-FR" dirty="0" smtClean="0">
                <a:solidFill>
                  <a:schemeClr val="tx1"/>
                </a:solidFill>
              </a:rPr>
              <a:t> </a:t>
            </a:r>
            <a:r>
              <a:rPr lang="fr-FR" dirty="0" err="1">
                <a:solidFill>
                  <a:schemeClr val="tx1"/>
                </a:solidFill>
              </a:rPr>
              <a:t>season</a:t>
            </a:r>
            <a:endParaRPr lang="fr-FR" dirty="0">
              <a:solidFill>
                <a:schemeClr val="tx1"/>
              </a:solidFill>
            </a:endParaRPr>
          </a:p>
          <a:p>
            <a:pPr marL="285750" indent="-285750" algn="l">
              <a:buFont typeface="Arial" panose="020B0604020202020204" pitchFamily="34" charset="0"/>
              <a:buChar char="•"/>
            </a:pPr>
            <a:endParaRPr lang="fr-FR" dirty="0" smtClean="0"/>
          </a:p>
          <a:p>
            <a:pPr marL="285750" indent="-285750" algn="l">
              <a:buFont typeface="Arial" panose="020B0604020202020204" pitchFamily="34" charset="0"/>
              <a:buChar char="•"/>
            </a:pPr>
            <a:endParaRPr lang="fr-FR" dirty="0"/>
          </a:p>
          <a:p>
            <a:pPr marL="285750" indent="-285750" algn="l">
              <a:buFont typeface="Arial" panose="020B0604020202020204" pitchFamily="34" charset="0"/>
              <a:buChar char="•"/>
            </a:pPr>
            <a:endParaRPr lang="fr-FR" dirty="0"/>
          </a:p>
          <a:p>
            <a:pPr marL="742950" lvl="1" indent="-285750" algn="l">
              <a:buFont typeface="Arial" panose="020B0604020202020204" pitchFamily="34" charset="0"/>
              <a:buChar char="•"/>
            </a:pPr>
            <a:endParaRPr lang="fr-FR" dirty="0"/>
          </a:p>
          <a:p>
            <a:pPr marL="285750" indent="-285750" algn="l">
              <a:buFont typeface="Arial" panose="020B0604020202020204" pitchFamily="34" charset="0"/>
              <a:buChar char="•"/>
            </a:pPr>
            <a:endParaRPr lang="fr-FR" dirty="0"/>
          </a:p>
          <a:p>
            <a:pPr marL="742950" lvl="1" indent="-285750" algn="l">
              <a:buFont typeface="Arial" panose="020B0604020202020204" pitchFamily="34" charset="0"/>
              <a:buChar char="•"/>
            </a:pPr>
            <a:endParaRPr lang="fr-FR" dirty="0"/>
          </a:p>
          <a:p>
            <a:pPr algn="l"/>
            <a:endParaRPr lang="en-GB" sz="2800" dirty="0"/>
          </a:p>
        </p:txBody>
      </p:sp>
      <p:graphicFrame>
        <p:nvGraphicFramePr>
          <p:cNvPr id="4" name="Table 3"/>
          <p:cNvGraphicFramePr>
            <a:graphicFrameLocks noGrp="1"/>
          </p:cNvGraphicFramePr>
          <p:nvPr>
            <p:extLst>
              <p:ext uri="{D42A27DB-BD31-4B8C-83A1-F6EECF244321}">
                <p14:modId xmlns:p14="http://schemas.microsoft.com/office/powerpoint/2010/main" val="2734046870"/>
              </p:ext>
            </p:extLst>
          </p:nvPr>
        </p:nvGraphicFramePr>
        <p:xfrm>
          <a:off x="1833417" y="1253066"/>
          <a:ext cx="8128000" cy="741680"/>
        </p:xfrm>
        <a:graphic>
          <a:graphicData uri="http://schemas.openxmlformats.org/drawingml/2006/table">
            <a:tbl>
              <a:tblPr firstRow="1" bandRow="1">
                <a:tableStyleId>{5C22544A-7EE6-4342-B048-85BDC9FD1C3A}</a:tableStyleId>
              </a:tblPr>
              <a:tblGrid>
                <a:gridCol w="1625600">
                  <a:extLst>
                    <a:ext uri="{9D8B030D-6E8A-4147-A177-3AD203B41FA5}">
                      <a16:colId xmlns:a16="http://schemas.microsoft.com/office/drawing/2014/main" val="1149849521"/>
                    </a:ext>
                  </a:extLst>
                </a:gridCol>
                <a:gridCol w="1625600">
                  <a:extLst>
                    <a:ext uri="{9D8B030D-6E8A-4147-A177-3AD203B41FA5}">
                      <a16:colId xmlns:a16="http://schemas.microsoft.com/office/drawing/2014/main" val="3330343650"/>
                    </a:ext>
                  </a:extLst>
                </a:gridCol>
                <a:gridCol w="1625600">
                  <a:extLst>
                    <a:ext uri="{9D8B030D-6E8A-4147-A177-3AD203B41FA5}">
                      <a16:colId xmlns:a16="http://schemas.microsoft.com/office/drawing/2014/main" val="2573858668"/>
                    </a:ext>
                  </a:extLst>
                </a:gridCol>
                <a:gridCol w="1625600">
                  <a:extLst>
                    <a:ext uri="{9D8B030D-6E8A-4147-A177-3AD203B41FA5}">
                      <a16:colId xmlns:a16="http://schemas.microsoft.com/office/drawing/2014/main" val="4247903612"/>
                    </a:ext>
                  </a:extLst>
                </a:gridCol>
                <a:gridCol w="1625600">
                  <a:extLst>
                    <a:ext uri="{9D8B030D-6E8A-4147-A177-3AD203B41FA5}">
                      <a16:colId xmlns:a16="http://schemas.microsoft.com/office/drawing/2014/main" val="2951639922"/>
                    </a:ext>
                  </a:extLst>
                </a:gridCol>
              </a:tblGrid>
              <a:tr h="370840">
                <a:tc rowSpan="2">
                  <a:txBody>
                    <a:bodyPr/>
                    <a:lstStyle/>
                    <a:p>
                      <a:pPr algn="ctr"/>
                      <a:r>
                        <a:rPr lang="en-GB" dirty="0" smtClean="0"/>
                        <a:t>1st phase</a:t>
                      </a:r>
                      <a:endParaRPr lang="en-GB" dirty="0"/>
                    </a:p>
                  </a:txBody>
                  <a:tcPr/>
                </a:tc>
                <a:tc>
                  <a:txBody>
                    <a:bodyPr/>
                    <a:lstStyle/>
                    <a:p>
                      <a:r>
                        <a:rPr lang="en-GB" dirty="0" smtClean="0"/>
                        <a:t>Capex</a:t>
                      </a:r>
                      <a:endParaRPr lang="en-GB" dirty="0"/>
                    </a:p>
                  </a:txBody>
                  <a:tcPr/>
                </a:tc>
                <a:tc>
                  <a:txBody>
                    <a:bodyPr/>
                    <a:lstStyle/>
                    <a:p>
                      <a:r>
                        <a:rPr lang="en-GB" dirty="0" smtClean="0"/>
                        <a:t>Benefit hrs</a:t>
                      </a:r>
                      <a:endParaRPr lang="en-GB" dirty="0"/>
                    </a:p>
                  </a:txBody>
                  <a:tcPr/>
                </a:tc>
                <a:tc>
                  <a:txBody>
                    <a:bodyPr/>
                    <a:lstStyle/>
                    <a:p>
                      <a:r>
                        <a:rPr lang="en-GB" dirty="0" smtClean="0"/>
                        <a:t>Benefit</a:t>
                      </a:r>
                      <a:endParaRPr lang="en-GB" dirty="0"/>
                    </a:p>
                  </a:txBody>
                  <a:tcPr/>
                </a:tc>
                <a:tc>
                  <a:txBody>
                    <a:bodyPr/>
                    <a:lstStyle/>
                    <a:p>
                      <a:r>
                        <a:rPr lang="en-GB" dirty="0" smtClean="0"/>
                        <a:t>Payback Est</a:t>
                      </a:r>
                      <a:endParaRPr lang="en-GB" dirty="0"/>
                    </a:p>
                  </a:txBody>
                  <a:tcPr/>
                </a:tc>
                <a:extLst>
                  <a:ext uri="{0D108BD9-81ED-4DB2-BD59-A6C34878D82A}">
                    <a16:rowId xmlns:a16="http://schemas.microsoft.com/office/drawing/2014/main" val="4090744742"/>
                  </a:ext>
                </a:extLst>
              </a:tr>
              <a:tr h="370840">
                <a:tc vMerge="1">
                  <a:txBody>
                    <a:bodyPr/>
                    <a:lstStyle/>
                    <a:p>
                      <a:endParaRPr lang="en-GB" dirty="0"/>
                    </a:p>
                  </a:txBody>
                  <a:tcPr/>
                </a:tc>
                <a:tc>
                  <a:txBody>
                    <a:bodyPr/>
                    <a:lstStyle/>
                    <a:p>
                      <a:r>
                        <a:rPr lang="en-GB" dirty="0" smtClean="0"/>
                        <a:t>482150</a:t>
                      </a:r>
                      <a:endParaRPr lang="en-GB" dirty="0"/>
                    </a:p>
                  </a:txBody>
                  <a:tcPr/>
                </a:tc>
                <a:tc>
                  <a:txBody>
                    <a:bodyPr/>
                    <a:lstStyle/>
                    <a:p>
                      <a:r>
                        <a:rPr lang="en-GB" dirty="0" smtClean="0"/>
                        <a:t>8527</a:t>
                      </a:r>
                      <a:endParaRPr lang="en-GB" dirty="0"/>
                    </a:p>
                  </a:txBody>
                  <a:tcPr/>
                </a:tc>
                <a:tc>
                  <a:txBody>
                    <a:bodyPr/>
                    <a:lstStyle/>
                    <a:p>
                      <a:r>
                        <a:rPr lang="en-GB" dirty="0" smtClean="0"/>
                        <a:t>124468</a:t>
                      </a:r>
                      <a:endParaRPr lang="en-GB" dirty="0"/>
                    </a:p>
                  </a:txBody>
                  <a:tcPr/>
                </a:tc>
                <a:tc>
                  <a:txBody>
                    <a:bodyPr/>
                    <a:lstStyle/>
                    <a:p>
                      <a:r>
                        <a:rPr lang="en-GB" dirty="0" smtClean="0"/>
                        <a:t>3-</a:t>
                      </a:r>
                      <a:r>
                        <a:rPr lang="en-GB" baseline="0" dirty="0" smtClean="0"/>
                        <a:t> 5 years</a:t>
                      </a:r>
                      <a:endParaRPr lang="en-GB" dirty="0"/>
                    </a:p>
                  </a:txBody>
                  <a:tcPr/>
                </a:tc>
                <a:extLst>
                  <a:ext uri="{0D108BD9-81ED-4DB2-BD59-A6C34878D82A}">
                    <a16:rowId xmlns:a16="http://schemas.microsoft.com/office/drawing/2014/main" val="3913727207"/>
                  </a:ext>
                </a:extLst>
              </a:tr>
            </a:tbl>
          </a:graphicData>
        </a:graphic>
      </p:graphicFrame>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747652804"/>
      </p:ext>
    </p:extLst>
  </p:cSld>
  <p:clrMapOvr>
    <a:masterClrMapping/>
  </p:clrMapOvr>
  <mc:AlternateContent xmlns:mc="http://schemas.openxmlformats.org/markup-compatibility/2006">
    <mc:Choice xmlns:p14="http://schemas.microsoft.com/office/powerpoint/2010/main" Requires="p14">
      <p:transition spd="slow" p14:dur="2000" advTm="131238"/>
    </mc:Choice>
    <mc:Fallback>
      <p:transition spd="slow" advTm="1312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4"/>
          <a:stretch>
            <a:fillRect/>
          </a:stretch>
        </p:blipFill>
        <p:spPr>
          <a:xfrm>
            <a:off x="969818" y="317115"/>
            <a:ext cx="1538549" cy="695004"/>
          </a:xfrm>
          <a:prstGeom prst="rect">
            <a:avLst/>
          </a:prstGeom>
        </p:spPr>
      </p:pic>
      <p:sp>
        <p:nvSpPr>
          <p:cNvPr id="2" name="Title 1"/>
          <p:cNvSpPr>
            <a:spLocks noGrp="1"/>
          </p:cNvSpPr>
          <p:nvPr>
            <p:ph type="ctrTitle"/>
          </p:nvPr>
        </p:nvSpPr>
        <p:spPr>
          <a:xfrm>
            <a:off x="692727" y="253042"/>
            <a:ext cx="10695709" cy="823151"/>
          </a:xfrm>
        </p:spPr>
        <p:txBody>
          <a:bodyPr/>
          <a:lstStyle/>
          <a:p>
            <a:pPr algn="ctr"/>
            <a:r>
              <a:rPr lang="en-GB" dirty="0" smtClean="0">
                <a:solidFill>
                  <a:schemeClr val="tx1"/>
                </a:solidFill>
              </a:rPr>
              <a:t> </a:t>
            </a:r>
            <a:r>
              <a:rPr lang="en-GB" sz="3200" dirty="0" smtClean="0">
                <a:solidFill>
                  <a:schemeClr val="tx1"/>
                </a:solidFill>
              </a:rPr>
              <a:t>Time line of implementation </a:t>
            </a:r>
            <a:endParaRPr lang="en-GB" sz="3200" dirty="0">
              <a:solidFill>
                <a:schemeClr val="tx1"/>
              </a:solidFill>
            </a:endParaRPr>
          </a:p>
        </p:txBody>
      </p:sp>
      <p:sp>
        <p:nvSpPr>
          <p:cNvPr id="3" name="Subtitle 2"/>
          <p:cNvSpPr>
            <a:spLocks noGrp="1"/>
          </p:cNvSpPr>
          <p:nvPr>
            <p:ph type="subTitle" idx="1"/>
          </p:nvPr>
        </p:nvSpPr>
        <p:spPr>
          <a:xfrm>
            <a:off x="858982" y="3484597"/>
            <a:ext cx="9905229" cy="3121890"/>
          </a:xfrm>
        </p:spPr>
        <p:txBody>
          <a:bodyPr>
            <a:normAutofit/>
          </a:bodyPr>
          <a:lstStyle/>
          <a:p>
            <a:pPr marL="285750" indent="-285750" algn="l">
              <a:buFont typeface="Arial" panose="020B0604020202020204" pitchFamily="34" charset="0"/>
              <a:buChar char="•"/>
            </a:pPr>
            <a:r>
              <a:rPr lang="fr-FR" sz="2200" dirty="0" smtClean="0">
                <a:solidFill>
                  <a:schemeClr val="tx1"/>
                </a:solidFill>
              </a:rPr>
              <a:t>21 </a:t>
            </a:r>
            <a:r>
              <a:rPr lang="fr-FR" sz="2200" dirty="0" err="1">
                <a:solidFill>
                  <a:schemeClr val="tx1"/>
                </a:solidFill>
              </a:rPr>
              <a:t>weeks</a:t>
            </a:r>
            <a:r>
              <a:rPr lang="fr-FR" sz="2200" dirty="0">
                <a:solidFill>
                  <a:schemeClr val="tx1"/>
                </a:solidFill>
              </a:rPr>
              <a:t> </a:t>
            </a:r>
            <a:r>
              <a:rPr lang="fr-FR" sz="2200" dirty="0" err="1">
                <a:solidFill>
                  <a:schemeClr val="tx1"/>
                </a:solidFill>
              </a:rPr>
              <a:t>between</a:t>
            </a:r>
            <a:r>
              <a:rPr lang="fr-FR" sz="2200" dirty="0">
                <a:solidFill>
                  <a:schemeClr val="tx1"/>
                </a:solidFill>
              </a:rPr>
              <a:t> </a:t>
            </a:r>
            <a:r>
              <a:rPr lang="fr-FR" sz="2200" dirty="0" err="1">
                <a:solidFill>
                  <a:schemeClr val="tx1"/>
                </a:solidFill>
              </a:rPr>
              <a:t>order</a:t>
            </a:r>
            <a:r>
              <a:rPr lang="fr-FR" sz="2200" dirty="0">
                <a:solidFill>
                  <a:schemeClr val="tx1"/>
                </a:solidFill>
              </a:rPr>
              <a:t> &amp; line </a:t>
            </a:r>
            <a:r>
              <a:rPr lang="fr-FR" sz="2200" dirty="0" err="1">
                <a:solidFill>
                  <a:schemeClr val="tx1"/>
                </a:solidFill>
              </a:rPr>
              <a:t>start</a:t>
            </a:r>
            <a:endParaRPr lang="fr-FR" sz="2200" dirty="0">
              <a:solidFill>
                <a:schemeClr val="tx1"/>
              </a:solidFill>
            </a:endParaRPr>
          </a:p>
          <a:p>
            <a:pPr marL="285750" indent="-285750" algn="l">
              <a:buFont typeface="Arial" panose="020B0604020202020204" pitchFamily="34" charset="0"/>
              <a:buChar char="•"/>
            </a:pPr>
            <a:r>
              <a:rPr lang="fr-FR" sz="2200" dirty="0" smtClean="0">
                <a:solidFill>
                  <a:schemeClr val="tx1"/>
                </a:solidFill>
              </a:rPr>
              <a:t>18 </a:t>
            </a:r>
            <a:r>
              <a:rPr lang="fr-FR" sz="2200" dirty="0" err="1">
                <a:solidFill>
                  <a:schemeClr val="tx1"/>
                </a:solidFill>
              </a:rPr>
              <a:t>weeks</a:t>
            </a:r>
            <a:r>
              <a:rPr lang="fr-FR" sz="2200" dirty="0">
                <a:solidFill>
                  <a:schemeClr val="tx1"/>
                </a:solidFill>
              </a:rPr>
              <a:t> </a:t>
            </a:r>
            <a:r>
              <a:rPr lang="fr-FR" sz="2200" dirty="0" err="1">
                <a:solidFill>
                  <a:schemeClr val="tx1"/>
                </a:solidFill>
              </a:rPr>
              <a:t>between</a:t>
            </a:r>
            <a:r>
              <a:rPr lang="fr-FR" sz="2200" dirty="0">
                <a:solidFill>
                  <a:schemeClr val="tx1"/>
                </a:solidFill>
              </a:rPr>
              <a:t> </a:t>
            </a:r>
            <a:r>
              <a:rPr lang="fr-FR" sz="2200" dirty="0" err="1">
                <a:solidFill>
                  <a:schemeClr val="tx1"/>
                </a:solidFill>
              </a:rPr>
              <a:t>order</a:t>
            </a:r>
            <a:r>
              <a:rPr lang="fr-FR" sz="2200" dirty="0">
                <a:solidFill>
                  <a:schemeClr val="tx1"/>
                </a:solidFill>
              </a:rPr>
              <a:t> &amp; </a:t>
            </a:r>
            <a:r>
              <a:rPr lang="fr-FR" sz="2200" dirty="0" err="1" smtClean="0">
                <a:solidFill>
                  <a:schemeClr val="tx1"/>
                </a:solidFill>
              </a:rPr>
              <a:t>Factory</a:t>
            </a:r>
            <a:r>
              <a:rPr lang="fr-FR" sz="2200" dirty="0" smtClean="0">
                <a:solidFill>
                  <a:schemeClr val="tx1"/>
                </a:solidFill>
              </a:rPr>
              <a:t> </a:t>
            </a:r>
            <a:r>
              <a:rPr lang="fr-FR" sz="2200" dirty="0" err="1" smtClean="0">
                <a:solidFill>
                  <a:schemeClr val="tx1"/>
                </a:solidFill>
              </a:rPr>
              <a:t>acceptance</a:t>
            </a:r>
            <a:r>
              <a:rPr lang="fr-FR" sz="2200" dirty="0" smtClean="0">
                <a:solidFill>
                  <a:schemeClr val="tx1"/>
                </a:solidFill>
              </a:rPr>
              <a:t> test (FAT)</a:t>
            </a:r>
            <a:endParaRPr lang="fr-FR" sz="2200" dirty="0">
              <a:solidFill>
                <a:schemeClr val="tx1"/>
              </a:solidFill>
            </a:endParaRPr>
          </a:p>
          <a:p>
            <a:pPr marL="285750" indent="-285750" algn="l">
              <a:buFont typeface="Arial" panose="020B0604020202020204" pitchFamily="34" charset="0"/>
              <a:buChar char="•"/>
            </a:pPr>
            <a:r>
              <a:rPr lang="fr-FR" sz="2200" dirty="0">
                <a:solidFill>
                  <a:schemeClr val="tx1"/>
                </a:solidFill>
              </a:rPr>
              <a:t>FAT conditions </a:t>
            </a:r>
            <a:r>
              <a:rPr lang="fr-FR" sz="2200" dirty="0" err="1">
                <a:solidFill>
                  <a:schemeClr val="tx1"/>
                </a:solidFill>
              </a:rPr>
              <a:t>very</a:t>
            </a:r>
            <a:r>
              <a:rPr lang="fr-FR" sz="2200" dirty="0">
                <a:solidFill>
                  <a:schemeClr val="tx1"/>
                </a:solidFill>
              </a:rPr>
              <a:t> close to productions </a:t>
            </a:r>
            <a:r>
              <a:rPr lang="fr-FR" sz="2200" dirty="0" smtClean="0">
                <a:solidFill>
                  <a:schemeClr val="tx1"/>
                </a:solidFill>
              </a:rPr>
              <a:t>conditions</a:t>
            </a:r>
            <a:endParaRPr lang="fr-FR" sz="2200" dirty="0">
              <a:solidFill>
                <a:schemeClr val="tx1"/>
              </a:solidFill>
            </a:endParaRPr>
          </a:p>
          <a:p>
            <a:pPr marL="285750" indent="-285750" algn="l">
              <a:buFont typeface="Arial" panose="020B0604020202020204" pitchFamily="34" charset="0"/>
              <a:buChar char="•"/>
            </a:pPr>
            <a:r>
              <a:rPr lang="fr-FR" sz="2200" dirty="0">
                <a:solidFill>
                  <a:schemeClr val="tx1"/>
                </a:solidFill>
              </a:rPr>
              <a:t>Timing to </a:t>
            </a:r>
            <a:r>
              <a:rPr lang="fr-FR" sz="2200" dirty="0" err="1">
                <a:solidFill>
                  <a:schemeClr val="tx1"/>
                </a:solidFill>
              </a:rPr>
              <a:t>be</a:t>
            </a:r>
            <a:r>
              <a:rPr lang="fr-FR" sz="2200" dirty="0">
                <a:solidFill>
                  <a:schemeClr val="tx1"/>
                </a:solidFill>
              </a:rPr>
              <a:t> </a:t>
            </a:r>
            <a:r>
              <a:rPr lang="fr-FR" sz="2200" dirty="0" err="1">
                <a:solidFill>
                  <a:schemeClr val="tx1"/>
                </a:solidFill>
              </a:rPr>
              <a:t>refined</a:t>
            </a:r>
            <a:r>
              <a:rPr lang="fr-FR" sz="2200" dirty="0">
                <a:solidFill>
                  <a:schemeClr val="tx1"/>
                </a:solidFill>
              </a:rPr>
              <a:t> </a:t>
            </a:r>
            <a:r>
              <a:rPr lang="fr-FR" sz="2200" dirty="0" err="1">
                <a:solidFill>
                  <a:schemeClr val="tx1"/>
                </a:solidFill>
              </a:rPr>
              <a:t>depending</a:t>
            </a:r>
            <a:r>
              <a:rPr lang="fr-FR" sz="2200" dirty="0">
                <a:solidFill>
                  <a:schemeClr val="tx1"/>
                </a:solidFill>
              </a:rPr>
              <a:t> on how </a:t>
            </a:r>
            <a:r>
              <a:rPr lang="fr-FR" sz="2200" dirty="0" err="1">
                <a:solidFill>
                  <a:schemeClr val="tx1"/>
                </a:solidFill>
              </a:rPr>
              <a:t>we</a:t>
            </a:r>
            <a:r>
              <a:rPr lang="fr-FR" sz="2200" dirty="0">
                <a:solidFill>
                  <a:schemeClr val="tx1"/>
                </a:solidFill>
              </a:rPr>
              <a:t> </a:t>
            </a:r>
            <a:r>
              <a:rPr lang="fr-FR" sz="2200" dirty="0" err="1">
                <a:solidFill>
                  <a:schemeClr val="tx1"/>
                </a:solidFill>
              </a:rPr>
              <a:t>want</a:t>
            </a:r>
            <a:r>
              <a:rPr lang="fr-FR" sz="2200" dirty="0">
                <a:solidFill>
                  <a:schemeClr val="tx1"/>
                </a:solidFill>
              </a:rPr>
              <a:t> to </a:t>
            </a:r>
            <a:r>
              <a:rPr lang="fr-FR" sz="2200" dirty="0" err="1" smtClean="0">
                <a:solidFill>
                  <a:schemeClr val="tx1"/>
                </a:solidFill>
              </a:rPr>
              <a:t>approach</a:t>
            </a:r>
            <a:r>
              <a:rPr lang="fr-FR" sz="2200" dirty="0" smtClean="0">
                <a:solidFill>
                  <a:schemeClr val="tx1"/>
                </a:solidFill>
              </a:rPr>
              <a:t> installation </a:t>
            </a:r>
            <a:endParaRPr lang="fr-FR" sz="2200" dirty="0">
              <a:solidFill>
                <a:schemeClr val="tx1"/>
              </a:solidFill>
            </a:endParaRPr>
          </a:p>
          <a:p>
            <a:pPr marL="285750" indent="-285750" algn="l">
              <a:buFont typeface="Arial" panose="020B0604020202020204" pitchFamily="34" charset="0"/>
              <a:buChar char="•"/>
            </a:pPr>
            <a:r>
              <a:rPr lang="fr-FR" sz="2200" dirty="0" err="1">
                <a:solidFill>
                  <a:schemeClr val="tx1"/>
                </a:solidFill>
              </a:rPr>
              <a:t>Inventoty</a:t>
            </a:r>
            <a:r>
              <a:rPr lang="fr-FR" sz="2200" dirty="0">
                <a:solidFill>
                  <a:schemeClr val="tx1"/>
                </a:solidFill>
              </a:rPr>
              <a:t> </a:t>
            </a:r>
            <a:r>
              <a:rPr lang="fr-FR" sz="2200" dirty="0" err="1">
                <a:solidFill>
                  <a:schemeClr val="tx1"/>
                </a:solidFill>
              </a:rPr>
              <a:t>build</a:t>
            </a:r>
            <a:r>
              <a:rPr lang="fr-FR" sz="2200" dirty="0">
                <a:solidFill>
                  <a:schemeClr val="tx1"/>
                </a:solidFill>
              </a:rPr>
              <a:t>-up </a:t>
            </a:r>
            <a:r>
              <a:rPr lang="fr-FR" sz="2200" dirty="0" err="1">
                <a:solidFill>
                  <a:schemeClr val="tx1"/>
                </a:solidFill>
              </a:rPr>
              <a:t>needed</a:t>
            </a:r>
            <a:r>
              <a:rPr lang="fr-FR" sz="2200" dirty="0">
                <a:solidFill>
                  <a:schemeClr val="tx1"/>
                </a:solidFill>
              </a:rPr>
              <a:t> in case of installation </a:t>
            </a:r>
            <a:r>
              <a:rPr lang="fr-FR" sz="2200" dirty="0" err="1">
                <a:solidFill>
                  <a:schemeClr val="tx1"/>
                </a:solidFill>
              </a:rPr>
              <a:t>during</a:t>
            </a:r>
            <a:r>
              <a:rPr lang="fr-FR" sz="2200" dirty="0">
                <a:solidFill>
                  <a:schemeClr val="tx1"/>
                </a:solidFill>
              </a:rPr>
              <a:t> high </a:t>
            </a:r>
            <a:r>
              <a:rPr lang="fr-FR" sz="2200" dirty="0" err="1" smtClean="0">
                <a:solidFill>
                  <a:schemeClr val="tx1"/>
                </a:solidFill>
              </a:rPr>
              <a:t>season</a:t>
            </a:r>
            <a:r>
              <a:rPr lang="fr-FR" sz="2200" dirty="0">
                <a:solidFill>
                  <a:schemeClr val="tx1"/>
                </a:solidFill>
              </a:rPr>
              <a:t> </a:t>
            </a:r>
            <a:r>
              <a:rPr lang="fr-FR" sz="2200" dirty="0" smtClean="0">
                <a:solidFill>
                  <a:schemeClr val="tx1"/>
                </a:solidFill>
              </a:rPr>
              <a:t>(There </a:t>
            </a:r>
            <a:r>
              <a:rPr lang="fr-FR" sz="2200" dirty="0" err="1" smtClean="0">
                <a:solidFill>
                  <a:schemeClr val="tx1"/>
                </a:solidFill>
              </a:rPr>
              <a:t>will</a:t>
            </a:r>
            <a:r>
              <a:rPr lang="fr-FR" sz="2200" dirty="0" smtClean="0">
                <a:solidFill>
                  <a:schemeClr val="tx1"/>
                </a:solidFill>
              </a:rPr>
              <a:t> </a:t>
            </a:r>
            <a:r>
              <a:rPr lang="fr-FR" sz="2200" dirty="0" err="1" smtClean="0">
                <a:solidFill>
                  <a:schemeClr val="tx1"/>
                </a:solidFill>
              </a:rPr>
              <a:t>be</a:t>
            </a:r>
            <a:r>
              <a:rPr lang="fr-FR" sz="2200" dirty="0" smtClean="0">
                <a:solidFill>
                  <a:schemeClr val="tx1"/>
                </a:solidFill>
              </a:rPr>
              <a:t> a </a:t>
            </a:r>
            <a:r>
              <a:rPr lang="fr-FR" sz="2200" dirty="0" err="1" smtClean="0">
                <a:solidFill>
                  <a:schemeClr val="tx1"/>
                </a:solidFill>
              </a:rPr>
              <a:t>cost</a:t>
            </a:r>
            <a:r>
              <a:rPr lang="fr-FR" sz="2200" dirty="0" smtClean="0">
                <a:solidFill>
                  <a:schemeClr val="tx1"/>
                </a:solidFill>
              </a:rPr>
              <a:t> </a:t>
            </a:r>
            <a:r>
              <a:rPr lang="fr-FR" sz="2200" dirty="0" err="1" smtClean="0">
                <a:solidFill>
                  <a:schemeClr val="tx1"/>
                </a:solidFill>
              </a:rPr>
              <a:t>required</a:t>
            </a:r>
            <a:r>
              <a:rPr lang="fr-FR" sz="2200" dirty="0" smtClean="0">
                <a:solidFill>
                  <a:schemeClr val="tx1"/>
                </a:solidFill>
              </a:rPr>
              <a:t> to </a:t>
            </a:r>
            <a:r>
              <a:rPr lang="fr-FR" sz="2200" dirty="0" err="1" smtClean="0">
                <a:solidFill>
                  <a:schemeClr val="tx1"/>
                </a:solidFill>
              </a:rPr>
              <a:t>build</a:t>
            </a:r>
            <a:r>
              <a:rPr lang="fr-FR" sz="2200" dirty="0" smtClean="0">
                <a:solidFill>
                  <a:schemeClr val="tx1"/>
                </a:solidFill>
              </a:rPr>
              <a:t> </a:t>
            </a:r>
            <a:r>
              <a:rPr lang="fr-FR" sz="2200" dirty="0" err="1" smtClean="0">
                <a:solidFill>
                  <a:schemeClr val="tx1"/>
                </a:solidFill>
              </a:rPr>
              <a:t>inventory</a:t>
            </a:r>
            <a:r>
              <a:rPr lang="fr-FR" sz="2200" dirty="0" smtClean="0">
                <a:solidFill>
                  <a:schemeClr val="tx1"/>
                </a:solidFill>
              </a:rPr>
              <a:t>).</a:t>
            </a:r>
            <a:endParaRPr lang="fr-FR" sz="2200" dirty="0"/>
          </a:p>
          <a:p>
            <a:pPr algn="ctr"/>
            <a:endParaRPr lang="en-GB" sz="2800" dirty="0"/>
          </a:p>
        </p:txBody>
      </p:sp>
      <p:pic>
        <p:nvPicPr>
          <p:cNvPr id="4" name="Picture 3"/>
          <p:cNvPicPr>
            <a:picLocks noChangeAspect="1"/>
          </p:cNvPicPr>
          <p:nvPr/>
        </p:nvPicPr>
        <p:blipFill>
          <a:blip r:embed="rId5"/>
          <a:stretch>
            <a:fillRect/>
          </a:stretch>
        </p:blipFill>
        <p:spPr>
          <a:xfrm>
            <a:off x="1152149" y="1076192"/>
            <a:ext cx="8539106" cy="2198679"/>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9825160"/>
      </p:ext>
    </p:extLst>
  </p:cSld>
  <p:clrMapOvr>
    <a:masterClrMapping/>
  </p:clrMapOvr>
  <mc:AlternateContent xmlns:mc="http://schemas.openxmlformats.org/markup-compatibility/2006">
    <mc:Choice xmlns:p14="http://schemas.microsoft.com/office/powerpoint/2010/main" Requires="p14">
      <p:transition spd="slow" p14:dur="2000" advTm="54088"/>
    </mc:Choice>
    <mc:Fallback>
      <p:transition spd="slow" advTm="5408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4"/>
          <a:stretch>
            <a:fillRect/>
          </a:stretch>
        </p:blipFill>
        <p:spPr>
          <a:xfrm>
            <a:off x="969818" y="317115"/>
            <a:ext cx="1538549" cy="695004"/>
          </a:xfrm>
          <a:prstGeom prst="rect">
            <a:avLst/>
          </a:prstGeom>
        </p:spPr>
      </p:pic>
      <p:sp>
        <p:nvSpPr>
          <p:cNvPr id="2" name="Title 1"/>
          <p:cNvSpPr>
            <a:spLocks noGrp="1"/>
          </p:cNvSpPr>
          <p:nvPr>
            <p:ph type="ctrTitle"/>
          </p:nvPr>
        </p:nvSpPr>
        <p:spPr>
          <a:xfrm>
            <a:off x="692727" y="253042"/>
            <a:ext cx="10695709" cy="823151"/>
          </a:xfrm>
        </p:spPr>
        <p:txBody>
          <a:bodyPr/>
          <a:lstStyle/>
          <a:p>
            <a:pPr algn="ctr"/>
            <a:r>
              <a:rPr lang="en-GB" dirty="0" smtClean="0">
                <a:solidFill>
                  <a:schemeClr val="tx1"/>
                </a:solidFill>
              </a:rPr>
              <a:t> </a:t>
            </a:r>
            <a:r>
              <a:rPr lang="en-GB" sz="3200" dirty="0" smtClean="0">
                <a:solidFill>
                  <a:schemeClr val="tx1"/>
                </a:solidFill>
              </a:rPr>
              <a:t>Cost of the project</a:t>
            </a:r>
            <a:endParaRPr lang="en-GB" sz="3200" dirty="0">
              <a:solidFill>
                <a:schemeClr val="tx1"/>
              </a:solidFill>
            </a:endParaRPr>
          </a:p>
        </p:txBody>
      </p:sp>
      <p:sp>
        <p:nvSpPr>
          <p:cNvPr id="4" name="Rectangle 3"/>
          <p:cNvSpPr/>
          <p:nvPr/>
        </p:nvSpPr>
        <p:spPr>
          <a:xfrm>
            <a:off x="186934" y="2497096"/>
            <a:ext cx="8349672" cy="2862322"/>
          </a:xfrm>
          <a:prstGeom prst="rect">
            <a:avLst/>
          </a:prstGeom>
        </p:spPr>
        <p:txBody>
          <a:bodyPr wrap="square">
            <a:spAutoFit/>
          </a:bodyPr>
          <a:lstStyle/>
          <a:p>
            <a:pPr marL="342900" indent="-342900">
              <a:buFont typeface="Arial" panose="020B0604020202020204" pitchFamily="34" charset="0"/>
              <a:buChar char="•"/>
            </a:pPr>
            <a:r>
              <a:rPr lang="en-GB" dirty="0"/>
              <a:t>Many organisations outside of the aviation or automation industry have been slow with the uptake of Robotics, with the message being the availability of cheap flexible labour out weighs the investment into technology </a:t>
            </a:r>
          </a:p>
          <a:p>
            <a:r>
              <a:rPr lang="en-GB" dirty="0"/>
              <a:t>(Payne, 2019)</a:t>
            </a:r>
          </a:p>
          <a:p>
            <a:pPr marL="342900" indent="-342900">
              <a:buFont typeface="Arial" panose="020B0604020202020204" pitchFamily="34" charset="0"/>
              <a:buChar char="•"/>
            </a:pPr>
            <a:r>
              <a:rPr lang="en-GB" dirty="0"/>
              <a:t>This may have worked in the past but is no longer relevant due increasing labour costs. </a:t>
            </a:r>
          </a:p>
          <a:p>
            <a:pPr marL="342900" indent="-342900">
              <a:buFont typeface="Arial" panose="020B0604020202020204" pitchFamily="34" charset="0"/>
              <a:buChar char="•"/>
            </a:pPr>
            <a:r>
              <a:rPr lang="en-GB" dirty="0"/>
              <a:t>There will be risks relative to improving technology and recent studies refer to a shortages of skills in relation to a small group of specialists, such as engineers at the interface with IT and programming skills. </a:t>
            </a:r>
          </a:p>
        </p:txBody>
      </p:sp>
      <p:graphicFrame>
        <p:nvGraphicFramePr>
          <p:cNvPr id="3" name="Table 2"/>
          <p:cNvGraphicFramePr>
            <a:graphicFrameLocks noGrp="1"/>
          </p:cNvGraphicFramePr>
          <p:nvPr>
            <p:extLst>
              <p:ext uri="{D42A27DB-BD31-4B8C-83A1-F6EECF244321}">
                <p14:modId xmlns:p14="http://schemas.microsoft.com/office/powerpoint/2010/main" val="3677319224"/>
              </p:ext>
            </p:extLst>
          </p:nvPr>
        </p:nvGraphicFramePr>
        <p:xfrm>
          <a:off x="1499825" y="1076192"/>
          <a:ext cx="5562602" cy="1286421"/>
        </p:xfrm>
        <a:graphic>
          <a:graphicData uri="http://schemas.openxmlformats.org/drawingml/2006/table">
            <a:tbl>
              <a:tblPr firstRow="1" bandRow="1">
                <a:tableStyleId>{073A0DAA-6AF3-43AB-8588-CEC1D06C72B9}</a:tableStyleId>
              </a:tblPr>
              <a:tblGrid>
                <a:gridCol w="960814">
                  <a:extLst>
                    <a:ext uri="{9D8B030D-6E8A-4147-A177-3AD203B41FA5}">
                      <a16:colId xmlns:a16="http://schemas.microsoft.com/office/drawing/2014/main" val="2856359332"/>
                    </a:ext>
                  </a:extLst>
                </a:gridCol>
                <a:gridCol w="2747587">
                  <a:extLst>
                    <a:ext uri="{9D8B030D-6E8A-4147-A177-3AD203B41FA5}">
                      <a16:colId xmlns:a16="http://schemas.microsoft.com/office/drawing/2014/main" val="1935898287"/>
                    </a:ext>
                  </a:extLst>
                </a:gridCol>
                <a:gridCol w="1854201">
                  <a:extLst>
                    <a:ext uri="{9D8B030D-6E8A-4147-A177-3AD203B41FA5}">
                      <a16:colId xmlns:a16="http://schemas.microsoft.com/office/drawing/2014/main" val="1207520947"/>
                    </a:ext>
                  </a:extLst>
                </a:gridCol>
              </a:tblGrid>
              <a:tr h="306887">
                <a:tc>
                  <a:txBody>
                    <a:bodyPr/>
                    <a:lstStyle/>
                    <a:p>
                      <a:r>
                        <a:rPr lang="en-GB" dirty="0" smtClean="0"/>
                        <a:t>Steps</a:t>
                      </a:r>
                      <a:endParaRPr lang="en-GB" dirty="0"/>
                    </a:p>
                  </a:txBody>
                  <a:tcPr>
                    <a:solidFill>
                      <a:schemeClr val="accent1"/>
                    </a:solidFill>
                  </a:tcPr>
                </a:tc>
                <a:tc>
                  <a:txBody>
                    <a:bodyPr/>
                    <a:lstStyle/>
                    <a:p>
                      <a:r>
                        <a:rPr lang="en-GB" dirty="0" smtClean="0"/>
                        <a:t>Task</a:t>
                      </a:r>
                      <a:endParaRPr lang="en-GB" dirty="0"/>
                    </a:p>
                  </a:txBody>
                  <a:tcPr>
                    <a:solidFill>
                      <a:schemeClr val="accent1"/>
                    </a:solidFill>
                  </a:tcPr>
                </a:tc>
                <a:tc>
                  <a:txBody>
                    <a:bodyPr/>
                    <a:lstStyle/>
                    <a:p>
                      <a:r>
                        <a:rPr lang="en-GB" dirty="0" smtClean="0"/>
                        <a:t>GBP</a:t>
                      </a:r>
                      <a:r>
                        <a:rPr lang="en-GB" baseline="0" dirty="0" smtClean="0"/>
                        <a:t> (£)</a:t>
                      </a:r>
                      <a:endParaRPr lang="en-GB" dirty="0"/>
                    </a:p>
                  </a:txBody>
                  <a:tcPr>
                    <a:solidFill>
                      <a:schemeClr val="accent1"/>
                    </a:solidFill>
                  </a:tcPr>
                </a:tc>
                <a:extLst>
                  <a:ext uri="{0D108BD9-81ED-4DB2-BD59-A6C34878D82A}">
                    <a16:rowId xmlns:a16="http://schemas.microsoft.com/office/drawing/2014/main" val="575661323"/>
                  </a:ext>
                </a:extLst>
              </a:tr>
              <a:tr h="306887">
                <a:tc>
                  <a:txBody>
                    <a:bodyPr/>
                    <a:lstStyle/>
                    <a:p>
                      <a:r>
                        <a:rPr lang="en-GB" sz="1400" dirty="0" smtClean="0"/>
                        <a:t>1 Phase</a:t>
                      </a:r>
                      <a:endParaRPr lang="en-GB" sz="1400" dirty="0"/>
                    </a:p>
                  </a:txBody>
                  <a:tcPr/>
                </a:tc>
                <a:tc>
                  <a:txBody>
                    <a:bodyPr/>
                    <a:lstStyle/>
                    <a:p>
                      <a:r>
                        <a:rPr lang="en-GB" sz="1400" dirty="0" smtClean="0"/>
                        <a:t>End of line Automation</a:t>
                      </a:r>
                      <a:endParaRPr lang="en-GB" sz="1400" dirty="0"/>
                    </a:p>
                  </a:txBody>
                  <a:tcPr/>
                </a:tc>
                <a:tc>
                  <a:txBody>
                    <a:bodyPr/>
                    <a:lstStyle/>
                    <a:p>
                      <a:r>
                        <a:rPr lang="en-GB" sz="1400" dirty="0" smtClean="0"/>
                        <a:t>477150</a:t>
                      </a:r>
                      <a:endParaRPr lang="en-GB" sz="1400" dirty="0"/>
                    </a:p>
                  </a:txBody>
                  <a:tcPr/>
                </a:tc>
                <a:extLst>
                  <a:ext uri="{0D108BD9-81ED-4DB2-BD59-A6C34878D82A}">
                    <a16:rowId xmlns:a16="http://schemas.microsoft.com/office/drawing/2014/main" val="3336740587"/>
                  </a:ext>
                </a:extLst>
              </a:tr>
              <a:tr h="306887">
                <a:tc>
                  <a:txBody>
                    <a:bodyPr/>
                    <a:lstStyle/>
                    <a:p>
                      <a:r>
                        <a:rPr lang="en-GB" sz="1400" dirty="0" smtClean="0"/>
                        <a:t>1 Phase</a:t>
                      </a:r>
                      <a:endParaRPr lang="en-GB" sz="1400" dirty="0"/>
                    </a:p>
                  </a:txBody>
                  <a:tcPr/>
                </a:tc>
                <a:tc>
                  <a:txBody>
                    <a:bodyPr/>
                    <a:lstStyle/>
                    <a:p>
                      <a:r>
                        <a:rPr lang="en-GB" sz="1400" dirty="0" smtClean="0"/>
                        <a:t>Additional (ancillary)</a:t>
                      </a:r>
                      <a:endParaRPr lang="en-GB" sz="1400" dirty="0"/>
                    </a:p>
                  </a:txBody>
                  <a:tcPr/>
                </a:tc>
                <a:tc>
                  <a:txBody>
                    <a:bodyPr/>
                    <a:lstStyle/>
                    <a:p>
                      <a:r>
                        <a:rPr lang="en-GB" sz="1400" dirty="0" smtClean="0"/>
                        <a:t>5000</a:t>
                      </a:r>
                      <a:endParaRPr lang="en-GB" sz="1400" dirty="0"/>
                    </a:p>
                  </a:txBody>
                  <a:tcPr/>
                </a:tc>
                <a:extLst>
                  <a:ext uri="{0D108BD9-81ED-4DB2-BD59-A6C34878D82A}">
                    <a16:rowId xmlns:a16="http://schemas.microsoft.com/office/drawing/2014/main" val="3287383562"/>
                  </a:ext>
                </a:extLst>
              </a:tr>
              <a:tr h="306887">
                <a:tc>
                  <a:txBody>
                    <a:bodyPr/>
                    <a:lstStyle/>
                    <a:p>
                      <a:r>
                        <a:rPr lang="en-GB" sz="1400" dirty="0" smtClean="0"/>
                        <a:t>1 Phase</a:t>
                      </a:r>
                      <a:endParaRPr lang="en-GB" sz="1400" dirty="0"/>
                    </a:p>
                  </a:txBody>
                  <a:tcPr/>
                </a:tc>
                <a:tc>
                  <a:txBody>
                    <a:bodyPr/>
                    <a:lstStyle/>
                    <a:p>
                      <a:r>
                        <a:rPr lang="en-GB" sz="1400" dirty="0" smtClean="0"/>
                        <a:t>Total</a:t>
                      </a:r>
                      <a:endParaRPr lang="en-GB" sz="1400" dirty="0"/>
                    </a:p>
                  </a:txBody>
                  <a:tcPr/>
                </a:tc>
                <a:tc>
                  <a:txBody>
                    <a:bodyPr/>
                    <a:lstStyle/>
                    <a:p>
                      <a:r>
                        <a:rPr lang="en-GB" sz="1400" dirty="0" smtClean="0"/>
                        <a:t>482150</a:t>
                      </a:r>
                      <a:endParaRPr lang="en-GB" sz="1400" dirty="0"/>
                    </a:p>
                  </a:txBody>
                  <a:tcPr/>
                </a:tc>
                <a:extLst>
                  <a:ext uri="{0D108BD9-81ED-4DB2-BD59-A6C34878D82A}">
                    <a16:rowId xmlns:a16="http://schemas.microsoft.com/office/drawing/2014/main" val="2346907153"/>
                  </a:ext>
                </a:extLst>
              </a:tr>
            </a:tbl>
          </a:graphicData>
        </a:graphic>
      </p:graphicFrame>
      <p:pic>
        <p:nvPicPr>
          <p:cNvPr id="5" name="Picture 4"/>
          <p:cNvPicPr>
            <a:picLocks noChangeAspect="1"/>
          </p:cNvPicPr>
          <p:nvPr/>
        </p:nvPicPr>
        <p:blipFill>
          <a:blip r:embed="rId5"/>
          <a:stretch>
            <a:fillRect/>
          </a:stretch>
        </p:blipFill>
        <p:spPr>
          <a:xfrm>
            <a:off x="8976747" y="664617"/>
            <a:ext cx="2320181" cy="2451658"/>
          </a:xfrm>
          <a:prstGeom prst="rect">
            <a:avLst/>
          </a:prstGeom>
        </p:spPr>
      </p:pic>
      <p:pic>
        <p:nvPicPr>
          <p:cNvPr id="7" name="Picture 6"/>
          <p:cNvPicPr>
            <a:picLocks noChangeAspect="1"/>
          </p:cNvPicPr>
          <p:nvPr/>
        </p:nvPicPr>
        <p:blipFill>
          <a:blip r:embed="rId6"/>
          <a:stretch>
            <a:fillRect/>
          </a:stretch>
        </p:blipFill>
        <p:spPr>
          <a:xfrm>
            <a:off x="9282700" y="3829869"/>
            <a:ext cx="2014228" cy="2356759"/>
          </a:xfrm>
          <a:prstGeom prst="rect">
            <a:avLst/>
          </a:prstGeom>
        </p:spPr>
      </p:pic>
      <p:pic>
        <p:nvPicPr>
          <p:cNvPr id="6" name="Picture 5"/>
          <p:cNvPicPr>
            <a:picLocks noChangeAspect="1"/>
          </p:cNvPicPr>
          <p:nvPr/>
        </p:nvPicPr>
        <p:blipFill>
          <a:blip r:embed="rId7"/>
          <a:stretch>
            <a:fillRect/>
          </a:stretch>
        </p:blipFill>
        <p:spPr>
          <a:xfrm>
            <a:off x="3127663" y="5432855"/>
            <a:ext cx="4804065" cy="1249542"/>
          </a:xfrm>
          <a:prstGeom prst="rect">
            <a:avLst/>
          </a:prstGeom>
        </p:spPr>
      </p:pic>
      <p:sp>
        <p:nvSpPr>
          <p:cNvPr id="10" name="TextBox 9"/>
          <p:cNvSpPr txBox="1"/>
          <p:nvPr/>
        </p:nvSpPr>
        <p:spPr>
          <a:xfrm>
            <a:off x="1052945" y="5944174"/>
            <a:ext cx="2175164" cy="369332"/>
          </a:xfrm>
          <a:prstGeom prst="rect">
            <a:avLst/>
          </a:prstGeom>
          <a:noFill/>
        </p:spPr>
        <p:txBody>
          <a:bodyPr wrap="square" rtlCol="0">
            <a:spAutoFit/>
          </a:bodyPr>
          <a:lstStyle/>
          <a:p>
            <a:r>
              <a:rPr lang="en-GB" dirty="0" smtClean="0"/>
              <a:t>Basic payback </a:t>
            </a:r>
            <a:endParaRPr lang="en-GB" dirty="0"/>
          </a:p>
        </p:txBody>
      </p:sp>
      <p:pic>
        <p:nvPicPr>
          <p:cNvPr id="9" name="Audio 8">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316846945"/>
      </p:ext>
    </p:extLst>
  </p:cSld>
  <p:clrMapOvr>
    <a:masterClrMapping/>
  </p:clrMapOvr>
  <mc:AlternateContent xmlns:mc="http://schemas.openxmlformats.org/markup-compatibility/2006">
    <mc:Choice xmlns:p14="http://schemas.microsoft.com/office/powerpoint/2010/main" Requires="p14">
      <p:transition spd="slow" p14:dur="2000" advTm="87204"/>
    </mc:Choice>
    <mc:Fallback>
      <p:transition spd="slow" advTm="872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4"/>
          <a:stretch>
            <a:fillRect/>
          </a:stretch>
        </p:blipFill>
        <p:spPr>
          <a:xfrm>
            <a:off x="969818" y="317115"/>
            <a:ext cx="1538549" cy="695004"/>
          </a:xfrm>
          <a:prstGeom prst="rect">
            <a:avLst/>
          </a:prstGeom>
        </p:spPr>
      </p:pic>
      <p:sp>
        <p:nvSpPr>
          <p:cNvPr id="2" name="Title 1"/>
          <p:cNvSpPr>
            <a:spLocks noGrp="1"/>
          </p:cNvSpPr>
          <p:nvPr>
            <p:ph type="ctrTitle"/>
          </p:nvPr>
        </p:nvSpPr>
        <p:spPr>
          <a:xfrm>
            <a:off x="692727" y="253042"/>
            <a:ext cx="10695709" cy="823151"/>
          </a:xfrm>
        </p:spPr>
        <p:txBody>
          <a:bodyPr/>
          <a:lstStyle/>
          <a:p>
            <a:pPr algn="ctr"/>
            <a:r>
              <a:rPr lang="en-GB" dirty="0" smtClean="0">
                <a:solidFill>
                  <a:schemeClr val="tx1"/>
                </a:solidFill>
              </a:rPr>
              <a:t> </a:t>
            </a:r>
            <a:r>
              <a:rPr lang="en-GB" sz="3200" dirty="0" smtClean="0">
                <a:solidFill>
                  <a:schemeClr val="tx1"/>
                </a:solidFill>
              </a:rPr>
              <a:t>Life span</a:t>
            </a:r>
            <a:endParaRPr lang="en-GB" sz="3200" dirty="0">
              <a:solidFill>
                <a:schemeClr val="tx1"/>
              </a:solidFill>
            </a:endParaRPr>
          </a:p>
        </p:txBody>
      </p:sp>
      <p:sp>
        <p:nvSpPr>
          <p:cNvPr id="3" name="Subtitle 2"/>
          <p:cNvSpPr>
            <a:spLocks noGrp="1"/>
          </p:cNvSpPr>
          <p:nvPr>
            <p:ph type="subTitle" idx="1"/>
          </p:nvPr>
        </p:nvSpPr>
        <p:spPr>
          <a:xfrm>
            <a:off x="1303097" y="1593274"/>
            <a:ext cx="9336424" cy="4248726"/>
          </a:xfrm>
        </p:spPr>
        <p:txBody>
          <a:bodyPr>
            <a:normAutofit lnSpcReduction="10000"/>
          </a:bodyPr>
          <a:lstStyle/>
          <a:p>
            <a:pPr marL="457200" indent="-457200" algn="l">
              <a:buFont typeface="Arial" panose="020B0604020202020204" pitchFamily="34" charset="0"/>
              <a:buChar char="•"/>
            </a:pPr>
            <a:r>
              <a:rPr lang="en-GB" sz="2800" dirty="0" smtClean="0">
                <a:solidFill>
                  <a:schemeClr val="tx1"/>
                </a:solidFill>
              </a:rPr>
              <a:t>For a project of this size the payback will have to be under 5 years but the lifespan of the project will be 10 years.</a:t>
            </a:r>
          </a:p>
          <a:p>
            <a:pPr marL="457200" indent="-457200" algn="l">
              <a:buFont typeface="Arial" panose="020B0604020202020204" pitchFamily="34" charset="0"/>
              <a:buChar char="•"/>
            </a:pPr>
            <a:endParaRPr lang="en-GB" sz="2800" dirty="0">
              <a:solidFill>
                <a:schemeClr val="tx1"/>
              </a:solidFill>
            </a:endParaRPr>
          </a:p>
          <a:p>
            <a:pPr marL="457200" indent="-457200" algn="l">
              <a:buFont typeface="Arial" panose="020B0604020202020204" pitchFamily="34" charset="0"/>
              <a:buChar char="•"/>
            </a:pPr>
            <a:r>
              <a:rPr lang="en-GB" sz="2800" dirty="0" smtClean="0">
                <a:solidFill>
                  <a:schemeClr val="tx1"/>
                </a:solidFill>
              </a:rPr>
              <a:t>Berry will depreciate the assets for 10 years as part of EBITDA.</a:t>
            </a:r>
          </a:p>
          <a:p>
            <a:pPr marL="457200" indent="-457200" algn="l">
              <a:buFont typeface="Arial" panose="020B0604020202020204" pitchFamily="34" charset="0"/>
              <a:buChar char="•"/>
            </a:pPr>
            <a:endParaRPr lang="en-GB" sz="2800" dirty="0">
              <a:solidFill>
                <a:schemeClr val="tx1"/>
              </a:solidFill>
            </a:endParaRPr>
          </a:p>
          <a:p>
            <a:pPr marL="457200" indent="-457200" algn="l">
              <a:buFont typeface="Arial" panose="020B0604020202020204" pitchFamily="34" charset="0"/>
              <a:buChar char="•"/>
            </a:pPr>
            <a:r>
              <a:rPr lang="en-GB" sz="2800" dirty="0" smtClean="0">
                <a:solidFill>
                  <a:schemeClr val="tx1"/>
                </a:solidFill>
              </a:rPr>
              <a:t>Robots can be used in different applications at end of life due to their build.</a:t>
            </a:r>
          </a:p>
          <a:p>
            <a:pPr marL="457200" indent="-457200" algn="l">
              <a:buFont typeface="Arial" panose="020B0604020202020204" pitchFamily="34" charset="0"/>
              <a:buChar char="•"/>
            </a:pPr>
            <a:endParaRPr lang="en-GB" sz="2800" dirty="0" smtClean="0">
              <a:solidFill>
                <a:schemeClr val="tx1"/>
              </a:solidFill>
            </a:endParaRPr>
          </a:p>
          <a:p>
            <a:pPr marL="457200" indent="-457200" algn="l">
              <a:buFont typeface="Arial" panose="020B0604020202020204" pitchFamily="34" charset="0"/>
              <a:buChar char="•"/>
            </a:pPr>
            <a:endParaRPr lang="en-GB" sz="2800" dirty="0">
              <a:solidFill>
                <a:schemeClr val="tx1"/>
              </a:solidFill>
            </a:endParaRPr>
          </a:p>
          <a:p>
            <a:pPr algn="l"/>
            <a:endParaRPr lang="en-GB" sz="2800" dirty="0" smtClean="0">
              <a:solidFill>
                <a:schemeClr val="tx1"/>
              </a:solidFill>
            </a:endParaRPr>
          </a:p>
          <a:p>
            <a:pPr algn="l"/>
            <a:endParaRPr lang="en-GB" sz="2800" dirty="0"/>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267033269"/>
      </p:ext>
    </p:extLst>
  </p:cSld>
  <p:clrMapOvr>
    <a:masterClrMapping/>
  </p:clrMapOvr>
  <mc:AlternateContent xmlns:mc="http://schemas.openxmlformats.org/markup-compatibility/2006">
    <mc:Choice xmlns:p14="http://schemas.microsoft.com/office/powerpoint/2010/main" Requires="p14">
      <p:transition spd="slow" p14:dur="2000" advTm="37636"/>
    </mc:Choice>
    <mc:Fallback>
      <p:transition spd="slow" advTm="376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5"/>
          <a:stretch>
            <a:fillRect/>
          </a:stretch>
        </p:blipFill>
        <p:spPr>
          <a:xfrm>
            <a:off x="969818" y="317115"/>
            <a:ext cx="1538549" cy="695004"/>
          </a:xfrm>
          <a:prstGeom prst="rect">
            <a:avLst/>
          </a:prstGeom>
        </p:spPr>
      </p:pic>
      <p:sp>
        <p:nvSpPr>
          <p:cNvPr id="2" name="Title 1"/>
          <p:cNvSpPr>
            <a:spLocks noGrp="1"/>
          </p:cNvSpPr>
          <p:nvPr>
            <p:ph type="ctrTitle"/>
          </p:nvPr>
        </p:nvSpPr>
        <p:spPr>
          <a:xfrm>
            <a:off x="692727" y="253042"/>
            <a:ext cx="10695709" cy="823151"/>
          </a:xfrm>
        </p:spPr>
        <p:txBody>
          <a:bodyPr/>
          <a:lstStyle/>
          <a:p>
            <a:pPr algn="ctr"/>
            <a:r>
              <a:rPr lang="en-GB" dirty="0" smtClean="0">
                <a:solidFill>
                  <a:schemeClr val="tx1"/>
                </a:solidFill>
              </a:rPr>
              <a:t> </a:t>
            </a:r>
            <a:r>
              <a:rPr lang="en-GB" sz="3200" dirty="0" smtClean="0">
                <a:solidFill>
                  <a:schemeClr val="tx1"/>
                </a:solidFill>
              </a:rPr>
              <a:t>Ethics and disruption</a:t>
            </a:r>
            <a:endParaRPr lang="en-GB" sz="3200" dirty="0">
              <a:solidFill>
                <a:schemeClr val="tx1"/>
              </a:solidFill>
            </a:endParaRPr>
          </a:p>
        </p:txBody>
      </p:sp>
      <p:sp>
        <p:nvSpPr>
          <p:cNvPr id="3" name="Subtitle 2"/>
          <p:cNvSpPr>
            <a:spLocks noGrp="1"/>
          </p:cNvSpPr>
          <p:nvPr>
            <p:ph type="subTitle" idx="1"/>
          </p:nvPr>
        </p:nvSpPr>
        <p:spPr>
          <a:xfrm>
            <a:off x="8571344" y="212035"/>
            <a:ext cx="2987193" cy="905163"/>
          </a:xfrm>
        </p:spPr>
        <p:txBody>
          <a:bodyPr>
            <a:normAutofit fontScale="25000" lnSpcReduction="20000"/>
          </a:bodyPr>
          <a:lstStyle/>
          <a:p>
            <a:pPr algn="ctr"/>
            <a:r>
              <a:rPr lang="en-GB" sz="2800" dirty="0">
                <a:solidFill>
                  <a:schemeClr val="tx1"/>
                </a:solidFill>
              </a:rPr>
              <a:t>Any issues that implantation will </a:t>
            </a:r>
            <a:r>
              <a:rPr lang="en-GB" sz="2800" dirty="0" smtClean="0">
                <a:solidFill>
                  <a:schemeClr val="tx1"/>
                </a:solidFill>
              </a:rPr>
              <a:t>cause?</a:t>
            </a:r>
          </a:p>
          <a:p>
            <a:pPr marL="457200" indent="-457200" algn="ctr">
              <a:buFont typeface="Arial" panose="020B0604020202020204" pitchFamily="34" charset="0"/>
              <a:buChar char="•"/>
            </a:pPr>
            <a:r>
              <a:rPr lang="en-GB" sz="2800" dirty="0" smtClean="0">
                <a:solidFill>
                  <a:schemeClr val="tx1"/>
                </a:solidFill>
              </a:rPr>
              <a:t>Redundancy</a:t>
            </a:r>
          </a:p>
          <a:p>
            <a:pPr marL="457200" indent="-457200" algn="ctr">
              <a:buFont typeface="Arial" panose="020B0604020202020204" pitchFamily="34" charset="0"/>
              <a:buChar char="•"/>
            </a:pPr>
            <a:r>
              <a:rPr lang="en-GB" sz="2800" dirty="0" smtClean="0">
                <a:solidFill>
                  <a:schemeClr val="tx1"/>
                </a:solidFill>
              </a:rPr>
              <a:t>Disruption</a:t>
            </a:r>
          </a:p>
          <a:p>
            <a:pPr marL="457200" indent="-457200" algn="ctr">
              <a:buFont typeface="Arial" panose="020B0604020202020204" pitchFamily="34" charset="0"/>
              <a:buChar char="•"/>
            </a:pPr>
            <a:r>
              <a:rPr lang="en-GB" sz="2800" dirty="0" smtClean="0">
                <a:solidFill>
                  <a:schemeClr val="tx1"/>
                </a:solidFill>
              </a:rPr>
              <a:t>downtime</a:t>
            </a:r>
            <a:endParaRPr lang="en-GB" sz="2800" dirty="0"/>
          </a:p>
        </p:txBody>
      </p:sp>
      <p:sp>
        <p:nvSpPr>
          <p:cNvPr id="5" name="Content Placeholder 2"/>
          <p:cNvSpPr txBox="1">
            <a:spLocks/>
          </p:cNvSpPr>
          <p:nvPr/>
        </p:nvSpPr>
        <p:spPr>
          <a:xfrm>
            <a:off x="692727" y="1281815"/>
            <a:ext cx="7961449" cy="5168860"/>
          </a:xfrm>
          <a:prstGeom prst="rect">
            <a:avLst/>
          </a:prstGeom>
        </p:spPr>
        <p:txBody>
          <a:bodyPr vert="horz" lIns="91440" tIns="45720" rIns="91440" bIns="45720" rtlCol="0" anchor="t">
            <a:normAutofit/>
          </a:bodyPr>
          <a:lstStyle>
            <a:lvl1pPr marL="0" indent="0" algn="r" defTabSz="457200" rtl="0" eaLnBrk="1" latinLnBrk="0" hangingPunct="1">
              <a:spcBef>
                <a:spcPts val="1000"/>
              </a:spcBef>
              <a:spcAft>
                <a:spcPts val="0"/>
              </a:spcAft>
              <a:buClr>
                <a:schemeClr val="accent1"/>
              </a:buClr>
              <a:buSzPct val="80000"/>
              <a:buFont typeface="Wingdings 3" charset="2"/>
              <a:buNone/>
              <a:defRPr sz="1800" kern="1200">
                <a:solidFill>
                  <a:schemeClr val="tx1">
                    <a:lumMod val="50000"/>
                    <a:lumOff val="50000"/>
                  </a:schemeClr>
                </a:solidFill>
                <a:latin typeface="+mn-lt"/>
                <a:ea typeface="+mn-ea"/>
                <a:cs typeface="+mn-cs"/>
              </a:defRPr>
            </a:lvl1pPr>
            <a:lvl2pPr marL="457200" indent="0" algn="ctr" defTabSz="457200" rtl="0" eaLnBrk="1" latinLnBrk="0" hangingPunct="1">
              <a:spcBef>
                <a:spcPts val="1000"/>
              </a:spcBef>
              <a:spcAft>
                <a:spcPts val="0"/>
              </a:spcAft>
              <a:buClr>
                <a:schemeClr val="accent1"/>
              </a:buClr>
              <a:buSzPct val="80000"/>
              <a:buFont typeface="Wingdings 3" charset="2"/>
              <a:buNone/>
              <a:defRPr sz="1600" kern="1200">
                <a:solidFill>
                  <a:schemeClr val="tx1">
                    <a:tint val="75000"/>
                  </a:schemeClr>
                </a:solidFill>
                <a:latin typeface="+mn-lt"/>
                <a:ea typeface="+mn-ea"/>
                <a:cs typeface="+mn-cs"/>
              </a:defRPr>
            </a:lvl2pPr>
            <a:lvl3pPr marL="914400" indent="0" algn="ctr" defTabSz="457200" rtl="0" eaLnBrk="1" latinLnBrk="0" hangingPunct="1">
              <a:spcBef>
                <a:spcPts val="1000"/>
              </a:spcBef>
              <a:spcAft>
                <a:spcPts val="0"/>
              </a:spcAft>
              <a:buClr>
                <a:schemeClr val="accent1"/>
              </a:buClr>
              <a:buSzPct val="80000"/>
              <a:buFont typeface="Wingdings 3" charset="2"/>
              <a:buNone/>
              <a:defRPr sz="1400" kern="1200">
                <a:solidFill>
                  <a:schemeClr val="tx1">
                    <a:tint val="75000"/>
                  </a:schemeClr>
                </a:solidFill>
                <a:latin typeface="+mn-lt"/>
                <a:ea typeface="+mn-ea"/>
                <a:cs typeface="+mn-cs"/>
              </a:defRPr>
            </a:lvl3pPr>
            <a:lvl4pPr marL="1371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4pPr>
            <a:lvl5pPr marL="18288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5pPr>
            <a:lvl6pPr marL="22860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6pPr>
            <a:lvl7pPr marL="27432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7pPr>
            <a:lvl8pPr marL="32004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8pPr>
            <a:lvl9pPr marL="3657600" indent="0" algn="ctr" defTabSz="457200" rtl="0" eaLnBrk="1" latinLnBrk="0" hangingPunct="1">
              <a:spcBef>
                <a:spcPts val="1000"/>
              </a:spcBef>
              <a:spcAft>
                <a:spcPts val="0"/>
              </a:spcAft>
              <a:buClr>
                <a:schemeClr val="accent1"/>
              </a:buClr>
              <a:buSzPct val="80000"/>
              <a:buFont typeface="Wingdings 3" charset="2"/>
              <a:buNone/>
              <a:defRPr sz="1200" kern="1200">
                <a:solidFill>
                  <a:schemeClr val="tx1">
                    <a:tint val="75000"/>
                  </a:schemeClr>
                </a:solidFill>
                <a:latin typeface="+mn-lt"/>
                <a:ea typeface="+mn-ea"/>
                <a:cs typeface="+mn-cs"/>
              </a:defRPr>
            </a:lvl9pPr>
          </a:lstStyle>
          <a:p>
            <a:pPr marL="342900" indent="-342900" algn="l">
              <a:buFont typeface="Arial" panose="020B0604020202020204" pitchFamily="34" charset="0"/>
              <a:buChar char="•"/>
            </a:pPr>
            <a:r>
              <a:rPr lang="en-GB" dirty="0" smtClean="0">
                <a:solidFill>
                  <a:schemeClr val="tx1"/>
                </a:solidFill>
              </a:rPr>
              <a:t>A key statement in this project charter is that ethically we don’t want Robots to replace employees. These days Robots are also leaving industrial setting and entering every day life (economist 02/22)</a:t>
            </a:r>
          </a:p>
          <a:p>
            <a:pPr marL="342900" indent="-342900" algn="l">
              <a:buFont typeface="Arial" panose="020B0604020202020204" pitchFamily="34" charset="0"/>
              <a:buChar char="•"/>
            </a:pPr>
            <a:endParaRPr lang="en-GB" dirty="0" smtClean="0">
              <a:solidFill>
                <a:schemeClr val="tx1"/>
              </a:solidFill>
            </a:endParaRPr>
          </a:p>
          <a:p>
            <a:pPr marL="342900" indent="-342900" algn="l">
              <a:buFont typeface="Arial" panose="020B0604020202020204" pitchFamily="34" charset="0"/>
              <a:buChar char="•"/>
            </a:pPr>
            <a:r>
              <a:rPr lang="en-GB" dirty="0" smtClean="0">
                <a:solidFill>
                  <a:schemeClr val="tx1"/>
                </a:solidFill>
              </a:rPr>
              <a:t>There is a place for both in our company but the main driver of the research is to ensure that we can fill the 11% gap without the reliance of temporary labour.</a:t>
            </a:r>
          </a:p>
          <a:p>
            <a:pPr marL="342900" indent="-342900" algn="l">
              <a:buFont typeface="Arial" panose="020B0604020202020204" pitchFamily="34" charset="0"/>
              <a:buChar char="•"/>
            </a:pPr>
            <a:endParaRPr lang="en-GB" dirty="0" smtClean="0">
              <a:solidFill>
                <a:schemeClr val="tx1"/>
              </a:solidFill>
            </a:endParaRPr>
          </a:p>
          <a:p>
            <a:pPr marL="342900" indent="-342900" algn="l">
              <a:buFont typeface="Arial" panose="020B0604020202020204" pitchFamily="34" charset="0"/>
              <a:buChar char="•"/>
            </a:pPr>
            <a:r>
              <a:rPr lang="en-GB" dirty="0" smtClean="0">
                <a:solidFill>
                  <a:schemeClr val="tx1"/>
                </a:solidFill>
              </a:rPr>
              <a:t>If we could fill our vacancies 100% of the time and maximise line through put then a proposal such as this wouldn’t exist.</a:t>
            </a:r>
          </a:p>
          <a:p>
            <a:pPr marL="342900" indent="-342900" algn="l">
              <a:buFont typeface="Arial" panose="020B0604020202020204" pitchFamily="34" charset="0"/>
              <a:buChar char="•"/>
            </a:pPr>
            <a:endParaRPr lang="en-GB" dirty="0" smtClean="0">
              <a:solidFill>
                <a:schemeClr val="tx1"/>
              </a:solidFill>
            </a:endParaRPr>
          </a:p>
          <a:p>
            <a:pPr marL="342900" indent="-342900" algn="l">
              <a:buFont typeface="Arial" panose="020B0604020202020204" pitchFamily="34" charset="0"/>
              <a:buChar char="•"/>
            </a:pPr>
            <a:r>
              <a:rPr lang="en-GB" dirty="0" smtClean="0">
                <a:solidFill>
                  <a:schemeClr val="tx1"/>
                </a:solidFill>
              </a:rPr>
              <a:t>There will obviously be some vacancies lost to the robots but installing Robots will also create other jobs for more highly skilled employees. Worldwide installations of industrial robots from 2004 to 2020, with a forecast through 2024 is shown in the graph (</a:t>
            </a:r>
            <a:r>
              <a:rPr lang="en-GB" dirty="0" err="1" smtClean="0">
                <a:solidFill>
                  <a:schemeClr val="tx1"/>
                </a:solidFill>
              </a:rPr>
              <a:t>Statistica</a:t>
            </a:r>
            <a:r>
              <a:rPr lang="en-GB" dirty="0" smtClean="0">
                <a:solidFill>
                  <a:schemeClr val="tx1"/>
                </a:solidFill>
              </a:rPr>
              <a:t>, Nov 2022)</a:t>
            </a:r>
          </a:p>
          <a:p>
            <a:pPr marL="342900" indent="-342900" algn="l">
              <a:buFont typeface="Arial" panose="020B0604020202020204" pitchFamily="34" charset="0"/>
              <a:buChar char="•"/>
            </a:pPr>
            <a:endParaRPr lang="en-GB" dirty="0" smtClean="0">
              <a:solidFill>
                <a:schemeClr val="tx1"/>
              </a:solidFill>
            </a:endParaRPr>
          </a:p>
        </p:txBody>
      </p:sp>
      <p:pic>
        <p:nvPicPr>
          <p:cNvPr id="4" name="Picture 3"/>
          <p:cNvPicPr>
            <a:picLocks noChangeAspect="1"/>
          </p:cNvPicPr>
          <p:nvPr/>
        </p:nvPicPr>
        <p:blipFill>
          <a:blip r:embed="rId6"/>
          <a:stretch>
            <a:fillRect/>
          </a:stretch>
        </p:blipFill>
        <p:spPr>
          <a:xfrm>
            <a:off x="8998810" y="1918996"/>
            <a:ext cx="2953045" cy="1119767"/>
          </a:xfrm>
          <a:prstGeom prst="rect">
            <a:avLst/>
          </a:prstGeom>
        </p:spPr>
      </p:pic>
      <p:pic>
        <p:nvPicPr>
          <p:cNvPr id="6" name="Picture 5"/>
          <p:cNvPicPr>
            <a:picLocks noChangeAspect="1"/>
          </p:cNvPicPr>
          <p:nvPr/>
        </p:nvPicPr>
        <p:blipFill>
          <a:blip r:embed="rId7"/>
          <a:stretch>
            <a:fillRect/>
          </a:stretch>
        </p:blipFill>
        <p:spPr>
          <a:xfrm>
            <a:off x="8654177" y="4128655"/>
            <a:ext cx="3469284" cy="1833477"/>
          </a:xfrm>
          <a:prstGeom prst="rect">
            <a:avLst/>
          </a:prstGeom>
        </p:spPr>
      </p:pic>
      <p:pic>
        <p:nvPicPr>
          <p:cNvPr id="7" name="Audio 6">
            <a:hlinkClick r:id="" action="ppaction://media"/>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569700" y="6235700"/>
            <a:ext cx="406400" cy="406400"/>
          </a:xfrm>
          <a:prstGeom prst="rect">
            <a:avLst/>
          </a:prstGeom>
        </p:spPr>
      </p:pic>
    </p:spTree>
    <p:custDataLst>
      <p:tags r:id="rId1"/>
    </p:custDataLst>
    <p:extLst>
      <p:ext uri="{BB962C8B-B14F-4D97-AF65-F5344CB8AC3E}">
        <p14:creationId xmlns:p14="http://schemas.microsoft.com/office/powerpoint/2010/main" val="3717198669"/>
      </p:ext>
    </p:extLst>
  </p:cSld>
  <p:clrMapOvr>
    <a:masterClrMapping/>
  </p:clrMapOvr>
  <mc:AlternateContent xmlns:mc="http://schemas.openxmlformats.org/markup-compatibility/2006">
    <mc:Choice xmlns:p14="http://schemas.microsoft.com/office/powerpoint/2010/main" Requires="p14">
      <p:transition spd="slow" p14:dur="2000" advTm="65032"/>
    </mc:Choice>
    <mc:Fallback>
      <p:transition spd="slow" advTm="650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4"/>
          <a:stretch>
            <a:fillRect/>
          </a:stretch>
        </p:blipFill>
        <p:spPr>
          <a:xfrm>
            <a:off x="969818" y="317115"/>
            <a:ext cx="1538549" cy="695004"/>
          </a:xfrm>
          <a:prstGeom prst="rect">
            <a:avLst/>
          </a:prstGeom>
        </p:spPr>
      </p:pic>
      <p:sp>
        <p:nvSpPr>
          <p:cNvPr id="2" name="Title 1"/>
          <p:cNvSpPr>
            <a:spLocks noGrp="1"/>
          </p:cNvSpPr>
          <p:nvPr>
            <p:ph type="ctrTitle"/>
          </p:nvPr>
        </p:nvSpPr>
        <p:spPr>
          <a:xfrm>
            <a:off x="692727" y="253042"/>
            <a:ext cx="10695709" cy="823151"/>
          </a:xfrm>
        </p:spPr>
        <p:txBody>
          <a:bodyPr/>
          <a:lstStyle/>
          <a:p>
            <a:pPr algn="ctr"/>
            <a:r>
              <a:rPr lang="en-GB" dirty="0" smtClean="0">
                <a:solidFill>
                  <a:schemeClr val="tx1"/>
                </a:solidFill>
              </a:rPr>
              <a:t> </a:t>
            </a:r>
            <a:r>
              <a:rPr lang="en-GB" sz="3200" dirty="0" smtClean="0">
                <a:solidFill>
                  <a:schemeClr val="tx1"/>
                </a:solidFill>
              </a:rPr>
              <a:t>Business rational</a:t>
            </a:r>
            <a:endParaRPr lang="en-GB" sz="3200" dirty="0">
              <a:solidFill>
                <a:schemeClr val="tx1"/>
              </a:solidFill>
            </a:endParaRPr>
          </a:p>
        </p:txBody>
      </p:sp>
      <p:sp>
        <p:nvSpPr>
          <p:cNvPr id="3" name="Subtitle 2"/>
          <p:cNvSpPr>
            <a:spLocks noGrp="1"/>
          </p:cNvSpPr>
          <p:nvPr>
            <p:ph type="subTitle" idx="1"/>
          </p:nvPr>
        </p:nvSpPr>
        <p:spPr>
          <a:xfrm>
            <a:off x="520315" y="1437798"/>
            <a:ext cx="6019031" cy="4512730"/>
          </a:xfrm>
        </p:spPr>
        <p:txBody>
          <a:bodyPr>
            <a:normAutofit/>
          </a:bodyPr>
          <a:lstStyle/>
          <a:p>
            <a:pPr marL="457200" indent="-457200" algn="l">
              <a:buFont typeface="Arial" panose="020B0604020202020204" pitchFamily="34" charset="0"/>
              <a:buChar char="•"/>
            </a:pPr>
            <a:r>
              <a:rPr lang="en-GB" sz="2800" dirty="0" smtClean="0">
                <a:solidFill>
                  <a:schemeClr val="tx1"/>
                </a:solidFill>
              </a:rPr>
              <a:t>Positive NPV</a:t>
            </a:r>
          </a:p>
          <a:p>
            <a:pPr marL="457200" indent="-457200" algn="l">
              <a:buFont typeface="Arial" panose="020B0604020202020204" pitchFamily="34" charset="0"/>
              <a:buChar char="•"/>
            </a:pPr>
            <a:endParaRPr lang="en-GB" sz="2800" dirty="0" smtClean="0">
              <a:solidFill>
                <a:schemeClr val="tx1"/>
              </a:solidFill>
            </a:endParaRPr>
          </a:p>
          <a:p>
            <a:pPr marL="457200" indent="-457200" algn="l">
              <a:buFont typeface="Arial" panose="020B0604020202020204" pitchFamily="34" charset="0"/>
              <a:buChar char="•"/>
            </a:pPr>
            <a:r>
              <a:rPr lang="en-GB" sz="2800" dirty="0" smtClean="0">
                <a:solidFill>
                  <a:schemeClr val="tx1"/>
                </a:solidFill>
              </a:rPr>
              <a:t>Payback 3.17 </a:t>
            </a:r>
          </a:p>
          <a:p>
            <a:pPr marL="457200" indent="-457200" algn="l">
              <a:buFont typeface="Arial" panose="020B0604020202020204" pitchFamily="34" charset="0"/>
              <a:buChar char="•"/>
            </a:pPr>
            <a:endParaRPr lang="en-GB" sz="2800" dirty="0">
              <a:solidFill>
                <a:schemeClr val="tx1"/>
              </a:solidFill>
            </a:endParaRPr>
          </a:p>
          <a:p>
            <a:pPr marL="457200" indent="-457200" algn="l">
              <a:buFont typeface="Arial" panose="020B0604020202020204" pitchFamily="34" charset="0"/>
              <a:buChar char="•"/>
            </a:pPr>
            <a:endParaRPr lang="en-GB" sz="2800" dirty="0" smtClean="0">
              <a:solidFill>
                <a:schemeClr val="tx1"/>
              </a:solidFill>
            </a:endParaRPr>
          </a:p>
          <a:p>
            <a:pPr marL="457200" indent="-457200" algn="l">
              <a:buFont typeface="Arial" panose="020B0604020202020204" pitchFamily="34" charset="0"/>
              <a:buChar char="•"/>
            </a:pPr>
            <a:endParaRPr lang="en-GB" sz="2800" dirty="0">
              <a:solidFill>
                <a:schemeClr val="tx1"/>
              </a:solidFill>
            </a:endParaRPr>
          </a:p>
          <a:p>
            <a:pPr marL="457200" indent="-457200" algn="l">
              <a:buFont typeface="Arial" panose="020B0604020202020204" pitchFamily="34" charset="0"/>
              <a:buChar char="•"/>
            </a:pPr>
            <a:r>
              <a:rPr lang="en-GB" sz="2800" dirty="0">
                <a:solidFill>
                  <a:schemeClr val="tx1"/>
                </a:solidFill>
              </a:rPr>
              <a:t>IRR </a:t>
            </a:r>
            <a:r>
              <a:rPr lang="en-GB" sz="2800" dirty="0" smtClean="0">
                <a:solidFill>
                  <a:schemeClr val="tx1"/>
                </a:solidFill>
              </a:rPr>
              <a:t>23.5%</a:t>
            </a:r>
            <a:endParaRPr lang="en-GB" sz="2800" dirty="0">
              <a:solidFill>
                <a:schemeClr val="tx1"/>
              </a:solidFill>
            </a:endParaRPr>
          </a:p>
          <a:p>
            <a:pPr marL="457200" indent="-457200" algn="l">
              <a:buFont typeface="Arial" panose="020B0604020202020204" pitchFamily="34" charset="0"/>
              <a:buChar char="•"/>
            </a:pPr>
            <a:endParaRPr lang="en-GB" sz="2800" dirty="0">
              <a:solidFill>
                <a:schemeClr val="tx1"/>
              </a:solidFill>
            </a:endParaRPr>
          </a:p>
          <a:p>
            <a:pPr marL="457200" indent="-457200" algn="l">
              <a:buFont typeface="Arial" panose="020B0604020202020204" pitchFamily="34" charset="0"/>
              <a:buChar char="•"/>
            </a:pPr>
            <a:endParaRPr lang="en-GB" sz="2800" dirty="0">
              <a:solidFill>
                <a:schemeClr val="tx1"/>
              </a:solidFill>
            </a:endParaRPr>
          </a:p>
          <a:p>
            <a:pPr marL="457200" indent="-457200" algn="l">
              <a:buFont typeface="Arial" panose="020B0604020202020204" pitchFamily="34" charset="0"/>
              <a:buChar char="•"/>
            </a:pPr>
            <a:endParaRPr lang="en-GB" sz="2800" dirty="0"/>
          </a:p>
        </p:txBody>
      </p:sp>
      <p:pic>
        <p:nvPicPr>
          <p:cNvPr id="4" name="Picture 3"/>
          <p:cNvPicPr>
            <a:picLocks noChangeAspect="1"/>
          </p:cNvPicPr>
          <p:nvPr/>
        </p:nvPicPr>
        <p:blipFill>
          <a:blip r:embed="rId5"/>
          <a:stretch>
            <a:fillRect/>
          </a:stretch>
        </p:blipFill>
        <p:spPr>
          <a:xfrm>
            <a:off x="6653721" y="3556157"/>
            <a:ext cx="5104745" cy="1442172"/>
          </a:xfrm>
          <a:prstGeom prst="rect">
            <a:avLst/>
          </a:prstGeom>
        </p:spPr>
      </p:pic>
      <p:pic>
        <p:nvPicPr>
          <p:cNvPr id="5" name="Picture 4"/>
          <p:cNvPicPr>
            <a:picLocks noChangeAspect="1"/>
          </p:cNvPicPr>
          <p:nvPr/>
        </p:nvPicPr>
        <p:blipFill>
          <a:blip r:embed="rId6"/>
          <a:stretch>
            <a:fillRect/>
          </a:stretch>
        </p:blipFill>
        <p:spPr>
          <a:xfrm>
            <a:off x="6678292" y="4998329"/>
            <a:ext cx="5104745" cy="1357922"/>
          </a:xfrm>
          <a:prstGeom prst="rect">
            <a:avLst/>
          </a:prstGeom>
        </p:spPr>
      </p:pic>
      <p:pic>
        <p:nvPicPr>
          <p:cNvPr id="6" name="Picture 5"/>
          <p:cNvPicPr>
            <a:picLocks noChangeAspect="1"/>
          </p:cNvPicPr>
          <p:nvPr/>
        </p:nvPicPr>
        <p:blipFill>
          <a:blip r:embed="rId7"/>
          <a:stretch>
            <a:fillRect/>
          </a:stretch>
        </p:blipFill>
        <p:spPr>
          <a:xfrm>
            <a:off x="6653721" y="1314983"/>
            <a:ext cx="5011806" cy="1316615"/>
          </a:xfrm>
          <a:prstGeom prst="rect">
            <a:avLst/>
          </a:prstGeom>
        </p:spPr>
      </p:pic>
      <p:cxnSp>
        <p:nvCxnSpPr>
          <p:cNvPr id="9" name="Straight Arrow Connector 8"/>
          <p:cNvCxnSpPr/>
          <p:nvPr/>
        </p:nvCxnSpPr>
        <p:spPr>
          <a:xfrm flipV="1">
            <a:off x="3096491" y="1711036"/>
            <a:ext cx="2944090" cy="2078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flipV="1">
            <a:off x="3255818" y="2445327"/>
            <a:ext cx="2660073" cy="36714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2833255" y="4998329"/>
            <a:ext cx="3207326" cy="571198"/>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7" name="Audio 6">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99219324"/>
      </p:ext>
    </p:extLst>
  </p:cSld>
  <p:clrMapOvr>
    <a:masterClrMapping/>
  </p:clrMapOvr>
  <mc:AlternateContent xmlns:mc="http://schemas.openxmlformats.org/markup-compatibility/2006">
    <mc:Choice xmlns:p14="http://schemas.microsoft.com/office/powerpoint/2010/main" Requires="p14">
      <p:transition spd="slow" p14:dur="2000" advTm="29768"/>
    </mc:Choice>
    <mc:Fallback>
      <p:transition spd="slow" advTm="297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4"/>
          <a:stretch>
            <a:fillRect/>
          </a:stretch>
        </p:blipFill>
        <p:spPr>
          <a:xfrm>
            <a:off x="969818" y="317115"/>
            <a:ext cx="1538549" cy="695004"/>
          </a:xfrm>
          <a:prstGeom prst="rect">
            <a:avLst/>
          </a:prstGeom>
        </p:spPr>
      </p:pic>
      <p:sp>
        <p:nvSpPr>
          <p:cNvPr id="2" name="Title 1"/>
          <p:cNvSpPr>
            <a:spLocks noGrp="1"/>
          </p:cNvSpPr>
          <p:nvPr>
            <p:ph type="ctrTitle"/>
          </p:nvPr>
        </p:nvSpPr>
        <p:spPr>
          <a:xfrm>
            <a:off x="692727" y="253042"/>
            <a:ext cx="10695709" cy="823151"/>
          </a:xfrm>
        </p:spPr>
        <p:txBody>
          <a:bodyPr/>
          <a:lstStyle/>
          <a:p>
            <a:pPr algn="ctr"/>
            <a:r>
              <a:rPr lang="en-GB" dirty="0" smtClean="0">
                <a:solidFill>
                  <a:schemeClr val="tx1"/>
                </a:solidFill>
              </a:rPr>
              <a:t> </a:t>
            </a:r>
            <a:r>
              <a:rPr lang="en-GB" sz="3200" dirty="0" smtClean="0">
                <a:solidFill>
                  <a:schemeClr val="tx1"/>
                </a:solidFill>
              </a:rPr>
              <a:t>Project funding options</a:t>
            </a:r>
            <a:endParaRPr lang="en-GB" sz="3200" dirty="0">
              <a:solidFill>
                <a:schemeClr val="tx1"/>
              </a:solidFill>
            </a:endParaRPr>
          </a:p>
        </p:txBody>
      </p:sp>
      <p:pic>
        <p:nvPicPr>
          <p:cNvPr id="6" name="Picture 5"/>
          <p:cNvPicPr>
            <a:picLocks noChangeAspect="1"/>
          </p:cNvPicPr>
          <p:nvPr/>
        </p:nvPicPr>
        <p:blipFill>
          <a:blip r:embed="rId5"/>
          <a:stretch>
            <a:fillRect/>
          </a:stretch>
        </p:blipFill>
        <p:spPr>
          <a:xfrm>
            <a:off x="9116290" y="1299627"/>
            <a:ext cx="2688569" cy="1554615"/>
          </a:xfrm>
          <a:prstGeom prst="rect">
            <a:avLst/>
          </a:prstGeom>
        </p:spPr>
      </p:pic>
      <p:pic>
        <p:nvPicPr>
          <p:cNvPr id="7" name="Picture 6"/>
          <p:cNvPicPr>
            <a:picLocks noChangeAspect="1"/>
          </p:cNvPicPr>
          <p:nvPr/>
        </p:nvPicPr>
        <p:blipFill>
          <a:blip r:embed="rId6"/>
          <a:stretch>
            <a:fillRect/>
          </a:stretch>
        </p:blipFill>
        <p:spPr>
          <a:xfrm>
            <a:off x="9116290" y="3264009"/>
            <a:ext cx="2725148" cy="1579001"/>
          </a:xfrm>
          <a:prstGeom prst="rect">
            <a:avLst/>
          </a:prstGeom>
        </p:spPr>
      </p:pic>
      <p:pic>
        <p:nvPicPr>
          <p:cNvPr id="9" name="Picture 8"/>
          <p:cNvPicPr>
            <a:picLocks noChangeAspect="1"/>
          </p:cNvPicPr>
          <p:nvPr/>
        </p:nvPicPr>
        <p:blipFill>
          <a:blip r:embed="rId7"/>
          <a:stretch>
            <a:fillRect/>
          </a:stretch>
        </p:blipFill>
        <p:spPr>
          <a:xfrm>
            <a:off x="5878480" y="3264009"/>
            <a:ext cx="2786113" cy="1518036"/>
          </a:xfrm>
          <a:prstGeom prst="rect">
            <a:avLst/>
          </a:prstGeom>
        </p:spPr>
      </p:pic>
      <p:sp>
        <p:nvSpPr>
          <p:cNvPr id="3" name="Subtitle 2"/>
          <p:cNvSpPr>
            <a:spLocks noGrp="1"/>
          </p:cNvSpPr>
          <p:nvPr>
            <p:ph type="subTitle" idx="1"/>
          </p:nvPr>
        </p:nvSpPr>
        <p:spPr>
          <a:xfrm>
            <a:off x="831273" y="1648691"/>
            <a:ext cx="4440381" cy="4426528"/>
          </a:xfrm>
        </p:spPr>
        <p:txBody>
          <a:bodyPr>
            <a:normAutofit/>
          </a:bodyPr>
          <a:lstStyle/>
          <a:p>
            <a:pPr marL="285750" indent="-285750" algn="l">
              <a:buFont typeface="Arial" panose="020B0604020202020204" pitchFamily="34" charset="0"/>
              <a:buChar char="•"/>
            </a:pPr>
            <a:r>
              <a:rPr lang="en-GB" dirty="0" smtClean="0"/>
              <a:t>Internal Berry Global Capex</a:t>
            </a:r>
          </a:p>
          <a:p>
            <a:pPr marL="285750" indent="-285750" algn="l">
              <a:buFont typeface="Arial" panose="020B0604020202020204" pitchFamily="34" charset="0"/>
              <a:buChar char="•"/>
            </a:pPr>
            <a:endParaRPr lang="en-GB" dirty="0" smtClean="0"/>
          </a:p>
          <a:p>
            <a:pPr marL="285750" indent="-285750" algn="l">
              <a:buFont typeface="Arial" panose="020B0604020202020204" pitchFamily="34" charset="0"/>
              <a:buChar char="•"/>
            </a:pPr>
            <a:r>
              <a:rPr lang="en-GB" dirty="0" smtClean="0"/>
              <a:t>Berry has a strong financial performance </a:t>
            </a:r>
          </a:p>
          <a:p>
            <a:pPr marL="285750" indent="-285750" algn="l">
              <a:buFont typeface="Arial" panose="020B0604020202020204" pitchFamily="34" charset="0"/>
              <a:buChar char="•"/>
            </a:pPr>
            <a:endParaRPr lang="en-GB" dirty="0" smtClean="0"/>
          </a:p>
          <a:p>
            <a:pPr marL="285750" indent="-285750" algn="l">
              <a:buFont typeface="Arial" panose="020B0604020202020204" pitchFamily="34" charset="0"/>
              <a:buChar char="•"/>
            </a:pPr>
            <a:r>
              <a:rPr lang="en-GB" dirty="0" smtClean="0"/>
              <a:t>Capex can be shared within group and not just locally</a:t>
            </a:r>
          </a:p>
          <a:p>
            <a:pPr marL="285750" indent="-285750" algn="l">
              <a:buFont typeface="Arial" panose="020B0604020202020204" pitchFamily="34" charset="0"/>
              <a:buChar char="•"/>
            </a:pPr>
            <a:endParaRPr lang="en-GB" dirty="0"/>
          </a:p>
          <a:p>
            <a:pPr marL="285750" indent="-285750" algn="l">
              <a:buFont typeface="Arial" panose="020B0604020202020204" pitchFamily="34" charset="0"/>
              <a:buChar char="•"/>
            </a:pPr>
            <a:r>
              <a:rPr lang="en-GB" dirty="0"/>
              <a:t>Tax Reliefs on Qualifying Capital Asset </a:t>
            </a:r>
            <a:r>
              <a:rPr lang="en-GB" dirty="0" smtClean="0"/>
              <a:t>Investments available and currently being applied </a:t>
            </a:r>
          </a:p>
          <a:p>
            <a:pPr marL="285750" indent="-285750" algn="l">
              <a:buFont typeface="Arial" panose="020B0604020202020204" pitchFamily="34" charset="0"/>
              <a:buChar char="•"/>
            </a:pPr>
            <a:endParaRPr lang="en-GB" dirty="0" smtClean="0"/>
          </a:p>
          <a:p>
            <a:pPr algn="ctr"/>
            <a:endParaRPr lang="en-GB" dirty="0"/>
          </a:p>
          <a:p>
            <a:pPr algn="ctr"/>
            <a:endParaRPr lang="en-GB" sz="2800" dirty="0" smtClean="0">
              <a:solidFill>
                <a:schemeClr val="tx1"/>
              </a:solidFill>
            </a:endParaRPr>
          </a:p>
        </p:txBody>
      </p:sp>
      <p:pic>
        <p:nvPicPr>
          <p:cNvPr id="5" name="Picture 4"/>
          <p:cNvPicPr>
            <a:picLocks noChangeAspect="1"/>
          </p:cNvPicPr>
          <p:nvPr/>
        </p:nvPicPr>
        <p:blipFill>
          <a:blip r:embed="rId8"/>
          <a:stretch>
            <a:fillRect/>
          </a:stretch>
        </p:blipFill>
        <p:spPr>
          <a:xfrm>
            <a:off x="5908963" y="1299627"/>
            <a:ext cx="2725148" cy="1609483"/>
          </a:xfrm>
          <a:prstGeom prst="rect">
            <a:avLst/>
          </a:prstGeom>
        </p:spPr>
      </p:pic>
      <p:graphicFrame>
        <p:nvGraphicFramePr>
          <p:cNvPr id="11" name="Table 10"/>
          <p:cNvGraphicFramePr>
            <a:graphicFrameLocks noGrp="1"/>
          </p:cNvGraphicFramePr>
          <p:nvPr>
            <p:extLst>
              <p:ext uri="{D42A27DB-BD31-4B8C-83A1-F6EECF244321}">
                <p14:modId xmlns:p14="http://schemas.microsoft.com/office/powerpoint/2010/main" val="2000302266"/>
              </p:ext>
            </p:extLst>
          </p:nvPr>
        </p:nvGraphicFramePr>
        <p:xfrm>
          <a:off x="6684818" y="5606329"/>
          <a:ext cx="4391892" cy="640080"/>
        </p:xfrm>
        <a:graphic>
          <a:graphicData uri="http://schemas.openxmlformats.org/drawingml/2006/table">
            <a:tbl>
              <a:tblPr firstRow="1" bandRow="1">
                <a:tableStyleId>{5C22544A-7EE6-4342-B048-85BDC9FD1C3A}</a:tableStyleId>
              </a:tblPr>
              <a:tblGrid>
                <a:gridCol w="2195946">
                  <a:extLst>
                    <a:ext uri="{9D8B030D-6E8A-4147-A177-3AD203B41FA5}">
                      <a16:colId xmlns:a16="http://schemas.microsoft.com/office/drawing/2014/main" val="3809926625"/>
                    </a:ext>
                  </a:extLst>
                </a:gridCol>
                <a:gridCol w="2195946">
                  <a:extLst>
                    <a:ext uri="{9D8B030D-6E8A-4147-A177-3AD203B41FA5}">
                      <a16:colId xmlns:a16="http://schemas.microsoft.com/office/drawing/2014/main" val="1792739381"/>
                    </a:ext>
                  </a:extLst>
                </a:gridCol>
              </a:tblGrid>
              <a:tr h="370840">
                <a:tc>
                  <a:txBody>
                    <a:bodyPr/>
                    <a:lstStyle/>
                    <a:p>
                      <a:r>
                        <a:rPr lang="en-GB" dirty="0" smtClean="0"/>
                        <a:t>Capital request </a:t>
                      </a:r>
                      <a:endParaRPr lang="en-GB" dirty="0"/>
                    </a:p>
                  </a:txBody>
                  <a:tcPr/>
                </a:tc>
                <a:tc>
                  <a:txBody>
                    <a:bodyPr/>
                    <a:lstStyle/>
                    <a:p>
                      <a:r>
                        <a:rPr lang="en-GB" dirty="0" smtClean="0"/>
                        <a:t>482150</a:t>
                      </a:r>
                    </a:p>
                    <a:p>
                      <a:endParaRPr lang="en-GB" dirty="0"/>
                    </a:p>
                  </a:txBody>
                  <a:tcPr/>
                </a:tc>
                <a:extLst>
                  <a:ext uri="{0D108BD9-81ED-4DB2-BD59-A6C34878D82A}">
                    <a16:rowId xmlns:a16="http://schemas.microsoft.com/office/drawing/2014/main" val="670273703"/>
                  </a:ext>
                </a:extLst>
              </a:tr>
            </a:tbl>
          </a:graphicData>
        </a:graphic>
      </p:graphicFrame>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079284398"/>
      </p:ext>
    </p:extLst>
  </p:cSld>
  <p:clrMapOvr>
    <a:masterClrMapping/>
  </p:clrMapOvr>
  <mc:AlternateContent xmlns:mc="http://schemas.openxmlformats.org/markup-compatibility/2006">
    <mc:Choice xmlns:p14="http://schemas.microsoft.com/office/powerpoint/2010/main" Requires="p14">
      <p:transition spd="slow" p14:dur="2000" advTm="59068"/>
    </mc:Choice>
    <mc:Fallback>
      <p:transition spd="slow" advTm="590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4"/>
          <a:stretch>
            <a:fillRect/>
          </a:stretch>
        </p:blipFill>
        <p:spPr>
          <a:xfrm>
            <a:off x="969818" y="317115"/>
            <a:ext cx="1538549" cy="695004"/>
          </a:xfrm>
          <a:prstGeom prst="rect">
            <a:avLst/>
          </a:prstGeom>
        </p:spPr>
      </p:pic>
      <p:sp>
        <p:nvSpPr>
          <p:cNvPr id="2" name="Title 1"/>
          <p:cNvSpPr>
            <a:spLocks noGrp="1"/>
          </p:cNvSpPr>
          <p:nvPr>
            <p:ph type="ctrTitle"/>
          </p:nvPr>
        </p:nvSpPr>
        <p:spPr>
          <a:xfrm>
            <a:off x="692727" y="253042"/>
            <a:ext cx="10695709" cy="823151"/>
          </a:xfrm>
        </p:spPr>
        <p:txBody>
          <a:bodyPr/>
          <a:lstStyle/>
          <a:p>
            <a:pPr algn="ctr"/>
            <a:r>
              <a:rPr lang="en-GB" dirty="0" smtClean="0">
                <a:solidFill>
                  <a:schemeClr val="tx1"/>
                </a:solidFill>
              </a:rPr>
              <a:t> </a:t>
            </a:r>
            <a:r>
              <a:rPr lang="en-GB" sz="3200" dirty="0" smtClean="0">
                <a:solidFill>
                  <a:schemeClr val="tx1"/>
                </a:solidFill>
              </a:rPr>
              <a:t>Conclusion and recommendation</a:t>
            </a:r>
            <a:endParaRPr lang="en-GB" sz="3200" dirty="0">
              <a:solidFill>
                <a:schemeClr val="tx1"/>
              </a:solidFill>
            </a:endParaRPr>
          </a:p>
        </p:txBody>
      </p:sp>
      <p:sp>
        <p:nvSpPr>
          <p:cNvPr id="3" name="Subtitle 2"/>
          <p:cNvSpPr>
            <a:spLocks noGrp="1"/>
          </p:cNvSpPr>
          <p:nvPr>
            <p:ph type="subTitle" idx="1"/>
          </p:nvPr>
        </p:nvSpPr>
        <p:spPr>
          <a:xfrm>
            <a:off x="4786745" y="1527535"/>
            <a:ext cx="5382491" cy="4935609"/>
          </a:xfrm>
        </p:spPr>
        <p:txBody>
          <a:bodyPr>
            <a:normAutofit/>
          </a:bodyPr>
          <a:lstStyle/>
          <a:p>
            <a:pPr marL="457200" indent="-457200" algn="l">
              <a:buFont typeface="Arial" panose="020B0604020202020204" pitchFamily="34" charset="0"/>
              <a:buChar char="•"/>
            </a:pPr>
            <a:r>
              <a:rPr lang="en-GB" sz="2800" dirty="0">
                <a:solidFill>
                  <a:schemeClr val="tx1"/>
                </a:solidFill>
              </a:rPr>
              <a:t>The project sees a positive NPV with a WACC of 10%</a:t>
            </a:r>
          </a:p>
          <a:p>
            <a:pPr marL="457200" indent="-457200" algn="l">
              <a:buFont typeface="Arial" panose="020B0604020202020204" pitchFamily="34" charset="0"/>
              <a:buChar char="•"/>
            </a:pPr>
            <a:r>
              <a:rPr lang="en-GB" sz="2800" dirty="0">
                <a:solidFill>
                  <a:schemeClr val="tx1"/>
                </a:solidFill>
              </a:rPr>
              <a:t>The metric Berry would be more interested in for Capital expenditure alongside EBITDA is IRR </a:t>
            </a:r>
            <a:endParaRPr lang="en-GB" sz="2800" dirty="0" smtClean="0">
              <a:solidFill>
                <a:schemeClr val="tx1"/>
              </a:solidFill>
            </a:endParaRPr>
          </a:p>
          <a:p>
            <a:pPr marL="457200" indent="-457200" algn="l">
              <a:buFont typeface="Arial" panose="020B0604020202020204" pitchFamily="34" charset="0"/>
              <a:buChar char="•"/>
            </a:pPr>
            <a:r>
              <a:rPr lang="en-GB" sz="2800" dirty="0" smtClean="0">
                <a:solidFill>
                  <a:schemeClr val="tx1"/>
                </a:solidFill>
              </a:rPr>
              <a:t>IRR </a:t>
            </a:r>
            <a:r>
              <a:rPr lang="en-GB" sz="2800" dirty="0">
                <a:solidFill>
                  <a:schemeClr val="tx1"/>
                </a:solidFill>
              </a:rPr>
              <a:t>for this project is a positive 23.53%. and a positive incremental EBITDA of £182k/5years.</a:t>
            </a:r>
          </a:p>
          <a:p>
            <a:pPr algn="l"/>
            <a:endParaRPr lang="en-GB" sz="2800" dirty="0" smtClean="0">
              <a:solidFill>
                <a:schemeClr val="tx1"/>
              </a:solidFill>
            </a:endParaRPr>
          </a:p>
        </p:txBody>
      </p:sp>
      <p:graphicFrame>
        <p:nvGraphicFramePr>
          <p:cNvPr id="6" name="Table 5"/>
          <p:cNvGraphicFramePr>
            <a:graphicFrameLocks noGrp="1"/>
          </p:cNvGraphicFramePr>
          <p:nvPr>
            <p:extLst>
              <p:ext uri="{D42A27DB-BD31-4B8C-83A1-F6EECF244321}">
                <p14:modId xmlns:p14="http://schemas.microsoft.com/office/powerpoint/2010/main" val="1132788764"/>
              </p:ext>
            </p:extLst>
          </p:nvPr>
        </p:nvGraphicFramePr>
        <p:xfrm>
          <a:off x="692727" y="1527536"/>
          <a:ext cx="3699164" cy="4610027"/>
        </p:xfrm>
        <a:graphic>
          <a:graphicData uri="http://schemas.openxmlformats.org/drawingml/2006/table">
            <a:tbl>
              <a:tblPr/>
              <a:tblGrid>
                <a:gridCol w="1932399">
                  <a:extLst>
                    <a:ext uri="{9D8B030D-6E8A-4147-A177-3AD203B41FA5}">
                      <a16:colId xmlns:a16="http://schemas.microsoft.com/office/drawing/2014/main" val="189060576"/>
                    </a:ext>
                  </a:extLst>
                </a:gridCol>
                <a:gridCol w="1766765">
                  <a:extLst>
                    <a:ext uri="{9D8B030D-6E8A-4147-A177-3AD203B41FA5}">
                      <a16:colId xmlns:a16="http://schemas.microsoft.com/office/drawing/2014/main" val="2136413399"/>
                    </a:ext>
                  </a:extLst>
                </a:gridCol>
              </a:tblGrid>
              <a:tr h="242633">
                <a:tc>
                  <a:txBody>
                    <a:bodyPr/>
                    <a:lstStyle/>
                    <a:p>
                      <a:pPr algn="l" fontAlgn="b"/>
                      <a:r>
                        <a:rPr lang="en-GB" sz="1100" b="0" i="0" u="none" strike="noStrike" dirty="0">
                          <a:solidFill>
                            <a:srgbClr val="000000"/>
                          </a:solidFill>
                          <a:effectLst/>
                          <a:latin typeface="Calibri" panose="020F0502020204030204" pitchFamily="34" charset="0"/>
                        </a:rPr>
                        <a:t> </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solidFill>
                  </a:tcPr>
                </a:tc>
                <a:tc>
                  <a:txBody>
                    <a:bodyPr/>
                    <a:lstStyle/>
                    <a:p>
                      <a:pPr algn="l" fontAlgn="b"/>
                      <a:r>
                        <a:rPr lang="en-GB" sz="1100" b="0" i="0" u="none" strike="noStrike" dirty="0">
                          <a:solidFill>
                            <a:srgbClr val="000000"/>
                          </a:solidFill>
                          <a:effectLst/>
                          <a:latin typeface="Calibri" panose="020F0502020204030204" pitchFamily="34" charset="0"/>
                        </a:rPr>
                        <a:t>investment</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accent1"/>
                    </a:solidFill>
                  </a:tcPr>
                </a:tc>
                <a:extLst>
                  <a:ext uri="{0D108BD9-81ED-4DB2-BD59-A6C34878D82A}">
                    <a16:rowId xmlns:a16="http://schemas.microsoft.com/office/drawing/2014/main" val="317335581"/>
                  </a:ext>
                </a:extLst>
              </a:tr>
              <a:tr h="242633">
                <a:tc>
                  <a:txBody>
                    <a:bodyPr/>
                    <a:lstStyle/>
                    <a:p>
                      <a:pPr algn="l" fontAlgn="b"/>
                      <a:r>
                        <a:rPr lang="en-GB" sz="1100" b="0" i="0" u="none" strike="noStrike">
                          <a:solidFill>
                            <a:srgbClr val="000000"/>
                          </a:solidFill>
                          <a:effectLst/>
                          <a:latin typeface="Calibri" panose="020F0502020204030204" pitchFamily="34" charset="0"/>
                        </a:rPr>
                        <a:t>Present value</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GB" sz="1100" b="0" i="0" u="none" strike="noStrike" dirty="0">
                          <a:solidFill>
                            <a:srgbClr val="FF0000"/>
                          </a:solidFill>
                          <a:effectLst/>
                          <a:latin typeface="Calibri" panose="020F0502020204030204" pitchFamily="34" charset="0"/>
                        </a:rPr>
                        <a:t>-482,150</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369689801"/>
                  </a:ext>
                </a:extLst>
              </a:tr>
              <a:tr h="242633">
                <a:tc>
                  <a:txBody>
                    <a:bodyPr/>
                    <a:lstStyle/>
                    <a:p>
                      <a:pPr algn="l" fontAlgn="b"/>
                      <a:r>
                        <a:rPr lang="en-GB" sz="1100" b="0" i="0" u="none" strike="noStrike">
                          <a:solidFill>
                            <a:srgbClr val="000000"/>
                          </a:solidFill>
                          <a:effectLst/>
                          <a:latin typeface="Calibri" panose="020F0502020204030204" pitchFamily="34" charset="0"/>
                        </a:rPr>
                        <a:t>Discount Rate (WACC)</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10%</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7194639"/>
                  </a:ext>
                </a:extLst>
              </a:tr>
              <a:tr h="242633">
                <a:tc>
                  <a:txBody>
                    <a:bodyPr/>
                    <a:lstStyle/>
                    <a:p>
                      <a:pPr algn="l" fontAlgn="b"/>
                      <a:r>
                        <a:rPr lang="en-GB" sz="1100" b="0" i="0" u="none" strike="noStrike">
                          <a:solidFill>
                            <a:srgbClr val="000000"/>
                          </a:solidFill>
                          <a:effectLst/>
                          <a:latin typeface="Calibri" panose="020F0502020204030204" pitchFamily="34" charset="0"/>
                        </a:rPr>
                        <a:t>Denomiator</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1.000</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85724334"/>
                  </a:ext>
                </a:extLst>
              </a:tr>
              <a:tr h="242633">
                <a:tc>
                  <a:txBody>
                    <a:bodyPr/>
                    <a:lstStyle/>
                    <a:p>
                      <a:pPr algn="l" fontAlgn="b"/>
                      <a:r>
                        <a:rPr lang="en-GB" sz="1100" b="0" i="0" u="none" strike="noStrike">
                          <a:solidFill>
                            <a:srgbClr val="000000"/>
                          </a:solidFill>
                          <a:effectLst/>
                          <a:latin typeface="Calibri" panose="020F0502020204030204" pitchFamily="34" charset="0"/>
                        </a:rPr>
                        <a:t>Future value</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GB" sz="1100" b="0" i="0" u="none" strike="noStrike" dirty="0">
                          <a:solidFill>
                            <a:srgbClr val="FF0000"/>
                          </a:solidFill>
                          <a:effectLst/>
                          <a:latin typeface="Calibri" panose="020F0502020204030204" pitchFamily="34" charset="0"/>
                        </a:rPr>
                        <a:t>-482,150</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87429561"/>
                  </a:ext>
                </a:extLst>
              </a:tr>
              <a:tr h="242633">
                <a:tc>
                  <a:txBody>
                    <a:bodyPr/>
                    <a:lstStyle/>
                    <a:p>
                      <a:pPr algn="l" fontAlgn="b"/>
                      <a:r>
                        <a:rPr lang="en-GB" sz="1100" b="0" i="0" u="none" strike="noStrike">
                          <a:solidFill>
                            <a:srgbClr val="000000"/>
                          </a:solidFill>
                          <a:effectLst/>
                          <a:latin typeface="Calibri" panose="020F0502020204030204" pitchFamily="34" charset="0"/>
                        </a:rPr>
                        <a:t>NPV</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179,881</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76609615"/>
                  </a:ext>
                </a:extLst>
              </a:tr>
              <a:tr h="242633">
                <a:tc>
                  <a:txBody>
                    <a:bodyPr/>
                    <a:lstStyle/>
                    <a:p>
                      <a:pPr algn="l" fontAlgn="b"/>
                      <a:r>
                        <a:rPr lang="en-GB" sz="1100" b="0" i="0" u="none" strike="noStrike">
                          <a:solidFill>
                            <a:srgbClr val="000000"/>
                          </a:solidFill>
                          <a:effectLst/>
                          <a:latin typeface="Calibri" panose="020F0502020204030204" pitchFamily="34" charset="0"/>
                        </a:rPr>
                        <a:t>Pay back </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3.17</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19934355"/>
                  </a:ext>
                </a:extLst>
              </a:tr>
              <a:tr h="242633">
                <a:tc>
                  <a:txBody>
                    <a:bodyPr/>
                    <a:lstStyle/>
                    <a:p>
                      <a:pPr algn="l" fontAlgn="b"/>
                      <a:r>
                        <a:rPr lang="en-GB" sz="1100" b="0" i="0" u="none" strike="noStrike">
                          <a:solidFill>
                            <a:srgbClr val="000000"/>
                          </a:solidFill>
                          <a:effectLst/>
                          <a:latin typeface="Calibri" panose="020F0502020204030204" pitchFamily="34" charset="0"/>
                        </a:rPr>
                        <a:t>NPV using excel</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180,017 </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3404000"/>
                  </a:ext>
                </a:extLst>
              </a:tr>
              <a:tr h="242633">
                <a:tc>
                  <a:txBody>
                    <a:bodyPr/>
                    <a:lstStyle/>
                    <a:p>
                      <a:pPr algn="l" fontAlgn="b"/>
                      <a:r>
                        <a:rPr lang="en-GB" sz="1100" b="0" i="0" u="none" strike="noStrike">
                          <a:solidFill>
                            <a:srgbClr val="000000"/>
                          </a:solidFill>
                          <a:effectLst/>
                          <a:latin typeface="Calibri" panose="020F0502020204030204" pitchFamily="34" charset="0"/>
                        </a:rPr>
                        <a:t>IRR</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23.53%</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99391985"/>
                  </a:ext>
                </a:extLst>
              </a:tr>
              <a:tr h="242633">
                <a:tc>
                  <a:txBody>
                    <a:bodyPr/>
                    <a:lstStyle/>
                    <a:p>
                      <a:pPr algn="l" fontAlgn="b"/>
                      <a:r>
                        <a:rPr lang="en-GB" sz="1100" b="0" i="0" u="none" strike="noStrike">
                          <a:solidFill>
                            <a:srgbClr val="000000"/>
                          </a:solidFill>
                          <a:effectLst/>
                          <a:latin typeface="Calibri" panose="020F0502020204030204" pitchFamily="34" charset="0"/>
                        </a:rPr>
                        <a:t>ARR</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26.67%</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92929931"/>
                  </a:ext>
                </a:extLst>
              </a:tr>
              <a:tr h="242633">
                <a:tc>
                  <a:txBody>
                    <a:bodyPr/>
                    <a:lstStyle/>
                    <a:p>
                      <a:pPr algn="l" fontAlgn="b"/>
                      <a:r>
                        <a:rPr lang="en-GB" sz="1100" b="0" i="0" u="none" strike="noStrike">
                          <a:solidFill>
                            <a:srgbClr val="000000"/>
                          </a:solidFill>
                          <a:effectLst/>
                          <a:latin typeface="Calibri" panose="020F0502020204030204" pitchFamily="34" charset="0"/>
                        </a:rPr>
                        <a:t>PI</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1.37</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74478764"/>
                  </a:ext>
                </a:extLst>
              </a:tr>
              <a:tr h="242633">
                <a:tc>
                  <a:txBody>
                    <a:bodyPr/>
                    <a:lstStyle/>
                    <a:p>
                      <a:pPr algn="l" fontAlgn="b"/>
                      <a:r>
                        <a:rPr lang="en-GB" sz="1100" b="0" i="0" u="none" strike="noStrike">
                          <a:solidFill>
                            <a:srgbClr val="000000"/>
                          </a:solidFill>
                          <a:effectLst/>
                          <a:latin typeface="Calibri" panose="020F0502020204030204" pitchFamily="34" charset="0"/>
                        </a:rPr>
                        <a:t>BCR</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0.37</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56896872"/>
                  </a:ext>
                </a:extLst>
              </a:tr>
              <a:tr h="242633">
                <a:tc>
                  <a:txBody>
                    <a:bodyPr/>
                    <a:lstStyle/>
                    <a:p>
                      <a:pPr algn="l" fontAlgn="b"/>
                      <a:endParaRPr lang="en-GB" sz="1100" b="0" i="0" u="none" strike="noStrike">
                        <a:solidFill>
                          <a:srgbClr val="000000"/>
                        </a:solidFill>
                        <a:effectLst/>
                        <a:latin typeface="Calibri" panose="020F0502020204030204" pitchFamily="34" charset="0"/>
                      </a:endParaRPr>
                    </a:p>
                  </a:txBody>
                  <a:tcPr marL="6350" marR="6350" marT="6350"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l" fontAlgn="b"/>
                      <a:endParaRPr lang="en-GB" sz="1100" b="0" i="0" u="none" strike="noStrike">
                        <a:solidFill>
                          <a:srgbClr val="000000"/>
                        </a:solidFill>
                        <a:effectLst/>
                        <a:latin typeface="Calibri" panose="020F0502020204030204" pitchFamily="34" charset="0"/>
                      </a:endParaRPr>
                    </a:p>
                  </a:txBody>
                  <a:tcPr marL="6350" marR="6350" marT="6350" marB="0" anchor="b">
                    <a:lnL>
                      <a:noFill/>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32063302"/>
                  </a:ext>
                </a:extLst>
              </a:tr>
              <a:tr h="242633">
                <a:tc>
                  <a:txBody>
                    <a:bodyPr/>
                    <a:lstStyle/>
                    <a:p>
                      <a:pPr algn="l" fontAlgn="b"/>
                      <a:r>
                        <a:rPr lang="en-GB" sz="1100" b="0" i="0" u="none" strike="noStrike">
                          <a:solidFill>
                            <a:srgbClr val="000000"/>
                          </a:solidFill>
                          <a:effectLst/>
                          <a:latin typeface="Calibri" panose="020F0502020204030204" pitchFamily="34" charset="0"/>
                        </a:rPr>
                        <a:t>Total Cashflow</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876,683</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253120132"/>
                  </a:ext>
                </a:extLst>
              </a:tr>
              <a:tr h="242633">
                <a:tc>
                  <a:txBody>
                    <a:bodyPr/>
                    <a:lstStyle/>
                    <a:p>
                      <a:pPr algn="l" fontAlgn="b"/>
                      <a:r>
                        <a:rPr lang="en-GB" sz="1100" b="0" i="0" u="none" strike="noStrike">
                          <a:solidFill>
                            <a:srgbClr val="000000"/>
                          </a:solidFill>
                          <a:effectLst/>
                          <a:latin typeface="Calibri" panose="020F0502020204030204" pitchFamily="34" charset="0"/>
                        </a:rPr>
                        <a:t>Depreciation</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701,346</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27895634"/>
                  </a:ext>
                </a:extLst>
              </a:tr>
              <a:tr h="242633">
                <a:tc>
                  <a:txBody>
                    <a:bodyPr/>
                    <a:lstStyle/>
                    <a:p>
                      <a:pPr algn="l" fontAlgn="b"/>
                      <a:r>
                        <a:rPr lang="en-GB" sz="1100" b="0" i="0" u="none" strike="noStrike">
                          <a:solidFill>
                            <a:srgbClr val="000000"/>
                          </a:solidFill>
                          <a:effectLst/>
                          <a:latin typeface="Calibri" panose="020F0502020204030204" pitchFamily="34" charset="0"/>
                        </a:rPr>
                        <a:t>Net income</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175,337</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176828684"/>
                  </a:ext>
                </a:extLst>
              </a:tr>
              <a:tr h="242633">
                <a:tc>
                  <a:txBody>
                    <a:bodyPr/>
                    <a:lstStyle/>
                    <a:p>
                      <a:pPr algn="l" fontAlgn="b"/>
                      <a:r>
                        <a:rPr lang="en-GB" sz="1100" b="0" i="0" u="none" strike="noStrike">
                          <a:solidFill>
                            <a:srgbClr val="000000"/>
                          </a:solidFill>
                          <a:effectLst/>
                          <a:latin typeface="Calibri" panose="020F0502020204030204" pitchFamily="34" charset="0"/>
                        </a:rPr>
                        <a:t>project length </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10</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1285052"/>
                  </a:ext>
                </a:extLst>
              </a:tr>
              <a:tr h="242633">
                <a:tc>
                  <a:txBody>
                    <a:bodyPr/>
                    <a:lstStyle/>
                    <a:p>
                      <a:pPr algn="l" fontAlgn="b"/>
                      <a:r>
                        <a:rPr lang="en-GB" sz="1100" b="0" i="0" u="none" strike="noStrike">
                          <a:solidFill>
                            <a:srgbClr val="000000"/>
                          </a:solidFill>
                          <a:effectLst/>
                          <a:latin typeface="Calibri" panose="020F0502020204030204" pitchFamily="34" charset="0"/>
                        </a:rPr>
                        <a:t>Average</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GB" sz="1100" b="0" i="0" u="none" strike="noStrike">
                          <a:solidFill>
                            <a:srgbClr val="000000"/>
                          </a:solidFill>
                          <a:effectLst/>
                          <a:latin typeface="Calibri" panose="020F0502020204030204" pitchFamily="34" charset="0"/>
                        </a:rPr>
                        <a:t>17,534</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35146485"/>
                  </a:ext>
                </a:extLst>
              </a:tr>
              <a:tr h="242633">
                <a:tc>
                  <a:txBody>
                    <a:bodyPr/>
                    <a:lstStyle/>
                    <a:p>
                      <a:pPr algn="l" fontAlgn="b"/>
                      <a:r>
                        <a:rPr lang="en-GB" sz="1100" b="0" i="0" u="none" strike="noStrike">
                          <a:solidFill>
                            <a:srgbClr val="000000"/>
                          </a:solidFill>
                          <a:effectLst/>
                          <a:latin typeface="Calibri" panose="020F0502020204030204" pitchFamily="34" charset="0"/>
                        </a:rPr>
                        <a:t>ARR</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r" fontAlgn="b"/>
                      <a:r>
                        <a:rPr lang="en-GB" sz="1100" b="0" i="0" u="none" strike="noStrike" dirty="0">
                          <a:solidFill>
                            <a:srgbClr val="000000"/>
                          </a:solidFill>
                          <a:effectLst/>
                          <a:latin typeface="Calibri" panose="020F0502020204030204" pitchFamily="34" charset="0"/>
                        </a:rPr>
                        <a:t>26.67%</a:t>
                      </a:r>
                    </a:p>
                  </a:txBody>
                  <a:tcPr marL="6350" marR="6350" marT="6350"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9837344"/>
                  </a:ext>
                </a:extLst>
              </a:tr>
            </a:tbl>
          </a:graphicData>
        </a:graphic>
      </p:graphicFrame>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3528933702"/>
      </p:ext>
    </p:extLst>
  </p:cSld>
  <p:clrMapOvr>
    <a:masterClrMapping/>
  </p:clrMapOvr>
  <mc:AlternateContent xmlns:mc="http://schemas.openxmlformats.org/markup-compatibility/2006">
    <mc:Choice xmlns:p14="http://schemas.microsoft.com/office/powerpoint/2010/main" Requires="p14">
      <p:transition spd="slow" p14:dur="2000" advTm="32222"/>
    </mc:Choice>
    <mc:Fallback>
      <p:transition spd="slow" advTm="322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4"/>
          <a:stretch>
            <a:fillRect/>
          </a:stretch>
        </p:blipFill>
        <p:spPr>
          <a:xfrm>
            <a:off x="969818" y="317115"/>
            <a:ext cx="1538549" cy="695004"/>
          </a:xfrm>
          <a:prstGeom prst="rect">
            <a:avLst/>
          </a:prstGeom>
        </p:spPr>
      </p:pic>
      <p:sp>
        <p:nvSpPr>
          <p:cNvPr id="2" name="Title 1"/>
          <p:cNvSpPr>
            <a:spLocks noGrp="1"/>
          </p:cNvSpPr>
          <p:nvPr>
            <p:ph type="ctrTitle"/>
          </p:nvPr>
        </p:nvSpPr>
        <p:spPr>
          <a:xfrm>
            <a:off x="685799" y="161996"/>
            <a:ext cx="10695709" cy="823151"/>
          </a:xfrm>
        </p:spPr>
        <p:txBody>
          <a:bodyPr/>
          <a:lstStyle/>
          <a:p>
            <a:pPr algn="ctr"/>
            <a:r>
              <a:rPr lang="en-GB" dirty="0" smtClean="0">
                <a:solidFill>
                  <a:schemeClr val="tx1"/>
                </a:solidFill>
              </a:rPr>
              <a:t> </a:t>
            </a:r>
            <a:r>
              <a:rPr lang="en-GB" sz="3200" dirty="0" smtClean="0">
                <a:solidFill>
                  <a:schemeClr val="tx1"/>
                </a:solidFill>
              </a:rPr>
              <a:t>Appendices</a:t>
            </a:r>
            <a:endParaRPr lang="en-GB" sz="3200" dirty="0">
              <a:solidFill>
                <a:schemeClr val="tx1"/>
              </a:solidFill>
            </a:endParaRPr>
          </a:p>
        </p:txBody>
      </p:sp>
      <p:pic>
        <p:nvPicPr>
          <p:cNvPr id="7" name="Picture 6"/>
          <p:cNvPicPr>
            <a:picLocks noChangeAspect="1"/>
          </p:cNvPicPr>
          <p:nvPr/>
        </p:nvPicPr>
        <p:blipFill>
          <a:blip r:embed="rId5"/>
          <a:stretch>
            <a:fillRect/>
          </a:stretch>
        </p:blipFill>
        <p:spPr>
          <a:xfrm>
            <a:off x="367145" y="3595603"/>
            <a:ext cx="11465897" cy="2715142"/>
          </a:xfrm>
          <a:prstGeom prst="rect">
            <a:avLst/>
          </a:prstGeom>
        </p:spPr>
      </p:pic>
      <p:pic>
        <p:nvPicPr>
          <p:cNvPr id="9" name="Picture 8"/>
          <p:cNvPicPr>
            <a:picLocks noChangeAspect="1"/>
          </p:cNvPicPr>
          <p:nvPr/>
        </p:nvPicPr>
        <p:blipFill>
          <a:blip r:embed="rId6"/>
          <a:stretch>
            <a:fillRect/>
          </a:stretch>
        </p:blipFill>
        <p:spPr>
          <a:xfrm>
            <a:off x="367145" y="1329186"/>
            <a:ext cx="11538776" cy="1769184"/>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1997413636"/>
      </p:ext>
    </p:extLst>
  </p:cSld>
  <p:clrMapOvr>
    <a:masterClrMapping/>
  </p:clrMapOvr>
  <mc:AlternateContent xmlns:mc="http://schemas.openxmlformats.org/markup-compatibility/2006">
    <mc:Choice xmlns:p14="http://schemas.microsoft.com/office/powerpoint/2010/main" Requires="p14">
      <p:transition spd="slow" p14:dur="2000" advTm="11913"/>
    </mc:Choice>
    <mc:Fallback>
      <p:transition spd="slow" advTm="119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4"/>
          <a:stretch>
            <a:fillRect/>
          </a:stretch>
        </p:blipFill>
        <p:spPr>
          <a:xfrm>
            <a:off x="969818" y="317115"/>
            <a:ext cx="1538549" cy="695004"/>
          </a:xfrm>
          <a:prstGeom prst="rect">
            <a:avLst/>
          </a:prstGeom>
        </p:spPr>
      </p:pic>
      <p:sp>
        <p:nvSpPr>
          <p:cNvPr id="2" name="Title 1"/>
          <p:cNvSpPr>
            <a:spLocks noGrp="1"/>
          </p:cNvSpPr>
          <p:nvPr>
            <p:ph type="ctrTitle"/>
          </p:nvPr>
        </p:nvSpPr>
        <p:spPr>
          <a:xfrm>
            <a:off x="692727" y="253042"/>
            <a:ext cx="10695709" cy="823151"/>
          </a:xfrm>
        </p:spPr>
        <p:txBody>
          <a:bodyPr/>
          <a:lstStyle/>
          <a:p>
            <a:pPr algn="ctr"/>
            <a:r>
              <a:rPr lang="en-GB" dirty="0" smtClean="0">
                <a:solidFill>
                  <a:schemeClr val="tx1"/>
                </a:solidFill>
              </a:rPr>
              <a:t> </a:t>
            </a:r>
            <a:r>
              <a:rPr lang="en-GB" sz="3200" dirty="0" smtClean="0">
                <a:solidFill>
                  <a:schemeClr val="tx1"/>
                </a:solidFill>
              </a:rPr>
              <a:t>Appendices</a:t>
            </a:r>
            <a:endParaRPr lang="en-GB" sz="3200" dirty="0">
              <a:solidFill>
                <a:schemeClr val="tx1"/>
              </a:solidFill>
            </a:endParaRPr>
          </a:p>
        </p:txBody>
      </p:sp>
      <p:pic>
        <p:nvPicPr>
          <p:cNvPr id="6" name="Picture 5"/>
          <p:cNvPicPr>
            <a:picLocks noChangeAspect="1"/>
          </p:cNvPicPr>
          <p:nvPr/>
        </p:nvPicPr>
        <p:blipFill>
          <a:blip r:embed="rId5"/>
          <a:stretch>
            <a:fillRect/>
          </a:stretch>
        </p:blipFill>
        <p:spPr>
          <a:xfrm>
            <a:off x="180013" y="1410431"/>
            <a:ext cx="4656708" cy="4249152"/>
          </a:xfrm>
          <a:prstGeom prst="rect">
            <a:avLst/>
          </a:prstGeom>
        </p:spPr>
      </p:pic>
      <p:pic>
        <p:nvPicPr>
          <p:cNvPr id="7" name="Picture 6"/>
          <p:cNvPicPr>
            <a:picLocks noChangeAspect="1"/>
          </p:cNvPicPr>
          <p:nvPr/>
        </p:nvPicPr>
        <p:blipFill>
          <a:blip r:embed="rId6"/>
          <a:stretch>
            <a:fillRect/>
          </a:stretch>
        </p:blipFill>
        <p:spPr>
          <a:xfrm>
            <a:off x="5299364" y="1076192"/>
            <a:ext cx="5943600" cy="4354789"/>
          </a:xfrm>
          <a:prstGeom prst="rect">
            <a:avLst/>
          </a:prstGeom>
        </p:spPr>
      </p:pic>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2386438300"/>
      </p:ext>
    </p:extLst>
  </p:cSld>
  <p:clrMapOvr>
    <a:masterClrMapping/>
  </p:clrMapOvr>
  <mc:AlternateContent xmlns:mc="http://schemas.openxmlformats.org/markup-compatibility/2006">
    <mc:Choice xmlns:p14="http://schemas.microsoft.com/office/powerpoint/2010/main" Requires="p14">
      <p:transition spd="slow" p14:dur="2000" advTm="5618"/>
    </mc:Choice>
    <mc:Fallback>
      <p:transition spd="slow" advTm="56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p:cNvPicPr>
            <a:picLocks noChangeAspect="1"/>
          </p:cNvPicPr>
          <p:nvPr/>
        </p:nvPicPr>
        <p:blipFill>
          <a:blip r:embed="rId4"/>
          <a:stretch>
            <a:fillRect/>
          </a:stretch>
        </p:blipFill>
        <p:spPr>
          <a:xfrm>
            <a:off x="969818" y="317115"/>
            <a:ext cx="1538549" cy="695004"/>
          </a:xfrm>
          <a:prstGeom prst="rect">
            <a:avLst/>
          </a:prstGeom>
        </p:spPr>
      </p:pic>
      <p:sp>
        <p:nvSpPr>
          <p:cNvPr id="2" name="Title 1"/>
          <p:cNvSpPr>
            <a:spLocks noGrp="1"/>
          </p:cNvSpPr>
          <p:nvPr>
            <p:ph type="ctrTitle"/>
          </p:nvPr>
        </p:nvSpPr>
        <p:spPr>
          <a:xfrm>
            <a:off x="692727" y="253042"/>
            <a:ext cx="10695709" cy="823151"/>
          </a:xfrm>
        </p:spPr>
        <p:txBody>
          <a:bodyPr/>
          <a:lstStyle/>
          <a:p>
            <a:pPr algn="ctr"/>
            <a:r>
              <a:rPr lang="en-GB" dirty="0" smtClean="0">
                <a:solidFill>
                  <a:schemeClr val="tx1"/>
                </a:solidFill>
              </a:rPr>
              <a:t> </a:t>
            </a:r>
            <a:r>
              <a:rPr lang="en-GB" sz="3200" dirty="0" smtClean="0">
                <a:solidFill>
                  <a:schemeClr val="tx1"/>
                </a:solidFill>
              </a:rPr>
              <a:t>Appendices</a:t>
            </a:r>
            <a:endParaRPr lang="en-GB" sz="3200" dirty="0">
              <a:solidFill>
                <a:schemeClr val="tx1"/>
              </a:solidFill>
            </a:endParaRPr>
          </a:p>
        </p:txBody>
      </p:sp>
      <p:pic>
        <p:nvPicPr>
          <p:cNvPr id="3" name="Picture 2"/>
          <p:cNvPicPr>
            <a:picLocks noChangeAspect="1"/>
          </p:cNvPicPr>
          <p:nvPr/>
        </p:nvPicPr>
        <p:blipFill>
          <a:blip r:embed="rId5"/>
          <a:stretch>
            <a:fillRect/>
          </a:stretch>
        </p:blipFill>
        <p:spPr>
          <a:xfrm>
            <a:off x="692727" y="1076192"/>
            <a:ext cx="10890683" cy="5564753"/>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569700" y="6235700"/>
            <a:ext cx="406400" cy="406400"/>
          </a:xfrm>
          <a:prstGeom prst="rect">
            <a:avLst/>
          </a:prstGeom>
        </p:spPr>
      </p:pic>
    </p:spTree>
    <p:extLst>
      <p:ext uri="{BB962C8B-B14F-4D97-AF65-F5344CB8AC3E}">
        <p14:creationId xmlns:p14="http://schemas.microsoft.com/office/powerpoint/2010/main" val="4039690648"/>
      </p:ext>
    </p:extLst>
  </p:cSld>
  <p:clrMapOvr>
    <a:masterClrMapping/>
  </p:clrMapOvr>
  <mc:AlternateContent xmlns:mc="http://schemas.openxmlformats.org/markup-compatibility/2006">
    <mc:Choice xmlns:p14="http://schemas.microsoft.com/office/powerpoint/2010/main" Requires="p14">
      <p:transition spd="slow" p14:dur="2000" advTm="21160"/>
    </mc:Choice>
    <mc:Fallback>
      <p:transition spd="slow" advTm="211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TIMING" val="|1.2|1|0.4|0.3|0.3|0.3"/>
</p:tagLst>
</file>

<file path=ppt/tags/tag2.xml><?xml version="1.0" encoding="utf-8"?>
<p:tagLst xmlns:a="http://schemas.openxmlformats.org/drawingml/2006/main" xmlns:r="http://schemas.openxmlformats.org/officeDocument/2006/relationships" xmlns:p="http://schemas.openxmlformats.org/presentationml/2006/main">
  <p:tag name="TIMING" val="|0.3|0.5|0.4|0.3"/>
</p:tagLst>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
  <TotalTime>397</TotalTime>
  <Words>824</Words>
  <Application>Microsoft Office PowerPoint</Application>
  <PresentationFormat>Widescreen</PresentationFormat>
  <Paragraphs>149</Paragraphs>
  <Slides>13</Slides>
  <Notes>0</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Trebuchet MS</vt:lpstr>
      <vt:lpstr>Wingdings 3</vt:lpstr>
      <vt:lpstr>Facet</vt:lpstr>
      <vt:lpstr> Advanced Industry 4.0 ACPA</vt:lpstr>
      <vt:lpstr> Introduction </vt:lpstr>
      <vt:lpstr> What does the project bring to the business</vt:lpstr>
      <vt:lpstr> Time line of implementation </vt:lpstr>
      <vt:lpstr> Cost of the project</vt:lpstr>
      <vt:lpstr> Life span</vt:lpstr>
      <vt:lpstr> Ethics and disruption</vt:lpstr>
      <vt:lpstr> Business rational</vt:lpstr>
      <vt:lpstr> Project funding options</vt:lpstr>
      <vt:lpstr> Conclusion and recommendation</vt:lpstr>
      <vt:lpstr> Appendices</vt:lpstr>
      <vt:lpstr> Appendices</vt:lpstr>
      <vt:lpstr> Appendices</vt:lpstr>
    </vt:vector>
  </TitlesOfParts>
  <Company>Berry Plastics Corporation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Darren Bright</dc:creator>
  <cp:lastModifiedBy>Darren Bright</cp:lastModifiedBy>
  <cp:revision>31</cp:revision>
  <dcterms:created xsi:type="dcterms:W3CDTF">2023-04-23T16:26:15Z</dcterms:created>
  <dcterms:modified xsi:type="dcterms:W3CDTF">2023-05-30T09:44:41Z</dcterms:modified>
</cp:coreProperties>
</file>