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982" r:id="rId2"/>
    <p:sldId id="1018" r:id="rId3"/>
    <p:sldId id="1001" r:id="rId4"/>
    <p:sldId id="1002" r:id="rId5"/>
    <p:sldId id="1004" r:id="rId6"/>
    <p:sldId id="1003" r:id="rId7"/>
    <p:sldId id="1005" r:id="rId8"/>
    <p:sldId id="1006" r:id="rId9"/>
    <p:sldId id="1007" r:id="rId10"/>
    <p:sldId id="1009" r:id="rId11"/>
    <p:sldId id="1010" r:id="rId12"/>
    <p:sldId id="1011" r:id="rId13"/>
    <p:sldId id="1013" r:id="rId14"/>
    <p:sldId id="1014" r:id="rId15"/>
    <p:sldId id="1008" r:id="rId16"/>
    <p:sldId id="1016" r:id="rId17"/>
    <p:sldId id="1017" r:id="rId18"/>
    <p:sldId id="1019" r:id="rId19"/>
    <p:sldId id="98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81434" autoAdjust="0"/>
  </p:normalViewPr>
  <p:slideViewPr>
    <p:cSldViewPr snapToGrid="0" showGuides="1">
      <p:cViewPr varScale="1">
        <p:scale>
          <a:sx n="100" d="100"/>
          <a:sy n="100" d="100"/>
        </p:scale>
        <p:origin x="87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3C0BC74B-776C-4CAF-9EEE-557208A7244E}"/>
    <pc:docChg chg="modSld">
      <pc:chgData name="Ewa Kazimierska" userId="8edb7084-dccb-4d8f-9cfb-38098ea1d667" providerId="ADAL" clId="{3C0BC74B-776C-4CAF-9EEE-557208A7244E}" dt="2024-10-07T23:27:59.125" v="2" actId="6549"/>
      <pc:docMkLst>
        <pc:docMk/>
      </pc:docMkLst>
      <pc:sldChg chg="modNotesTx">
        <pc:chgData name="Ewa Kazimierska" userId="8edb7084-dccb-4d8f-9cfb-38098ea1d667" providerId="ADAL" clId="{3C0BC74B-776C-4CAF-9EEE-557208A7244E}" dt="2024-10-07T23:27:46.966" v="0" actId="6549"/>
        <pc:sldMkLst>
          <pc:docMk/>
          <pc:sldMk cId="0" sldId="1003"/>
        </pc:sldMkLst>
      </pc:sldChg>
      <pc:sldChg chg="modNotesTx">
        <pc:chgData name="Ewa Kazimierska" userId="8edb7084-dccb-4d8f-9cfb-38098ea1d667" providerId="ADAL" clId="{3C0BC74B-776C-4CAF-9EEE-557208A7244E}" dt="2024-10-07T23:27:53.777" v="1" actId="6549"/>
        <pc:sldMkLst>
          <pc:docMk/>
          <pc:sldMk cId="0" sldId="1006"/>
        </pc:sldMkLst>
      </pc:sldChg>
      <pc:sldChg chg="modNotesTx">
        <pc:chgData name="Ewa Kazimierska" userId="8edb7084-dccb-4d8f-9cfb-38098ea1d667" providerId="ADAL" clId="{3C0BC74B-776C-4CAF-9EEE-557208A7244E}" dt="2024-10-07T23:27:59.125" v="2" actId="6549"/>
        <pc:sldMkLst>
          <pc:docMk/>
          <pc:sldMk cId="0" sldId="100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DDD1BD-14C2-4378-A4D9-88618A12A573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ACC3DB-303A-40F3-A218-C86FD4680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240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ACC3DB-303A-40F3-A218-C86FD4680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390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ACC3DB-303A-40F3-A218-C86FD4680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89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ACC3DB-303A-40F3-A218-C86FD4680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4450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ACC3DB-303A-40F3-A218-C86FD4680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636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ACC3DB-303A-40F3-A218-C86FD4680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616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272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145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735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33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878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608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325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379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857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979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78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84015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1197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1209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7019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747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339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341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76DA234-98D0-49CF-8252-ECEB64E5E94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BDA9691-CC44-4D81-8965-2EB02C700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895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2E293-8BC6-4F0A-96E9-D03AF48E75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714375"/>
            <a:ext cx="8689976" cy="2509213"/>
          </a:xfrm>
        </p:spPr>
        <p:txBody>
          <a:bodyPr/>
          <a:lstStyle/>
          <a:p>
            <a:r>
              <a:rPr lang="en-GB" dirty="0"/>
              <a:t>Chemical Identification of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organic compounds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4AD94C6-EB9E-4F7A-BD5E-56CD3DFD3D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51911" y="5057775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ACDA6020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</p:txBody>
      </p:sp>
    </p:spTree>
    <p:extLst>
      <p:ext uri="{BB962C8B-B14F-4D97-AF65-F5344CB8AC3E}">
        <p14:creationId xmlns:p14="http://schemas.microsoft.com/office/powerpoint/2010/main" val="313836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7F457-41BD-4911-AFEA-ED6070C14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66775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541F9-30C9-44D6-A5AE-0542A700624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149" y="950312"/>
            <a:ext cx="9726276" cy="5907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cap="none" dirty="0"/>
              <a:t>By the end of the session, you will be able to:</a:t>
            </a:r>
          </a:p>
          <a:p>
            <a:pPr lvl="1"/>
            <a:r>
              <a:rPr lang="en-GB" sz="2800" cap="none" dirty="0"/>
              <a:t>Identify organic compounds using chemical methods</a:t>
            </a:r>
          </a:p>
          <a:p>
            <a:pPr lvl="1"/>
            <a:r>
              <a:rPr lang="en-GB" sz="2800" cap="none" dirty="0"/>
              <a:t>Differentiate between qualitative and quantitative analysis in organic chemistry</a:t>
            </a:r>
          </a:p>
          <a:p>
            <a:pPr lvl="1"/>
            <a:r>
              <a:rPr lang="en-GB" sz="2800" cap="none" dirty="0"/>
              <a:t>Propose a step-by-step procedure to analyse unknown organic compound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462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9975" y="1"/>
            <a:ext cx="10364451" cy="990600"/>
          </a:xfrm>
        </p:spPr>
        <p:txBody>
          <a:bodyPr/>
          <a:lstStyle/>
          <a:p>
            <a:r>
              <a:rPr dirty="0"/>
              <a:t>Organic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5100" y="1185993"/>
            <a:ext cx="9401800" cy="3424107"/>
          </a:xfrm>
        </p:spPr>
        <p:txBody>
          <a:bodyPr>
            <a:normAutofit/>
          </a:bodyPr>
          <a:lstStyle/>
          <a:p>
            <a:r>
              <a:rPr lang="en-GB" sz="2400" cap="none" dirty="0"/>
              <a:t>Organic chemists need to identify compounds formed in reactions or isolated from various sources</a:t>
            </a:r>
          </a:p>
          <a:p>
            <a:r>
              <a:rPr lang="en-GB" sz="2400" cap="none" dirty="0"/>
              <a:t>To identify an unknown compound, determine its functional groups, molecular, and 3D structure.</a:t>
            </a:r>
          </a:p>
          <a:p>
            <a:r>
              <a:rPr lang="en-GB" sz="2400" cap="none" dirty="0"/>
              <a:t>Chemical and spectroscopic methods are used for molecular and structural determination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dirty="0"/>
              <a:t>Chemical and Spectroscopic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125" y="1414593"/>
            <a:ext cx="5725150" cy="2985957"/>
          </a:xfrm>
          <a:ln w="28575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sz="2400" dirty="0"/>
              <a:t>Chemical methods:</a:t>
            </a:r>
          </a:p>
          <a:p>
            <a:pPr marL="0" indent="0">
              <a:buNone/>
            </a:pPr>
            <a:r>
              <a:rPr sz="2400" dirty="0"/>
              <a:t>   </a:t>
            </a:r>
            <a:r>
              <a:rPr lang="en-GB" sz="2400" cap="none" dirty="0"/>
              <a:t>- Examination of physical properties.</a:t>
            </a:r>
          </a:p>
          <a:p>
            <a:pPr marL="0" indent="0">
              <a:buNone/>
            </a:pPr>
            <a:r>
              <a:rPr lang="en-GB" sz="2400" cap="none" dirty="0"/>
              <a:t>   - Solubility and elemental analysis.</a:t>
            </a:r>
          </a:p>
          <a:p>
            <a:pPr marL="0" indent="0">
              <a:buNone/>
            </a:pPr>
            <a:r>
              <a:rPr lang="en-GB" sz="2400" cap="none" dirty="0"/>
              <a:t>   - Classification tests for functional 	groups.</a:t>
            </a:r>
          </a:p>
          <a:p>
            <a:pPr marL="0" indent="0">
              <a:buNone/>
            </a:pPr>
            <a:r>
              <a:rPr lang="en-GB" sz="2400" cap="none" dirty="0"/>
              <a:t>   - Synthesis of solid derivatives.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BE1F25-01FE-48A3-ADCE-1385CDDF5327}"/>
              </a:ext>
            </a:extLst>
          </p:cNvPr>
          <p:cNvSpPr txBox="1">
            <a:spLocks/>
          </p:cNvSpPr>
          <p:nvPr/>
        </p:nvSpPr>
        <p:spPr>
          <a:xfrm>
            <a:off x="6315075" y="1414593"/>
            <a:ext cx="4963150" cy="2985957"/>
          </a:xfrm>
          <a:prstGeom prst="rect">
            <a:avLst/>
          </a:prstGeom>
          <a:ln w="28575">
            <a:solidFill>
              <a:srgbClr val="00B05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Spectroscopic methods:</a:t>
            </a:r>
          </a:p>
          <a:p>
            <a:pPr marL="0" indent="0">
              <a:buNone/>
            </a:pPr>
            <a:r>
              <a:rPr lang="en-GB" sz="2400" dirty="0"/>
              <a:t>   - FT-IR, Mass Spectrometry, H 	NMR, C NMR.</a:t>
            </a:r>
          </a:p>
          <a:p>
            <a:pPr marL="0" indent="0">
              <a:buNone/>
            </a:pPr>
            <a:r>
              <a:rPr lang="en-GB" sz="2400" dirty="0"/>
              <a:t>   - Determine molecular and 3D 	structure.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D1BD68C-22FA-4E52-AAAF-06FE4C08BBD5}"/>
              </a:ext>
            </a:extLst>
          </p:cNvPr>
          <p:cNvSpPr txBox="1">
            <a:spLocks/>
          </p:cNvSpPr>
          <p:nvPr/>
        </p:nvSpPr>
        <p:spPr>
          <a:xfrm>
            <a:off x="1304768" y="4657115"/>
            <a:ext cx="9582463" cy="15961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cap="none" dirty="0">
                <a:solidFill>
                  <a:srgbClr val="00B050"/>
                </a:solidFill>
              </a:rPr>
              <a:t>Spectroscopic</a:t>
            </a:r>
            <a:r>
              <a:rPr lang="en-GB" sz="2400" cap="none" dirty="0"/>
              <a:t> and analytical methods have advanced, reducing the use of traditional chemical methods.</a:t>
            </a:r>
          </a:p>
          <a:p>
            <a:r>
              <a:rPr lang="en-GB" sz="2400" cap="none" dirty="0">
                <a:solidFill>
                  <a:srgbClr val="7030A0"/>
                </a:solidFill>
              </a:rPr>
              <a:t>Chemical</a:t>
            </a:r>
            <a:r>
              <a:rPr lang="en-GB" sz="2400" cap="none" dirty="0"/>
              <a:t> methods remain important for developing laboratory skills and understanding organic chemistry.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410" y="-400231"/>
            <a:ext cx="10364451" cy="1596177"/>
          </a:xfrm>
        </p:spPr>
        <p:txBody>
          <a:bodyPr/>
          <a:lstStyle/>
          <a:p>
            <a:r>
              <a:rPr dirty="0"/>
              <a:t>Chemical Analyses (CA)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35738" y="546490"/>
            <a:ext cx="332052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r>
              <a:rPr dirty="0"/>
              <a:t>divided into two broad categories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1571625" y="1554480"/>
            <a:ext cx="2743200" cy="731520"/>
          </a:xfrm>
          <a:prstGeom prst="rect">
            <a:avLst/>
          </a:prstGeom>
          <a:solidFill>
            <a:srgbClr val="FFFFCC"/>
          </a:solidFill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2400">
                <a:solidFill>
                  <a:srgbClr val="002060"/>
                </a:solidFill>
              </a:rPr>
              <a:t>Qualitative Analysis</a:t>
            </a:r>
          </a:p>
        </p:txBody>
      </p:sp>
      <p:sp>
        <p:nvSpPr>
          <p:cNvPr id="6" name="Rectangle 5"/>
          <p:cNvSpPr/>
          <p:nvPr/>
        </p:nvSpPr>
        <p:spPr>
          <a:xfrm>
            <a:off x="7877177" y="1554480"/>
            <a:ext cx="2743200" cy="731520"/>
          </a:xfrm>
          <a:prstGeom prst="rect">
            <a:avLst/>
          </a:prstGeom>
          <a:solidFill>
            <a:srgbClr val="FFFFCC"/>
          </a:solidFill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2400">
                <a:solidFill>
                  <a:srgbClr val="002060"/>
                </a:solidFill>
              </a:rPr>
              <a:t>Quantitative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90435" y="2644534"/>
            <a:ext cx="395306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sz="2400" dirty="0"/>
          </a:p>
          <a:p>
            <a:pPr>
              <a:defRPr b="1"/>
            </a:pPr>
            <a:r>
              <a:rPr sz="2400" dirty="0"/>
              <a:t>Qualitative analysis deals with the determination of what is present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8B4AB9-EFFD-42C3-8F6B-64085840AC40}"/>
              </a:ext>
            </a:extLst>
          </p:cNvPr>
          <p:cNvSpPr txBox="1"/>
          <p:nvPr/>
        </p:nvSpPr>
        <p:spPr>
          <a:xfrm>
            <a:off x="7401798" y="2921532"/>
            <a:ext cx="395306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b="1"/>
            </a:pPr>
            <a:r>
              <a:rPr sz="2400" dirty="0"/>
              <a:t>Quantitative analysis deals with the determination of how much is present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Connector 14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8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Connector 19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Connector 21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Connector 23"/>
          <p:cNvCxnSpPr/>
          <p:nvPr/>
        </p:nvCxnSpPr>
        <p:spPr>
          <a:xfrm>
            <a:off x="1524000" y="0"/>
            <a:ext cx="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1B6EB45-9595-4A87-A38A-DE42E46E7F58}"/>
              </a:ext>
            </a:extLst>
          </p:cNvPr>
          <p:cNvGrpSpPr/>
          <p:nvPr/>
        </p:nvGrpSpPr>
        <p:grpSpPr>
          <a:xfrm>
            <a:off x="47625" y="1"/>
            <a:ext cx="12144375" cy="6424730"/>
            <a:chOff x="-1476375" y="0"/>
            <a:chExt cx="12144375" cy="6424730"/>
          </a:xfrm>
        </p:grpSpPr>
        <p:sp>
          <p:nvSpPr>
            <p:cNvPr id="3" name="Rectangle 2"/>
            <p:cNvSpPr/>
            <p:nvPr/>
          </p:nvSpPr>
          <p:spPr>
            <a:xfrm>
              <a:off x="3200400" y="710665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Observations of physical properties</a:t>
              </a:r>
            </a:p>
          </p:txBody>
        </p:sp>
        <p:sp>
          <p:nvSpPr>
            <p:cNvPr id="4" name="Rectangle 3"/>
            <p:cNvSpPr/>
            <p:nvPr/>
          </p:nvSpPr>
          <p:spPr>
            <a:xfrm>
              <a:off x="1331192" y="1548022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>
                  <a:solidFill>
                    <a:srgbClr val="002060"/>
                  </a:solidFill>
                </a:rPr>
                <a:t>Solid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5069608" y="1548955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>
                  <a:solidFill>
                    <a:srgbClr val="002060"/>
                  </a:solidFill>
                </a:rPr>
                <a:t>Liquid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-1476375" y="1555616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Melting point </a:t>
              </a:r>
              <a:r>
                <a:rPr b="1" dirty="0" err="1">
                  <a:solidFill>
                    <a:srgbClr val="002060"/>
                  </a:solidFill>
                </a:rPr>
                <a:t>detn</a:t>
              </a:r>
              <a:r>
                <a:rPr b="1" dirty="0">
                  <a:solidFill>
                    <a:srgbClr val="002060"/>
                  </a:solidFill>
                </a:rPr>
                <a:t>.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7924800" y="1548022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Boiling point </a:t>
              </a:r>
              <a:r>
                <a:rPr b="1" dirty="0" err="1">
                  <a:solidFill>
                    <a:srgbClr val="002060"/>
                  </a:solidFill>
                </a:rPr>
                <a:t>detn</a:t>
              </a:r>
              <a:r>
                <a:rPr b="1" dirty="0">
                  <a:solidFill>
                    <a:srgbClr val="002060"/>
                  </a:solidFill>
                </a:rPr>
                <a:t>.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3223111" y="2418685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Ignition Test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6441208" y="2417529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 err="1">
                  <a:solidFill>
                    <a:srgbClr val="002060"/>
                  </a:solidFill>
                </a:rPr>
                <a:t>Beilstein</a:t>
              </a:r>
              <a:r>
                <a:rPr b="1" dirty="0">
                  <a:solidFill>
                    <a:srgbClr val="002060"/>
                  </a:solidFill>
                </a:rPr>
                <a:t> test for Halogens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3223111" y="3317724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Solubility tests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223111" y="4191341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Functional group classification tests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12981" y="5868517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NMR spectrum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223111" y="5134195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Spectral Analysis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223111" y="5868517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b="1" dirty="0">
                  <a:solidFill>
                    <a:srgbClr val="002060"/>
                  </a:solidFill>
                </a:rPr>
                <a:t>IR spectrum</a:t>
              </a:r>
            </a:p>
          </p:txBody>
        </p:sp>
        <p:cxnSp>
          <p:nvCxnSpPr>
            <p:cNvPr id="21" name="Connector 20"/>
            <p:cNvCxnSpPr/>
            <p:nvPr/>
          </p:nvCxnSpPr>
          <p:spPr>
            <a:xfrm flipH="1">
              <a:off x="914400" y="0"/>
              <a:ext cx="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Connector 22"/>
            <p:cNvCxnSpPr/>
            <p:nvPr/>
          </p:nvCxnSpPr>
          <p:spPr>
            <a:xfrm flipH="1">
              <a:off x="914400" y="0"/>
              <a:ext cx="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CF06975-7CE4-454D-A44F-7E9764E4F35F}"/>
                </a:ext>
              </a:extLst>
            </p:cNvPr>
            <p:cNvSpPr/>
            <p:nvPr/>
          </p:nvSpPr>
          <p:spPr>
            <a:xfrm>
              <a:off x="6275851" y="5876090"/>
              <a:ext cx="2743200" cy="54864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>
                  <a:solidFill>
                    <a:srgbClr val="002060"/>
                  </a:solidFill>
                </a:rPr>
                <a:t>Mass Spectrometry</a:t>
              </a:r>
              <a:endParaRPr b="1" dirty="0">
                <a:solidFill>
                  <a:srgbClr val="002060"/>
                </a:solidFill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4D4CF5F7-CD7C-4905-816A-C66B3D5CF1F8}"/>
              </a:ext>
            </a:extLst>
          </p:cNvPr>
          <p:cNvSpPr txBox="1"/>
          <p:nvPr/>
        </p:nvSpPr>
        <p:spPr>
          <a:xfrm>
            <a:off x="47625" y="2332340"/>
            <a:ext cx="433730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simple qualitative test used to determine the presence of certain elements or functional groups in an organic compound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70C69A2-A5FE-4056-8057-584B0AE107C7}"/>
              </a:ext>
            </a:extLst>
          </p:cNvPr>
          <p:cNvSpPr txBox="1"/>
          <p:nvPr/>
        </p:nvSpPr>
        <p:spPr>
          <a:xfrm>
            <a:off x="92328" y="3205957"/>
            <a:ext cx="44760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qualitative analysis method used to determine the solubility of organic compounds in various solvents.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34DFBCE-9A17-4EA8-B824-29F7D5408C6D}"/>
              </a:ext>
            </a:extLst>
          </p:cNvPr>
          <p:cNvSpPr/>
          <p:nvPr/>
        </p:nvSpPr>
        <p:spPr>
          <a:xfrm>
            <a:off x="7965208" y="3284896"/>
            <a:ext cx="4234965" cy="110071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rgbClr val="002060"/>
                </a:solidFill>
              </a:rPr>
              <a:t>Classification:</a:t>
            </a:r>
            <a:r>
              <a:rPr lang="en-GB" dirty="0">
                <a:solidFill>
                  <a:srgbClr val="002060"/>
                </a:solidFill>
              </a:rPr>
              <a:t> polar, non-polar, acidic, basic, or neutral.</a:t>
            </a:r>
          </a:p>
          <a:p>
            <a:r>
              <a:rPr lang="en-GB" b="1" dirty="0">
                <a:solidFill>
                  <a:srgbClr val="002060"/>
                </a:solidFill>
              </a:rPr>
              <a:t>Preliminary Identification:</a:t>
            </a:r>
            <a:r>
              <a:rPr lang="en-GB" dirty="0">
                <a:solidFill>
                  <a:srgbClr val="002060"/>
                </a:solidFill>
              </a:rPr>
              <a:t> clues about the functional groups present in the compound.</a:t>
            </a:r>
          </a:p>
        </p:txBody>
      </p:sp>
      <p:sp>
        <p:nvSpPr>
          <p:cNvPr id="32" name="Title 31">
            <a:extLst>
              <a:ext uri="{FF2B5EF4-FFF2-40B4-BE49-F238E27FC236}">
                <a16:creationId xmlns:a16="http://schemas.microsoft.com/office/drawing/2014/main" id="{6B202792-3945-46D0-BE10-63B4D946C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28" y="-65743"/>
            <a:ext cx="12192000" cy="992792"/>
          </a:xfrm>
        </p:spPr>
        <p:txBody>
          <a:bodyPr/>
          <a:lstStyle/>
          <a:p>
            <a:r>
              <a:rPr lang="en-GB" dirty="0"/>
              <a:t>Flow chart - identification of organic compounds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967C381-3B52-4D33-A15D-45C72D466507}"/>
              </a:ext>
            </a:extLst>
          </p:cNvPr>
          <p:cNvSpPr txBox="1"/>
          <p:nvPr/>
        </p:nvSpPr>
        <p:spPr>
          <a:xfrm>
            <a:off x="47625" y="3982366"/>
            <a:ext cx="44760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qualitative tests used to identify specific functional groups present in an organic compound.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19150"/>
          </a:xfrm>
        </p:spPr>
        <p:txBody>
          <a:bodyPr/>
          <a:lstStyle/>
          <a:p>
            <a:r>
              <a:rPr dirty="0"/>
              <a:t>Where to Begin?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9950" y="1224093"/>
            <a:ext cx="9192250" cy="3424107"/>
          </a:xfrm>
        </p:spPr>
        <p:txBody>
          <a:bodyPr>
            <a:normAutofit/>
          </a:bodyPr>
          <a:lstStyle/>
          <a:p>
            <a:r>
              <a:rPr lang="en-GB" sz="2400" cap="none" dirty="0"/>
              <a:t>When asked to identify an unknown organic sample, the first step is to check its purity.</a:t>
            </a:r>
          </a:p>
          <a:p>
            <a:r>
              <a:rPr lang="en-GB" sz="2400" cap="none" dirty="0"/>
              <a:t>Techniques to check sample </a:t>
            </a:r>
            <a:r>
              <a:rPr lang="en-GB" sz="2400" b="1" cap="none" dirty="0"/>
              <a:t>purity</a:t>
            </a:r>
            <a:r>
              <a:rPr lang="en-GB" sz="2400" cap="none" dirty="0"/>
              <a:t>:</a:t>
            </a:r>
          </a:p>
          <a:p>
            <a:pPr marL="0" indent="0">
              <a:buNone/>
            </a:pPr>
            <a:r>
              <a:rPr lang="en-GB" sz="2400" cap="none" dirty="0"/>
              <a:t>   	1) melting point (for solid samples)</a:t>
            </a:r>
          </a:p>
          <a:p>
            <a:pPr marL="0" indent="0">
              <a:buNone/>
            </a:pPr>
            <a:r>
              <a:rPr lang="en-GB" sz="2400" cap="none" dirty="0"/>
              <a:t>   	2) boiling point (for liquid samples)</a:t>
            </a:r>
          </a:p>
          <a:p>
            <a:pPr marL="0" indent="0">
              <a:buNone/>
            </a:pPr>
            <a:r>
              <a:rPr lang="en-GB" sz="2400" cap="none" dirty="0"/>
              <a:t>  	 3) thin layer chromatography (for both liquid and solid samples)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37781"/>
          </a:xfrm>
        </p:spPr>
        <p:txBody>
          <a:bodyPr/>
          <a:lstStyle/>
          <a:p>
            <a:r>
              <a:rPr dirty="0"/>
              <a:t>Melting Point and Boiling 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375" y="1417639"/>
            <a:ext cx="5305425" cy="4525963"/>
          </a:xfrm>
        </p:spPr>
        <p:txBody>
          <a:bodyPr>
            <a:noAutofit/>
          </a:bodyPr>
          <a:lstStyle/>
          <a:p>
            <a:pPr marL="0" indent="-457200">
              <a:lnSpc>
                <a:spcPct val="150000"/>
              </a:lnSpc>
              <a:buNone/>
            </a:pPr>
            <a:r>
              <a:rPr sz="2400" dirty="0"/>
              <a:t>**Melting Point**</a:t>
            </a:r>
          </a:p>
          <a:p>
            <a:pPr indent="-457200">
              <a:lnSpc>
                <a:spcPct val="150000"/>
              </a:lnSpc>
            </a:pPr>
            <a:r>
              <a:rPr lang="en-GB" sz="2400" cap="none" dirty="0"/>
              <a:t>The temperature at which a substance changes from solid to liquid</a:t>
            </a:r>
          </a:p>
          <a:p>
            <a:pPr indent="-457200">
              <a:lnSpc>
                <a:spcPct val="150000"/>
              </a:lnSpc>
            </a:pPr>
            <a:r>
              <a:rPr lang="en-GB" sz="2400" cap="none" dirty="0"/>
              <a:t>Sharp melting point indicates purity</a:t>
            </a:r>
          </a:p>
          <a:p>
            <a:pPr indent="-457200">
              <a:lnSpc>
                <a:spcPct val="150000"/>
              </a:lnSpc>
            </a:pPr>
            <a:r>
              <a:rPr lang="en-GB" sz="2400" cap="none" dirty="0"/>
              <a:t>Range should be narrow (0.5 to 1 °C) for pure substances</a:t>
            </a:r>
          </a:p>
          <a:p>
            <a:endParaRPr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13A664-3CEB-4C50-8C0C-906FEDE212B3}"/>
              </a:ext>
            </a:extLst>
          </p:cNvPr>
          <p:cNvSpPr txBox="1">
            <a:spLocks/>
          </p:cNvSpPr>
          <p:nvPr/>
        </p:nvSpPr>
        <p:spPr>
          <a:xfrm>
            <a:off x="6446110" y="1417638"/>
            <a:ext cx="509819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**BOILING POINT**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temperature at which a substance changes from liquid to gas.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Higher molecular weight correlates with higher boiling points.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Like melting point, a consistent boiling point is a characteristic of purity.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500" y="8993"/>
            <a:ext cx="10364451" cy="924458"/>
          </a:xfrm>
        </p:spPr>
        <p:txBody>
          <a:bodyPr/>
          <a:lstStyle/>
          <a:p>
            <a:r>
              <a:rPr dirty="0"/>
              <a:t>Thin Layer Chromatography (TLC)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778" y="1233618"/>
            <a:ext cx="5813222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TLC separates compounds based on their polarity and interaction with the mobile phase.</a:t>
            </a:r>
          </a:p>
          <a:p>
            <a:r>
              <a:rPr lang="en-GB" sz="2400" cap="none" dirty="0"/>
              <a:t>Compounds with similar polarity to the mobile phase move faster.</a:t>
            </a:r>
          </a:p>
          <a:p>
            <a:r>
              <a:rPr lang="en-GB" sz="2400" cap="none" dirty="0"/>
              <a:t>Compounds with higher affinity to the stationary phase move slower.</a:t>
            </a:r>
          </a:p>
          <a:p>
            <a:r>
              <a:rPr lang="en-GB" sz="2400" cap="none" dirty="0"/>
              <a:t>This technique is used to check purity and to identify components in a mixture.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824C1B-1141-41F0-961E-BFE3EDB3C5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0" t="4171" r="1221" b="10531"/>
          <a:stretch/>
        </p:blipFill>
        <p:spPr>
          <a:xfrm>
            <a:off x="5838826" y="1233618"/>
            <a:ext cx="6267450" cy="38576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8E668E-701E-4254-92D2-B542CA3F22B4}"/>
              </a:ext>
            </a:extLst>
          </p:cNvPr>
          <p:cNvSpPr txBox="1"/>
          <p:nvPr/>
        </p:nvSpPr>
        <p:spPr>
          <a:xfrm>
            <a:off x="6915150" y="647967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https://microbenotes.com/thin-layer-chromatography/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1123950" y="490535"/>
            <a:ext cx="2971800" cy="809625"/>
          </a:xfrm>
          <a:prstGeom prst="roundRect">
            <a:avLst/>
          </a:prstGeom>
          <a:solidFill>
            <a:srgbClr val="FF99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 dirty="0"/>
              <a:t>Pure Sample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123950" y="1489709"/>
            <a:ext cx="2971800" cy="809625"/>
          </a:xfrm>
          <a:prstGeom prst="roundRect">
            <a:avLst/>
          </a:prstGeom>
          <a:solidFill>
            <a:srgbClr val="FF333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Physical state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133475" y="2483166"/>
            <a:ext cx="2971800" cy="809625"/>
          </a:xfrm>
          <a:prstGeom prst="roundRect">
            <a:avLst/>
          </a:prstGeom>
          <a:solidFill>
            <a:srgbClr val="FFCC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 dirty="0"/>
              <a:t>Solubility class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133475" y="3482340"/>
            <a:ext cx="2971800" cy="809625"/>
          </a:xfrm>
          <a:prstGeom prst="roundRect">
            <a:avLst/>
          </a:prstGeom>
          <a:solidFill>
            <a:srgbClr val="99003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 dirty="0"/>
              <a:t>Elemental Analysis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133475" y="4475797"/>
            <a:ext cx="2971800" cy="809625"/>
          </a:xfrm>
          <a:prstGeom prst="roundRect">
            <a:avLst/>
          </a:prstGeom>
          <a:solidFill>
            <a:srgbClr val="FF993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Functional group test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133475" y="5469254"/>
            <a:ext cx="2971800" cy="809625"/>
          </a:xfrm>
          <a:prstGeom prst="roundRect">
            <a:avLst/>
          </a:prstGeom>
          <a:solidFill>
            <a:srgbClr val="00993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Synthesis of derivatives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314950" y="509586"/>
            <a:ext cx="2971800" cy="809625"/>
          </a:xfrm>
          <a:prstGeom prst="roundRect">
            <a:avLst/>
          </a:prstGeom>
          <a:solidFill>
            <a:srgbClr val="FFFF3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Impure Sample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314950" y="1489709"/>
            <a:ext cx="2971800" cy="809625"/>
          </a:xfrm>
          <a:prstGeom prst="roundRect">
            <a:avLst/>
          </a:prstGeom>
          <a:solidFill>
            <a:srgbClr val="FFCC99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Needs purification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800850" y="2469832"/>
            <a:ext cx="2971800" cy="809625"/>
          </a:xfrm>
          <a:prstGeom prst="round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Distillation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00850" y="3429000"/>
            <a:ext cx="2971800" cy="809625"/>
          </a:xfrm>
          <a:prstGeom prst="round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Chromatography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00850" y="4388168"/>
            <a:ext cx="2971800" cy="809625"/>
          </a:xfrm>
          <a:prstGeom prst="round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Recrystalization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800850" y="5368291"/>
            <a:ext cx="2971800" cy="809625"/>
          </a:xfrm>
          <a:prstGeom prst="roundRect">
            <a:avLst/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400" b="1">
                <a:solidFill>
                  <a:srgbClr val="000000"/>
                </a:solidFill>
              </a:defRPr>
            </a:pPr>
            <a:r>
              <a:rPr sz="2400"/>
              <a:t>Sublimation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866775"/>
          </a:xfrm>
        </p:spPr>
        <p:txBody>
          <a:bodyPr/>
          <a:lstStyle/>
          <a:p>
            <a:r>
              <a:rPr dirty="0"/>
              <a:t>Physical </a:t>
            </a:r>
            <a:r>
              <a:rPr lang="en-GB" dirty="0"/>
              <a:t>properties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399" y="1328353"/>
            <a:ext cx="10201275" cy="4525963"/>
          </a:xfrm>
        </p:spPr>
        <p:txBody>
          <a:bodyPr>
            <a:noAutofit/>
          </a:bodyPr>
          <a:lstStyle/>
          <a:p>
            <a:r>
              <a:rPr lang="en-GB" sz="2400" cap="none" dirty="0"/>
              <a:t>The physical appearance of an unknown is the first datum in the search to discover its identity</a:t>
            </a:r>
          </a:p>
          <a:p>
            <a:r>
              <a:rPr lang="en-GB" sz="2400" cap="none" dirty="0"/>
              <a:t>STATE OF MATTER: Simply knowing that the compound is a solid rather than a liquid at room temperature narrows the search considerably</a:t>
            </a:r>
          </a:p>
          <a:p>
            <a:r>
              <a:rPr lang="en-GB" sz="2400" cap="none" dirty="0"/>
              <a:t>COLOUR: …</a:t>
            </a:r>
          </a:p>
          <a:p>
            <a:r>
              <a:rPr lang="en-GB" sz="2400" cap="none" dirty="0"/>
              <a:t>ODOUR: …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00100"/>
          </a:xfrm>
        </p:spPr>
        <p:txBody>
          <a:bodyPr/>
          <a:lstStyle/>
          <a:p>
            <a:r>
              <a:rPr dirty="0" err="1"/>
              <a:t>Colour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750" y="938343"/>
            <a:ext cx="10364452" cy="5310057"/>
          </a:xfrm>
        </p:spPr>
        <p:txBody>
          <a:bodyPr>
            <a:normAutofit/>
          </a:bodyPr>
          <a:lstStyle/>
          <a:p>
            <a:r>
              <a:rPr lang="en-GB" cap="none" dirty="0"/>
              <a:t>Many liquid and solid organic compounds are coloured due to presence of  </a:t>
            </a:r>
            <a:r>
              <a:rPr lang="en-GB" cap="none" dirty="0" err="1"/>
              <a:t>chromophoric</a:t>
            </a:r>
            <a:r>
              <a:rPr lang="en-GB" cap="none" dirty="0"/>
              <a:t> groups in the molecules.</a:t>
            </a:r>
          </a:p>
          <a:p>
            <a:pPr lvl="1"/>
            <a:r>
              <a:rPr lang="en-GB" cap="none" dirty="0"/>
              <a:t>CHROMOPHORE: A chemical group capable of selective light absorption resulting in the coloration of certain organic compounds. </a:t>
            </a:r>
          </a:p>
          <a:p>
            <a:pPr lvl="1"/>
            <a:r>
              <a:rPr lang="en-GB" cap="none" dirty="0"/>
              <a:t>Chromophores are generally groups of atoms having delocalized electrons. For example: C=N, C=S, NO2, N=N</a:t>
            </a:r>
          </a:p>
          <a:p>
            <a:r>
              <a:rPr lang="en-GB" cap="none" dirty="0"/>
              <a:t>The more conjugated* a compound is, the more the absorption is, as the conjugation in a molecule makes the absorption appear at higher wavelengths.</a:t>
            </a:r>
          </a:p>
          <a:p>
            <a:endParaRPr lang="en-GB" cap="none" dirty="0"/>
          </a:p>
          <a:p>
            <a:r>
              <a:rPr lang="en-GB" sz="2000" cap="none" dirty="0"/>
              <a:t>The colour of a liquid sample must be interpreted more cautiously, because many liquid compounds oxidize when they are stored for a long time.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9B5B0E-6077-4041-A5A7-3271C7EF5FDD}"/>
              </a:ext>
            </a:extLst>
          </p:cNvPr>
          <p:cNvSpPr txBox="1"/>
          <p:nvPr/>
        </p:nvSpPr>
        <p:spPr>
          <a:xfrm>
            <a:off x="7153275" y="6488667"/>
            <a:ext cx="4900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*conjugated = alternating single and double bonds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102243"/>
            <a:ext cx="8229600" cy="969018"/>
          </a:xfrm>
        </p:spPr>
        <p:txBody>
          <a:bodyPr/>
          <a:lstStyle/>
          <a:p>
            <a:r>
              <a:rPr dirty="0" err="1"/>
              <a:t>Odo</a:t>
            </a:r>
            <a:r>
              <a:rPr lang="en-GB" dirty="0"/>
              <a:t>u</a:t>
            </a:r>
            <a:r>
              <a:rPr dirty="0"/>
              <a:t>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676" y="1015314"/>
            <a:ext cx="10982324" cy="5097162"/>
          </a:xfrm>
        </p:spPr>
        <p:txBody>
          <a:bodyPr>
            <a:normAutofit/>
          </a:bodyPr>
          <a:lstStyle/>
          <a:p>
            <a:r>
              <a:rPr lang="en-GB" sz="2400" cap="none" dirty="0"/>
              <a:t>Many organic compounds have a characteristic odour (stronger for compounds with lower molecular weight)</a:t>
            </a:r>
          </a:p>
          <a:p>
            <a:r>
              <a:rPr lang="en-GB" sz="2400" cap="none" dirty="0"/>
              <a:t>The following compounds are common in the lab and have characteristic odour:</a:t>
            </a:r>
          </a:p>
          <a:p>
            <a:pPr marL="0" indent="0">
              <a:buNone/>
            </a:pPr>
            <a:r>
              <a:rPr lang="en-GB" sz="2400" cap="none" dirty="0"/>
              <a:t>	- Benzaldehyde has the odour of bitter almond.</a:t>
            </a:r>
          </a:p>
          <a:p>
            <a:pPr marL="0" indent="0">
              <a:buNone/>
            </a:pPr>
            <a:r>
              <a:rPr lang="en-GB" sz="2400" cap="none" dirty="0"/>
              <a:t>	- Esters have nice smell.</a:t>
            </a:r>
          </a:p>
          <a:p>
            <a:pPr marL="0" indent="0">
              <a:buNone/>
            </a:pPr>
            <a:r>
              <a:rPr lang="en-GB" sz="2400" cap="none" dirty="0"/>
              <a:t>	- Other examples include alcohol, acetone, and diethyl ether.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95350"/>
          </a:xfrm>
        </p:spPr>
        <p:txBody>
          <a:bodyPr/>
          <a:lstStyle/>
          <a:p>
            <a:r>
              <a:rPr dirty="0"/>
              <a:t>Solubility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844945"/>
            <a:ext cx="10277475" cy="5168110"/>
          </a:xfrm>
        </p:spPr>
        <p:txBody>
          <a:bodyPr>
            <a:noAutofit/>
          </a:bodyPr>
          <a:lstStyle/>
          <a:p>
            <a:r>
              <a:rPr lang="en-GB" sz="2400" cap="none" dirty="0"/>
              <a:t>Rule of thumb: </a:t>
            </a:r>
            <a:r>
              <a:rPr lang="en-GB" sz="3200" b="1" cap="none" dirty="0">
                <a:solidFill>
                  <a:srgbClr val="0070C0"/>
                </a:solidFill>
              </a:rPr>
              <a:t>Likes dissolve likes !</a:t>
            </a:r>
            <a:endParaRPr lang="en-GB" sz="3200" cap="none" dirty="0"/>
          </a:p>
          <a:p>
            <a:pPr marL="0" indent="0">
              <a:buNone/>
            </a:pPr>
            <a:r>
              <a:rPr lang="en-GB" sz="2400" cap="none" dirty="0"/>
              <a:t>	- Polar compounds dissolve in polar solvents.</a:t>
            </a:r>
          </a:p>
          <a:p>
            <a:pPr marL="0" indent="0">
              <a:buNone/>
            </a:pPr>
            <a:r>
              <a:rPr lang="en-GB" sz="2400" cap="none" dirty="0"/>
              <a:t>	- Non-polar compounds dissolve in non-polar solvents.</a:t>
            </a:r>
          </a:p>
          <a:p>
            <a:endParaRPr lang="en-GB" sz="2400" cap="none" dirty="0"/>
          </a:p>
          <a:p>
            <a:r>
              <a:rPr lang="en-GB" sz="2400" cap="none" dirty="0"/>
              <a:t>In general, low molecular weight organic compounds containing polar functional groups are soluble in water and in polar solvents like MeOH, EtOH, etc.</a:t>
            </a:r>
          </a:p>
          <a:p>
            <a:r>
              <a:rPr lang="en-GB" sz="2400" cap="none" dirty="0"/>
              <a:t>As the chain length increases, the solubility decreases.</a:t>
            </a:r>
          </a:p>
          <a:p>
            <a:r>
              <a:rPr lang="en-GB" sz="2400" cap="none" dirty="0"/>
              <a:t>For two isomeric structures, the one with the more branched structure will be more soluble in a given solvent</a:t>
            </a:r>
          </a:p>
          <a:p>
            <a:r>
              <a:rPr lang="en-GB" sz="2400" cap="none" dirty="0"/>
              <a:t>A compound is soluble if it dissolves to the extent of about 30 mg of solid or 1 drop of liquid in 1 ml of solvent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C9BD0-A2CB-4A68-9C09-5DEA4F635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D53071-94C2-4CA6-BBDF-3252846BB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988" y="0"/>
            <a:ext cx="89860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4591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4FE14-EE12-4F08-A955-A8F0A3A02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47725"/>
          </a:xfrm>
        </p:spPr>
        <p:txBody>
          <a:bodyPr/>
          <a:lstStyle/>
          <a:p>
            <a:r>
              <a:rPr lang="en-GB" dirty="0"/>
              <a:t>Elemental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95789-A15F-4500-998D-C2FD26C8C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0450" y="1071693"/>
            <a:ext cx="10364452" cy="4519482"/>
          </a:xfrm>
        </p:spPr>
        <p:txBody>
          <a:bodyPr>
            <a:normAutofit/>
          </a:bodyPr>
          <a:lstStyle/>
          <a:p>
            <a:r>
              <a:rPr lang="en-GB" sz="2400" b="1" cap="none" dirty="0"/>
              <a:t>Qualitative</a:t>
            </a:r>
            <a:r>
              <a:rPr lang="en-GB" sz="2400" cap="none" dirty="0"/>
              <a:t>: determines which elements are present in the compound</a:t>
            </a:r>
          </a:p>
          <a:p>
            <a:r>
              <a:rPr lang="en-GB" sz="2400" b="1" cap="none" dirty="0"/>
              <a:t>Quantitative</a:t>
            </a:r>
            <a:r>
              <a:rPr lang="en-GB" sz="2400" cap="none" dirty="0"/>
              <a:t>: determines how much of each element in present</a:t>
            </a:r>
          </a:p>
          <a:p>
            <a:r>
              <a:rPr lang="en-GB" sz="2400" cap="none" dirty="0"/>
              <a:t>Provides % composition by mass of each element in the sample</a:t>
            </a:r>
          </a:p>
          <a:p>
            <a:r>
              <a:rPr lang="en-GB" sz="2400" cap="none" dirty="0"/>
              <a:t>Methods of elemental analysis:</a:t>
            </a:r>
          </a:p>
          <a:p>
            <a:pPr lvl="1"/>
            <a:r>
              <a:rPr lang="en-GB" sz="2400" cap="none" dirty="0"/>
              <a:t>Combustion for carbon and hydrogen analysis</a:t>
            </a:r>
          </a:p>
          <a:p>
            <a:pPr lvl="1"/>
            <a:r>
              <a:rPr lang="en-GB" sz="2400" cap="none" dirty="0"/>
              <a:t>Digestion of nitrogen with</a:t>
            </a:r>
            <a:r>
              <a:rPr lang="en-GB" sz="2400" dirty="0"/>
              <a:t> H</a:t>
            </a:r>
            <a:r>
              <a:rPr lang="en-GB" sz="2400" baseline="-25000" dirty="0"/>
              <a:t>2</a:t>
            </a:r>
            <a:r>
              <a:rPr lang="en-GB" sz="2400" dirty="0"/>
              <a:t>SO</a:t>
            </a:r>
            <a:r>
              <a:rPr lang="en-GB" sz="2400" baseline="-25000" dirty="0"/>
              <a:t>4</a:t>
            </a:r>
            <a:r>
              <a:rPr lang="en-GB" sz="2400" dirty="0"/>
              <a:t> </a:t>
            </a:r>
            <a:r>
              <a:rPr lang="en-GB" sz="2400" cap="none" dirty="0"/>
              <a:t>to form </a:t>
            </a:r>
            <a:r>
              <a:rPr lang="en-GB" sz="2400" dirty="0"/>
              <a:t>(NH</a:t>
            </a:r>
            <a:r>
              <a:rPr lang="en-GB" sz="2400" baseline="-25000" dirty="0"/>
              <a:t>4</a:t>
            </a:r>
            <a:r>
              <a:rPr lang="en-GB" sz="2400" dirty="0"/>
              <a:t>)</a:t>
            </a:r>
            <a:r>
              <a:rPr lang="en-GB" sz="2400" baseline="-25000" dirty="0"/>
              <a:t>2</a:t>
            </a:r>
            <a:r>
              <a:rPr lang="en-GB" sz="2400" dirty="0"/>
              <a:t>SO</a:t>
            </a:r>
            <a:r>
              <a:rPr lang="en-GB" sz="2400" baseline="-25000" dirty="0"/>
              <a:t>4</a:t>
            </a:r>
          </a:p>
          <a:p>
            <a:pPr lvl="1"/>
            <a:r>
              <a:rPr lang="en-GB" sz="2400" cap="none" dirty="0"/>
              <a:t>Indirect methods for analysis of oxygen</a:t>
            </a:r>
          </a:p>
          <a:p>
            <a:endParaRPr lang="en-GB" cap="none" dirty="0"/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1470704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E7A5A09-F624-44CC-A0BF-9677634011CB}"/>
              </a:ext>
            </a:extLst>
          </p:cNvPr>
          <p:cNvSpPr txBox="1"/>
          <p:nvPr/>
        </p:nvSpPr>
        <p:spPr>
          <a:xfrm>
            <a:off x="3611089" y="207644"/>
            <a:ext cx="4969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Functional Group Tests and Synthesis of Derivatives: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813C11-5B89-489A-8E78-591B81357468}"/>
              </a:ext>
            </a:extLst>
          </p:cNvPr>
          <p:cNvSpPr txBox="1"/>
          <p:nvPr/>
        </p:nvSpPr>
        <p:spPr>
          <a:xfrm>
            <a:off x="76199" y="919595"/>
            <a:ext cx="5953126" cy="4464812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Functional group tests </a:t>
            </a:r>
            <a:r>
              <a:rPr lang="en-GB" sz="2400" dirty="0"/>
              <a:t>are qualitative chemical tests used to identify the presence of specific functional groups in organic compounds.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Each functional group reacts in a characteristic way with certain reagents, which produces observable changes, such as colour changes, precipitates, or gas evolution.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9DB9FC-0F0A-465F-BD0A-7CECA3F15F57}"/>
              </a:ext>
            </a:extLst>
          </p:cNvPr>
          <p:cNvSpPr txBox="1"/>
          <p:nvPr/>
        </p:nvSpPr>
        <p:spPr>
          <a:xfrm>
            <a:off x="6238872" y="919595"/>
            <a:ext cx="5953127" cy="446481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</a:t>
            </a:r>
            <a:r>
              <a:rPr lang="en-GB" sz="2400" b="1" dirty="0"/>
              <a:t>synthesis of derivatives </a:t>
            </a:r>
            <a:r>
              <a:rPr lang="en-GB" sz="2400" dirty="0"/>
              <a:t>is</a:t>
            </a:r>
            <a:r>
              <a:rPr lang="en-GB" sz="2400" b="1" dirty="0"/>
              <a:t> </a:t>
            </a:r>
            <a:r>
              <a:rPr lang="en-GB" sz="2400" dirty="0"/>
              <a:t>a process where modified versions of the original compound are created in order to help identify or characterise organic molecules. By synthesising a derivative, chemists can obtain additional information about the structure, functional groups, or molecular properties of the compound under investigation.</a:t>
            </a:r>
          </a:p>
        </p:txBody>
      </p:sp>
    </p:spTree>
    <p:extLst>
      <p:ext uri="{BB962C8B-B14F-4D97-AF65-F5344CB8AC3E}">
        <p14:creationId xmlns:p14="http://schemas.microsoft.com/office/powerpoint/2010/main" val="14840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DA2CA-930D-4E95-AACB-593D113BF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47725"/>
          </a:xfrm>
        </p:spPr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40F5F-B339-4900-A48C-2C3CB71D302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42736" y="1414592"/>
            <a:ext cx="9106526" cy="3424107"/>
          </a:xfrm>
        </p:spPr>
        <p:txBody>
          <a:bodyPr>
            <a:normAutofit/>
          </a:bodyPr>
          <a:lstStyle/>
          <a:p>
            <a:r>
              <a:rPr lang="en-GB" sz="2400" cap="none" dirty="0"/>
              <a:t>Chemical tests are key to identifying organic compounds</a:t>
            </a:r>
          </a:p>
          <a:p>
            <a:r>
              <a:rPr lang="en-GB" sz="2400" cap="none" dirty="0"/>
              <a:t>Physical properties (melting point, boiling point, solubility) provide valuable identification clues</a:t>
            </a:r>
          </a:p>
          <a:p>
            <a:r>
              <a:rPr lang="en-GB" sz="2400" cap="none" dirty="0"/>
              <a:t>Functional group tests help narrow down potential compound structures</a:t>
            </a:r>
          </a:p>
          <a:p>
            <a:r>
              <a:rPr lang="en-GB" sz="2400" cap="none" dirty="0"/>
              <a:t>Derivatisation assists in confirming functional groups and structure through comparison of derivative properties</a:t>
            </a:r>
          </a:p>
        </p:txBody>
      </p:sp>
    </p:spTree>
    <p:extLst>
      <p:ext uri="{BB962C8B-B14F-4D97-AF65-F5344CB8AC3E}">
        <p14:creationId xmlns:p14="http://schemas.microsoft.com/office/powerpoint/2010/main" val="9253492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ABF4FDF-AC17-469B-84B2-B02A25E08758}"/>
              </a:ext>
            </a:extLst>
          </p:cNvPr>
          <p:cNvSpPr txBox="1"/>
          <p:nvPr/>
        </p:nvSpPr>
        <p:spPr>
          <a:xfrm>
            <a:off x="0" y="72777"/>
            <a:ext cx="10934700" cy="1465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(a) bromine in carbon tetrachloride (b) potassium permanganate. e.g.</a:t>
            </a:r>
          </a:p>
          <a:p>
            <a:r>
              <a:rPr lang="en-GB" sz="1100" dirty="0"/>
              <a:t>Two common types of unsaturated compounds are alkenes and alkynes characterised by the carbon-carbon double and triple bond, respectively. The two common qualitative tests for unsaturation are the reactions of the compounds with</a:t>
            </a:r>
          </a:p>
          <a:p>
            <a:r>
              <a:rPr lang="en-GB" sz="1100" dirty="0"/>
              <a:t>(a) bromine in carbon tetrachloride</a:t>
            </a:r>
          </a:p>
          <a:p>
            <a:r>
              <a:rPr lang="en-GB" sz="1100" dirty="0"/>
              <a:t>(b) potassium permanganate.</a:t>
            </a:r>
          </a:p>
          <a:p>
            <a:r>
              <a:rPr lang="en-GB" sz="1100" dirty="0"/>
              <a:t>e.g.</a:t>
            </a:r>
          </a:p>
          <a:p>
            <a:r>
              <a:rPr lang="en-GB" sz="1100" dirty="0"/>
              <a:t>Rapid disappearance of the bromine colour to give</a:t>
            </a:r>
          </a:p>
          <a:p>
            <a:r>
              <a:rPr lang="en-GB" sz="1100" dirty="0"/>
              <a:t>a colourless solution is a positive test for unsaturation</a:t>
            </a:r>
          </a:p>
          <a:p>
            <a:endParaRPr lang="en-GB" sz="1100" dirty="0"/>
          </a:p>
          <a:p>
            <a:r>
              <a:rPr lang="en-GB" sz="1100" dirty="0"/>
              <a:t>29 Phenols [Soluble in NaOH and produce no CO2 from NaHCO3]</a:t>
            </a:r>
          </a:p>
          <a:p>
            <a:r>
              <a:rPr lang="en-GB" sz="1100" dirty="0"/>
              <a:t>(a) Bromine water</a:t>
            </a:r>
          </a:p>
          <a:p>
            <a:r>
              <a:rPr lang="en-GB" sz="1100" dirty="0"/>
              <a:t>Phenols are generally highly reactive towards electrophilic reagents and are readily brominated by bromine water. e.g.</a:t>
            </a:r>
          </a:p>
          <a:p>
            <a:r>
              <a:rPr lang="en-GB" sz="1100" dirty="0"/>
              <a:t>A white precipitate of the bromophenol may form</a:t>
            </a:r>
          </a:p>
          <a:p>
            <a:endParaRPr lang="en-GB" sz="1100" dirty="0"/>
          </a:p>
          <a:p>
            <a:r>
              <a:rPr lang="en-GB" sz="1100" dirty="0"/>
              <a:t>30 (b) Ferric chloride test</a:t>
            </a:r>
          </a:p>
          <a:p>
            <a:r>
              <a:rPr lang="en-GB" sz="1100" dirty="0"/>
              <a:t>Most phenols react with iron (III) chloride FeCl3 to form coloured complexes. The colours vary - red, purple, blue or green - depending on various factors, e.g. the phenolic compound used, the solvent, concentration. Since some phenols do not give colours, a negative test must not be taken as significant without supporting information.</a:t>
            </a:r>
          </a:p>
          <a:p>
            <a:r>
              <a:rPr lang="en-GB" sz="1100" dirty="0"/>
              <a:t>The appearance of blue, violet, purple, green,</a:t>
            </a:r>
          </a:p>
          <a:p>
            <a:r>
              <a:rPr lang="en-GB" sz="1100" dirty="0"/>
              <a:t>or red-brown colour is a positive test.</a:t>
            </a:r>
          </a:p>
          <a:p>
            <a:endParaRPr lang="en-GB" sz="1100" dirty="0"/>
          </a:p>
          <a:p>
            <a:r>
              <a:rPr lang="en-GB" sz="1100" dirty="0"/>
              <a:t>31 Alcohols Functional Groups</a:t>
            </a:r>
          </a:p>
          <a:p>
            <a:r>
              <a:rPr lang="en-GB" sz="1100" dirty="0"/>
              <a:t>i) Alcohols are neutral substances towards litmus:- the colour of </a:t>
            </a:r>
            <a:r>
              <a:rPr lang="en-GB" sz="1100" dirty="0" err="1"/>
              <a:t>blu</a:t>
            </a:r>
            <a:r>
              <a:rPr lang="en-GB" sz="1100" dirty="0"/>
              <a:t> or red litmus does not change when alcohol is added to it.</a:t>
            </a:r>
          </a:p>
          <a:p>
            <a:r>
              <a:rPr lang="en-GB" sz="1100" dirty="0"/>
              <a:t>ii) Ceric ammonium nitrate test:-</a:t>
            </a:r>
          </a:p>
          <a:p>
            <a:r>
              <a:rPr lang="en-GB" sz="1100" dirty="0"/>
              <a:t>When few drops of this reagent are added to the given compound or its solution if colour changes from yellow to red the compound contains a hydroxyl group.</a:t>
            </a:r>
          </a:p>
          <a:p>
            <a:r>
              <a:rPr lang="en-GB" sz="1100" dirty="0"/>
              <a:t>Positive Test</a:t>
            </a:r>
          </a:p>
          <a:p>
            <a:r>
              <a:rPr lang="en-GB" sz="1100" dirty="0"/>
              <a:t>Phenols give a brown colour or precipitate as a positive test.</a:t>
            </a:r>
          </a:p>
          <a:p>
            <a:endParaRPr lang="en-GB" sz="1100" dirty="0"/>
          </a:p>
          <a:p>
            <a:r>
              <a:rPr lang="en-GB" sz="1100" dirty="0"/>
              <a:t>32 iii) Sodium metal test: - A small piece of sodium metal</a:t>
            </a:r>
          </a:p>
          <a:p>
            <a:r>
              <a:rPr lang="en-GB" sz="1100" dirty="0"/>
              <a:t>is added to the compound or its solution. Evolution</a:t>
            </a:r>
          </a:p>
          <a:p>
            <a:r>
              <a:rPr lang="en-GB" sz="1100" dirty="0"/>
              <a:t>of hydrogen gas indicates the presence of –OH group</a:t>
            </a:r>
          </a:p>
          <a:p>
            <a:r>
              <a:rPr lang="en-GB" sz="1100" dirty="0"/>
              <a:t>in the organic compound.</a:t>
            </a:r>
          </a:p>
          <a:p>
            <a:r>
              <a:rPr lang="en-GB" sz="1100" dirty="0"/>
              <a:t>iv) Acylation test:- acetyl chloride or benzoyl chloride is</a:t>
            </a:r>
          </a:p>
          <a:p>
            <a:r>
              <a:rPr lang="en-GB" sz="1100" dirty="0"/>
              <a:t>added to the given compound or its solution, if hydrogen chloride is evolved, it shows that the organic compound is an alcohol.</a:t>
            </a:r>
          </a:p>
          <a:p>
            <a:r>
              <a:rPr lang="en-GB" sz="1100" dirty="0"/>
              <a:t>Alcohols and phenols produce esters indicated by</a:t>
            </a:r>
          </a:p>
          <a:p>
            <a:r>
              <a:rPr lang="en-GB" sz="1100" dirty="0"/>
              <a:t>the formation of a top layer in the flask. which precipitate.</a:t>
            </a:r>
          </a:p>
          <a:p>
            <a:endParaRPr lang="en-GB" sz="1100" dirty="0"/>
          </a:p>
          <a:p>
            <a:r>
              <a:rPr lang="en-GB" sz="1100" dirty="0"/>
              <a:t>33 Chromic Acid (Jones Oxidation)</a:t>
            </a:r>
          </a:p>
          <a:p>
            <a:r>
              <a:rPr lang="en-GB" sz="1100" dirty="0"/>
              <a:t>Distinguish Primary &amp; Secondary Alcohols from Tertiary Alcohols.</a:t>
            </a:r>
          </a:p>
          <a:p>
            <a:r>
              <a:rPr lang="en-GB" sz="1100" dirty="0"/>
              <a:t>Chromic Acid (Cr+6) oxidizes Primary and Secondary Alcohols to Carboxylic Acids and Ketones, respectively.</a:t>
            </a:r>
          </a:p>
          <a:p>
            <a:r>
              <a:rPr lang="en-GB" sz="1100" dirty="0"/>
              <a:t>Chromium (+6) - orange– is reduced to Chromium (+3) – green.</a:t>
            </a:r>
          </a:p>
          <a:p>
            <a:r>
              <a:rPr lang="en-GB" sz="1100" dirty="0"/>
              <a:t>Tertiary Alcohols do not react with Chromic Acid.</a:t>
            </a:r>
          </a:p>
          <a:p>
            <a:endParaRPr lang="en-GB" sz="1100" dirty="0"/>
          </a:p>
          <a:p>
            <a:r>
              <a:rPr lang="en-GB" sz="1100" dirty="0"/>
              <a:t>34 Alcohols Functional Groups</a:t>
            </a:r>
          </a:p>
          <a:p>
            <a:r>
              <a:rPr lang="en-GB" sz="1100" dirty="0"/>
              <a:t>Lucas Test (Alcohols)</a:t>
            </a:r>
          </a:p>
          <a:p>
            <a:r>
              <a:rPr lang="en-GB" sz="1100" dirty="0"/>
              <a:t>Primary Alcohols dissolve in reagent giving clear solution.</a:t>
            </a:r>
          </a:p>
          <a:p>
            <a:r>
              <a:rPr lang="en-GB" sz="1100" dirty="0"/>
              <a:t>Secondary Alcohols produce cloudiness after about 3-5 minutes. May need to heat slightly.</a:t>
            </a:r>
          </a:p>
          <a:p>
            <a:r>
              <a:rPr lang="en-GB" sz="1100" dirty="0"/>
              <a:t>Tertiary, Benzylic, and Allylic alcohols produce immediate cloudiness; eventually, an immiscible Alkyl Halide separates into a separate layer.</a:t>
            </a:r>
          </a:p>
          <a:p>
            <a:r>
              <a:rPr lang="en-GB" sz="1100" dirty="0"/>
              <a:t>The test applies only to those alcohols soluble in the reagent (monofunctional alcohols lower than hexyl and some polyfunctional alcohols).</a:t>
            </a:r>
          </a:p>
          <a:p>
            <a:endParaRPr lang="en-GB" sz="1100" dirty="0"/>
          </a:p>
          <a:p>
            <a:r>
              <a:rPr lang="en-GB" sz="1100" dirty="0"/>
              <a:t>35 Iodoform Test</a:t>
            </a:r>
          </a:p>
          <a:p>
            <a:r>
              <a:rPr lang="en-GB" sz="1100" dirty="0"/>
              <a:t>Secondary alcohols with an adjacent methyl group are</a:t>
            </a:r>
          </a:p>
          <a:p>
            <a:r>
              <a:rPr lang="en-GB" sz="1100" dirty="0"/>
              <a:t>oxidized to methyl ketones by iodine.</a:t>
            </a:r>
          </a:p>
          <a:p>
            <a:endParaRPr lang="en-GB" sz="1100" dirty="0"/>
          </a:p>
          <a:p>
            <a:r>
              <a:rPr lang="en-GB" sz="1100" dirty="0"/>
              <a:t>36 Identify Functional Groups</a:t>
            </a:r>
          </a:p>
          <a:p>
            <a:r>
              <a:rPr lang="en-GB" sz="1100" dirty="0"/>
              <a:t>Water: Short-chain molecules (&lt; 5 C) or molecules with polar groups that can hydrogen bond</a:t>
            </a:r>
          </a:p>
          <a:p>
            <a:r>
              <a:rPr lang="en-GB" sz="1100" dirty="0"/>
              <a:t>HCl: Amines</a:t>
            </a:r>
          </a:p>
          <a:p>
            <a:r>
              <a:rPr lang="en-GB" sz="1100" dirty="0"/>
              <a:t>NaOH: Phenols and carboxylic acids</a:t>
            </a:r>
          </a:p>
          <a:p>
            <a:r>
              <a:rPr lang="en-GB" sz="1100" dirty="0"/>
              <a:t>NaHCO3: carboxylic acids</a:t>
            </a:r>
          </a:p>
          <a:p>
            <a:r>
              <a:rPr lang="en-GB" sz="1100" dirty="0"/>
              <a:t>H2SO4: everything that has oxygens or </a:t>
            </a:r>
            <a:r>
              <a:rPr lang="en-GB" sz="1100" dirty="0" err="1"/>
              <a:t>nitrogens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37 Aldehydes and Ketones</a:t>
            </a:r>
          </a:p>
          <a:p>
            <a:r>
              <a:rPr lang="en-GB" sz="1100" dirty="0"/>
              <a:t>DNP Test: All ketones and aldehydes reaction with 2,4-</a:t>
            </a:r>
          </a:p>
          <a:p>
            <a:r>
              <a:rPr lang="en-GB" sz="1100" dirty="0"/>
              <a:t>2,4-Dinitrophenylhydrazine</a:t>
            </a:r>
          </a:p>
          <a:p>
            <a:r>
              <a:rPr lang="en-GB" sz="1100" dirty="0"/>
              <a:t>Positive test = formation of yellow, orange, or red precipitate</a:t>
            </a:r>
          </a:p>
          <a:p>
            <a:r>
              <a:rPr lang="en-GB" sz="1100" dirty="0"/>
              <a:t>Some allylic alcohols are oxidized by the reagent to</a:t>
            </a:r>
          </a:p>
          <a:p>
            <a:r>
              <a:rPr lang="en-GB" sz="1100" dirty="0"/>
              <a:t>aldehydes and give a positive test.</a:t>
            </a:r>
          </a:p>
          <a:p>
            <a:endParaRPr lang="en-GB" sz="1100" dirty="0"/>
          </a:p>
          <a:p>
            <a:r>
              <a:rPr lang="en-GB" sz="1100" dirty="0"/>
              <a:t>38 Tests for Aldehydes</a:t>
            </a:r>
          </a:p>
          <a:p>
            <a:r>
              <a:rPr lang="en-GB" sz="1100" dirty="0"/>
              <a:t>Positive chromic acid test: may look brown rather than blue-green ppt, but will be a change from orange</a:t>
            </a:r>
          </a:p>
          <a:p>
            <a:r>
              <a:rPr lang="en-GB" sz="1100" dirty="0"/>
              <a:t>Positive Tollens test: formation of silver mirror on side of test tube.</a:t>
            </a:r>
          </a:p>
          <a:p>
            <a:r>
              <a:rPr lang="en-GB" sz="1100" dirty="0"/>
              <a:t>(Do NOT store test tube: possible explosion!)</a:t>
            </a:r>
          </a:p>
          <a:p>
            <a:r>
              <a:rPr lang="en-GB" sz="1100" dirty="0"/>
              <a:t>Clean silver mirror with 6M HNO3</a:t>
            </a:r>
          </a:p>
          <a:p>
            <a:endParaRPr lang="en-GB" sz="1100" dirty="0"/>
          </a:p>
          <a:p>
            <a:r>
              <a:rPr lang="en-GB" sz="1100" dirty="0"/>
              <a:t>39 Positive test for methyl ketones: formation of yellow ppt (iodoform)</a:t>
            </a:r>
          </a:p>
          <a:p>
            <a:r>
              <a:rPr lang="en-GB" sz="1100" dirty="0"/>
              <a:t>Iodoform Test: test for methyl carbonyls</a:t>
            </a:r>
          </a:p>
          <a:p>
            <a:r>
              <a:rPr lang="en-GB" sz="1100" dirty="0"/>
              <a:t>Positive test for methyl ketones: formation of yellow ppt (iodoform)</a:t>
            </a:r>
          </a:p>
          <a:p>
            <a:r>
              <a:rPr lang="en-GB" sz="1100" dirty="0"/>
              <a:t>What is the only aldehyde that would give a positive iodoform test</a:t>
            </a:r>
          </a:p>
          <a:p>
            <a:endParaRPr lang="en-GB" sz="1100" dirty="0"/>
          </a:p>
          <a:p>
            <a:r>
              <a:rPr lang="en-GB" sz="1100" dirty="0"/>
              <a:t>40 Test</a:t>
            </a:r>
          </a:p>
          <a:p>
            <a:r>
              <a:rPr lang="en-GB" sz="1100" dirty="0"/>
              <a:t>41 Amines </a:t>
            </a:r>
            <a:r>
              <a:rPr lang="en-GB" sz="1100" dirty="0" err="1"/>
              <a:t>Hinsberg</a:t>
            </a:r>
            <a:r>
              <a:rPr lang="en-GB" sz="1100" dirty="0"/>
              <a:t> Test</a:t>
            </a:r>
          </a:p>
          <a:p>
            <a:r>
              <a:rPr lang="en-GB" sz="1100" dirty="0"/>
              <a:t>dissolves in base and precipitates from acid is (+) test</a:t>
            </a:r>
          </a:p>
          <a:p>
            <a:r>
              <a:rPr lang="en-GB" sz="1100" dirty="0"/>
              <a:t>precipitates from base and no change from acid is (+) test</a:t>
            </a:r>
          </a:p>
          <a:p>
            <a:r>
              <a:rPr lang="en-GB" sz="1100" dirty="0"/>
              <a:t>precipitates from base and dissolves in acid is (+) test</a:t>
            </a:r>
          </a:p>
        </p:txBody>
      </p:sp>
    </p:spTree>
    <p:extLst>
      <p:ext uri="{BB962C8B-B14F-4D97-AF65-F5344CB8AC3E}">
        <p14:creationId xmlns:p14="http://schemas.microsoft.com/office/powerpoint/2010/main" val="98202354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1917</Words>
  <Application>Microsoft Office PowerPoint</Application>
  <PresentationFormat>Widescreen</PresentationFormat>
  <Paragraphs>215</Paragraphs>
  <Slides>19</Slides>
  <Notes>5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Tw Cen MT</vt:lpstr>
      <vt:lpstr>Droplet</vt:lpstr>
      <vt:lpstr>Chemical Identification of   organic compounds</vt:lpstr>
      <vt:lpstr>Learning outcomes</vt:lpstr>
      <vt:lpstr>Organic Analysis</vt:lpstr>
      <vt:lpstr>Chemical and Spectroscopic Methods</vt:lpstr>
      <vt:lpstr>Chemical Analyses (CA)</vt:lpstr>
      <vt:lpstr>Flow chart - identification of organic compounds</vt:lpstr>
      <vt:lpstr>Where to Begin?</vt:lpstr>
      <vt:lpstr>Melting Point and Boiling Point</vt:lpstr>
      <vt:lpstr>Thin Layer Chromatography (TLC)</vt:lpstr>
      <vt:lpstr>PowerPoint Presentation</vt:lpstr>
      <vt:lpstr>Physical properties</vt:lpstr>
      <vt:lpstr>Colour</vt:lpstr>
      <vt:lpstr>Odour</vt:lpstr>
      <vt:lpstr>Solubility Test</vt:lpstr>
      <vt:lpstr>PowerPoint Presentation</vt:lpstr>
      <vt:lpstr>Elemental analysis</vt:lpstr>
      <vt:lpstr>PowerPoint Presentation</vt:lpstr>
      <vt:lpstr>conclusions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3</cp:revision>
  <dcterms:created xsi:type="dcterms:W3CDTF">2023-10-16T10:47:14Z</dcterms:created>
  <dcterms:modified xsi:type="dcterms:W3CDTF">2024-10-07T23:28:05Z</dcterms:modified>
</cp:coreProperties>
</file>