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64" r:id="rId4"/>
    <p:sldId id="265" r:id="rId5"/>
    <p:sldId id="272" r:id="rId6"/>
    <p:sldId id="270" r:id="rId7"/>
    <p:sldId id="271" r:id="rId8"/>
    <p:sldId id="266" r:id="rId9"/>
    <p:sldId id="268" r:id="rId10"/>
    <p:sldId id="269" r:id="rId11"/>
    <p:sldId id="267" r:id="rId12"/>
    <p:sldId id="263" r:id="rId13"/>
    <p:sldId id="273" r:id="rId14"/>
    <p:sldId id="274" r:id="rId15"/>
    <p:sldId id="275"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19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smtClean="0"/>
              <a:t>Click to edit Master title style</a:t>
            </a:r>
            <a:endParaRPr lang="en-US"/>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smtClean="0"/>
              <a:t>Click to edit Master subtitle style</a:t>
            </a:r>
            <a:endParaRPr lang="en-US"/>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smtClean="0"/>
              <a:t>Click to edit Master subtitle style</a:t>
            </a:r>
            <a:endParaRPr lang="en-US"/>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smtClean="0"/>
              <a:t>Click to edit Master title style</a:t>
            </a:r>
            <a:endParaRPr lang="en-US"/>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04/11/2011</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de-DE"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smtClean="0"/>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04/11/2011</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smtClean="0"/>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04/11/2011</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iming>
    <p:tnLst>
      <p:par>
        <p:cTn id="1" dur="indefinite" restart="never" nodeType="tmRoot"/>
      </p:par>
    </p:tnLst>
  </p:timing>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smtClean="0"/>
              <a:t>The Early Republic and the Warlord Period, 1912-1928</a:t>
            </a:r>
            <a:endParaRPr lang="en-GB" sz="4800" dirty="0"/>
          </a:p>
        </p:txBody>
      </p:sp>
      <p:sp>
        <p:nvSpPr>
          <p:cNvPr id="3" name="Subtitle 2"/>
          <p:cNvSpPr>
            <a:spLocks noGrp="1"/>
          </p:cNvSpPr>
          <p:nvPr>
            <p:ph type="subTitle" idx="1"/>
          </p:nvPr>
        </p:nvSpPr>
        <p:spPr/>
        <p:txBody>
          <a:bodyPr/>
          <a:lstStyle/>
          <a:p>
            <a:r>
              <a:rPr lang="en-US" dirty="0" smtClean="0"/>
              <a:t>Modern Chinese History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Liang </a:t>
            </a:r>
            <a:r>
              <a:rPr lang="en-US" dirty="0" err="1" smtClean="0"/>
              <a:t>Qichao</a:t>
            </a:r>
            <a:r>
              <a:rPr lang="en-US" dirty="0" smtClean="0"/>
              <a:t> and Kang </a:t>
            </a:r>
            <a:r>
              <a:rPr lang="en-US" dirty="0" err="1" smtClean="0"/>
              <a:t>Youwei</a:t>
            </a:r>
            <a:endParaRPr lang="en-GB" dirty="0"/>
          </a:p>
        </p:txBody>
      </p:sp>
      <p:pic>
        <p:nvPicPr>
          <p:cNvPr id="12" name="Content Placeholder 11" descr="Kang Youwei.jpg"/>
          <p:cNvPicPr>
            <a:picLocks noGrp="1" noChangeAspect="1"/>
          </p:cNvPicPr>
          <p:nvPr>
            <p:ph sz="half" idx="2"/>
          </p:nvPr>
        </p:nvPicPr>
        <p:blipFill>
          <a:blip r:embed="rId2" cstate="print"/>
          <a:stretch>
            <a:fillRect/>
          </a:stretch>
        </p:blipFill>
        <p:spPr>
          <a:xfrm>
            <a:off x="5471412" y="2132856"/>
            <a:ext cx="2275452" cy="3312368"/>
          </a:xfrm>
        </p:spPr>
      </p:pic>
      <p:pic>
        <p:nvPicPr>
          <p:cNvPr id="11" name="Content Placeholder 10" descr="Liang Qichao.jpg"/>
          <p:cNvPicPr>
            <a:picLocks noGrp="1" noChangeAspect="1"/>
          </p:cNvPicPr>
          <p:nvPr>
            <p:ph sz="half" idx="1"/>
          </p:nvPr>
        </p:nvPicPr>
        <p:blipFill>
          <a:blip r:embed="rId3" cstate="print"/>
          <a:stretch>
            <a:fillRect/>
          </a:stretch>
        </p:blipFill>
        <p:spPr>
          <a:xfrm>
            <a:off x="1259632" y="2080252"/>
            <a:ext cx="2520280" cy="3418311"/>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Cixi</a:t>
            </a:r>
            <a:r>
              <a:rPr lang="en-US" dirty="0" smtClean="0"/>
              <a:t> – Sun </a:t>
            </a:r>
            <a:r>
              <a:rPr lang="en-US" dirty="0" err="1" smtClean="0"/>
              <a:t>Yatsen</a:t>
            </a:r>
            <a:endParaRPr lang="en-GB" dirty="0"/>
          </a:p>
        </p:txBody>
      </p:sp>
      <p:sp>
        <p:nvSpPr>
          <p:cNvPr id="7" name="Text Placeholder 6"/>
          <p:cNvSpPr>
            <a:spLocks noGrp="1"/>
          </p:cNvSpPr>
          <p:nvPr>
            <p:ph type="body" idx="1"/>
          </p:nvPr>
        </p:nvSpPr>
        <p:spPr/>
        <p:txBody>
          <a:bodyPr/>
          <a:lstStyle/>
          <a:p>
            <a:r>
              <a:rPr lang="en-GB" dirty="0" smtClean="0"/>
              <a:t>1835-1908</a:t>
            </a:r>
            <a:endParaRPr lang="en-GB" dirty="0"/>
          </a:p>
        </p:txBody>
      </p:sp>
      <p:pic>
        <p:nvPicPr>
          <p:cNvPr id="5" name="Content Placeholder 4" descr="Empress Dowager Cixi.jpg"/>
          <p:cNvPicPr>
            <a:picLocks noGrp="1" noChangeAspect="1"/>
          </p:cNvPicPr>
          <p:nvPr>
            <p:ph sz="half" idx="2"/>
          </p:nvPr>
        </p:nvPicPr>
        <p:blipFill>
          <a:blip r:embed="rId2" cstate="print"/>
          <a:stretch>
            <a:fillRect/>
          </a:stretch>
        </p:blipFill>
        <p:spPr>
          <a:xfrm>
            <a:off x="899592" y="2345521"/>
            <a:ext cx="3312368" cy="3789574"/>
          </a:xfrm>
        </p:spPr>
      </p:pic>
      <p:sp>
        <p:nvSpPr>
          <p:cNvPr id="8" name="Text Placeholder 7"/>
          <p:cNvSpPr>
            <a:spLocks noGrp="1"/>
          </p:cNvSpPr>
          <p:nvPr>
            <p:ph type="body" sz="quarter" idx="3"/>
          </p:nvPr>
        </p:nvSpPr>
        <p:spPr/>
        <p:txBody>
          <a:bodyPr/>
          <a:lstStyle/>
          <a:p>
            <a:r>
              <a:rPr lang="en-GB" dirty="0" smtClean="0"/>
              <a:t>1866-1925</a:t>
            </a:r>
            <a:endParaRPr lang="en-GB" dirty="0"/>
          </a:p>
        </p:txBody>
      </p:sp>
      <p:pic>
        <p:nvPicPr>
          <p:cNvPr id="6" name="Content Placeholder 5" descr="Sun Yat-sen.jpg"/>
          <p:cNvPicPr>
            <a:picLocks noGrp="1" noChangeAspect="1"/>
          </p:cNvPicPr>
          <p:nvPr>
            <p:ph sz="quarter" idx="4"/>
          </p:nvPr>
        </p:nvPicPr>
        <p:blipFill>
          <a:blip r:embed="rId3" cstate="print"/>
          <a:stretch>
            <a:fillRect/>
          </a:stretch>
        </p:blipFill>
        <p:spPr>
          <a:xfrm>
            <a:off x="5292080" y="2294384"/>
            <a:ext cx="2918387" cy="3942927"/>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29816"/>
            <a:ext cx="8229600" cy="1143000"/>
          </a:xfrm>
        </p:spPr>
        <p:txBody>
          <a:bodyPr/>
          <a:lstStyle/>
          <a:p>
            <a:r>
              <a:rPr lang="en-GB" sz="3600" dirty="0" err="1" smtClean="0"/>
              <a:t>Tongmeng</a:t>
            </a:r>
            <a:r>
              <a:rPr lang="en-GB" sz="3600" dirty="0" smtClean="0"/>
              <a:t> </a:t>
            </a:r>
            <a:r>
              <a:rPr lang="en-GB" sz="3600" dirty="0" err="1" smtClean="0"/>
              <a:t>hui</a:t>
            </a:r>
            <a:r>
              <a:rPr lang="en-GB" sz="3600" dirty="0" smtClean="0"/>
              <a:t> </a:t>
            </a:r>
            <a:r>
              <a:rPr lang="en-GB" dirty="0" smtClean="0"/>
              <a:t/>
            </a:r>
            <a:br>
              <a:rPr lang="en-GB" dirty="0" smtClean="0"/>
            </a:br>
            <a:r>
              <a:rPr lang="en-GB" sz="3600" dirty="0" smtClean="0"/>
              <a:t>(Revolutionary League; Fall 1905)</a:t>
            </a:r>
            <a:endParaRPr lang="en-GB" sz="3600" dirty="0"/>
          </a:p>
        </p:txBody>
      </p:sp>
      <p:sp>
        <p:nvSpPr>
          <p:cNvPr id="8" name="Content Placeholder 7"/>
          <p:cNvSpPr>
            <a:spLocks noGrp="1"/>
          </p:cNvSpPr>
          <p:nvPr>
            <p:ph idx="1"/>
          </p:nvPr>
        </p:nvSpPr>
        <p:spPr/>
        <p:txBody>
          <a:bodyPr/>
          <a:lstStyle/>
          <a:p>
            <a:endParaRPr lang="en-GB" smtClean="0"/>
          </a:p>
          <a:p>
            <a:r>
              <a:rPr lang="en-GB" smtClean="0"/>
              <a:t>Expulsion </a:t>
            </a:r>
            <a:r>
              <a:rPr lang="en-GB" dirty="0" smtClean="0"/>
              <a:t>of the </a:t>
            </a:r>
            <a:r>
              <a:rPr lang="en-GB" dirty="0" err="1" smtClean="0"/>
              <a:t>Manchus</a:t>
            </a:r>
            <a:r>
              <a:rPr lang="en-GB" dirty="0" smtClean="0"/>
              <a:t> from China</a:t>
            </a:r>
          </a:p>
          <a:p>
            <a:r>
              <a:rPr lang="en-GB" dirty="0" smtClean="0"/>
              <a:t>Restoration of China to the Chinese</a:t>
            </a:r>
          </a:p>
          <a:p>
            <a:r>
              <a:rPr lang="en-GB" dirty="0" smtClean="0"/>
              <a:t>Establishment of a Republic</a:t>
            </a:r>
          </a:p>
          <a:p>
            <a:r>
              <a:rPr lang="en-GB" dirty="0" smtClean="0"/>
              <a:t>Equalization of landownership</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Yuan </a:t>
            </a:r>
            <a:r>
              <a:rPr lang="en-GB" dirty="0" err="1" smtClean="0"/>
              <a:t>Shikai</a:t>
            </a:r>
            <a:r>
              <a:rPr lang="en-GB" dirty="0" smtClean="0"/>
              <a:t> (1859-1916)</a:t>
            </a:r>
            <a:endParaRPr lang="en-GB" dirty="0"/>
          </a:p>
        </p:txBody>
      </p:sp>
      <p:pic>
        <p:nvPicPr>
          <p:cNvPr id="11" name="Content Placeholder 10" descr="YuanShika_Colour.jpg"/>
          <p:cNvPicPr>
            <a:picLocks noGrp="1" noChangeAspect="1"/>
          </p:cNvPicPr>
          <p:nvPr>
            <p:ph idx="1"/>
          </p:nvPr>
        </p:nvPicPr>
        <p:blipFill>
          <a:blip r:embed="rId2" cstate="print"/>
          <a:stretch>
            <a:fillRect/>
          </a:stretch>
        </p:blipFill>
        <p:spPr>
          <a:xfrm>
            <a:off x="2938462" y="1638300"/>
            <a:ext cx="3267075" cy="44196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Boxer Movement Map.jpg"/>
          <p:cNvPicPr>
            <a:picLocks noGrp="1" noChangeAspect="1"/>
          </p:cNvPicPr>
          <p:nvPr>
            <p:ph idx="1"/>
          </p:nvPr>
        </p:nvPicPr>
        <p:blipFill>
          <a:blip r:embed="rId2" cstate="print"/>
          <a:stretch>
            <a:fillRect/>
          </a:stretch>
        </p:blipFill>
        <p:spPr>
          <a:xfrm>
            <a:off x="890925" y="1772816"/>
            <a:ext cx="7733403" cy="396044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From Empire to Nation</a:t>
            </a:r>
            <a:endParaRPr lang="en-GB" dirty="0"/>
          </a:p>
        </p:txBody>
      </p:sp>
      <p:sp>
        <p:nvSpPr>
          <p:cNvPr id="3" name="Content Placeholder 2"/>
          <p:cNvSpPr>
            <a:spLocks noGrp="1"/>
          </p:cNvSpPr>
          <p:nvPr>
            <p:ph idx="1"/>
          </p:nvPr>
        </p:nvSpPr>
        <p:spPr/>
        <p:txBody>
          <a:bodyPr/>
          <a:lstStyle/>
          <a:p>
            <a:r>
              <a:rPr lang="en-US" sz="2400" b="1" dirty="0" smtClean="0"/>
              <a:t>Concept of the traditional Chinese state as </a:t>
            </a:r>
            <a:r>
              <a:rPr lang="en-US" sz="2400" b="1" i="1" dirty="0" err="1" smtClean="0"/>
              <a:t>tianxia</a:t>
            </a:r>
            <a:r>
              <a:rPr lang="en-US" sz="2400" b="1" dirty="0" smtClean="0"/>
              <a:t> </a:t>
            </a:r>
            <a:r>
              <a:rPr lang="zh-CN" altLang="en-US" sz="2400" dirty="0" smtClean="0"/>
              <a:t>天下</a:t>
            </a:r>
            <a:endParaRPr lang="en-GB" sz="2400" dirty="0" smtClean="0"/>
          </a:p>
          <a:p>
            <a:r>
              <a:rPr lang="en-US" sz="2400" b="1" dirty="0" smtClean="0"/>
              <a:t> </a:t>
            </a:r>
            <a:r>
              <a:rPr lang="en-US" sz="2400" b="1" dirty="0" smtClean="0">
                <a:sym typeface="Wingdings"/>
              </a:rPr>
              <a:t></a:t>
            </a:r>
            <a:r>
              <a:rPr lang="en-US" sz="2400" b="1" dirty="0" smtClean="0"/>
              <a:t> </a:t>
            </a:r>
            <a:r>
              <a:rPr lang="en-US" sz="2400" dirty="0" smtClean="0"/>
              <a:t>“The central cultural dream of traditional society was that China was the Center of world civilization, the only place where life was lived properly, in its full humanity, and that the influence of her values and learning radiated out to all other nations, transforming them for the better.“ (Elvin, “Inner World”, 42-43)</a:t>
            </a:r>
            <a:endParaRPr lang="en-GB" sz="2400" dirty="0" smtClean="0"/>
          </a:p>
          <a:p>
            <a:r>
              <a:rPr lang="en-US" sz="2400" dirty="0" smtClean="0"/>
              <a:t> Transformation of </a:t>
            </a:r>
            <a:r>
              <a:rPr lang="en-US" sz="2400" i="1" dirty="0" err="1" smtClean="0"/>
              <a:t>tianxia</a:t>
            </a:r>
            <a:r>
              <a:rPr lang="en-US" sz="2400" dirty="0" smtClean="0"/>
              <a:t> into </a:t>
            </a:r>
            <a:r>
              <a:rPr lang="en-US" sz="2400" i="1" dirty="0" err="1" smtClean="0"/>
              <a:t>guo</a:t>
            </a:r>
            <a:r>
              <a:rPr lang="en-US" sz="2400" i="1" dirty="0" smtClean="0"/>
              <a:t> </a:t>
            </a:r>
            <a:r>
              <a:rPr lang="en-US" sz="2400" dirty="0" smtClean="0">
                <a:sym typeface="Wingdings"/>
              </a:rPr>
              <a:t></a:t>
            </a:r>
            <a:r>
              <a:rPr lang="en-US" sz="2400" dirty="0" smtClean="0"/>
              <a:t> relationship of the individual to the state </a:t>
            </a:r>
            <a:r>
              <a:rPr lang="en-US" sz="2400" dirty="0" smtClean="0">
                <a:sym typeface="Wingdings"/>
              </a:rPr>
              <a:t></a:t>
            </a:r>
            <a:r>
              <a:rPr lang="en-US" sz="2400" dirty="0" smtClean="0"/>
              <a:t> transformation of imperial subjects into modern citizens.</a:t>
            </a:r>
            <a:endParaRPr lang="en-GB" sz="2400"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Models for this transformation</a:t>
            </a:r>
            <a:endParaRPr lang="en-GB" dirty="0"/>
          </a:p>
        </p:txBody>
      </p:sp>
      <p:sp>
        <p:nvSpPr>
          <p:cNvPr id="3" name="Content Placeholder 2"/>
          <p:cNvSpPr>
            <a:spLocks noGrp="1"/>
          </p:cNvSpPr>
          <p:nvPr>
            <p:ph idx="1"/>
          </p:nvPr>
        </p:nvSpPr>
        <p:spPr/>
        <p:txBody>
          <a:bodyPr/>
          <a:lstStyle/>
          <a:p>
            <a:r>
              <a:rPr lang="en-GB" dirty="0" smtClean="0"/>
              <a:t> complete sovereignty for non-Chinese people</a:t>
            </a:r>
          </a:p>
          <a:p>
            <a:pPr lvl="0"/>
            <a:r>
              <a:rPr lang="en-US" dirty="0" smtClean="0"/>
              <a:t>resurrection of the old imperial model </a:t>
            </a:r>
            <a:r>
              <a:rPr lang="en-US" dirty="0" smtClean="0">
                <a:sym typeface="Wingdings"/>
              </a:rPr>
              <a:t></a:t>
            </a:r>
            <a:r>
              <a:rPr lang="en-US" dirty="0" smtClean="0"/>
              <a:t> China as a transformative power with the primitive periphery as its objective</a:t>
            </a:r>
            <a:endParaRPr lang="en-GB" dirty="0" smtClean="0"/>
          </a:p>
          <a:p>
            <a:pPr lvl="0"/>
            <a:r>
              <a:rPr lang="en-US" dirty="0" smtClean="0"/>
              <a:t>forced assimilation, creating a single unified citizenry (nation state; European and American model</a:t>
            </a:r>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Sun </a:t>
            </a:r>
            <a:r>
              <a:rPr lang="en-US" sz="4000" dirty="0" err="1" smtClean="0"/>
              <a:t>Yat-sen</a:t>
            </a:r>
            <a:r>
              <a:rPr lang="en-US" sz="4000" dirty="0" smtClean="0"/>
              <a:t>: “Father of the Republic”</a:t>
            </a:r>
            <a:endParaRPr lang="en-GB" sz="4000" dirty="0"/>
          </a:p>
        </p:txBody>
      </p:sp>
      <p:sp>
        <p:nvSpPr>
          <p:cNvPr id="3" name="Content Placeholder 2"/>
          <p:cNvSpPr>
            <a:spLocks noGrp="1"/>
          </p:cNvSpPr>
          <p:nvPr>
            <p:ph idx="1"/>
          </p:nvPr>
        </p:nvSpPr>
        <p:spPr/>
        <p:txBody>
          <a:bodyPr/>
          <a:lstStyle/>
          <a:p>
            <a:r>
              <a:rPr lang="en-GB" sz="2800" dirty="0" smtClean="0"/>
              <a:t>Sun at first saw the revolution as a ‘racial’ victory of the Han over the Manchu</a:t>
            </a:r>
          </a:p>
          <a:p>
            <a:r>
              <a:rPr lang="en-GB" sz="2800" dirty="0" smtClean="0"/>
              <a:t>idea of a ‘mono-racial’ state</a:t>
            </a:r>
          </a:p>
          <a:p>
            <a:r>
              <a:rPr lang="en-GB" sz="2800" dirty="0" smtClean="0"/>
              <a:t>influenced by the evolutionist ideology of the unitary nation-states of industrialising Europe</a:t>
            </a:r>
          </a:p>
          <a:p>
            <a:r>
              <a:rPr lang="en-GB" sz="2800" dirty="0" smtClean="0"/>
              <a:t>reflected in the provisional constitution of 1912, which says that “Citizens of the Chinese Republic are all equal, and there shall be no racial, class or religious distinctions”. </a:t>
            </a: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8" name="Text Placeholder 7"/>
          <p:cNvSpPr>
            <a:spLocks noGrp="1"/>
          </p:cNvSpPr>
          <p:nvPr>
            <p:ph type="body" idx="1"/>
          </p:nvPr>
        </p:nvSpPr>
        <p:spPr>
          <a:xfrm>
            <a:off x="457200" y="1535112"/>
            <a:ext cx="4040188" cy="1029791"/>
          </a:xfrm>
        </p:spPr>
        <p:txBody>
          <a:bodyPr/>
          <a:lstStyle/>
          <a:p>
            <a:r>
              <a:rPr lang="en-US" dirty="0" smtClean="0"/>
              <a:t>Flag of the ROC (1928-present)</a:t>
            </a:r>
            <a:endParaRPr lang="en-GB" dirty="0"/>
          </a:p>
        </p:txBody>
      </p:sp>
      <p:sp>
        <p:nvSpPr>
          <p:cNvPr id="9" name="Text Placeholder 8"/>
          <p:cNvSpPr>
            <a:spLocks noGrp="1"/>
          </p:cNvSpPr>
          <p:nvPr>
            <p:ph type="body" sz="quarter" idx="3"/>
          </p:nvPr>
        </p:nvSpPr>
        <p:spPr>
          <a:xfrm>
            <a:off x="4645025" y="1535112"/>
            <a:ext cx="4041775" cy="1533848"/>
          </a:xfrm>
        </p:spPr>
        <p:txBody>
          <a:bodyPr/>
          <a:lstStyle/>
          <a:p>
            <a:r>
              <a:rPr lang="en-US" dirty="0" smtClean="0"/>
              <a:t>Five-colored flag (1912-1928), Five Races Under One Union</a:t>
            </a:r>
          </a:p>
          <a:p>
            <a:endParaRPr lang="en-GB" dirty="0"/>
          </a:p>
        </p:txBody>
      </p:sp>
      <p:pic>
        <p:nvPicPr>
          <p:cNvPr id="6" name="Content Placeholder 5" descr="Five Races under one union flag.png"/>
          <p:cNvPicPr>
            <a:picLocks noGrp="1" noChangeAspect="1"/>
          </p:cNvPicPr>
          <p:nvPr>
            <p:ph sz="quarter" idx="4"/>
          </p:nvPr>
        </p:nvPicPr>
        <p:blipFill>
          <a:blip r:embed="rId2" cstate="print"/>
          <a:stretch>
            <a:fillRect/>
          </a:stretch>
        </p:blipFill>
        <p:spPr>
          <a:xfrm>
            <a:off x="4824029" y="2924944"/>
            <a:ext cx="3780419" cy="2520279"/>
          </a:xfrm>
        </p:spPr>
      </p:pic>
      <p:pic>
        <p:nvPicPr>
          <p:cNvPr id="11" name="Content Placeholder 10" descr="800px-Flag_of_the_Republic_of_China_svg.png"/>
          <p:cNvPicPr>
            <a:picLocks noGrp="1" noChangeAspect="1"/>
          </p:cNvPicPr>
          <p:nvPr>
            <p:ph sz="half" idx="2"/>
          </p:nvPr>
        </p:nvPicPr>
        <p:blipFill>
          <a:blip r:embed="rId3" cstate="print"/>
          <a:stretch>
            <a:fillRect/>
          </a:stretch>
        </p:blipFill>
        <p:spPr>
          <a:xfrm>
            <a:off x="457200" y="2804631"/>
            <a:ext cx="4040188" cy="269177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Text Placeholder 4"/>
          <p:cNvSpPr>
            <a:spLocks noGrp="1"/>
          </p:cNvSpPr>
          <p:nvPr>
            <p:ph type="body" idx="1"/>
          </p:nvPr>
        </p:nvSpPr>
        <p:spPr/>
        <p:txBody>
          <a:bodyPr/>
          <a:lstStyle/>
          <a:p>
            <a:r>
              <a:rPr lang="en-GB" dirty="0" err="1" smtClean="0"/>
              <a:t>Feng</a:t>
            </a:r>
            <a:r>
              <a:rPr lang="en-GB" dirty="0" smtClean="0"/>
              <a:t> </a:t>
            </a:r>
            <a:r>
              <a:rPr lang="en-GB" dirty="0" err="1" smtClean="0"/>
              <a:t>Yuxiang</a:t>
            </a:r>
            <a:r>
              <a:rPr lang="en-GB" dirty="0" smtClean="0"/>
              <a:t> </a:t>
            </a:r>
            <a:r>
              <a:rPr lang="en-GB" dirty="0" smtClean="0"/>
              <a:t>(1882–1948); The Christian General</a:t>
            </a:r>
            <a:endParaRPr lang="en-GB" dirty="0"/>
          </a:p>
        </p:txBody>
      </p:sp>
      <p:pic>
        <p:nvPicPr>
          <p:cNvPr id="9" name="Content Placeholder 8" descr="Feng Yuxiang (1882-1948).jpg"/>
          <p:cNvPicPr>
            <a:picLocks noGrp="1" noChangeAspect="1"/>
          </p:cNvPicPr>
          <p:nvPr>
            <p:ph sz="half" idx="2"/>
          </p:nvPr>
        </p:nvPicPr>
        <p:blipFill>
          <a:blip r:embed="rId2" cstate="print"/>
          <a:stretch>
            <a:fillRect/>
          </a:stretch>
        </p:blipFill>
        <p:spPr>
          <a:xfrm>
            <a:off x="171686" y="2708920"/>
            <a:ext cx="4230470" cy="3168352"/>
          </a:xfrm>
        </p:spPr>
      </p:pic>
      <p:sp>
        <p:nvSpPr>
          <p:cNvPr id="7" name="Text Placeholder 6"/>
          <p:cNvSpPr>
            <a:spLocks noGrp="1"/>
          </p:cNvSpPr>
          <p:nvPr>
            <p:ph type="body" sz="quarter" idx="3"/>
          </p:nvPr>
        </p:nvSpPr>
        <p:spPr/>
        <p:txBody>
          <a:bodyPr/>
          <a:lstStyle/>
          <a:p>
            <a:r>
              <a:rPr lang="en-GB" dirty="0" smtClean="0"/>
              <a:t>Bai </a:t>
            </a:r>
            <a:r>
              <a:rPr lang="en-GB" dirty="0" err="1" smtClean="0"/>
              <a:t>Chongxi</a:t>
            </a:r>
            <a:r>
              <a:rPr lang="en-GB" dirty="0" smtClean="0"/>
              <a:t> (1893-1966); Guangxi; ally of Chiang Kai-shek</a:t>
            </a:r>
            <a:endParaRPr lang="en-GB" dirty="0"/>
          </a:p>
        </p:txBody>
      </p:sp>
      <p:pic>
        <p:nvPicPr>
          <p:cNvPr id="10" name="Content Placeholder 9" descr="Bai Chongxi 2.jpg"/>
          <p:cNvPicPr>
            <a:picLocks noGrp="1" noChangeAspect="1"/>
          </p:cNvPicPr>
          <p:nvPr>
            <p:ph sz="quarter" idx="4"/>
          </p:nvPr>
        </p:nvPicPr>
        <p:blipFill>
          <a:blip r:embed="rId3" cstate="print"/>
          <a:stretch>
            <a:fillRect/>
          </a:stretch>
        </p:blipFill>
        <p:spPr>
          <a:xfrm>
            <a:off x="4590123" y="2709011"/>
            <a:ext cx="4230349" cy="3168261"/>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r>
              <a:rPr lang="en-GB" dirty="0" smtClean="0"/>
              <a:t>Zhang </a:t>
            </a:r>
            <a:r>
              <a:rPr lang="en-GB" dirty="0" err="1" smtClean="0"/>
              <a:t>Zuolin</a:t>
            </a:r>
            <a:r>
              <a:rPr lang="en-GB" dirty="0" smtClean="0"/>
              <a:t> (1875–1928</a:t>
            </a:r>
            <a:r>
              <a:rPr lang="en-GB" dirty="0" smtClean="0"/>
              <a:t>); Manchuria</a:t>
            </a:r>
            <a:endParaRPr lang="en-GB" dirty="0"/>
          </a:p>
        </p:txBody>
      </p:sp>
      <p:sp>
        <p:nvSpPr>
          <p:cNvPr id="5" name="Text Placeholder 4"/>
          <p:cNvSpPr>
            <a:spLocks noGrp="1"/>
          </p:cNvSpPr>
          <p:nvPr>
            <p:ph type="body" sz="quarter" idx="3"/>
          </p:nvPr>
        </p:nvSpPr>
        <p:spPr/>
        <p:txBody>
          <a:bodyPr/>
          <a:lstStyle/>
          <a:p>
            <a:r>
              <a:rPr lang="en-GB" dirty="0" smtClean="0"/>
              <a:t>Wu </a:t>
            </a:r>
            <a:r>
              <a:rPr lang="en-GB" dirty="0" err="1" smtClean="0"/>
              <a:t>Peifu</a:t>
            </a:r>
            <a:r>
              <a:rPr lang="en-GB" dirty="0" smtClean="0"/>
              <a:t> (1874-1939); </a:t>
            </a:r>
            <a:r>
              <a:rPr lang="en-GB" dirty="0" err="1" smtClean="0"/>
              <a:t>Zhili</a:t>
            </a:r>
            <a:r>
              <a:rPr lang="en-GB" dirty="0" smtClean="0"/>
              <a:t> Clique</a:t>
            </a:r>
            <a:endParaRPr lang="en-GB" dirty="0"/>
          </a:p>
        </p:txBody>
      </p:sp>
      <p:pic>
        <p:nvPicPr>
          <p:cNvPr id="9" name="Content Placeholder 8" descr="220px-Zhang_Zuolin2.jpg"/>
          <p:cNvPicPr>
            <a:picLocks noGrp="1" noChangeAspect="1"/>
          </p:cNvPicPr>
          <p:nvPr>
            <p:ph sz="half" idx="2"/>
          </p:nvPr>
        </p:nvPicPr>
        <p:blipFill>
          <a:blip r:embed="rId2" cstate="print"/>
          <a:stretch>
            <a:fillRect/>
          </a:stretch>
        </p:blipFill>
        <p:spPr>
          <a:xfrm>
            <a:off x="755576" y="2119619"/>
            <a:ext cx="2872016" cy="4477734"/>
          </a:xfrm>
        </p:spPr>
      </p:pic>
      <p:pic>
        <p:nvPicPr>
          <p:cNvPr id="12" name="Content Placeholder 11" descr="165px-Wu_Peifu_TIME_Cover.jpg"/>
          <p:cNvPicPr>
            <a:picLocks noGrp="1" noChangeAspect="1"/>
          </p:cNvPicPr>
          <p:nvPr>
            <p:ph sz="quarter" idx="4"/>
          </p:nvPr>
        </p:nvPicPr>
        <p:blipFill>
          <a:blip r:embed="rId3" cstate="print"/>
          <a:stretch>
            <a:fillRect/>
          </a:stretch>
        </p:blipFill>
        <p:spPr>
          <a:xfrm>
            <a:off x="4860032" y="2154319"/>
            <a:ext cx="3337859" cy="4389791"/>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562074"/>
          </a:xfrm>
        </p:spPr>
        <p:txBody>
          <a:bodyPr/>
          <a:lstStyle/>
          <a:p>
            <a:r>
              <a:rPr lang="en-GB" dirty="0" smtClean="0"/>
              <a:t>Warlord China 1924</a:t>
            </a:r>
            <a:endParaRPr lang="en-GB" dirty="0"/>
          </a:p>
        </p:txBody>
      </p:sp>
      <p:pic>
        <p:nvPicPr>
          <p:cNvPr id="9" name="Content Placeholder 8" descr="Age of Warlords 1924.gif"/>
          <p:cNvPicPr>
            <a:picLocks noGrp="1" noChangeAspect="1"/>
          </p:cNvPicPr>
          <p:nvPr>
            <p:ph idx="1"/>
          </p:nvPr>
        </p:nvPicPr>
        <p:blipFill>
          <a:blip r:embed="rId2" cstate="print"/>
          <a:stretch>
            <a:fillRect/>
          </a:stretch>
        </p:blipFill>
        <p:spPr>
          <a:xfrm>
            <a:off x="1763688" y="935131"/>
            <a:ext cx="5688632" cy="5922869"/>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dirty="0" smtClean="0"/>
              <a:t>Warlord China 1926</a:t>
            </a:r>
            <a:endParaRPr lang="en-GB" dirty="0"/>
          </a:p>
        </p:txBody>
      </p:sp>
      <p:pic>
        <p:nvPicPr>
          <p:cNvPr id="4" name="Content Placeholder 3" descr="Age of Warlords 1926.gif"/>
          <p:cNvPicPr>
            <a:picLocks noGrp="1" noChangeAspect="1"/>
          </p:cNvPicPr>
          <p:nvPr>
            <p:ph idx="1"/>
          </p:nvPr>
        </p:nvPicPr>
        <p:blipFill>
          <a:blip r:embed="rId2" cstate="print"/>
          <a:stretch>
            <a:fillRect/>
          </a:stretch>
        </p:blipFill>
        <p:spPr>
          <a:xfrm>
            <a:off x="2000636" y="888875"/>
            <a:ext cx="5523692" cy="5828166"/>
          </a:xfrm>
        </p:spPr>
      </p:pic>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
  <TotalTime>78</TotalTime>
  <Words>201</Words>
  <Application>Microsoft Office PowerPoint</Application>
  <PresentationFormat>On-screen Show (4:3)</PresentationFormat>
  <Paragraphs>34</Paragraphs>
  <Slides>14</Slides>
  <Notes>0</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Quadrant</vt:lpstr>
      <vt:lpstr>ThemeKatharina</vt:lpstr>
      <vt:lpstr>The Early Republic and the Warlord Period, 1912-1928</vt:lpstr>
      <vt:lpstr>Liang Qichao and Kang Youwei</vt:lpstr>
      <vt:lpstr>Cixi – Sun Yatsen</vt:lpstr>
      <vt:lpstr>Tongmeng hui  (Revolutionary League; Fall 1905)</vt:lpstr>
      <vt:lpstr>Yuan Shikai (1859-1916)</vt:lpstr>
      <vt:lpstr>Slide 6</vt:lpstr>
      <vt:lpstr>From Empire to Nation</vt:lpstr>
      <vt:lpstr>Models for this transformation</vt:lpstr>
      <vt:lpstr>Sun Yat-sen: “Father of the Republic”</vt:lpstr>
      <vt:lpstr>Slide 10</vt:lpstr>
      <vt:lpstr>Slide 11</vt:lpstr>
      <vt:lpstr>Slide 12</vt:lpstr>
      <vt:lpstr>Warlord China 1924</vt:lpstr>
      <vt:lpstr>Warlord China 1926</vt:lpstr>
    </vt:vector>
  </TitlesOfParts>
  <Company>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16</cp:revision>
  <dcterms:created xsi:type="dcterms:W3CDTF">2010-02-10T05:41:56Z</dcterms:created>
  <dcterms:modified xsi:type="dcterms:W3CDTF">2011-11-04T12:04:20Z</dcterms:modified>
</cp:coreProperties>
</file>