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58" r:id="rId3"/>
    <p:sldId id="257" r:id="rId4"/>
    <p:sldId id="259" r:id="rId5"/>
    <p:sldId id="264" r:id="rId6"/>
    <p:sldId id="261" r:id="rId7"/>
    <p:sldId id="260" r:id="rId8"/>
    <p:sldId id="263"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B19603-49F4-469C-AE47-DD91537F593E}" v="13" dt="2026-02-23T00:43:06.6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56" autoAdjust="0"/>
    <p:restoredTop sz="94660"/>
  </p:normalViewPr>
  <p:slideViewPr>
    <p:cSldViewPr snapToGrid="0">
      <p:cViewPr varScale="1">
        <p:scale>
          <a:sx n="64" d="100"/>
          <a:sy n="64" d="100"/>
        </p:scale>
        <p:origin x="8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2E2C35-6EB2-4D76-BD9F-D590A9DFD9E5}"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2E373A-A19D-488E-A652-086BBCBDFC0F}" type="slidenum">
              <a:rPr lang="en-GB" smtClean="0"/>
              <a:t>‹#›</a:t>
            </a:fld>
            <a:endParaRPr lang="en-GB"/>
          </a:p>
        </p:txBody>
      </p:sp>
    </p:spTree>
    <p:extLst>
      <p:ext uri="{BB962C8B-B14F-4D97-AF65-F5344CB8AC3E}">
        <p14:creationId xmlns:p14="http://schemas.microsoft.com/office/powerpoint/2010/main" val="4009565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2E373A-A19D-488E-A652-086BBCBDFC0F}" type="slidenum">
              <a:rPr lang="en-GB" smtClean="0"/>
              <a:t>9</a:t>
            </a:fld>
            <a:endParaRPr lang="en-GB"/>
          </a:p>
        </p:txBody>
      </p:sp>
    </p:spTree>
    <p:extLst>
      <p:ext uri="{BB962C8B-B14F-4D97-AF65-F5344CB8AC3E}">
        <p14:creationId xmlns:p14="http://schemas.microsoft.com/office/powerpoint/2010/main" val="209257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1980063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416679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1444950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2C31A0F-642D-49EE-AB12-4CB33CC21C41}"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1027037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2C31A0F-642D-49EE-AB12-4CB33CC21C41}"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43466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2C31A0F-642D-49EE-AB12-4CB33CC21C41}"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3516822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C31A0F-642D-49EE-AB12-4CB33CC21C41}"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4231387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2C31A0F-642D-49EE-AB12-4CB33CC21C41}"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305763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11FDF1-FB91-48DE-BD73-71CAAFCD2C72}" type="slidenum">
              <a:rPr lang="en-GB" smtClean="0"/>
              <a:t>‹#›</a:t>
            </a:fld>
            <a:endParaRPr lang="en-GB"/>
          </a:p>
        </p:txBody>
      </p:sp>
      <p:sp>
        <p:nvSpPr>
          <p:cNvPr id="5" name="Date Placeholder 4"/>
          <p:cNvSpPr>
            <a:spLocks noGrp="1"/>
          </p:cNvSpPr>
          <p:nvPr>
            <p:ph type="dt" sz="half" idx="10"/>
          </p:nvPr>
        </p:nvSpPr>
        <p:spPr/>
        <p:txBody>
          <a:bodyPr/>
          <a:lstStyle/>
          <a:p>
            <a:fld id="{F2C31A0F-642D-49EE-AB12-4CB33CC21C41}" type="datetimeFigureOut">
              <a:rPr lang="en-GB" smtClean="0"/>
              <a:t>22/02/2026</a:t>
            </a:fld>
            <a:endParaRPr lang="en-GB"/>
          </a:p>
        </p:txBody>
      </p:sp>
    </p:spTree>
    <p:extLst>
      <p:ext uri="{BB962C8B-B14F-4D97-AF65-F5344CB8AC3E}">
        <p14:creationId xmlns:p14="http://schemas.microsoft.com/office/powerpoint/2010/main" val="1341947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824733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5407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3437228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55308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1486689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39086040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2C31A0F-642D-49EE-AB12-4CB33CC21C41}"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11FDF1-FB91-48DE-BD73-71CAAFCD2C72}" type="slidenum">
              <a:rPr lang="en-GB" smtClean="0"/>
              <a:t>‹#›</a:t>
            </a:fld>
            <a:endParaRPr lang="en-GB"/>
          </a:p>
        </p:txBody>
      </p:sp>
    </p:spTree>
    <p:extLst>
      <p:ext uri="{BB962C8B-B14F-4D97-AF65-F5344CB8AC3E}">
        <p14:creationId xmlns:p14="http://schemas.microsoft.com/office/powerpoint/2010/main" val="1396441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2C31A0F-642D-49EE-AB12-4CB33CC21C41}" type="datetimeFigureOut">
              <a:rPr lang="en-GB" smtClean="0"/>
              <a:t>22/02/2026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511FDF1-FB91-48DE-BD73-71CAAFCD2C72}" type="slidenum">
              <a:rPr lang="en-GB" smtClean="0"/>
              <a:t>‹#›</a:t>
            </a:fld>
            <a:endParaRPr lang="en-GB"/>
          </a:p>
        </p:txBody>
      </p:sp>
    </p:spTree>
    <p:extLst>
      <p:ext uri="{BB962C8B-B14F-4D97-AF65-F5344CB8AC3E}">
        <p14:creationId xmlns:p14="http://schemas.microsoft.com/office/powerpoint/2010/main" val="385239769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social-care-and-support/introduction-to-care-and-support/?utm_source=chatgpt.com" TargetMode="External"/><Relationship Id="rId7" Type="http://schemas.openxmlformats.org/officeDocument/2006/relationships/hyperlink" Target="https://en.wikipedia.org/wiki/Barnlund%27s_model_of_communication?utm_source=chatgpt.co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hcpc-uk.org/standards/standards-of-conduct-performance-and-ethics/revised-standards/communication/?utm_source=chatgpt.com" TargetMode="External"/><Relationship Id="rId5" Type="http://schemas.openxmlformats.org/officeDocument/2006/relationships/hyperlink" Target="https://helpfulprofessor.com/types-of-communication/?utm_source=chatgpt.com" TargetMode="External"/><Relationship Id="rId4" Type="http://schemas.openxmlformats.org/officeDocument/2006/relationships/hyperlink" Target="https://www.england.nhs.uk/long-read/good-communication-with-patients-waiting-for-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C476B-FBE5-099F-4509-B34D6CFC78A7}"/>
              </a:ext>
            </a:extLst>
          </p:cNvPr>
          <p:cNvSpPr>
            <a:spLocks noGrp="1"/>
          </p:cNvSpPr>
          <p:nvPr>
            <p:ph type="ctrTitle"/>
          </p:nvPr>
        </p:nvSpPr>
        <p:spPr>
          <a:xfrm>
            <a:off x="479685" y="801617"/>
            <a:ext cx="10717967" cy="1817302"/>
          </a:xfrm>
        </p:spPr>
        <p:txBody>
          <a:bodyPr/>
          <a:lstStyle/>
          <a:p>
            <a:pPr algn="ctr"/>
            <a:r>
              <a:rPr lang="en-GB" sz="3600" b="1" dirty="0">
                <a:solidFill>
                  <a:schemeClr val="tx1"/>
                </a:solidFill>
                <a:latin typeface="Arial" panose="020B0604020202020204" pitchFamily="34" charset="0"/>
                <a:cs typeface="Arial" panose="020B0604020202020204" pitchFamily="34" charset="0"/>
              </a:rPr>
              <a:t>Professional Development within health and social care  </a:t>
            </a:r>
          </a:p>
        </p:txBody>
      </p:sp>
      <p:sp>
        <p:nvSpPr>
          <p:cNvPr id="3" name="Subtitle 2">
            <a:extLst>
              <a:ext uri="{FF2B5EF4-FFF2-40B4-BE49-F238E27FC236}">
                <a16:creationId xmlns:a16="http://schemas.microsoft.com/office/drawing/2014/main" id="{EA36B428-AF47-0A2F-FEC9-9BFB9F2B6C61}"/>
              </a:ext>
            </a:extLst>
          </p:cNvPr>
          <p:cNvSpPr>
            <a:spLocks noGrp="1"/>
          </p:cNvSpPr>
          <p:nvPr>
            <p:ph type="subTitle" idx="1"/>
          </p:nvPr>
        </p:nvSpPr>
        <p:spPr>
          <a:xfrm>
            <a:off x="1238916" y="2944144"/>
            <a:ext cx="8716225" cy="3691327"/>
          </a:xfrm>
        </p:spPr>
        <p:txBody>
          <a:bodyPr>
            <a:noAutofit/>
          </a:bodyPr>
          <a:lstStyle/>
          <a:p>
            <a:pPr algn="ctr"/>
            <a:r>
              <a:rPr lang="en-GB" sz="2000" dirty="0">
                <a:solidFill>
                  <a:schemeClr val="tx1"/>
                </a:solidFill>
                <a:latin typeface="Arial" panose="020B0604020202020204" pitchFamily="34" charset="0"/>
                <a:cs typeface="Arial" panose="020B0604020202020204" pitchFamily="34" charset="0"/>
              </a:rPr>
              <a:t>Module code: LCHS4009</a:t>
            </a:r>
          </a:p>
          <a:p>
            <a:pPr algn="ctr"/>
            <a:r>
              <a:rPr lang="en-GB" sz="2000" dirty="0">
                <a:solidFill>
                  <a:schemeClr val="tx1"/>
                </a:solidFill>
                <a:latin typeface="Arial" panose="020B0604020202020204" pitchFamily="34" charset="0"/>
                <a:cs typeface="Arial" panose="020B0604020202020204" pitchFamily="34" charset="0"/>
              </a:rPr>
              <a:t>Lecturer:</a:t>
            </a:r>
          </a:p>
          <a:p>
            <a:pPr algn="ctr"/>
            <a:r>
              <a:rPr lang="en-GB" sz="2000" dirty="0">
                <a:solidFill>
                  <a:schemeClr val="tx1"/>
                </a:solidFill>
                <a:latin typeface="Arial" panose="020B0604020202020204" pitchFamily="34" charset="0"/>
                <a:cs typeface="Arial" panose="020B0604020202020204" pitchFamily="34" charset="0"/>
              </a:rPr>
              <a:t>Assessment 1: Self Awareness Presentation</a:t>
            </a:r>
          </a:p>
          <a:p>
            <a:pPr algn="ctr"/>
            <a:r>
              <a:rPr lang="en-GB" sz="2000" dirty="0">
                <a:solidFill>
                  <a:schemeClr val="tx1"/>
                </a:solidFill>
                <a:latin typeface="Arial" panose="020B0604020202020204" pitchFamily="34" charset="0"/>
                <a:cs typeface="Arial" panose="020B0604020202020204" pitchFamily="34" charset="0"/>
              </a:rPr>
              <a:t>Component 1 </a:t>
            </a:r>
          </a:p>
          <a:p>
            <a:pPr algn="ctr"/>
            <a:r>
              <a:rPr lang="en-GB" sz="2000" dirty="0">
                <a:solidFill>
                  <a:schemeClr val="tx1"/>
                </a:solidFill>
                <a:latin typeface="Arial" panose="020B0604020202020204" pitchFamily="34" charset="0"/>
                <a:cs typeface="Arial" panose="020B0604020202020204" pitchFamily="34" charset="0"/>
              </a:rPr>
              <a:t>Student name: Aliesha Sadaf</a:t>
            </a:r>
          </a:p>
          <a:p>
            <a:pPr algn="ctr"/>
            <a:r>
              <a:rPr lang="en-GB" sz="2000" dirty="0">
                <a:solidFill>
                  <a:schemeClr val="tx1"/>
                </a:solidFill>
                <a:latin typeface="Arial" panose="020B0604020202020204" pitchFamily="34" charset="0"/>
                <a:cs typeface="Arial" panose="020B0604020202020204" pitchFamily="34" charset="0"/>
              </a:rPr>
              <a:t>Student ID number:2441379</a:t>
            </a:r>
          </a:p>
        </p:txBody>
      </p:sp>
    </p:spTree>
    <p:extLst>
      <p:ext uri="{BB962C8B-B14F-4D97-AF65-F5344CB8AC3E}">
        <p14:creationId xmlns:p14="http://schemas.microsoft.com/office/powerpoint/2010/main" val="71363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726D-1EFB-A2F1-DCB3-C7BDB4EC3C13}"/>
              </a:ext>
            </a:extLst>
          </p:cNvPr>
          <p:cNvSpPr>
            <a:spLocks noGrp="1"/>
          </p:cNvSpPr>
          <p:nvPr>
            <p:ph type="title"/>
          </p:nvPr>
        </p:nvSpPr>
        <p:spPr>
          <a:xfrm>
            <a:off x="1059772" y="1119266"/>
            <a:ext cx="8596668" cy="1320800"/>
          </a:xfrm>
        </p:spPr>
        <p:txBody>
          <a:bodyPr/>
          <a:lstStyle/>
          <a:p>
            <a:r>
              <a:rPr lang="en-GB" b="1" dirty="0">
                <a:solidFill>
                  <a:schemeClr val="tx1"/>
                </a:solidFill>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306D0E1B-A93A-908E-04DC-CC2E04F1B23A}"/>
              </a:ext>
            </a:extLst>
          </p:cNvPr>
          <p:cNvSpPr>
            <a:spLocks noGrp="1"/>
          </p:cNvSpPr>
          <p:nvPr>
            <p:ph idx="1"/>
          </p:nvPr>
        </p:nvSpPr>
        <p:spPr>
          <a:xfrm>
            <a:off x="710089" y="2095292"/>
            <a:ext cx="8946351" cy="4125152"/>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Today I’m going be discussing why communication is important in a health and social care setting, whilst also speaking of the importance of communication, types of communication, and how communication provides support, teamwork, and provide an understanding on how to support residence in a care home effectively.</a:t>
            </a:r>
          </a:p>
          <a:p>
            <a:pPr marL="0" indent="0">
              <a:buNone/>
            </a:pPr>
            <a:r>
              <a:rPr lang="en-GB" sz="2000" dirty="0">
                <a:solidFill>
                  <a:schemeClr val="tx1"/>
                </a:solidFill>
                <a:latin typeface="Arial" panose="020B0604020202020204" pitchFamily="34" charset="0"/>
                <a:cs typeface="Arial" panose="020B0604020202020204" pitchFamily="34" charset="0"/>
              </a:rPr>
              <a:t>In this presentation I will also be explaining Dean C. Barnlund’s 1970 transactional model of communication.</a:t>
            </a:r>
          </a:p>
          <a:p>
            <a:pPr marL="0" indent="0">
              <a:buNone/>
            </a:pPr>
            <a:r>
              <a:rPr lang="en-GB" sz="2000" dirty="0">
                <a:solidFill>
                  <a:schemeClr val="tx1"/>
                </a:solidFill>
                <a:latin typeface="Arial" panose="020B0604020202020204" pitchFamily="34" charset="0"/>
                <a:cs typeface="Arial" panose="020B0604020202020204" pitchFamily="34" charset="0"/>
              </a:rPr>
              <a:t>This model of communication is important in a care setting because it helps provide a insight on person centred care, and how communication can affect people in different ways.</a:t>
            </a:r>
          </a:p>
        </p:txBody>
      </p:sp>
      <p:pic>
        <p:nvPicPr>
          <p:cNvPr id="4" name="Picture 3">
            <a:extLst>
              <a:ext uri="{FF2B5EF4-FFF2-40B4-BE49-F238E27FC236}">
                <a16:creationId xmlns:a16="http://schemas.microsoft.com/office/drawing/2014/main" id="{D192540B-F4C7-3207-0CB3-B5689C6FE6D0}"/>
              </a:ext>
            </a:extLst>
          </p:cNvPr>
          <p:cNvPicPr>
            <a:picLocks noChangeAspect="1"/>
          </p:cNvPicPr>
          <p:nvPr/>
        </p:nvPicPr>
        <p:blipFill>
          <a:blip r:embed="rId2"/>
          <a:stretch>
            <a:fillRect/>
          </a:stretch>
        </p:blipFill>
        <p:spPr>
          <a:xfrm>
            <a:off x="5842655" y="245271"/>
            <a:ext cx="3021529" cy="1747989"/>
          </a:xfrm>
          <a:prstGeom prst="rect">
            <a:avLst/>
          </a:prstGeom>
        </p:spPr>
      </p:pic>
    </p:spTree>
    <p:extLst>
      <p:ext uri="{BB962C8B-B14F-4D97-AF65-F5344CB8AC3E}">
        <p14:creationId xmlns:p14="http://schemas.microsoft.com/office/powerpoint/2010/main" val="1382897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B81A0-F5FF-BB9F-3B4D-E0BD948DFB2D}"/>
              </a:ext>
            </a:extLst>
          </p:cNvPr>
          <p:cNvSpPr>
            <a:spLocks noGrp="1"/>
          </p:cNvSpPr>
          <p:nvPr>
            <p:ph type="title"/>
          </p:nvPr>
        </p:nvSpPr>
        <p:spPr>
          <a:xfrm>
            <a:off x="1333502" y="856734"/>
            <a:ext cx="9178733" cy="947352"/>
          </a:xfrm>
        </p:spPr>
        <p:txBody>
          <a:bodyPr>
            <a:normAutofit/>
          </a:bodyPr>
          <a:lstStyle/>
          <a:p>
            <a:pPr algn="ctr"/>
            <a:r>
              <a:rPr lang="en-GB" b="1" dirty="0">
                <a:solidFill>
                  <a:schemeClr val="tx1"/>
                </a:solidFill>
                <a:latin typeface="Arial" panose="020B0604020202020204" pitchFamily="34" charset="0"/>
                <a:cs typeface="Arial" panose="020B0604020202020204" pitchFamily="34" charset="0"/>
              </a:rPr>
              <a:t>Definition Of Communication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998F4F5-25A2-115B-107E-F7C2B70B33D0}"/>
              </a:ext>
            </a:extLst>
          </p:cNvPr>
          <p:cNvSpPr>
            <a:spLocks noGrp="1"/>
          </p:cNvSpPr>
          <p:nvPr>
            <p:ph idx="1"/>
          </p:nvPr>
        </p:nvSpPr>
        <p:spPr>
          <a:xfrm>
            <a:off x="1333502" y="1693286"/>
            <a:ext cx="8687828" cy="3972868"/>
          </a:xfrm>
        </p:spPr>
        <p:txBody>
          <a:bodyPr>
            <a:normAutofit/>
          </a:bodyPr>
          <a:lstStyle/>
          <a:p>
            <a:endParaRPr lang="en-GB" dirty="0"/>
          </a:p>
          <a:p>
            <a:r>
              <a:rPr lang="en-GB" sz="2000" dirty="0">
                <a:solidFill>
                  <a:schemeClr val="tx1"/>
                </a:solidFill>
                <a:latin typeface="Arial" panose="020B0604020202020204" pitchFamily="34" charset="0"/>
                <a:cs typeface="Arial" panose="020B0604020202020204" pitchFamily="34" charset="0"/>
              </a:rPr>
              <a:t>Communication is when two or more people share their thoughts, ideas and feelings between each other. </a:t>
            </a:r>
          </a:p>
          <a:p>
            <a:r>
              <a:rPr lang="en-GB" sz="2000" dirty="0">
                <a:solidFill>
                  <a:schemeClr val="tx1"/>
                </a:solidFill>
                <a:latin typeface="Arial" panose="020B0604020202020204" pitchFamily="34" charset="0"/>
                <a:cs typeface="Arial" panose="020B0604020202020204" pitchFamily="34" charset="0"/>
              </a:rPr>
              <a:t>Communicating can be done by talking, writing, body language, and facial expressions.</a:t>
            </a:r>
          </a:p>
          <a:p>
            <a:r>
              <a:rPr lang="en-GB" sz="2000" dirty="0">
                <a:solidFill>
                  <a:schemeClr val="tx1"/>
                </a:solidFill>
                <a:latin typeface="Arial" panose="020B0604020202020204" pitchFamily="34" charset="0"/>
                <a:cs typeface="Arial" panose="020B0604020202020204" pitchFamily="34" charset="0"/>
              </a:rPr>
              <a:t>It's about actively listening to what's been said and making sure both individuals understand each other, an paying attention to each other, whilst being fully engaged.</a:t>
            </a:r>
          </a:p>
          <a:p>
            <a:r>
              <a:rPr lang="en-GB" sz="2000" dirty="0">
                <a:solidFill>
                  <a:schemeClr val="tx1"/>
                </a:solidFill>
                <a:latin typeface="Arial" panose="020B0604020202020204" pitchFamily="34" charset="0"/>
                <a:cs typeface="Arial" panose="020B0604020202020204" pitchFamily="34" charset="0"/>
              </a:rPr>
              <a:t>Examples of active listening are asking questions, responding, nodding your head during conversation, eye contact when paying attention, and facial expressions like smiling.</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1994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16EBA6-7119-21D6-864D-D0EAF3A2265F}"/>
              </a:ext>
            </a:extLst>
          </p:cNvPr>
          <p:cNvSpPr>
            <a:spLocks noGrp="1"/>
          </p:cNvSpPr>
          <p:nvPr>
            <p:ph type="title"/>
          </p:nvPr>
        </p:nvSpPr>
        <p:spPr>
          <a:xfrm>
            <a:off x="1929992" y="505941"/>
            <a:ext cx="8596668" cy="1320800"/>
          </a:xfrm>
        </p:spPr>
        <p:txBody>
          <a:bodyPr>
            <a:normAutofit/>
          </a:bodyPr>
          <a:lstStyle/>
          <a:p>
            <a:r>
              <a:rPr lang="en-GB" b="1" dirty="0">
                <a:solidFill>
                  <a:schemeClr val="tx1"/>
                </a:solidFill>
                <a:latin typeface="Arial" panose="020B0604020202020204" pitchFamily="34" charset="0"/>
                <a:cs typeface="Arial" panose="020B0604020202020204" pitchFamily="34" charset="0"/>
              </a:rPr>
              <a:t>Type Of Communication Skills</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9DBE353-852A-BB5E-A351-08F7CCAC3C87}"/>
              </a:ext>
            </a:extLst>
          </p:cNvPr>
          <p:cNvSpPr>
            <a:spLocks noGrp="1"/>
          </p:cNvSpPr>
          <p:nvPr>
            <p:ph idx="1"/>
          </p:nvPr>
        </p:nvSpPr>
        <p:spPr>
          <a:xfrm>
            <a:off x="1087395" y="1383957"/>
            <a:ext cx="10157254" cy="5256427"/>
          </a:xfrm>
        </p:spPr>
        <p:txBody>
          <a:bodyPr>
            <a:noAutofit/>
          </a:bodyPr>
          <a:lstStyle/>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Verbal communication:</a:t>
            </a:r>
          </a:p>
          <a:p>
            <a:pPr>
              <a:lnSpc>
                <a:spcPct val="90000"/>
              </a:lnSpc>
            </a:pPr>
            <a:r>
              <a:rPr lang="en-GB" sz="2000" dirty="0">
                <a:solidFill>
                  <a:schemeClr val="tx1"/>
                </a:solidFill>
                <a:latin typeface="Arial" panose="020B0604020202020204" pitchFamily="34" charset="0"/>
                <a:cs typeface="Arial" panose="020B0604020202020204" pitchFamily="34" charset="0"/>
              </a:rPr>
              <a:t>Communicating through spoken words with families, colleagues, and patients.</a:t>
            </a:r>
          </a:p>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Non-verbal communication:</a:t>
            </a:r>
          </a:p>
          <a:p>
            <a:pPr>
              <a:lnSpc>
                <a:spcPct val="90000"/>
              </a:lnSpc>
            </a:pPr>
            <a:r>
              <a:rPr lang="en-GB" sz="2000" dirty="0">
                <a:solidFill>
                  <a:schemeClr val="tx1"/>
                </a:solidFill>
                <a:latin typeface="Arial" panose="020B0604020202020204" pitchFamily="34" charset="0"/>
                <a:cs typeface="Arial" panose="020B0604020202020204" pitchFamily="34" charset="0"/>
              </a:rPr>
              <a:t>Facial expressions such as smiling, raising eyebrows or frowning.</a:t>
            </a:r>
          </a:p>
          <a:p>
            <a:pPr>
              <a:lnSpc>
                <a:spcPct val="90000"/>
              </a:lnSpc>
            </a:pPr>
            <a:r>
              <a:rPr lang="en-GB" sz="2000" dirty="0">
                <a:solidFill>
                  <a:schemeClr val="tx1"/>
                </a:solidFill>
                <a:latin typeface="Arial" panose="020B0604020202020204" pitchFamily="34" charset="0"/>
                <a:cs typeface="Arial" panose="020B0604020202020204" pitchFamily="34" charset="0"/>
              </a:rPr>
              <a:t>Eye contact when a person is speaking.</a:t>
            </a:r>
          </a:p>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Written communication:</a:t>
            </a:r>
          </a:p>
          <a:p>
            <a:pPr>
              <a:lnSpc>
                <a:spcPct val="90000"/>
              </a:lnSpc>
            </a:pPr>
            <a:r>
              <a:rPr lang="en-GB" sz="2000" dirty="0">
                <a:solidFill>
                  <a:schemeClr val="tx1"/>
                </a:solidFill>
                <a:latin typeface="Arial" panose="020B0604020202020204" pitchFamily="34" charset="0"/>
                <a:cs typeface="Arial" panose="020B0604020202020204" pitchFamily="34" charset="0"/>
              </a:rPr>
              <a:t>Emails regarding GP appointment, letters, messages, and referrals.</a:t>
            </a:r>
          </a:p>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Visual communication: </a:t>
            </a:r>
          </a:p>
          <a:p>
            <a:pPr>
              <a:lnSpc>
                <a:spcPct val="90000"/>
              </a:lnSpc>
            </a:pPr>
            <a:r>
              <a:rPr lang="en-GB" sz="2000" dirty="0">
                <a:solidFill>
                  <a:schemeClr val="tx1"/>
                </a:solidFill>
                <a:latin typeface="Arial" panose="020B0604020202020204" pitchFamily="34" charset="0"/>
                <a:cs typeface="Arial" panose="020B0604020202020204" pitchFamily="34" charset="0"/>
              </a:rPr>
              <a:t>Using images for patents that have language barriers or learning difficulties.</a:t>
            </a:r>
          </a:p>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Active listening:</a:t>
            </a:r>
          </a:p>
          <a:p>
            <a:pPr>
              <a:lnSpc>
                <a:spcPct val="90000"/>
              </a:lnSpc>
            </a:pPr>
            <a:r>
              <a:rPr lang="en-GB" sz="2000" dirty="0">
                <a:solidFill>
                  <a:schemeClr val="tx1"/>
                </a:solidFill>
                <a:latin typeface="Arial" panose="020B0604020202020204" pitchFamily="34" charset="0"/>
                <a:cs typeface="Arial" panose="020B0604020202020204" pitchFamily="34" charset="0"/>
              </a:rPr>
              <a:t>Showing an understanding toward the patients concerns and needs.</a:t>
            </a:r>
          </a:p>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Empathy:</a:t>
            </a:r>
          </a:p>
          <a:p>
            <a:pPr>
              <a:lnSpc>
                <a:spcPct val="90000"/>
              </a:lnSpc>
            </a:pPr>
            <a:r>
              <a:rPr lang="en-GB" sz="2000" dirty="0">
                <a:solidFill>
                  <a:schemeClr val="tx1"/>
                </a:solidFill>
                <a:latin typeface="Arial" panose="020B0604020202020204" pitchFamily="34" charset="0"/>
                <a:cs typeface="Arial" panose="020B0604020202020204" pitchFamily="34" charset="0"/>
              </a:rPr>
              <a:t>Understanding people's emotions and being respectful. </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49565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6B6B0-E28A-F244-51F6-9E93CC086074}"/>
              </a:ext>
            </a:extLst>
          </p:cNvPr>
          <p:cNvSpPr>
            <a:spLocks noGrp="1"/>
          </p:cNvSpPr>
          <p:nvPr>
            <p:ph type="title"/>
          </p:nvPr>
        </p:nvSpPr>
        <p:spPr>
          <a:xfrm>
            <a:off x="1333502" y="609600"/>
            <a:ext cx="8596668" cy="1320800"/>
          </a:xfrm>
        </p:spPr>
        <p:txBody>
          <a:bodyPr>
            <a:normAutofit/>
          </a:bodyPr>
          <a:lstStyle/>
          <a:p>
            <a:r>
              <a:rPr lang="en-GB" b="1" dirty="0">
                <a:solidFill>
                  <a:schemeClr val="tx1"/>
                </a:solidFill>
                <a:latin typeface="Arial" panose="020B0604020202020204" pitchFamily="34" charset="0"/>
                <a:cs typeface="Arial" panose="020B0604020202020204" pitchFamily="34" charset="0"/>
              </a:rPr>
              <a:t>Why Is Communication Important?</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5BABCD0-F68B-5D34-CA06-A317C83B6EBE}"/>
              </a:ext>
            </a:extLst>
          </p:cNvPr>
          <p:cNvSpPr>
            <a:spLocks noGrp="1"/>
          </p:cNvSpPr>
          <p:nvPr>
            <p:ph idx="1"/>
          </p:nvPr>
        </p:nvSpPr>
        <p:spPr>
          <a:xfrm>
            <a:off x="421298" y="1555192"/>
            <a:ext cx="9159613" cy="4110962"/>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When communicating with patients or patient's families, the carer must listen and understand to their worries whilst also being considerate towards the patient's feelings and must take the essential steps to resolve the matter and provide them relevant information. </a:t>
            </a:r>
          </a:p>
          <a:p>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When working alongside work colleges, there must be effective communication such as during handover, and treat the colleagues in a professional manner and teamwork therefore forms positive relationships with patients and colleagues.</a:t>
            </a:r>
          </a:p>
          <a:p>
            <a:r>
              <a:rPr lang="en-GB" sz="2000" dirty="0">
                <a:solidFill>
                  <a:schemeClr val="tx1"/>
                </a:solidFill>
                <a:latin typeface="Arial" panose="020B0604020202020204" pitchFamily="34" charset="0"/>
                <a:cs typeface="Arial" panose="020B0604020202020204" pitchFamily="34" charset="0"/>
              </a:rPr>
              <a:t>Effective communication supports safeguarding and promotes client confidentiality.</a:t>
            </a:r>
          </a:p>
          <a:p>
            <a:pPr marL="0" indent="0">
              <a:buNone/>
            </a:pPr>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People greeting customers">
            <a:extLst>
              <a:ext uri="{FF2B5EF4-FFF2-40B4-BE49-F238E27FC236}">
                <a16:creationId xmlns:a16="http://schemas.microsoft.com/office/drawing/2014/main" id="{AF714406-62BF-CCEA-D609-214958E02B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65367" y="2816484"/>
            <a:ext cx="2902266" cy="2619116"/>
          </a:xfrm>
          <a:prstGeom prst="rect">
            <a:avLst/>
          </a:prstGeom>
        </p:spPr>
      </p:pic>
    </p:spTree>
    <p:extLst>
      <p:ext uri="{BB962C8B-B14F-4D97-AF65-F5344CB8AC3E}">
        <p14:creationId xmlns:p14="http://schemas.microsoft.com/office/powerpoint/2010/main" val="1656425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5546F-CF6C-784D-B379-8CCA0F62F5F9}"/>
              </a:ext>
            </a:extLst>
          </p:cNvPr>
          <p:cNvSpPr>
            <a:spLocks noGrp="1"/>
          </p:cNvSpPr>
          <p:nvPr>
            <p:ph type="title"/>
          </p:nvPr>
        </p:nvSpPr>
        <p:spPr>
          <a:xfrm>
            <a:off x="1363482" y="337279"/>
            <a:ext cx="8596668" cy="1320800"/>
          </a:xfrm>
        </p:spPr>
        <p:txBody>
          <a:bodyPr>
            <a:normAutofit/>
          </a:bodyPr>
          <a:lstStyle/>
          <a:p>
            <a:pPr algn="ctr"/>
            <a:r>
              <a:rPr lang="en-GB" b="1" dirty="0">
                <a:solidFill>
                  <a:schemeClr val="tx1"/>
                </a:solidFill>
                <a:latin typeface="Arial" panose="020B0604020202020204" pitchFamily="34" charset="0"/>
                <a:cs typeface="Arial" panose="020B0604020202020204" pitchFamily="34" charset="0"/>
              </a:rPr>
              <a:t>How communication is used in a Care Home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8CFBCBD-CB79-8511-BF1B-805246D5F9A9}"/>
              </a:ext>
            </a:extLst>
          </p:cNvPr>
          <p:cNvSpPr>
            <a:spLocks noGrp="1"/>
          </p:cNvSpPr>
          <p:nvPr>
            <p:ph idx="1"/>
          </p:nvPr>
        </p:nvSpPr>
        <p:spPr>
          <a:xfrm>
            <a:off x="607831" y="1395334"/>
            <a:ext cx="10527605" cy="5235731"/>
          </a:xfrm>
        </p:spPr>
        <p:txBody>
          <a:bodyPr>
            <a:noAutofit/>
          </a:bodyPr>
          <a:lstStyle/>
          <a:p>
            <a:pPr marL="0" indent="0">
              <a:lnSpc>
                <a:spcPct val="90000"/>
              </a:lnSpc>
              <a:buNone/>
            </a:pPr>
            <a:r>
              <a:rPr lang="en-GB" sz="2000" b="1" dirty="0">
                <a:solidFill>
                  <a:schemeClr val="tx1"/>
                </a:solidFill>
                <a:latin typeface="Arial" panose="020B0604020202020204" pitchFamily="34" charset="0"/>
                <a:cs typeface="Arial" panose="020B0604020202020204" pitchFamily="34" charset="0"/>
              </a:rPr>
              <a:t>When communication is used in a care home:</a:t>
            </a:r>
          </a:p>
          <a:p>
            <a:pPr>
              <a:lnSpc>
                <a:spcPct val="90000"/>
              </a:lnSpc>
            </a:pPr>
            <a:r>
              <a:rPr lang="en-GB" sz="2000" dirty="0">
                <a:solidFill>
                  <a:schemeClr val="tx1"/>
                </a:solidFill>
                <a:latin typeface="Arial" panose="020B0604020202020204" pitchFamily="34" charset="0"/>
                <a:cs typeface="Arial" panose="020B0604020202020204" pitchFamily="34" charset="0"/>
              </a:rPr>
              <a:t>Supporting the patient with daily care, by asking for consent when providing support such as dressing, eating and washing.</a:t>
            </a:r>
          </a:p>
          <a:p>
            <a:pPr>
              <a:lnSpc>
                <a:spcPct val="90000"/>
              </a:lnSpc>
            </a:pPr>
            <a:r>
              <a:rPr lang="en-GB" sz="2000" dirty="0">
                <a:solidFill>
                  <a:schemeClr val="tx1"/>
                </a:solidFill>
                <a:latin typeface="Arial" panose="020B0604020202020204" pitchFamily="34" charset="0"/>
                <a:cs typeface="Arial" panose="020B0604020202020204" pitchFamily="34" charset="0"/>
              </a:rPr>
              <a:t>Communicating with staff members by providing important information during handover.</a:t>
            </a:r>
          </a:p>
          <a:p>
            <a:pPr>
              <a:lnSpc>
                <a:spcPct val="90000"/>
              </a:lnSpc>
            </a:pPr>
            <a:r>
              <a:rPr lang="en-GB" sz="2000" dirty="0">
                <a:solidFill>
                  <a:schemeClr val="tx1"/>
                </a:solidFill>
                <a:latin typeface="Arial" panose="020B0604020202020204" pitchFamily="34" charset="0"/>
                <a:cs typeface="Arial" panose="020B0604020202020204" pitchFamily="34" charset="0"/>
              </a:rPr>
              <a:t>Reporting changes to staff members regarding the patient's health.</a:t>
            </a:r>
          </a:p>
          <a:p>
            <a:pPr>
              <a:lnSpc>
                <a:spcPct val="90000"/>
              </a:lnSpc>
            </a:pPr>
            <a:r>
              <a:rPr lang="en-GB" sz="2000" dirty="0">
                <a:solidFill>
                  <a:schemeClr val="tx1"/>
                </a:solidFill>
                <a:latin typeface="Arial" panose="020B0604020202020204" pitchFamily="34" charset="0"/>
                <a:cs typeface="Arial" panose="020B0604020202020204" pitchFamily="34" charset="0"/>
              </a:rPr>
              <a:t>Building positive relationships with residents in the care home.</a:t>
            </a:r>
          </a:p>
          <a:p>
            <a:pPr>
              <a:lnSpc>
                <a:spcPct val="90000"/>
              </a:lnSpc>
            </a:pPr>
            <a:r>
              <a:rPr lang="en-GB" sz="2000" dirty="0">
                <a:solidFill>
                  <a:schemeClr val="tx1"/>
                </a:solidFill>
                <a:latin typeface="Arial" panose="020B0604020202020204" pitchFamily="34" charset="0"/>
                <a:cs typeface="Arial" panose="020B0604020202020204" pitchFamily="34" charset="0"/>
              </a:rPr>
              <a:t>Showing empathy to patients and provide emotional support.</a:t>
            </a:r>
          </a:p>
          <a:p>
            <a:pPr>
              <a:lnSpc>
                <a:spcPct val="90000"/>
              </a:lnSpc>
            </a:pPr>
            <a:r>
              <a:rPr lang="en-GB" sz="2000" dirty="0">
                <a:solidFill>
                  <a:schemeClr val="tx1"/>
                </a:solidFill>
                <a:latin typeface="Arial" panose="020B0604020202020204" pitchFamily="34" charset="0"/>
                <a:cs typeface="Arial" panose="020B0604020202020204" pitchFamily="34" charset="0"/>
              </a:rPr>
              <a:t>Communicating effectively alongside families such as explaining care plans, and any changes to the patient's health. </a:t>
            </a:r>
          </a:p>
          <a:p>
            <a:pPr marL="0" indent="0">
              <a:lnSpc>
                <a:spcPct val="90000"/>
              </a:lnSpc>
              <a:buNone/>
            </a:pPr>
            <a:r>
              <a:rPr lang="en-GB" sz="2000" dirty="0">
                <a:solidFill>
                  <a:schemeClr val="tx1"/>
                </a:solidFill>
                <a:latin typeface="Arial" panose="020B0604020202020204" pitchFamily="34" charset="0"/>
                <a:cs typeface="Arial" panose="020B0604020202020204" pitchFamily="34" charset="0"/>
              </a:rPr>
              <a:t>A practical example of how communication is used in a care home would be if a resident wants to go outside but they have dementia and its evening, instead of saying “no”, the carer will show empathy and talk slow and calmly, also re direct the resident by asking them if they would like to watch their favourite tv show and make them a cup of tea. This promotes the residences safety and their emotional wellbeing.</a:t>
            </a:r>
          </a:p>
          <a:p>
            <a:pPr marL="0" indent="0">
              <a:lnSpc>
                <a:spcPct val="90000"/>
              </a:lnSpc>
              <a:buNone/>
            </a:pP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(NHS England,2023)</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84025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A5C79-1FCC-3150-D37B-97BD8981E2DB}"/>
              </a:ext>
            </a:extLst>
          </p:cNvPr>
          <p:cNvSpPr>
            <a:spLocks noGrp="1"/>
          </p:cNvSpPr>
          <p:nvPr>
            <p:ph type="title"/>
          </p:nvPr>
        </p:nvSpPr>
        <p:spPr>
          <a:xfrm>
            <a:off x="1333501" y="609600"/>
            <a:ext cx="9924111" cy="1320800"/>
          </a:xfrm>
        </p:spPr>
        <p:txBody>
          <a:bodyPr>
            <a:normAutofit/>
          </a:bodyPr>
          <a:lstStyle/>
          <a:p>
            <a:pPr algn="ctr"/>
            <a:r>
              <a:rPr lang="en-GB" b="1" dirty="0">
                <a:solidFill>
                  <a:schemeClr val="tx1"/>
                </a:solidFill>
                <a:latin typeface="Arial" panose="020B0604020202020204" pitchFamily="34" charset="0"/>
                <a:cs typeface="Arial" panose="020B0604020202020204" pitchFamily="34" charset="0"/>
              </a:rPr>
              <a:t>Dean C. Barnlund 1970 Transactional Model Of Communication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9209335-CA85-DD23-813F-E0DFE84DD075}"/>
              </a:ext>
            </a:extLst>
          </p:cNvPr>
          <p:cNvSpPr>
            <a:spLocks noGrp="1"/>
          </p:cNvSpPr>
          <p:nvPr>
            <p:ph idx="1"/>
          </p:nvPr>
        </p:nvSpPr>
        <p:spPr>
          <a:xfrm>
            <a:off x="434229" y="1930400"/>
            <a:ext cx="11323542" cy="4482059"/>
          </a:xfrm>
        </p:spPr>
        <p:txBody>
          <a:bodyPr>
            <a:noAutofit/>
          </a:bodyPr>
          <a:lstStyle/>
          <a:p>
            <a:pPr marL="0" indent="0">
              <a:lnSpc>
                <a:spcPct val="90000"/>
              </a:lnSpc>
              <a:buNone/>
            </a:pPr>
            <a:r>
              <a:rPr lang="en-GB" sz="2000" dirty="0">
                <a:solidFill>
                  <a:schemeClr val="tx1"/>
                </a:solidFill>
                <a:latin typeface="Arial" panose="020B0604020202020204" pitchFamily="34" charset="0"/>
                <a:cs typeface="Arial" panose="020B0604020202020204" pitchFamily="34" charset="0"/>
              </a:rPr>
              <a:t>Dean Barlund’s transactional model of communication is between two people communicating and at the same time for both people.</a:t>
            </a:r>
          </a:p>
          <a:p>
            <a:pPr marL="0" indent="0">
              <a:lnSpc>
                <a:spcPct val="90000"/>
              </a:lnSpc>
              <a:buNone/>
            </a:pPr>
            <a:r>
              <a:rPr lang="en-GB" sz="2000" dirty="0">
                <a:solidFill>
                  <a:schemeClr val="tx1"/>
                </a:solidFill>
                <a:latin typeface="Arial" panose="020B0604020202020204" pitchFamily="34" charset="0"/>
                <a:cs typeface="Arial" panose="020B0604020202020204" pitchFamily="34" charset="0"/>
              </a:rPr>
              <a:t>When two people are taking, they are both sending messages, and they are both receiving messages, therefore both people are giving feedback which this all happens simultaneously. It is not a one way of communication, but it happens together at the same time. </a:t>
            </a:r>
          </a:p>
          <a:p>
            <a:pPr>
              <a:lnSpc>
                <a:spcPct val="90000"/>
              </a:lnSpc>
            </a:pPr>
            <a:r>
              <a:rPr lang="en-GB" sz="2000" dirty="0">
                <a:solidFill>
                  <a:schemeClr val="tx1"/>
                </a:solidFill>
                <a:latin typeface="Arial" panose="020B0604020202020204" pitchFamily="34" charset="0"/>
                <a:cs typeface="Arial" panose="020B0604020202020204" pitchFamily="34" charset="0"/>
              </a:rPr>
              <a:t>Both people are communicators for example a carer and resident.</a:t>
            </a:r>
          </a:p>
          <a:p>
            <a:pPr>
              <a:lnSpc>
                <a:spcPct val="90000"/>
              </a:lnSpc>
            </a:pPr>
            <a:r>
              <a:rPr lang="en-GB" sz="2000" dirty="0">
                <a:solidFill>
                  <a:schemeClr val="tx1"/>
                </a:solidFill>
                <a:latin typeface="Arial" panose="020B0604020202020204" pitchFamily="34" charset="0"/>
                <a:cs typeface="Arial" panose="020B0604020202020204" pitchFamily="34" charset="0"/>
              </a:rPr>
              <a:t>Messages- communication involves words, facial expressions, and tone of voice, for example when a carer uses calm tone of voice when talking to a elderly resident.</a:t>
            </a:r>
          </a:p>
          <a:p>
            <a:pPr>
              <a:lnSpc>
                <a:spcPct val="90000"/>
              </a:lnSpc>
            </a:pPr>
            <a:r>
              <a:rPr lang="en-GB" sz="2000" dirty="0">
                <a:solidFill>
                  <a:schemeClr val="tx1"/>
                </a:solidFill>
                <a:latin typeface="Arial" panose="020B0604020202020204" pitchFamily="34" charset="0"/>
                <a:cs typeface="Arial" panose="020B0604020202020204" pitchFamily="34" charset="0"/>
              </a:rPr>
              <a:t>feedback- giving a reaction such as smiling or nodding such as when the resident smiles at carer showing positive feedback.</a:t>
            </a:r>
          </a:p>
          <a:p>
            <a:pPr>
              <a:lnSpc>
                <a:spcPct val="90000"/>
              </a:lnSpc>
            </a:pPr>
            <a:r>
              <a:rPr lang="en-GB" sz="2000" dirty="0">
                <a:solidFill>
                  <a:schemeClr val="tx1"/>
                </a:solidFill>
                <a:latin typeface="Arial" panose="020B0604020202020204" pitchFamily="34" charset="0"/>
                <a:cs typeface="Arial" panose="020B0604020202020204" pitchFamily="34" charset="0"/>
              </a:rPr>
              <a:t>Noise- can disturb communication like loud sounds, such as loud noises can cause distress to the elderly residence.</a:t>
            </a:r>
          </a:p>
          <a:p>
            <a:pPr>
              <a:lnSpc>
                <a:spcPct val="90000"/>
              </a:lnSpc>
            </a:pPr>
            <a:r>
              <a:rPr lang="en-GB" sz="2000" dirty="0">
                <a:solidFill>
                  <a:schemeClr val="tx1"/>
                </a:solidFill>
                <a:latin typeface="Arial" panose="020B0604020202020204" pitchFamily="34" charset="0"/>
                <a:cs typeface="Arial" panose="020B0604020202020204" pitchFamily="34" charset="0"/>
              </a:rPr>
              <a:t>Every person understands messages differently due to background and experiences.</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84662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A73D6-3E4A-AEF5-5691-B77CBEE7325B}"/>
              </a:ext>
            </a:extLst>
          </p:cNvPr>
          <p:cNvSpPr>
            <a:spLocks noGrp="1"/>
          </p:cNvSpPr>
          <p:nvPr>
            <p:ph type="title"/>
          </p:nvPr>
        </p:nvSpPr>
        <p:spPr>
          <a:xfrm>
            <a:off x="3595332" y="1266162"/>
            <a:ext cx="8596668" cy="1320800"/>
          </a:xfrm>
        </p:spPr>
        <p:txBody>
          <a:bodyPr>
            <a:normAutofit/>
          </a:bodyPr>
          <a:lstStyle/>
          <a:p>
            <a:r>
              <a:rPr lang="en-GB" b="1" dirty="0">
                <a:solidFill>
                  <a:schemeClr val="tx1"/>
                </a:solidFill>
                <a:latin typeface="Arial" panose="020B0604020202020204" pitchFamily="34" charset="0"/>
                <a:cs typeface="Arial" panose="020B0604020202020204" pitchFamily="34" charset="0"/>
              </a:rPr>
              <a:t>Conclusion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5734AB9-328E-2B3F-942D-BCFADB5CF743}"/>
              </a:ext>
            </a:extLst>
          </p:cNvPr>
          <p:cNvSpPr>
            <a:spLocks noGrp="1"/>
          </p:cNvSpPr>
          <p:nvPr>
            <p:ph idx="1"/>
          </p:nvPr>
        </p:nvSpPr>
        <p:spPr>
          <a:xfrm>
            <a:off x="1276837" y="2458387"/>
            <a:ext cx="9189593" cy="3867788"/>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In conclusion communication is important in the health and social care sector. It helps carers, and the residence to understand each other effectively. </a:t>
            </a:r>
          </a:p>
          <a:p>
            <a:pPr marL="0" indent="0">
              <a:buNone/>
            </a:pPr>
            <a:r>
              <a:rPr lang="en-GB" sz="2000" dirty="0">
                <a:solidFill>
                  <a:schemeClr val="tx1"/>
                </a:solidFill>
                <a:latin typeface="Arial" panose="020B0604020202020204" pitchFamily="34" charset="0"/>
                <a:cs typeface="Arial" panose="020B0604020202020204" pitchFamily="34" charset="0"/>
              </a:rPr>
              <a:t>Dean C. </a:t>
            </a:r>
            <a:r>
              <a:rPr lang="en-GB" sz="2000" dirty="0" err="1">
                <a:solidFill>
                  <a:schemeClr val="tx1"/>
                </a:solidFill>
                <a:latin typeface="Arial" panose="020B0604020202020204" pitchFamily="34" charset="0"/>
                <a:cs typeface="Arial" panose="020B0604020202020204" pitchFamily="34" charset="0"/>
              </a:rPr>
              <a:t>Burnlund’s</a:t>
            </a:r>
            <a:r>
              <a:rPr lang="en-GB" sz="2000" dirty="0">
                <a:solidFill>
                  <a:schemeClr val="tx1"/>
                </a:solidFill>
                <a:latin typeface="Arial" panose="020B0604020202020204" pitchFamily="34" charset="0"/>
                <a:cs typeface="Arial" panose="020B0604020202020204" pitchFamily="34" charset="0"/>
              </a:rPr>
              <a:t> model of communication shows that two people talk and listen whilst also giving feedback therefore in a care home setting good communication helps build trust with carers and the residence, thus making them feel safe, respected, feel well supported.</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01280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C6870-128D-D293-D2A3-2871F92A027B}"/>
              </a:ext>
            </a:extLst>
          </p:cNvPr>
          <p:cNvSpPr>
            <a:spLocks noGrp="1"/>
          </p:cNvSpPr>
          <p:nvPr>
            <p:ph type="title"/>
          </p:nvPr>
        </p:nvSpPr>
        <p:spPr>
          <a:xfrm>
            <a:off x="1333502" y="609600"/>
            <a:ext cx="8596668" cy="1320800"/>
          </a:xfrm>
        </p:spPr>
        <p:txBody>
          <a:bodyPr>
            <a:normAutofit/>
          </a:bodyPr>
          <a:lstStyle/>
          <a:p>
            <a:r>
              <a:rPr lang="en-GB" b="1" dirty="0">
                <a:solidFill>
                  <a:schemeClr val="tx1"/>
                </a:solidFill>
                <a:latin typeface="Arial" panose="020B0604020202020204" pitchFamily="34" charset="0"/>
                <a:cs typeface="Arial" panose="020B0604020202020204" pitchFamily="34" charset="0"/>
              </a:rPr>
              <a:t>References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24E1427-DD70-A999-4A8C-BCA70A837BC9}"/>
              </a:ext>
            </a:extLst>
          </p:cNvPr>
          <p:cNvSpPr>
            <a:spLocks noGrp="1"/>
          </p:cNvSpPr>
          <p:nvPr>
            <p:ph idx="1"/>
          </p:nvPr>
        </p:nvSpPr>
        <p:spPr>
          <a:xfrm>
            <a:off x="1004341" y="1484026"/>
            <a:ext cx="10738926" cy="4891120"/>
          </a:xfrm>
        </p:spPr>
        <p:txBody>
          <a:bodyPr>
            <a:normAutofit lnSpcReduction="10000"/>
          </a:bodyPr>
          <a:lstStyle/>
          <a:p>
            <a:pPr marL="0" indent="0">
              <a:buNone/>
            </a:pPr>
            <a:r>
              <a:rPr lang="en-GB" sz="2000" i="1" dirty="0">
                <a:solidFill>
                  <a:schemeClr val="tx1"/>
                </a:solidFill>
                <a:latin typeface="Arial" panose="020B0604020202020204" pitchFamily="34" charset="0"/>
                <a:cs typeface="Arial" panose="020B0604020202020204" pitchFamily="34" charset="0"/>
              </a:rPr>
              <a:t>Introduction to care and support</a:t>
            </a:r>
            <a:r>
              <a:rPr lang="en-GB" sz="2000" dirty="0">
                <a:solidFill>
                  <a:schemeClr val="tx1"/>
                </a:solidFill>
                <a:latin typeface="Arial" panose="020B0604020202020204" pitchFamily="34" charset="0"/>
                <a:cs typeface="Arial" panose="020B0604020202020204" pitchFamily="34" charset="0"/>
              </a:rPr>
              <a:t> (2024) </a:t>
            </a:r>
            <a:r>
              <a:rPr lang="en-GB" sz="2000" i="1" dirty="0">
                <a:solidFill>
                  <a:schemeClr val="tx1"/>
                </a:solidFill>
                <a:latin typeface="Arial" panose="020B0604020202020204" pitchFamily="34" charset="0"/>
                <a:cs typeface="Arial" panose="020B0604020202020204" pitchFamily="34" charset="0"/>
              </a:rPr>
              <a:t>NHS.uk</a:t>
            </a:r>
            <a:r>
              <a:rPr lang="en-GB" sz="2000" dirty="0">
                <a:solidFill>
                  <a:schemeClr val="tx1"/>
                </a:solidFill>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https://www.nhs.uk/social-care-and-support/introduction-to-care-and-support/</a:t>
            </a:r>
            <a:r>
              <a:rPr lang="en-GB" sz="2000" dirty="0">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(Accessed: 22 February 2026). </a:t>
            </a:r>
          </a:p>
          <a:p>
            <a:pPr marL="0" indent="0">
              <a:buNone/>
            </a:pPr>
            <a:r>
              <a:rPr lang="en-GB" sz="2000" dirty="0">
                <a:solidFill>
                  <a:schemeClr val="tx1"/>
                </a:solidFill>
                <a:latin typeface="Arial" panose="020B0604020202020204" pitchFamily="34" charset="0"/>
                <a:cs typeface="Arial" panose="020B0604020202020204" pitchFamily="34" charset="0"/>
              </a:rPr>
              <a:t>NHS England (2023) </a:t>
            </a:r>
            <a:r>
              <a:rPr lang="en-GB" sz="2000" i="1" dirty="0">
                <a:solidFill>
                  <a:schemeClr val="tx1"/>
                </a:solidFill>
                <a:latin typeface="Arial" panose="020B0604020202020204" pitchFamily="34" charset="0"/>
                <a:cs typeface="Arial" panose="020B0604020202020204" pitchFamily="34" charset="0"/>
              </a:rPr>
              <a:t>Good communication with patients waiting for care</a:t>
            </a:r>
            <a:r>
              <a:rPr lang="en-GB" sz="2000" dirty="0">
                <a:solidFill>
                  <a:schemeClr val="tx1"/>
                </a:solidFill>
                <a:latin typeface="Arial" panose="020B0604020202020204" pitchFamily="34" charset="0"/>
                <a:cs typeface="Arial" panose="020B0604020202020204" pitchFamily="34" charset="0"/>
              </a:rPr>
              <a:t>. Version 3, published 31 October 2023. Available at:</a:t>
            </a:r>
            <a:r>
              <a:rPr lang="en-GB"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hlinkClick r:id="rId4"/>
              </a:rPr>
              <a:t>https://www.england.nhs.uk/long-read/good-communication-with-patients-waiting-for-care/</a:t>
            </a:r>
            <a:r>
              <a:rPr lang="en-GB" sz="2000" dirty="0">
                <a:latin typeface="Arial" panose="020B0604020202020204" pitchFamily="34" charset="0"/>
                <a:cs typeface="Arial" panose="020B0604020202020204" pitchFamily="34" charset="0"/>
              </a:rPr>
              <a:t> </a:t>
            </a:r>
          </a:p>
          <a:p>
            <a:pPr marL="0" indent="0">
              <a:buNone/>
            </a:pPr>
            <a:r>
              <a:rPr lang="en-GB" sz="2000" dirty="0">
                <a:solidFill>
                  <a:schemeClr val="tx1"/>
                </a:solidFill>
                <a:latin typeface="Arial" panose="020B0604020202020204" pitchFamily="34" charset="0"/>
                <a:cs typeface="Arial" panose="020B0604020202020204" pitchFamily="34" charset="0"/>
              </a:rPr>
              <a:t>(Accessed: 22 February 2026).</a:t>
            </a:r>
          </a:p>
          <a:p>
            <a:pPr marL="0" indent="0">
              <a:buNone/>
            </a:pPr>
            <a:r>
              <a:rPr lang="en-GB" sz="2000" dirty="0">
                <a:solidFill>
                  <a:schemeClr val="tx1"/>
                </a:solidFill>
                <a:latin typeface="Arial" panose="020B0604020202020204" pitchFamily="34" charset="0"/>
                <a:cs typeface="Arial" panose="020B0604020202020204" pitchFamily="34" charset="0"/>
              </a:rPr>
              <a:t>Drew, C. (2023) </a:t>
            </a:r>
            <a:r>
              <a:rPr lang="en-GB" sz="2000" i="1" dirty="0">
                <a:solidFill>
                  <a:schemeClr val="tx1"/>
                </a:solidFill>
                <a:latin typeface="Arial" panose="020B0604020202020204" pitchFamily="34" charset="0"/>
                <a:cs typeface="Arial" panose="020B0604020202020204" pitchFamily="34" charset="0"/>
              </a:rPr>
              <a:t>12 Types of Communication</a:t>
            </a:r>
            <a:r>
              <a:rPr lang="en-GB" sz="2000" dirty="0">
                <a:solidFill>
                  <a:schemeClr val="tx1"/>
                </a:solidFill>
                <a:latin typeface="Arial" panose="020B0604020202020204" pitchFamily="34" charset="0"/>
                <a:cs typeface="Arial" panose="020B0604020202020204" pitchFamily="34" charset="0"/>
              </a:rPr>
              <a:t>. Helpful Professor. Available at:</a:t>
            </a:r>
            <a:r>
              <a:rPr lang="en-GB"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hlinkClick r:id="rId5"/>
              </a:rPr>
              <a:t>https://helpfulprofessor.com/types-of-communication/</a:t>
            </a:r>
            <a:r>
              <a:rPr lang="en-GB" sz="2000" dirty="0">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(Accessed: 22 February 2026).</a:t>
            </a:r>
          </a:p>
          <a:p>
            <a:pPr marL="0" indent="0">
              <a:buNone/>
            </a:pPr>
            <a:r>
              <a:rPr lang="en-GB" sz="2000" dirty="0">
                <a:solidFill>
                  <a:schemeClr val="tx1"/>
                </a:solidFill>
                <a:latin typeface="Arial" panose="020B0604020202020204" pitchFamily="34" charset="0"/>
                <a:cs typeface="Arial" panose="020B0604020202020204" pitchFamily="34" charset="0"/>
              </a:rPr>
              <a:t>Health and Care Professions Council (HCPC), 2024. </a:t>
            </a:r>
            <a:r>
              <a:rPr lang="en-GB" sz="2000" i="1" dirty="0">
                <a:solidFill>
                  <a:schemeClr val="tx1"/>
                </a:solidFill>
                <a:latin typeface="Arial" panose="020B0604020202020204" pitchFamily="34" charset="0"/>
                <a:cs typeface="Arial" panose="020B0604020202020204" pitchFamily="34" charset="0"/>
              </a:rPr>
              <a:t>Communication: revised standards of conduct, performance and ethics</a:t>
            </a:r>
            <a:r>
              <a:rPr lang="en-GB" sz="2000" dirty="0">
                <a:solidFill>
                  <a:schemeClr val="tx1"/>
                </a:solidFill>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6"/>
              </a:rPr>
              <a:t>https://www.hcpc-uk.org/standards/standards-of-conduct-performance-and-ethics/revised-standards/communication/</a:t>
            </a:r>
            <a:r>
              <a:rPr lang="en-GB" sz="2000" dirty="0">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(Accessed: 22 February).</a:t>
            </a:r>
            <a:endParaRPr lang="en-GB" sz="2000" dirty="0">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Wikipedia (no date) </a:t>
            </a:r>
            <a:r>
              <a:rPr lang="en-GB" sz="2000" i="1" dirty="0">
                <a:solidFill>
                  <a:schemeClr val="tx1"/>
                </a:solidFill>
                <a:latin typeface="Arial" panose="020B0604020202020204" pitchFamily="34" charset="0"/>
                <a:cs typeface="Arial" panose="020B0604020202020204" pitchFamily="34" charset="0"/>
              </a:rPr>
              <a:t>Barnlund’s model of communication</a:t>
            </a:r>
            <a:r>
              <a:rPr lang="en-GB" sz="2000" dirty="0">
                <a:solidFill>
                  <a:schemeClr val="tx1"/>
                </a:solidFill>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7"/>
              </a:rPr>
              <a:t>https://en.wikipedia.org/wiki/Barnlund%27s_model_of_communication</a:t>
            </a:r>
            <a:r>
              <a:rPr lang="en-GB" sz="2000" dirty="0">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(Accessed: 22 February 2026). </a:t>
            </a:r>
          </a:p>
          <a:p>
            <a:pPr marL="0" indent="0">
              <a:buNone/>
            </a:pPr>
            <a:endParaRPr lang="en-GB" dirty="0">
              <a:solidFill>
                <a:schemeClr val="tx1"/>
              </a:solidFill>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634062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12493</TotalTime>
  <Words>1041</Words>
  <Application>Microsoft Office PowerPoint</Application>
  <PresentationFormat>Widescreen</PresentationFormat>
  <Paragraphs>65</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Trebuchet MS</vt:lpstr>
      <vt:lpstr>Wingdings 3</vt:lpstr>
      <vt:lpstr>Facet</vt:lpstr>
      <vt:lpstr>Professional Development within health and social care  </vt:lpstr>
      <vt:lpstr>Introduction </vt:lpstr>
      <vt:lpstr>Definition Of Communication </vt:lpstr>
      <vt:lpstr>Type Of Communication Skills</vt:lpstr>
      <vt:lpstr>Why Is Communication Important?</vt:lpstr>
      <vt:lpstr>How communication is used in a Care Home</vt:lpstr>
      <vt:lpstr>Dean C. Barnlund 1970 Transactional Model Of Communication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aliesha sadaf</dc:creator>
  <cp:lastModifiedBy>aliesha sadaf</cp:lastModifiedBy>
  <cp:revision>2</cp:revision>
  <dcterms:created xsi:type="dcterms:W3CDTF">2026-02-01T16:41:47Z</dcterms:created>
  <dcterms:modified xsi:type="dcterms:W3CDTF">2026-02-23T00:45:12Z</dcterms:modified>
</cp:coreProperties>
</file>