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945" r:id="rId2"/>
  </p:sldMasterIdLst>
  <p:notesMasterIdLst>
    <p:notesMasterId r:id="rId46"/>
  </p:notesMasterIdLst>
  <p:handoutMasterIdLst>
    <p:handoutMasterId r:id="rId47"/>
  </p:handoutMasterIdLst>
  <p:sldIdLst>
    <p:sldId id="812" r:id="rId3"/>
    <p:sldId id="957" r:id="rId4"/>
    <p:sldId id="966" r:id="rId5"/>
    <p:sldId id="967" r:id="rId6"/>
    <p:sldId id="985" r:id="rId7"/>
    <p:sldId id="986" r:id="rId8"/>
    <p:sldId id="987" r:id="rId9"/>
    <p:sldId id="988" r:id="rId10"/>
    <p:sldId id="989" r:id="rId11"/>
    <p:sldId id="990" r:id="rId12"/>
    <p:sldId id="991" r:id="rId13"/>
    <p:sldId id="992" r:id="rId14"/>
    <p:sldId id="993" r:id="rId15"/>
    <p:sldId id="995" r:id="rId16"/>
    <p:sldId id="996" r:id="rId17"/>
    <p:sldId id="997" r:id="rId18"/>
    <p:sldId id="999" r:id="rId19"/>
    <p:sldId id="1045" r:id="rId20"/>
    <p:sldId id="1007" r:id="rId21"/>
    <p:sldId id="1008" r:id="rId22"/>
    <p:sldId id="1046" r:id="rId23"/>
    <p:sldId id="1012" r:id="rId24"/>
    <p:sldId id="1013" r:id="rId25"/>
    <p:sldId id="1047" r:id="rId26"/>
    <p:sldId id="1018" r:id="rId27"/>
    <p:sldId id="1020" r:id="rId28"/>
    <p:sldId id="1021" r:id="rId29"/>
    <p:sldId id="1022" r:id="rId30"/>
    <p:sldId id="1024" r:id="rId31"/>
    <p:sldId id="1037" r:id="rId32"/>
    <p:sldId id="1038" r:id="rId33"/>
    <p:sldId id="1040" r:id="rId34"/>
    <p:sldId id="1041" r:id="rId35"/>
    <p:sldId id="1042" r:id="rId36"/>
    <p:sldId id="1043" r:id="rId37"/>
    <p:sldId id="1044" r:id="rId38"/>
    <p:sldId id="1048" r:id="rId39"/>
    <p:sldId id="1049" r:id="rId40"/>
    <p:sldId id="1050" r:id="rId41"/>
    <p:sldId id="1051" r:id="rId42"/>
    <p:sldId id="1052" r:id="rId43"/>
    <p:sldId id="928" r:id="rId44"/>
    <p:sldId id="956" r:id="rId45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ctr" rtl="0" eaLnBrk="0" fontAlgn="base" hangingPunct="0">
      <a:lnSpc>
        <a:spcPct val="90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ne Gibbons" initials="JG" lastIdx="12" clrIdx="0"/>
  <p:cmAuthor id="1" name="Rodrigo Floriano" initials="RF" lastIdx="2" clrIdx="1"/>
  <p:cmAuthor id="2" name="Jane Gibbons -X (jagibbon - DEL ORO CONSULTING INC at Cisco)" initials="JG-(-DOCIaC" lastIdx="5" clrIdx="2">
    <p:extLst>
      <p:ext uri="{19B8F6BF-5375-455C-9EA6-DF929625EA0E}">
        <p15:presenceInfo xmlns:p15="http://schemas.microsoft.com/office/powerpoint/2012/main" userId="S-1-5-21-1708537768-1303643608-725345543-200204" providerId="AD"/>
      </p:ext>
    </p:extLst>
  </p:cmAuthor>
  <p:cmAuthor id="3" name="John" initials="J" lastIdx="1" clrIdx="3">
    <p:extLst>
      <p:ext uri="{19B8F6BF-5375-455C-9EA6-DF929625EA0E}">
        <p15:presenceInfo xmlns:p15="http://schemas.microsoft.com/office/powerpoint/2012/main" userId="Joh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4"/>
    <a:srgbClr val="678DC5"/>
    <a:srgbClr val="3E67A4"/>
    <a:srgbClr val="3E8DC5"/>
    <a:srgbClr val="5F5F65"/>
    <a:srgbClr val="7E7E86"/>
    <a:srgbClr val="FFFFFF"/>
    <a:srgbClr val="8E8E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49" autoAdjust="0"/>
    <p:restoredTop sz="96370" autoAdjust="0"/>
  </p:normalViewPr>
  <p:slideViewPr>
    <p:cSldViewPr snapToGrid="0">
      <p:cViewPr varScale="1">
        <p:scale>
          <a:sx n="110" d="100"/>
          <a:sy n="110" d="100"/>
        </p:scale>
        <p:origin x="199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2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commentAuthors" Target="commentAuthors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1"/>
          <p:cNvSpPr>
            <a:spLocks noChangeArrowheads="1"/>
          </p:cNvSpPr>
          <p:nvPr/>
        </p:nvSpPr>
        <p:spPr bwMode="auto">
          <a:xfrm>
            <a:off x="6249988" y="8609013"/>
            <a:ext cx="4492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" name="Rectangle 12"/>
          <p:cNvSpPr>
            <a:spLocks noChangeArrowheads="1"/>
          </p:cNvSpPr>
          <p:nvPr/>
        </p:nvSpPr>
        <p:spPr bwMode="auto">
          <a:xfrm>
            <a:off x="57150" y="8785225"/>
            <a:ext cx="261937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67" tIns="50185" rIns="95667" bIns="50185">
            <a:spAutoFit/>
          </a:bodyPr>
          <a:lstStyle/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/>
              <a:t>© 2006, Cisco Systems, Inc. All rights reserved.</a:t>
            </a:r>
          </a:p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/>
              <a:t>Presentation_ID.scr</a:t>
            </a:r>
          </a:p>
        </p:txBody>
      </p:sp>
      <p:sp>
        <p:nvSpPr>
          <p:cNvPr id="5124" name="Line 13"/>
          <p:cNvSpPr>
            <a:spLocks noChangeShapeType="1"/>
          </p:cNvSpPr>
          <p:nvPr/>
        </p:nvSpPr>
        <p:spPr bwMode="auto">
          <a:xfrm>
            <a:off x="152400" y="8799513"/>
            <a:ext cx="66532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5" name="Rectangle 14"/>
          <p:cNvSpPr>
            <a:spLocks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/>
          <a:p>
            <a:pPr algn="r" defTabSz="903288">
              <a:lnSpc>
                <a:spcPct val="100000"/>
              </a:lnSpc>
            </a:pPr>
            <a:fld id="{22244E67-557B-7741-B9F5-F61AA18495DF}" type="slidenum">
              <a:rPr lang="en-US" sz="800"/>
              <a:pPr algn="r" defTabSz="903288">
                <a:lnSpc>
                  <a:spcPct val="100000"/>
                </a:lnSpc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181015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ChangeArrowheads="1"/>
          </p:cNvSpPr>
          <p:nvPr/>
        </p:nvSpPr>
        <p:spPr bwMode="auto">
          <a:xfrm>
            <a:off x="6249988" y="8609013"/>
            <a:ext cx="4492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7" name="Rectangle 9"/>
          <p:cNvSpPr>
            <a:spLocks noChangeArrowheads="1"/>
          </p:cNvSpPr>
          <p:nvPr/>
        </p:nvSpPr>
        <p:spPr bwMode="auto">
          <a:xfrm>
            <a:off x="57150" y="8785225"/>
            <a:ext cx="261937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67" tIns="50185" rIns="95667" bIns="50185">
            <a:spAutoFit/>
          </a:bodyPr>
          <a:lstStyle/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/>
              <a:t>© 2006, Cisco Systems, Inc. All rights reserved.</a:t>
            </a:r>
          </a:p>
          <a:p>
            <a:pPr algn="l" defTabSz="611188">
              <a:lnSpc>
                <a:spcPct val="100000"/>
              </a:lnSpc>
              <a:tabLst>
                <a:tab pos="2387600" algn="l"/>
                <a:tab pos="4830763" algn="l"/>
              </a:tabLst>
            </a:pPr>
            <a:r>
              <a:rPr lang="en-US" sz="800"/>
              <a:t>Presentation_ID.scr</a:t>
            </a:r>
          </a:p>
        </p:txBody>
      </p:sp>
      <p:sp>
        <p:nvSpPr>
          <p:cNvPr id="6148" name="Line 10"/>
          <p:cNvSpPr>
            <a:spLocks noChangeShapeType="1"/>
          </p:cNvSpPr>
          <p:nvPr/>
        </p:nvSpPr>
        <p:spPr bwMode="auto">
          <a:xfrm>
            <a:off x="152400" y="8799513"/>
            <a:ext cx="66532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3307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19" tIns="0" rIns="18819" bIns="0" numCol="1" anchor="b" anchorCtr="0" compatLnSpc="1">
            <a:prstTxWarp prst="textNoShape">
              <a:avLst/>
            </a:prstTxWarp>
          </a:bodyPr>
          <a:lstStyle>
            <a:lvl1pPr algn="r" defTabSz="903288">
              <a:lnSpc>
                <a:spcPct val="100000"/>
              </a:lnSpc>
              <a:defRPr sz="800" smtClean="0">
                <a:cs typeface="+mn-cs"/>
              </a:defRPr>
            </a:lvl1pPr>
          </a:lstStyle>
          <a:p>
            <a:pPr>
              <a:defRPr/>
            </a:pPr>
            <a:fld id="{F4CE0E46-7F05-B940-8356-5580BE265E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150" name="Rectangle 1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3125" y="244475"/>
            <a:ext cx="5321300" cy="3990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3309" name="Rectangle 1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68350" y="4378325"/>
            <a:ext cx="5468938" cy="425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67" tIns="50185" rIns="95667" bIns="501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Body Text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6460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12713" indent="-112713" algn="l" defTabSz="1020763" rtl="0" eaLnBrk="0" fontAlgn="base" hangingPunct="0">
      <a:lnSpc>
        <a:spcPct val="90000"/>
      </a:lnSpc>
      <a:spcBef>
        <a:spcPct val="50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82600" indent="-120650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667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4493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931988" algn="l" defTabSz="1020763" rtl="0" eaLnBrk="0" fontAlgn="base" hangingPunct="0">
      <a:lnSpc>
        <a:spcPct val="90000"/>
      </a:lnSpc>
      <a:spcBef>
        <a:spcPct val="35000"/>
      </a:spcBef>
      <a:spcAft>
        <a:spcPct val="0"/>
      </a:spcAft>
      <a:buSzPct val="100000"/>
      <a:buChar char="•"/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3397270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ZitMo</a:t>
            </a:r>
            <a:r>
              <a:rPr lang="en-GB" dirty="0"/>
              <a:t> – </a:t>
            </a:r>
            <a:r>
              <a:rPr lang="en-GB" dirty="0" err="1"/>
              <a:t>intercpt</a:t>
            </a:r>
            <a:r>
              <a:rPr lang="en-GB" dirty="0"/>
              <a:t> SMS confirmation codes to access bank accounts</a:t>
            </a:r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lang="en-GB" dirty="0" err="1"/>
              <a:t>FakeToken</a:t>
            </a:r>
            <a:r>
              <a:rPr lang="en-GB" dirty="0"/>
              <a:t> – steals both banking authentication factors directly from the mobile devices</a:t>
            </a:r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lang="en-GB" dirty="0"/>
              <a:t>TRAMP.A – Design to log the keystrokes of target android mobile to steal passwords and other sensitive information</a:t>
            </a:r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lang="en-GB" dirty="0" err="1"/>
              <a:t>AndroRAT</a:t>
            </a:r>
            <a:r>
              <a:rPr lang="en-GB" dirty="0"/>
              <a:t> – allows a remote attacker to gain control over the device and steal information. Also to retrieve call long and contact information, place call, etc.</a:t>
            </a:r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r>
              <a:rPr lang="en-GB" dirty="0"/>
              <a:t>Dendroid – HTTP RAT that is marketed as being transparent to user and firmware interface, having a sophisticated PHP panel</a:t>
            </a:r>
            <a:r>
              <a:rPr lang="en-GB"/>
              <a:t>, am</a:t>
            </a:r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GB"/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CE0E46-7F05-B940-8356-5580BE265E4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26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Google Apps Device Policy app – Remote Wipe, that can use the Google Admin console to remotely wipe the device.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CE0E46-7F05-B940-8356-5580BE265E4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201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GB" dirty="0"/>
          </a:p>
          <a:p>
            <a:pPr marL="112713" marR="0" lvl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CE0E46-7F05-B940-8356-5580BE265E4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19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Jailbreaking void your phone’s warranty, poor performance, malware infection, bricking the device.</a:t>
            </a:r>
          </a:p>
          <a:p>
            <a:r>
              <a:rPr lang="en-GB" dirty="0"/>
              <a:t>Types of Jailbreaking: Userland Exploit, </a:t>
            </a:r>
            <a:r>
              <a:rPr lang="en-GB" dirty="0" err="1"/>
              <a:t>iBoot</a:t>
            </a:r>
            <a:r>
              <a:rPr lang="en-GB" dirty="0"/>
              <a:t> Exploit, </a:t>
            </a:r>
            <a:r>
              <a:rPr lang="en-GB" dirty="0" err="1"/>
              <a:t>Bootrom</a:t>
            </a:r>
            <a:r>
              <a:rPr lang="en-GB" dirty="0"/>
              <a:t> Exploit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CE0E46-7F05-B940-8356-5580BE265E4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80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498975" y="6670675"/>
            <a:ext cx="2347913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© 2007 – 2010, Cisco Systems, Inc. All rights reserved.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123113" y="6672263"/>
            <a:ext cx="6508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Cisco Public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93675" y="6562725"/>
            <a:ext cx="9620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ITE PC v4.1</a:t>
            </a:r>
          </a:p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lecture 2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DC7FBAF0-BCF5-8741-945F-3C6763791038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>
              <a:solidFill>
                <a:srgbClr val="D3D3D3"/>
              </a:solidFill>
            </a:endParaRPr>
          </a:p>
        </p:txBody>
      </p:sp>
      <p:sp>
        <p:nvSpPr>
          <p:cNvPr id="1290247" name="Rectangle 7"/>
          <p:cNvSpPr>
            <a:spLocks noGrp="1" noChangeArrowheads="1"/>
          </p:cNvSpPr>
          <p:nvPr>
            <p:ph type="ctrTitle"/>
          </p:nvPr>
        </p:nvSpPr>
        <p:spPr bwMode="white">
          <a:xfrm>
            <a:off x="311150" y="2671763"/>
            <a:ext cx="3768725" cy="830262"/>
          </a:xfrm>
          <a:ln/>
        </p:spPr>
        <p:txBody>
          <a:bodyPr anchor="ctr"/>
          <a:lstStyle>
            <a:lvl1pPr>
              <a:defRPr sz="30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48" name="Rectangle 8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11150" y="4672013"/>
            <a:ext cx="4103688" cy="658812"/>
          </a:xfrm>
          <a:ln/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 dirty="0">
                <a:latin typeface="Arial" charset="0"/>
              </a:rPr>
              <a:t>Cybersecurity Essentials v1.0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027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702293"/>
            <a:ext cx="8145462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638" y="1687390"/>
            <a:ext cx="7940675" cy="4720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6097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150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2014538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2014538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947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027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836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858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4995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90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752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798513"/>
            <a:ext cx="2035175" cy="4787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798513"/>
            <a:ext cx="5957887" cy="4787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766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798513"/>
            <a:ext cx="8145462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55638" y="2014538"/>
            <a:ext cx="7940675" cy="3571875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9748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78"/>
          <p:cNvSpPr>
            <a:spLocks noChangeArrowheads="1"/>
          </p:cNvSpPr>
          <p:nvPr/>
        </p:nvSpPr>
        <p:spPr bwMode="auto">
          <a:xfrm>
            <a:off x="4498975" y="6672263"/>
            <a:ext cx="20224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© 2008 Cisco Systems, Inc. All rights reserved.</a:t>
            </a:r>
          </a:p>
        </p:txBody>
      </p:sp>
      <p:sp>
        <p:nvSpPr>
          <p:cNvPr id="6" name="Rectangle 279"/>
          <p:cNvSpPr>
            <a:spLocks noChangeArrowheads="1"/>
          </p:cNvSpPr>
          <p:nvPr/>
        </p:nvSpPr>
        <p:spPr bwMode="auto">
          <a:xfrm>
            <a:off x="6896100" y="6672263"/>
            <a:ext cx="8778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Cisco Confidential</a:t>
            </a:r>
          </a:p>
        </p:txBody>
      </p:sp>
      <p:sp>
        <p:nvSpPr>
          <p:cNvPr id="7" name="Rectangle 280"/>
          <p:cNvSpPr>
            <a:spLocks noChangeArrowheads="1"/>
          </p:cNvSpPr>
          <p:nvPr/>
        </p:nvSpPr>
        <p:spPr bwMode="auto">
          <a:xfrm>
            <a:off x="193675" y="6672263"/>
            <a:ext cx="96202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Presentation_ID</a:t>
            </a:r>
          </a:p>
        </p:txBody>
      </p:sp>
      <p:sp>
        <p:nvSpPr>
          <p:cNvPr id="8" name="Rectangle 281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7F1BC4EF-034A-F647-AA58-B71D58802FDB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>
              <a:solidFill>
                <a:srgbClr val="D3D3D3"/>
              </a:solidFill>
            </a:endParaRPr>
          </a:p>
        </p:txBody>
      </p:sp>
      <p:sp>
        <p:nvSpPr>
          <p:cNvPr id="369873" name="Rectangle 209"/>
          <p:cNvSpPr>
            <a:spLocks noGrp="1" noChangeArrowheads="1"/>
          </p:cNvSpPr>
          <p:nvPr>
            <p:ph type="ctrTitle"/>
          </p:nvPr>
        </p:nvSpPr>
        <p:spPr bwMode="white">
          <a:xfrm>
            <a:off x="311150" y="2671763"/>
            <a:ext cx="3768725" cy="830262"/>
          </a:xfrm>
          <a:ln/>
        </p:spPr>
        <p:txBody>
          <a:bodyPr anchor="ctr"/>
          <a:lstStyle>
            <a:lvl1pPr>
              <a:defRPr sz="30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69874" name="Rectangle 210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11150" y="4672013"/>
            <a:ext cx="4103688" cy="658812"/>
          </a:xfrm>
          <a:ln/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 dirty="0">
                <a:latin typeface="Arial" charset="0"/>
              </a:rPr>
              <a:t>Cybersecurity Essentials v1.0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885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1047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2851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2014538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2014538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9231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4373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40848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5695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42533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749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86291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798513"/>
            <a:ext cx="2035175" cy="4787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798513"/>
            <a:ext cx="5957887" cy="4787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1607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39713" y="914400"/>
            <a:ext cx="8578850" cy="5394960"/>
          </a:xfrm>
        </p:spPr>
        <p:txBody>
          <a:bodyPr/>
          <a:lstStyle>
            <a:lvl1pPr>
              <a:lnSpc>
                <a:spcPct val="95000"/>
              </a:lnSpc>
              <a:spcBef>
                <a:spcPts val="1480"/>
              </a:spcBef>
              <a:defRPr sz="2200">
                <a:solidFill>
                  <a:srgbClr val="000000"/>
                </a:solidFill>
                <a:latin typeface="+mj-lt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>
                <a:solidFill>
                  <a:srgbClr val="000000"/>
                </a:solidFill>
                <a:latin typeface="+mj-lt"/>
              </a:defRPr>
            </a:lvl2pPr>
            <a:lvl3pPr>
              <a:defRPr>
                <a:solidFill>
                  <a:srgbClr val="000000"/>
                </a:solidFill>
                <a:latin typeface="+mj-lt"/>
              </a:defRPr>
            </a:lvl3pPr>
            <a:lvl4pPr>
              <a:defRPr>
                <a:solidFill>
                  <a:srgbClr val="000000"/>
                </a:solidFill>
                <a:latin typeface="+mj-lt"/>
              </a:defRPr>
            </a:lvl4pPr>
            <a:lvl5pPr>
              <a:defRPr>
                <a:solidFill>
                  <a:srgbClr val="000000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4560687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798513"/>
            <a:ext cx="814546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193675" y="6562725"/>
            <a:ext cx="9620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ITE PC v4.1</a:t>
            </a:r>
          </a:p>
          <a:p>
            <a:pPr algn="l" defTabSz="814388">
              <a:lnSpc>
                <a:spcPct val="100000"/>
              </a:lnSpc>
            </a:pPr>
            <a:r>
              <a:rPr lang="en-US" sz="700" dirty="0">
                <a:solidFill>
                  <a:srgbClr val="D3D3D3"/>
                </a:solidFill>
              </a:rPr>
              <a:t>lecture 2</a:t>
            </a: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28856D66-2D7E-BA44-8BF8-F720D8CAD36C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>
              <a:solidFill>
                <a:srgbClr val="D3D3D3"/>
              </a:solidFill>
            </a:endParaRPr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6398" y="2078328"/>
            <a:ext cx="7940675" cy="3950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Body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4498975" y="6670675"/>
            <a:ext cx="2347913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© 2007 – 2010, Cisco Systems, Inc. All rights reserved.</a:t>
            </a: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7123113" y="6672263"/>
            <a:ext cx="6508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Cisco Public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</p:sldLayoutIdLst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+mj-lt"/>
          <a:ea typeface="ＭＳ Ｐゴシック" charset="0"/>
          <a:cs typeface="ＭＳ Ｐゴシック" charset="0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6pPr>
      <a:lvl7pPr marL="9144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7pPr>
      <a:lvl8pPr marL="13716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8pPr>
      <a:lvl9pPr marL="18288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9pPr>
    </p:titleStyle>
    <p:bodyStyle>
      <a:lvl1pPr marL="236538" indent="-236538" algn="l" defTabSz="814388" rtl="0" eaLnBrk="0" fontAlgn="base" hangingPunct="0">
        <a:lnSpc>
          <a:spcPct val="95000"/>
        </a:lnSpc>
        <a:spcBef>
          <a:spcPct val="50000"/>
        </a:spcBef>
        <a:spcAft>
          <a:spcPct val="0"/>
        </a:spcAft>
        <a:buClr>
          <a:srgbClr val="708CA1"/>
        </a:buClr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4675" indent="-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9144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254125" indent="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04963" indent="223838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062163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6pPr>
      <a:lvl7pPr marL="2519363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7pPr>
      <a:lvl8pPr marL="2976563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8pPr>
      <a:lvl9pPr marL="3433763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146"/>
          <p:cNvSpPr>
            <a:spLocks noGrp="1" noChangeArrowheads="1"/>
          </p:cNvSpPr>
          <p:nvPr>
            <p:ph type="title"/>
          </p:nvPr>
        </p:nvSpPr>
        <p:spPr bwMode="auto">
          <a:xfrm>
            <a:off x="193868" y="394392"/>
            <a:ext cx="877215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3075" name="Rectangle 6281"/>
          <p:cNvSpPr>
            <a:spLocks noChangeArrowheads="1"/>
          </p:cNvSpPr>
          <p:nvPr/>
        </p:nvSpPr>
        <p:spPr bwMode="auto">
          <a:xfrm>
            <a:off x="193675" y="6672263"/>
            <a:ext cx="96202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Presentation_ID</a:t>
            </a:r>
          </a:p>
        </p:txBody>
      </p:sp>
      <p:sp>
        <p:nvSpPr>
          <p:cNvPr id="3076" name="Rectangle 6282"/>
          <p:cNvSpPr>
            <a:spLocks noChangeArrowheads="1"/>
          </p:cNvSpPr>
          <p:nvPr/>
        </p:nvSpPr>
        <p:spPr bwMode="auto">
          <a:xfrm>
            <a:off x="8596313" y="6626225"/>
            <a:ext cx="320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6084AB3D-AE30-934E-B0BC-A74C2CCEE444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>
              <a:solidFill>
                <a:srgbClr val="D3D3D3"/>
              </a:solidFill>
            </a:endParaRPr>
          </a:p>
        </p:txBody>
      </p:sp>
      <p:sp>
        <p:nvSpPr>
          <p:cNvPr id="3077" name="Rectangle 628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3109" y="1539502"/>
            <a:ext cx="8733677" cy="492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Body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78" name="Rectangle 6312"/>
          <p:cNvSpPr>
            <a:spLocks noChangeArrowheads="1"/>
          </p:cNvSpPr>
          <p:nvPr/>
        </p:nvSpPr>
        <p:spPr bwMode="auto">
          <a:xfrm>
            <a:off x="4498975" y="6672263"/>
            <a:ext cx="20224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© 2008 Cisco Systems, Inc. All rights reserved.</a:t>
            </a:r>
          </a:p>
        </p:txBody>
      </p:sp>
      <p:sp>
        <p:nvSpPr>
          <p:cNvPr id="3079" name="Rectangle 6313"/>
          <p:cNvSpPr>
            <a:spLocks noChangeArrowheads="1"/>
          </p:cNvSpPr>
          <p:nvPr/>
        </p:nvSpPr>
        <p:spPr bwMode="auto">
          <a:xfrm>
            <a:off x="6896100" y="6672263"/>
            <a:ext cx="8778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Cisco Confidential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  <p:sldLayoutId id="2147484057" r:id="rId12"/>
  </p:sldLayoutIdLst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+mj-lt"/>
          <a:ea typeface="ＭＳ Ｐゴシック" charset="0"/>
          <a:cs typeface="ＭＳ Ｐゴシック" charset="0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6pPr>
      <a:lvl7pPr marL="9144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7pPr>
      <a:lvl8pPr marL="13716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8pPr>
      <a:lvl9pPr marL="18288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9pPr>
    </p:titleStyle>
    <p:bodyStyle>
      <a:lvl1pPr marL="236538" indent="-236538" algn="l" defTabSz="814388" rtl="0" eaLnBrk="0" fontAlgn="base" hangingPunct="0">
        <a:lnSpc>
          <a:spcPct val="95000"/>
        </a:lnSpc>
        <a:spcBef>
          <a:spcPct val="50000"/>
        </a:spcBef>
        <a:spcAft>
          <a:spcPct val="0"/>
        </a:spcAft>
        <a:buClr>
          <a:srgbClr val="708CA1"/>
        </a:buClr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4675" indent="-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9144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254125" indent="117475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04963" indent="223838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0621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6pPr>
      <a:lvl7pPr marL="25193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7pPr>
      <a:lvl8pPr marL="29765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8pPr>
      <a:lvl9pPr marL="34337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ckmageddon.com/category/security/cyber-attack-statistics" TargetMode="External"/><Relationship Id="rId2" Type="http://schemas.openxmlformats.org/officeDocument/2006/relationships/hyperlink" Target="http://www.ted.com/" TargetMode="Externa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://www.idtheftcenter.org/2016databreache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1149" y="2263775"/>
            <a:ext cx="3951757" cy="1481138"/>
          </a:xfrm>
        </p:spPr>
        <p:txBody>
          <a:bodyPr/>
          <a:lstStyle/>
          <a:p>
            <a:pPr eaLnBrk="1" hangingPunct="1"/>
            <a:r>
              <a:rPr lang="en-US" sz="2400" dirty="0">
                <a:latin typeface="Arial" charset="0"/>
              </a:rPr>
              <a:t>Instructor Materials</a:t>
            </a:r>
            <a:br>
              <a:rPr lang="en-US" sz="2400" dirty="0">
                <a:latin typeface="Arial" charset="0"/>
              </a:rPr>
            </a:br>
            <a:r>
              <a:rPr lang="en-US" sz="2400" dirty="0">
                <a:latin typeface="Arial" charset="0"/>
              </a:rPr>
              <a:t>lecture 2: The Cybersecurity Sorcery Cube</a:t>
            </a:r>
            <a:endParaRPr lang="en-US" sz="2400" u="sng" dirty="0">
              <a:solidFill>
                <a:schemeClr val="folHlink"/>
              </a:solidFill>
              <a:latin typeface="Arial" charset="0"/>
            </a:endParaRPr>
          </a:p>
        </p:txBody>
      </p:sp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64915" y="759890"/>
            <a:ext cx="6788150" cy="658812"/>
          </a:xfrm>
        </p:spPr>
        <p:txBody>
          <a:bodyPr/>
          <a:lstStyle/>
          <a:p>
            <a:pPr algn="ctr" eaLnBrk="1" hangingPunct="1">
              <a:buFont typeface="Wingdings" charset="0"/>
              <a:buNone/>
            </a:pPr>
            <a:r>
              <a:rPr lang="en-US" sz="2800" dirty="0">
                <a:latin typeface="Arial" charset="0"/>
              </a:rPr>
              <a:t>Advanced Cyber Security</a:t>
            </a:r>
            <a:r>
              <a:rPr lang="en-US" dirty="0">
                <a:latin typeface="Arial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3748051" y="2508872"/>
            <a:ext cx="155363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Lecture 5</a:t>
            </a:r>
            <a:endParaRPr lang="en-GB" dirty="0"/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737701" y="4589986"/>
            <a:ext cx="3886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 err="1">
                <a:latin typeface="Arial" charset="0"/>
              </a:rPr>
              <a:t>Dr.</a:t>
            </a:r>
            <a:r>
              <a:rPr lang="en-GB" altLang="en-US" b="1" dirty="0">
                <a:latin typeface="Arial" charset="0"/>
              </a:rPr>
              <a:t> Carlene Campbell</a:t>
            </a:r>
          </a:p>
        </p:txBody>
      </p:sp>
      <p:sp>
        <p:nvSpPr>
          <p:cNvPr id="3" name="Rectangle 2"/>
          <p:cNvSpPr/>
          <p:nvPr/>
        </p:nvSpPr>
        <p:spPr>
          <a:xfrm>
            <a:off x="1872761" y="3492618"/>
            <a:ext cx="648030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Compromising Mobile Platforms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5264652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DBCAB24-68BC-4E31-AA12-64511F772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13" y="117555"/>
            <a:ext cx="8772157" cy="520008"/>
          </a:xfrm>
        </p:spPr>
        <p:txBody>
          <a:bodyPr/>
          <a:lstStyle/>
          <a:p>
            <a:pPr algn="ctr"/>
            <a:r>
              <a:rPr lang="en-GB" dirty="0"/>
              <a:t>The Future of Mobile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AF073C8-3B69-4A4D-992C-579F0C34B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8"/>
          <a:stretch/>
        </p:blipFill>
        <p:spPr bwMode="auto">
          <a:xfrm>
            <a:off x="66065" y="637563"/>
            <a:ext cx="9011870" cy="541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07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48B1002-3191-4F79-B6A0-78208E024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13" y="93087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Vulnerable Areas in Mobile Business Environment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6C4279F-7058-425F-9760-B9B318962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30"/>
          <a:stretch/>
        </p:blipFill>
        <p:spPr bwMode="auto">
          <a:xfrm>
            <a:off x="132130" y="931287"/>
            <a:ext cx="8568602" cy="4788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54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ED2985F-5C11-4518-953F-79F6AF37B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OWASP Mobile Top 10 Risks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8AC9BDF-D354-4C89-AD60-5C092114BA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32"/>
          <a:stretch/>
        </p:blipFill>
        <p:spPr bwMode="auto">
          <a:xfrm>
            <a:off x="143059" y="696286"/>
            <a:ext cx="8648603" cy="487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308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31"/>
          <a:stretch/>
        </p:blipFill>
        <p:spPr bwMode="auto">
          <a:xfrm>
            <a:off x="143059" y="595618"/>
            <a:ext cx="8444589" cy="494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5F092BB5-144F-4F79-88B8-38E60FE04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444589" cy="536087"/>
          </a:xfrm>
        </p:spPr>
        <p:txBody>
          <a:bodyPr/>
          <a:lstStyle/>
          <a:p>
            <a:pPr algn="ctr"/>
            <a:r>
              <a:rPr lang="en-GB" dirty="0"/>
              <a:t>Anatomy of a Mobile Attack</a:t>
            </a:r>
          </a:p>
        </p:txBody>
      </p:sp>
    </p:spTree>
    <p:extLst>
      <p:ext uri="{BB962C8B-B14F-4D97-AF65-F5344CB8AC3E}">
        <p14:creationId xmlns:p14="http://schemas.microsoft.com/office/powerpoint/2010/main" val="72172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0"/>
          <a:stretch/>
        </p:blipFill>
        <p:spPr bwMode="auto">
          <a:xfrm>
            <a:off x="185921" y="964733"/>
            <a:ext cx="8639297" cy="5194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998DF29F-3774-46BD-894B-C13D2FC12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117446"/>
            <a:ext cx="8772157" cy="847288"/>
          </a:xfrm>
        </p:spPr>
        <p:txBody>
          <a:bodyPr/>
          <a:lstStyle/>
          <a:p>
            <a:pPr algn="ctr"/>
            <a:r>
              <a:rPr lang="en-GB" dirty="0"/>
              <a:t>How a Hacker can Profit from Mobile when Successfully Compromised</a:t>
            </a:r>
          </a:p>
        </p:txBody>
      </p:sp>
    </p:spTree>
    <p:extLst>
      <p:ext uri="{BB962C8B-B14F-4D97-AF65-F5344CB8AC3E}">
        <p14:creationId xmlns:p14="http://schemas.microsoft.com/office/powerpoint/2010/main" val="254155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68"/>
          <a:stretch/>
        </p:blipFill>
        <p:spPr bwMode="auto">
          <a:xfrm>
            <a:off x="343685" y="612395"/>
            <a:ext cx="8473143" cy="475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F74EC499-CB28-401B-8B67-3CC2A9C0C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0"/>
            <a:ext cx="8772157" cy="536895"/>
          </a:xfrm>
        </p:spPr>
        <p:txBody>
          <a:bodyPr/>
          <a:lstStyle/>
          <a:p>
            <a:pPr algn="ctr"/>
            <a:r>
              <a:rPr lang="en-GB" dirty="0"/>
              <a:t>Mobile Attack Vectors</a:t>
            </a:r>
          </a:p>
        </p:txBody>
      </p:sp>
    </p:spTree>
    <p:extLst>
      <p:ext uri="{BB962C8B-B14F-4D97-AF65-F5344CB8AC3E}">
        <p14:creationId xmlns:p14="http://schemas.microsoft.com/office/powerpoint/2010/main" val="403183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2"/>
          <a:stretch/>
        </p:blipFill>
        <p:spPr bwMode="auto">
          <a:xfrm>
            <a:off x="302877" y="503339"/>
            <a:ext cx="8220338" cy="496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60B07EC6-85EA-43C4-AA3D-D5BFE3526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75610"/>
            <a:ext cx="8772157" cy="520008"/>
          </a:xfrm>
        </p:spPr>
        <p:txBody>
          <a:bodyPr/>
          <a:lstStyle/>
          <a:p>
            <a:pPr algn="ctr"/>
            <a:r>
              <a:rPr lang="en-GB" dirty="0"/>
              <a:t>Mobile Platform Vulnerabilities and Risks</a:t>
            </a:r>
          </a:p>
        </p:txBody>
      </p:sp>
    </p:spTree>
    <p:extLst>
      <p:ext uri="{BB962C8B-B14F-4D97-AF65-F5344CB8AC3E}">
        <p14:creationId xmlns:p14="http://schemas.microsoft.com/office/powerpoint/2010/main" val="178701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3"/>
          <a:stretch/>
        </p:blipFill>
        <p:spPr bwMode="auto">
          <a:xfrm>
            <a:off x="348666" y="696286"/>
            <a:ext cx="8258439" cy="500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05FF9C11-EB24-4FA4-9C3D-BB6C5C2CE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Security Issues Arising from App Stores</a:t>
            </a:r>
          </a:p>
        </p:txBody>
      </p:sp>
    </p:spTree>
    <p:extLst>
      <p:ext uri="{BB962C8B-B14F-4D97-AF65-F5344CB8AC3E}">
        <p14:creationId xmlns:p14="http://schemas.microsoft.com/office/powerpoint/2010/main" val="68492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3"/>
          <a:stretch/>
        </p:blipFill>
        <p:spPr bwMode="auto">
          <a:xfrm>
            <a:off x="505348" y="696286"/>
            <a:ext cx="8306971" cy="4890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2A019338-618A-4622-8CA3-F8FBB43B7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App Sandboxing Issues</a:t>
            </a:r>
          </a:p>
        </p:txBody>
      </p:sp>
    </p:spTree>
    <p:extLst>
      <p:ext uri="{BB962C8B-B14F-4D97-AF65-F5344CB8AC3E}">
        <p14:creationId xmlns:p14="http://schemas.microsoft.com/office/powerpoint/2010/main" val="327351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6"/>
          <a:stretch/>
        </p:blipFill>
        <p:spPr bwMode="auto">
          <a:xfrm>
            <a:off x="447761" y="696286"/>
            <a:ext cx="7890895" cy="4752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54CE783F-C52E-4A48-94B9-582621D2B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Mobile Spam</a:t>
            </a:r>
          </a:p>
        </p:txBody>
      </p:sp>
    </p:spTree>
    <p:extLst>
      <p:ext uri="{BB962C8B-B14F-4D97-AF65-F5344CB8AC3E}">
        <p14:creationId xmlns:p14="http://schemas.microsoft.com/office/powerpoint/2010/main" val="39642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0"/>
          <a:stretch/>
        </p:blipFill>
        <p:spPr bwMode="auto">
          <a:xfrm>
            <a:off x="473147" y="931178"/>
            <a:ext cx="7610475" cy="4567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5DF1544-7CDD-4F14-BD61-F4B24287F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20" y="294423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SMS Phishing Attack (</a:t>
            </a:r>
            <a:r>
              <a:rPr lang="en-GB" dirty="0" err="1"/>
              <a:t>SMiShing</a:t>
            </a:r>
            <a:r>
              <a:rPr lang="en-GB" dirty="0"/>
              <a:t>)</a:t>
            </a:r>
            <a:br>
              <a:rPr lang="en-GB" dirty="0"/>
            </a:br>
            <a:r>
              <a:rPr lang="en-GB" dirty="0"/>
              <a:t>(Targeted Attack Scan)</a:t>
            </a:r>
          </a:p>
        </p:txBody>
      </p:sp>
    </p:spTree>
    <p:extLst>
      <p:ext uri="{BB962C8B-B14F-4D97-AF65-F5344CB8AC3E}">
        <p14:creationId xmlns:p14="http://schemas.microsoft.com/office/powerpoint/2010/main" val="132276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1"/>
          <a:stretch/>
        </p:blipFill>
        <p:spPr bwMode="auto">
          <a:xfrm>
            <a:off x="397984" y="696286"/>
            <a:ext cx="8553584" cy="471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0D9C697-E21F-40C7-8844-69D6B8B20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Why SMS Phishing is Effective?</a:t>
            </a:r>
          </a:p>
        </p:txBody>
      </p:sp>
    </p:spTree>
    <p:extLst>
      <p:ext uri="{BB962C8B-B14F-4D97-AF65-F5344CB8AC3E}">
        <p14:creationId xmlns:p14="http://schemas.microsoft.com/office/powerpoint/2010/main" val="104529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93"/>
          <a:stretch/>
        </p:blipFill>
        <p:spPr bwMode="auto">
          <a:xfrm>
            <a:off x="473847" y="947957"/>
            <a:ext cx="8196306" cy="483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EF54C4B2-A62D-4F65-A537-61C357701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21" y="1"/>
            <a:ext cx="8772157" cy="947956"/>
          </a:xfrm>
        </p:spPr>
        <p:txBody>
          <a:bodyPr/>
          <a:lstStyle/>
          <a:p>
            <a:pPr algn="ctr"/>
            <a:r>
              <a:rPr lang="en-GB" dirty="0"/>
              <a:t>Pairing Mobile Devices on Open Bluetooth and Wi-Fi Connections</a:t>
            </a:r>
          </a:p>
        </p:txBody>
      </p:sp>
    </p:spTree>
    <p:extLst>
      <p:ext uri="{BB962C8B-B14F-4D97-AF65-F5344CB8AC3E}">
        <p14:creationId xmlns:p14="http://schemas.microsoft.com/office/powerpoint/2010/main" val="379141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9"/>
          <a:stretch/>
        </p:blipFill>
        <p:spPr bwMode="auto">
          <a:xfrm>
            <a:off x="658842" y="897622"/>
            <a:ext cx="7591425" cy="4494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BA069B1F-D033-40E3-BF1D-96CCBBADC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" y="59531"/>
            <a:ext cx="8772157" cy="636755"/>
          </a:xfrm>
        </p:spPr>
        <p:txBody>
          <a:bodyPr/>
          <a:lstStyle/>
          <a:p>
            <a:pPr algn="ctr"/>
            <a:r>
              <a:rPr lang="en-GB" dirty="0"/>
              <a:t>Android OS</a:t>
            </a:r>
          </a:p>
        </p:txBody>
      </p:sp>
    </p:spTree>
    <p:extLst>
      <p:ext uri="{BB962C8B-B14F-4D97-AF65-F5344CB8AC3E}">
        <p14:creationId xmlns:p14="http://schemas.microsoft.com/office/powerpoint/2010/main" val="219362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3" t="20476" r="9010" b="4163"/>
          <a:stretch/>
        </p:blipFill>
        <p:spPr bwMode="auto">
          <a:xfrm>
            <a:off x="1166069" y="587229"/>
            <a:ext cx="7189366" cy="472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2ECF3FBE-EC4E-4DF6-BFE5-808E1672A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811" y="75610"/>
            <a:ext cx="8772157" cy="511619"/>
          </a:xfrm>
        </p:spPr>
        <p:txBody>
          <a:bodyPr/>
          <a:lstStyle/>
          <a:p>
            <a:pPr algn="ctr"/>
            <a:r>
              <a:rPr lang="en-GB" dirty="0"/>
              <a:t>Android OS Architecture</a:t>
            </a:r>
          </a:p>
        </p:txBody>
      </p:sp>
    </p:spTree>
    <p:extLst>
      <p:ext uri="{BB962C8B-B14F-4D97-AF65-F5344CB8AC3E}">
        <p14:creationId xmlns:p14="http://schemas.microsoft.com/office/powerpoint/2010/main" val="320323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" t="18686" r="3622" b="4742"/>
          <a:stretch/>
        </p:blipFill>
        <p:spPr bwMode="auto">
          <a:xfrm>
            <a:off x="332045" y="662730"/>
            <a:ext cx="8479907" cy="487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6DE915C5-0BDD-4C0E-860A-6E66347AF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75610"/>
            <a:ext cx="8772157" cy="587120"/>
          </a:xfrm>
        </p:spPr>
        <p:txBody>
          <a:bodyPr/>
          <a:lstStyle/>
          <a:p>
            <a:pPr algn="ctr"/>
            <a:r>
              <a:rPr lang="en-GB" dirty="0"/>
              <a:t>Android Rooting</a:t>
            </a:r>
          </a:p>
        </p:txBody>
      </p:sp>
    </p:spTree>
    <p:extLst>
      <p:ext uri="{BB962C8B-B14F-4D97-AF65-F5344CB8AC3E}">
        <p14:creationId xmlns:p14="http://schemas.microsoft.com/office/powerpoint/2010/main" val="14951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3932B-D87A-49D5-AE65-4BE764D7F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Android Mobile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720E7-E693-439F-A96A-069B60335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534" y="700603"/>
            <a:ext cx="8733677" cy="4926405"/>
          </a:xfrm>
        </p:spPr>
        <p:txBody>
          <a:bodyPr/>
          <a:lstStyle/>
          <a:p>
            <a:pPr algn="just"/>
            <a:r>
              <a:rPr lang="en-GB" dirty="0" err="1"/>
              <a:t>SuperOneClick</a:t>
            </a:r>
            <a:r>
              <a:rPr lang="en-GB" dirty="0"/>
              <a:t> tool – Used for Rooting Android Phones</a:t>
            </a:r>
          </a:p>
          <a:p>
            <a:pPr algn="just"/>
            <a:r>
              <a:rPr lang="en-GB" dirty="0"/>
              <a:t>Network </a:t>
            </a:r>
            <a:r>
              <a:rPr lang="en-GB" dirty="0" err="1"/>
              <a:t>Spoofer</a:t>
            </a:r>
            <a:r>
              <a:rPr lang="en-GB" dirty="0"/>
              <a:t> – Used for Hacking computers from Android phone</a:t>
            </a:r>
          </a:p>
          <a:p>
            <a:pPr algn="just"/>
            <a:r>
              <a:rPr lang="en-GB" dirty="0" err="1"/>
              <a:t>DroidSheep</a:t>
            </a:r>
            <a:r>
              <a:rPr lang="en-GB" dirty="0"/>
              <a:t> – Android tool for web session hijacking</a:t>
            </a:r>
          </a:p>
          <a:p>
            <a:pPr algn="just"/>
            <a:r>
              <a:rPr lang="en-GB" dirty="0" err="1"/>
              <a:t>FaceNIff</a:t>
            </a:r>
            <a:r>
              <a:rPr lang="en-GB" dirty="0"/>
              <a:t> – Android app for sniff and intercept wed session profiles </a:t>
            </a:r>
            <a:r>
              <a:rPr lang="en-GB" dirty="0" err="1"/>
              <a:t>WI-Fi</a:t>
            </a:r>
            <a:r>
              <a:rPr lang="en-GB" dirty="0"/>
              <a:t> that your mobile is connected to.</a:t>
            </a:r>
          </a:p>
          <a:p>
            <a:pPr algn="just"/>
            <a:r>
              <a:rPr lang="en-GB" dirty="0"/>
              <a:t>Android Trojan: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 err="1"/>
              <a:t>ZitMo</a:t>
            </a:r>
            <a:r>
              <a:rPr lang="en-GB" dirty="0"/>
              <a:t> (</a:t>
            </a:r>
            <a:r>
              <a:rPr lang="en-GB" dirty="0" err="1"/>
              <a:t>SeuS</a:t>
            </a:r>
            <a:r>
              <a:rPr lang="en-GB" dirty="0"/>
              <a:t>-in-the-Mobile)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 err="1"/>
              <a:t>FakeToken</a:t>
            </a:r>
            <a:r>
              <a:rPr lang="en-GB" dirty="0"/>
              <a:t> and TRAMP.A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 err="1"/>
              <a:t>AndroRAT</a:t>
            </a:r>
            <a:r>
              <a:rPr lang="en-GB" dirty="0"/>
              <a:t> and Dendroid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046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4"/>
          <a:stretch/>
        </p:blipFill>
        <p:spPr bwMode="auto">
          <a:xfrm>
            <a:off x="785948" y="635724"/>
            <a:ext cx="8018417" cy="4714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79FF553-4420-47F9-BAC7-BB465DA3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Securing Android Devices</a:t>
            </a:r>
          </a:p>
        </p:txBody>
      </p:sp>
    </p:spTree>
    <p:extLst>
      <p:ext uri="{BB962C8B-B14F-4D97-AF65-F5344CB8AC3E}">
        <p14:creationId xmlns:p14="http://schemas.microsoft.com/office/powerpoint/2010/main" val="327321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5"/>
          <a:stretch/>
        </p:blipFill>
        <p:spPr bwMode="auto">
          <a:xfrm>
            <a:off x="511180" y="653142"/>
            <a:ext cx="7840340" cy="466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19F89D5-C544-4DD9-8A71-676AEC743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Google Apps Device Policy</a:t>
            </a:r>
          </a:p>
        </p:txBody>
      </p:sp>
    </p:spTree>
    <p:extLst>
      <p:ext uri="{BB962C8B-B14F-4D97-AF65-F5344CB8AC3E}">
        <p14:creationId xmlns:p14="http://schemas.microsoft.com/office/powerpoint/2010/main" val="247280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3932B-D87A-49D5-AE65-4BE764D7F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Android Security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720E7-E693-439F-A96A-069B60335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035" y="700604"/>
            <a:ext cx="8053176" cy="4109936"/>
          </a:xfrm>
        </p:spPr>
        <p:txBody>
          <a:bodyPr/>
          <a:lstStyle/>
          <a:p>
            <a:pPr algn="just"/>
            <a:r>
              <a:rPr lang="en-GB" dirty="0"/>
              <a:t>360 Security</a:t>
            </a:r>
          </a:p>
          <a:p>
            <a:pPr algn="just"/>
            <a:r>
              <a:rPr lang="en-GB" dirty="0"/>
              <a:t>AVL</a:t>
            </a:r>
          </a:p>
          <a:p>
            <a:pPr algn="just"/>
            <a:r>
              <a:rPr lang="en-GB" dirty="0"/>
              <a:t>Avira Antivirus Security</a:t>
            </a:r>
          </a:p>
          <a:p>
            <a:pPr algn="just"/>
            <a:r>
              <a:rPr lang="en-GB" dirty="0"/>
              <a:t>X-Ray – Vulnerability Scanner</a:t>
            </a:r>
          </a:p>
          <a:p>
            <a:pPr algn="just"/>
            <a:endParaRPr lang="en-GB" dirty="0"/>
          </a:p>
          <a:p>
            <a:pPr algn="just"/>
            <a:endParaRPr lang="en-GB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6276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89"/>
          <a:stretch/>
        </p:blipFill>
        <p:spPr bwMode="auto">
          <a:xfrm>
            <a:off x="503973" y="570451"/>
            <a:ext cx="8136053" cy="4907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78EE195-4C2E-4E6C-A99B-C8A9C959C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Android Device Tracking Tools</a:t>
            </a:r>
          </a:p>
        </p:txBody>
      </p:sp>
    </p:spTree>
    <p:extLst>
      <p:ext uri="{BB962C8B-B14F-4D97-AF65-F5344CB8AC3E}">
        <p14:creationId xmlns:p14="http://schemas.microsoft.com/office/powerpoint/2010/main" val="234657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1"/>
          <a:stretch/>
        </p:blipFill>
        <p:spPr bwMode="auto">
          <a:xfrm>
            <a:off x="718309" y="1043608"/>
            <a:ext cx="7332387" cy="431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AF8A337-15ED-401D-9745-465D2EF7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0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Apple iOS</a:t>
            </a:r>
          </a:p>
        </p:txBody>
      </p:sp>
    </p:spTree>
    <p:extLst>
      <p:ext uri="{BB962C8B-B14F-4D97-AF65-F5344CB8AC3E}">
        <p14:creationId xmlns:p14="http://schemas.microsoft.com/office/powerpoint/2010/main" val="72079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3FD42-05B7-484C-AD6F-361D4A377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557" y="714554"/>
            <a:ext cx="8259709" cy="4926405"/>
          </a:xfrm>
        </p:spPr>
        <p:txBody>
          <a:bodyPr/>
          <a:lstStyle/>
          <a:p>
            <a:pPr algn="just"/>
            <a:r>
              <a:rPr lang="en-GB" dirty="0"/>
              <a:t>Jailbreaking – process of installing a modified set of kernel patches that allows users to run third party application not signed by the OS vendor</a:t>
            </a:r>
          </a:p>
          <a:p>
            <a:pPr algn="just"/>
            <a:r>
              <a:rPr lang="en-GB" dirty="0"/>
              <a:t>Jailbreaking Techniques: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/>
              <a:t>Untethered Jailbreaking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/>
              <a:t>Semi-tethered Jailbreaking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/>
              <a:t>Tethered Jailbreaking</a:t>
            </a:r>
          </a:p>
          <a:p>
            <a:pPr algn="just"/>
            <a:r>
              <a:rPr lang="en-GB" dirty="0"/>
              <a:t>App Platform for Jailbroken Devices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dirty="0" err="1"/>
              <a:t>Cydia</a:t>
            </a:r>
            <a:r>
              <a:rPr lang="en-GB" dirty="0"/>
              <a:t> – a software for iOS that enables user to find and install software packages on a jailbroken iPhone, iPod touch, or iPad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88CACE5-90AE-4FCE-B6F0-AECF70182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868" y="175731"/>
            <a:ext cx="8772157" cy="500130"/>
          </a:xfrm>
        </p:spPr>
        <p:txBody>
          <a:bodyPr/>
          <a:lstStyle/>
          <a:p>
            <a:pPr algn="ctr"/>
            <a:r>
              <a:rPr lang="en-GB" dirty="0"/>
              <a:t>iOS</a:t>
            </a:r>
          </a:p>
        </p:txBody>
      </p:sp>
    </p:spTree>
    <p:extLst>
      <p:ext uri="{BB962C8B-B14F-4D97-AF65-F5344CB8AC3E}">
        <p14:creationId xmlns:p14="http://schemas.microsoft.com/office/powerpoint/2010/main" val="167052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9"/>
          <a:stretch/>
        </p:blipFill>
        <p:spPr bwMode="auto">
          <a:xfrm>
            <a:off x="983974" y="1113183"/>
            <a:ext cx="7176052" cy="4271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3D0F93A-5B83-4448-B635-1D6748D6A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843" y="119062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Untethered Jailbreaking of iOS</a:t>
            </a:r>
          </a:p>
          <a:p>
            <a:pPr algn="ctr"/>
            <a:r>
              <a:rPr lang="en-GB" dirty="0"/>
              <a:t>7.1.1/7.1.2 using </a:t>
            </a:r>
            <a:r>
              <a:rPr lang="en-GB" dirty="0" err="1"/>
              <a:t>Pangu</a:t>
            </a:r>
            <a:r>
              <a:rPr lang="en-GB" dirty="0"/>
              <a:t> for MAC</a:t>
            </a:r>
          </a:p>
        </p:txBody>
      </p:sp>
    </p:spTree>
    <p:extLst>
      <p:ext uri="{BB962C8B-B14F-4D97-AF65-F5344CB8AC3E}">
        <p14:creationId xmlns:p14="http://schemas.microsoft.com/office/powerpoint/2010/main" val="340869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04"/>
          <a:stretch/>
        </p:blipFill>
        <p:spPr bwMode="auto">
          <a:xfrm>
            <a:off x="185718" y="570451"/>
            <a:ext cx="8586439" cy="5045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2B722FC-4C2D-4381-B08F-943BCC5D0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83999"/>
            <a:ext cx="8772157" cy="486452"/>
          </a:xfrm>
        </p:spPr>
        <p:txBody>
          <a:bodyPr/>
          <a:lstStyle/>
          <a:p>
            <a:pPr algn="ctr"/>
            <a:r>
              <a:rPr lang="en-GB" dirty="0"/>
              <a:t>iOS Device Tracking Tools</a:t>
            </a:r>
          </a:p>
        </p:txBody>
      </p:sp>
    </p:spTree>
    <p:extLst>
      <p:ext uri="{BB962C8B-B14F-4D97-AF65-F5344CB8AC3E}">
        <p14:creationId xmlns:p14="http://schemas.microsoft.com/office/powerpoint/2010/main" val="262417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13"/>
          <a:stretch/>
        </p:blipFill>
        <p:spPr bwMode="auto">
          <a:xfrm>
            <a:off x="704849" y="914399"/>
            <a:ext cx="7952133" cy="457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EA0B962-04E9-44FB-AA24-825F6F5F0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73" y="0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Windows Phone 8</a:t>
            </a:r>
          </a:p>
        </p:txBody>
      </p:sp>
    </p:spTree>
    <p:extLst>
      <p:ext uri="{BB962C8B-B14F-4D97-AF65-F5344CB8AC3E}">
        <p14:creationId xmlns:p14="http://schemas.microsoft.com/office/powerpoint/2010/main" val="279789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15"/>
          <a:stretch/>
        </p:blipFill>
        <p:spPr bwMode="auto">
          <a:xfrm>
            <a:off x="790368" y="745433"/>
            <a:ext cx="7667832" cy="4362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2BAFE3C-2C0F-4772-8D67-6D90C696C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843" y="104775"/>
            <a:ext cx="8772157" cy="551208"/>
          </a:xfrm>
        </p:spPr>
        <p:txBody>
          <a:bodyPr/>
          <a:lstStyle/>
          <a:p>
            <a:pPr algn="ctr"/>
            <a:r>
              <a:rPr lang="en-GB" dirty="0"/>
              <a:t>Windows Phone 8 Architecture</a:t>
            </a:r>
          </a:p>
        </p:txBody>
      </p:sp>
    </p:spTree>
    <p:extLst>
      <p:ext uri="{BB962C8B-B14F-4D97-AF65-F5344CB8AC3E}">
        <p14:creationId xmlns:p14="http://schemas.microsoft.com/office/powerpoint/2010/main" val="373429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74"/>
          <a:stretch/>
        </p:blipFill>
        <p:spPr bwMode="auto">
          <a:xfrm>
            <a:off x="843997" y="995361"/>
            <a:ext cx="7754953" cy="4451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5285482-FFD7-4963-8FF5-785E31278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89452"/>
            <a:ext cx="8772157" cy="905910"/>
          </a:xfrm>
        </p:spPr>
        <p:txBody>
          <a:bodyPr/>
          <a:lstStyle/>
          <a:p>
            <a:pPr algn="ctr"/>
            <a:r>
              <a:rPr lang="en-GB" dirty="0"/>
              <a:t>Guidelines for Securing Windows OS Devices</a:t>
            </a:r>
          </a:p>
        </p:txBody>
      </p:sp>
    </p:spTree>
    <p:extLst>
      <p:ext uri="{BB962C8B-B14F-4D97-AF65-F5344CB8AC3E}">
        <p14:creationId xmlns:p14="http://schemas.microsoft.com/office/powerpoint/2010/main" val="283166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2"/>
          <a:stretch/>
        </p:blipFill>
        <p:spPr bwMode="auto">
          <a:xfrm>
            <a:off x="948151" y="967719"/>
            <a:ext cx="7536065" cy="4200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74311D7-EC97-40D9-B625-499A1F442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0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Bring Your Own Device (BYOD)</a:t>
            </a:r>
          </a:p>
        </p:txBody>
      </p:sp>
    </p:spTree>
    <p:extLst>
      <p:ext uri="{BB962C8B-B14F-4D97-AF65-F5344CB8AC3E}">
        <p14:creationId xmlns:p14="http://schemas.microsoft.com/office/powerpoint/2010/main" val="396756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49"/>
          <a:stretch/>
        </p:blipFill>
        <p:spPr bwMode="auto">
          <a:xfrm>
            <a:off x="720380" y="838200"/>
            <a:ext cx="7688124" cy="4461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23D2F00-A082-4E11-B2D0-4A7434E24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843" y="0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BYOD Risks</a:t>
            </a:r>
          </a:p>
        </p:txBody>
      </p:sp>
    </p:spTree>
    <p:extLst>
      <p:ext uri="{BB962C8B-B14F-4D97-AF65-F5344CB8AC3E}">
        <p14:creationId xmlns:p14="http://schemas.microsoft.com/office/powerpoint/2010/main" val="226450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6"/>
          <a:stretch/>
        </p:blipFill>
        <p:spPr bwMode="auto">
          <a:xfrm>
            <a:off x="819358" y="1007166"/>
            <a:ext cx="7672326" cy="445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F1A09A0-34B3-406E-9D44-69E27D4C0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69574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General Guidelines for Mobile Platform Security</a:t>
            </a:r>
          </a:p>
        </p:txBody>
      </p:sp>
    </p:spTree>
    <p:extLst>
      <p:ext uri="{BB962C8B-B14F-4D97-AF65-F5344CB8AC3E}">
        <p14:creationId xmlns:p14="http://schemas.microsoft.com/office/powerpoint/2010/main" val="221482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/>
          <a:stretch/>
        </p:blipFill>
        <p:spPr bwMode="auto">
          <a:xfrm>
            <a:off x="825361" y="1020832"/>
            <a:ext cx="7304847" cy="4394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51903E2-3BA8-4352-A1DD-48B7386D4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843" y="142875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General Guidelines for Mobile Platform Security</a:t>
            </a:r>
          </a:p>
        </p:txBody>
      </p:sp>
    </p:spTree>
    <p:extLst>
      <p:ext uri="{BB962C8B-B14F-4D97-AF65-F5344CB8AC3E}">
        <p14:creationId xmlns:p14="http://schemas.microsoft.com/office/powerpoint/2010/main" val="219464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3"/>
          <a:stretch/>
        </p:blipFill>
        <p:spPr bwMode="auto">
          <a:xfrm>
            <a:off x="694497" y="964235"/>
            <a:ext cx="7246868" cy="43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F4982ED-825F-4AB2-BA21-00FE55CF0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3259" y="126035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Mobile Device Security Guideline for Administrator</a:t>
            </a:r>
          </a:p>
        </p:txBody>
      </p:sp>
    </p:spTree>
    <p:extLst>
      <p:ext uri="{BB962C8B-B14F-4D97-AF65-F5344CB8AC3E}">
        <p14:creationId xmlns:p14="http://schemas.microsoft.com/office/powerpoint/2010/main" val="166016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82"/>
          <a:stretch/>
        </p:blipFill>
        <p:spPr bwMode="auto">
          <a:xfrm>
            <a:off x="992256" y="844825"/>
            <a:ext cx="7466904" cy="4353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EFA0654-47CF-4534-80DE-CE412D3A3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921" y="147637"/>
            <a:ext cx="8772157" cy="518285"/>
          </a:xfrm>
        </p:spPr>
        <p:txBody>
          <a:bodyPr/>
          <a:lstStyle/>
          <a:p>
            <a:pPr algn="ctr"/>
            <a:r>
              <a:rPr lang="en-GB" dirty="0"/>
              <a:t>SMS Phishing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19694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6"/>
          <a:stretch/>
        </p:blipFill>
        <p:spPr bwMode="auto">
          <a:xfrm>
            <a:off x="754959" y="655983"/>
            <a:ext cx="7971597" cy="4757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ACE77C3-00B6-4817-AE5B-DB230CBAD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3321" y="147637"/>
            <a:ext cx="8772157" cy="508346"/>
          </a:xfrm>
        </p:spPr>
        <p:txBody>
          <a:bodyPr/>
          <a:lstStyle/>
          <a:p>
            <a:pPr algn="ctr"/>
            <a:r>
              <a:rPr lang="en-GB" dirty="0"/>
              <a:t>Mobile Protection Tool: Lookout</a:t>
            </a:r>
          </a:p>
        </p:txBody>
      </p:sp>
    </p:spTree>
    <p:extLst>
      <p:ext uri="{BB962C8B-B14F-4D97-AF65-F5344CB8AC3E}">
        <p14:creationId xmlns:p14="http://schemas.microsoft.com/office/powerpoint/2010/main" val="11750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0"/>
          <a:stretch/>
        </p:blipFill>
        <p:spPr bwMode="auto">
          <a:xfrm>
            <a:off x="824119" y="775251"/>
            <a:ext cx="7650679" cy="4542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727305-F7BA-477B-9B0D-A77AF219C891}"/>
              </a:ext>
            </a:extLst>
          </p:cNvPr>
          <p:cNvSpPr txBox="1">
            <a:spLocks/>
          </p:cNvSpPr>
          <p:nvPr/>
        </p:nvSpPr>
        <p:spPr>
          <a:xfrm>
            <a:off x="283321" y="147637"/>
            <a:ext cx="8772157" cy="508346"/>
          </a:xfrm>
        </p:spPr>
        <p:txBody>
          <a:bodyPr/>
          <a:lstStyle>
            <a:defPPr>
              <a:defRPr lang="en-US"/>
            </a:defPPr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GB" dirty="0"/>
              <a:t>Android Phone Pen Testing</a:t>
            </a:r>
          </a:p>
        </p:txBody>
      </p:sp>
    </p:spTree>
    <p:extLst>
      <p:ext uri="{BB962C8B-B14F-4D97-AF65-F5344CB8AC3E}">
        <p14:creationId xmlns:p14="http://schemas.microsoft.com/office/powerpoint/2010/main" val="263189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36"/>
          <a:stretch/>
        </p:blipFill>
        <p:spPr bwMode="auto">
          <a:xfrm>
            <a:off x="412680" y="566529"/>
            <a:ext cx="8085277" cy="480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3379AF1-A6F0-4424-9405-0024F1B432CD}"/>
              </a:ext>
            </a:extLst>
          </p:cNvPr>
          <p:cNvSpPr txBox="1">
            <a:spLocks/>
          </p:cNvSpPr>
          <p:nvPr/>
        </p:nvSpPr>
        <p:spPr>
          <a:xfrm>
            <a:off x="283321" y="147637"/>
            <a:ext cx="8772157" cy="508346"/>
          </a:xfrm>
        </p:spPr>
        <p:txBody>
          <a:bodyPr/>
          <a:lstStyle>
            <a:defPPr>
              <a:defRPr lang="en-US"/>
            </a:defPPr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GB" dirty="0"/>
              <a:t>iPhone Pen Testing</a:t>
            </a:r>
          </a:p>
        </p:txBody>
      </p:sp>
    </p:spTree>
    <p:extLst>
      <p:ext uri="{BB962C8B-B14F-4D97-AF65-F5344CB8AC3E}">
        <p14:creationId xmlns:p14="http://schemas.microsoft.com/office/powerpoint/2010/main" val="208669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17"/>
          <a:stretch/>
        </p:blipFill>
        <p:spPr bwMode="auto">
          <a:xfrm>
            <a:off x="640867" y="655983"/>
            <a:ext cx="7896846" cy="474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AEC08FD-2ABD-43D7-9EE4-7FD2E67E12D9}"/>
              </a:ext>
            </a:extLst>
          </p:cNvPr>
          <p:cNvSpPr txBox="1">
            <a:spLocks/>
          </p:cNvSpPr>
          <p:nvPr/>
        </p:nvSpPr>
        <p:spPr>
          <a:xfrm>
            <a:off x="283321" y="147637"/>
            <a:ext cx="8772157" cy="508346"/>
          </a:xfrm>
        </p:spPr>
        <p:txBody>
          <a:bodyPr/>
          <a:lstStyle>
            <a:defPPr>
              <a:defRPr lang="en-US"/>
            </a:defPPr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GB" dirty="0"/>
              <a:t>Windows Phone Pen Testing</a:t>
            </a:r>
          </a:p>
        </p:txBody>
      </p:sp>
    </p:spTree>
    <p:extLst>
      <p:ext uri="{BB962C8B-B14F-4D97-AF65-F5344CB8AC3E}">
        <p14:creationId xmlns:p14="http://schemas.microsoft.com/office/powerpoint/2010/main" val="318795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5"/>
          <a:stretch/>
        </p:blipFill>
        <p:spPr bwMode="auto">
          <a:xfrm>
            <a:off x="758480" y="655983"/>
            <a:ext cx="7943576" cy="473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E7C1F88-714C-4CAF-B7A3-6FED55F20AEA}"/>
              </a:ext>
            </a:extLst>
          </p:cNvPr>
          <p:cNvSpPr txBox="1">
            <a:spLocks/>
          </p:cNvSpPr>
          <p:nvPr/>
        </p:nvSpPr>
        <p:spPr>
          <a:xfrm>
            <a:off x="283321" y="147637"/>
            <a:ext cx="8772157" cy="508346"/>
          </a:xfrm>
        </p:spPr>
        <p:txBody>
          <a:bodyPr/>
          <a:lstStyle>
            <a:defPPr>
              <a:defRPr lang="en-US"/>
            </a:defPPr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GB" dirty="0"/>
              <a:t>BlackBerry Pen Testing</a:t>
            </a:r>
          </a:p>
        </p:txBody>
      </p:sp>
    </p:spTree>
    <p:extLst>
      <p:ext uri="{BB962C8B-B14F-4D97-AF65-F5344CB8AC3E}">
        <p14:creationId xmlns:p14="http://schemas.microsoft.com/office/powerpoint/2010/main" val="410449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2"/>
          <a:stretch/>
        </p:blipFill>
        <p:spPr bwMode="auto">
          <a:xfrm>
            <a:off x="823705" y="735496"/>
            <a:ext cx="8058314" cy="456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C5895DA-4C86-4BA2-8019-6E3210E7B425}"/>
              </a:ext>
            </a:extLst>
          </p:cNvPr>
          <p:cNvSpPr txBox="1">
            <a:spLocks/>
          </p:cNvSpPr>
          <p:nvPr/>
        </p:nvSpPr>
        <p:spPr>
          <a:xfrm>
            <a:off x="283321" y="147637"/>
            <a:ext cx="8772157" cy="508346"/>
          </a:xfrm>
        </p:spPr>
        <p:txBody>
          <a:bodyPr/>
          <a:lstStyle>
            <a:defPPr>
              <a:defRPr lang="en-US"/>
            </a:defPPr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4572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9144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3716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182880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n-GB" dirty="0"/>
              <a:t>Mobile Pen Testing Toolkit: </a:t>
            </a:r>
            <a:r>
              <a:rPr lang="en-GB" dirty="0" err="1"/>
              <a:t>zANTI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38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1843" y="2339570"/>
            <a:ext cx="8772157" cy="838200"/>
          </a:xfrm>
        </p:spPr>
        <p:txBody>
          <a:bodyPr/>
          <a:lstStyle/>
          <a:p>
            <a:pPr algn="ctr"/>
            <a:r>
              <a:rPr lang="en-GB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1485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D7582A-E0D0-4618-A19B-1BF292A30B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7205" y="454019"/>
            <a:ext cx="8325002" cy="4903071"/>
          </a:xfrm>
        </p:spPr>
        <p:txBody>
          <a:bodyPr/>
          <a:lstStyle/>
          <a:p>
            <a:r>
              <a:rPr lang="en-GB" dirty="0"/>
              <a:t>Fundamentals of Information Security Systems, David Kim, Michael G Solomon, 2</a:t>
            </a:r>
            <a:r>
              <a:rPr lang="en-GB" baseline="30000" dirty="0"/>
              <a:t>nd</a:t>
            </a:r>
            <a:r>
              <a:rPr lang="en-GB" dirty="0"/>
              <a:t> ed.</a:t>
            </a:r>
          </a:p>
          <a:p>
            <a:r>
              <a:rPr lang="en-GB" dirty="0"/>
              <a:t>CCNA security v2</a:t>
            </a:r>
          </a:p>
          <a:p>
            <a:r>
              <a:rPr lang="en-US" dirty="0"/>
              <a:t>CCNA Cybersecurity Operations v1.0</a:t>
            </a:r>
            <a:endParaRPr lang="en-GB" dirty="0"/>
          </a:p>
          <a:p>
            <a:r>
              <a:rPr lang="en-GB" dirty="0"/>
              <a:t>Certified Ethical Hacker (CEH) v9, EC-Council certified</a:t>
            </a:r>
          </a:p>
          <a:p>
            <a:r>
              <a:rPr lang="en-GB" dirty="0"/>
              <a:t>Technology, Entertainment and Design (TEDx) Talks, </a:t>
            </a:r>
            <a:r>
              <a:rPr lang="en-GB" dirty="0">
                <a:hlinkClick r:id="rId2"/>
              </a:rPr>
              <a:t>www.ted.com</a:t>
            </a:r>
            <a:endParaRPr lang="en-GB" dirty="0"/>
          </a:p>
          <a:p>
            <a:r>
              <a:rPr lang="en-US" sz="2000" dirty="0"/>
              <a:t>Copyright 2017 </a:t>
            </a:r>
            <a:r>
              <a:rPr lang="en-US" sz="2000" dirty="0" err="1"/>
              <a:t>CloudNexus</a:t>
            </a:r>
            <a:r>
              <a:rPr lang="en-US" sz="2000" dirty="0"/>
              <a:t> and First Resource Insurance Group</a:t>
            </a:r>
          </a:p>
          <a:p>
            <a:r>
              <a:rPr lang="en-US" sz="1600" dirty="0"/>
              <a:t>Source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</a:rPr>
              <a:t>: </a:t>
            </a:r>
            <a:r>
              <a:rPr lang="en-US" sz="1600" dirty="0" err="1"/>
              <a:t>Hackmageddon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http://www.hackmageddon.com/category/security/cyber-attack-statistics</a:t>
            </a:r>
            <a:endParaRPr lang="en-US" sz="16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US" sz="1600" dirty="0"/>
              <a:t>Source: </a:t>
            </a:r>
            <a:r>
              <a:rPr lang="en-US" sz="1600" dirty="0">
                <a:hlinkClick r:id="rId4"/>
              </a:rPr>
              <a:t>http://www.idtheftcenter.org/2016databreaches.html</a:t>
            </a:r>
            <a:r>
              <a:rPr lang="en-US" sz="1600" dirty="0"/>
              <a:t> </a:t>
            </a:r>
          </a:p>
          <a:p>
            <a:endParaRPr lang="en-GB" sz="16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263428-4E6A-4EFB-8177-687246B49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43" y="0"/>
            <a:ext cx="8772157" cy="454020"/>
          </a:xfrm>
        </p:spPr>
        <p:txBody>
          <a:bodyPr/>
          <a:lstStyle/>
          <a:p>
            <a:pPr algn="ctr"/>
            <a:r>
              <a:rPr lang="en-GB" dirty="0"/>
              <a:t>Sources References</a:t>
            </a:r>
          </a:p>
        </p:txBody>
      </p:sp>
    </p:spTree>
    <p:extLst>
      <p:ext uri="{BB962C8B-B14F-4D97-AF65-F5344CB8AC3E}">
        <p14:creationId xmlns:p14="http://schemas.microsoft.com/office/powerpoint/2010/main" val="4130703908"/>
      </p:ext>
    </p:extLst>
  </p:cSld>
  <p:clrMapOvr>
    <a:masterClrMapping/>
  </p:clrMapOvr>
</p:sld>
</file>

<file path=ppt/theme/theme1.xml><?xml version="1.0" encoding="utf-8"?>
<a:theme xmlns:a="http://schemas.openxmlformats.org/drawingml/2006/main" name="PPT-TMPLT-WHT_C">
  <a:themeElements>
    <a:clrScheme name="PPT-TMPLT-WHT_C 1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PPT-TMPLT-WHT_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PT-TMPLT-WHT_C 1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83A2CF"/>
        </a:hlink>
        <a:folHlink>
          <a:srgbClr val="EFB5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etAcad-4F_PPT-WHT_060408">
  <a:themeElements>
    <a:clrScheme name="Oct_2006_Cisco White Template 1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Oct_2006_Cisco White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ct_2006_Cisco White Template 1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83A2CF"/>
        </a:hlink>
        <a:folHlink>
          <a:srgbClr val="EFB5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32328</TotalTime>
  <Pages>28</Pages>
  <Words>566</Words>
  <Application>Microsoft Office PowerPoint</Application>
  <PresentationFormat>On-screen Show (4:3)</PresentationFormat>
  <Paragraphs>93</Paragraphs>
  <Slides>43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ＭＳ Ｐゴシック</vt:lpstr>
      <vt:lpstr>Arial</vt:lpstr>
      <vt:lpstr>Wingdings</vt:lpstr>
      <vt:lpstr>PPT-TMPLT-WHT_C</vt:lpstr>
      <vt:lpstr>NetAcad-4F_PPT-WHT_060408</vt:lpstr>
      <vt:lpstr>Instructor Materials lecture 2: The Cybersecurity Sorcery Cube</vt:lpstr>
      <vt:lpstr>The Future of Mobile</vt:lpstr>
      <vt:lpstr>Vulnerable Areas in Mobile Business Environment</vt:lpstr>
      <vt:lpstr>OWASP Mobile Top 10 Risks</vt:lpstr>
      <vt:lpstr>Anatomy of a Mobile Attack</vt:lpstr>
      <vt:lpstr>PowerPoint Presentation</vt:lpstr>
      <vt:lpstr>PowerPoint Presentation</vt:lpstr>
      <vt:lpstr>PowerPoint Presentation</vt:lpstr>
      <vt:lpstr>Security Issues Arising from App Stores</vt:lpstr>
      <vt:lpstr>App Sandboxing Issues</vt:lpstr>
      <vt:lpstr>Mobile Spam</vt:lpstr>
      <vt:lpstr>SMS Phishing Attack (SMiShing) (Targeted Attack Scan)</vt:lpstr>
      <vt:lpstr>Why SMS Phishing is Effective?</vt:lpstr>
      <vt:lpstr>Pairing Mobile Devices on Open Bluetooth and Wi-Fi Connections</vt:lpstr>
      <vt:lpstr>Android OS</vt:lpstr>
      <vt:lpstr>PowerPoint Presentation</vt:lpstr>
      <vt:lpstr>PowerPoint Presentation</vt:lpstr>
      <vt:lpstr>Android Mobile Devices</vt:lpstr>
      <vt:lpstr>Securing Android Devices</vt:lpstr>
      <vt:lpstr>Google Apps Device Policy</vt:lpstr>
      <vt:lpstr>Android Security Tools</vt:lpstr>
      <vt:lpstr>Android Device Tracking Tools</vt:lpstr>
      <vt:lpstr>PowerPoint Presentation</vt:lpstr>
      <vt:lpstr>iOS</vt:lpstr>
      <vt:lpstr>PowerPoint Presentation</vt:lpstr>
      <vt:lpstr>iOS Device Tracking Tools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  <vt:lpstr>Sources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ITE PC v4.0 Chapter 1</dc:title>
  <dc:creator>Karen Alderson</dc:creator>
  <cp:lastModifiedBy>Carlene Campbell</cp:lastModifiedBy>
  <cp:revision>1023</cp:revision>
  <cp:lastPrinted>1999-01-27T00:54:54Z</cp:lastPrinted>
  <dcterms:created xsi:type="dcterms:W3CDTF">2006-10-23T15:07:30Z</dcterms:created>
  <dcterms:modified xsi:type="dcterms:W3CDTF">2018-03-02T22:15:13Z</dcterms:modified>
</cp:coreProperties>
</file>