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83" r:id="rId2"/>
    <p:sldId id="308" r:id="rId3"/>
    <p:sldId id="315" r:id="rId4"/>
    <p:sldId id="309" r:id="rId5"/>
    <p:sldId id="310" r:id="rId6"/>
    <p:sldId id="311" r:id="rId7"/>
    <p:sldId id="312" r:id="rId8"/>
    <p:sldId id="313" r:id="rId9"/>
    <p:sldId id="314" r:id="rId10"/>
    <p:sldId id="317" r:id="rId11"/>
    <p:sldId id="318" r:id="rId12"/>
    <p:sldId id="303" r:id="rId13"/>
    <p:sldId id="305" r:id="rId14"/>
    <p:sldId id="319" r:id="rId15"/>
    <p:sldId id="320" r:id="rId16"/>
    <p:sldId id="306" r:id="rId17"/>
    <p:sldId id="321" r:id="rId18"/>
    <p:sldId id="316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7227" autoAdjust="0"/>
  </p:normalViewPr>
  <p:slideViewPr>
    <p:cSldViewPr>
      <p:cViewPr varScale="1">
        <p:scale>
          <a:sx n="72" d="100"/>
          <a:sy n="72" d="100"/>
        </p:scale>
        <p:origin x="1104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6F2A03-21B9-4747-868A-3D0A7A45BFDE}" type="datetimeFigureOut">
              <a:rPr lang="en-GB" smtClean="0"/>
              <a:t>26/01/2018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63BF16-DF4B-4070-8A23-78D9E07E00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7101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280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1782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2978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9554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83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391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95045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2766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9181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 smtClean="0"/>
              <a:t>.</a:t>
            </a:r>
            <a:r>
              <a:rPr lang="en-GB" dirty="0" smtClean="0"/>
              <a:t>.</a:t>
            </a:r>
            <a:endParaRPr lang="en-GB" dirty="0" smtClean="0"/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2918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5244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1621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0598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72564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Read this in order to gain a better understanding of this subject.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43237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3BF16-DF4B-4070-8A23-78D9E07E00A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5277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91657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51190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27266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07352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4972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730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09144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52754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2415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0669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6652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95276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ritannica.com/biography/John-Locke" TargetMode="External"/><Relationship Id="rId3" Type="http://schemas.openxmlformats.org/officeDocument/2006/relationships/hyperlink" Target="https://www.bing.com/images/search?view=detailV2&amp;ccid=/490fW4C&amp;id=0CDBD1B5ACC46216DE7BFAE6A6EF2E68A4F51274&amp;thid=OIP._490fW4C1CaQbVBNe08tkQHaFX&amp;q=images+of+digital+devices&amp;simid=608021591401039108&amp;selectedIndex=0" TargetMode="External"/><Relationship Id="rId7" Type="http://schemas.openxmlformats.org/officeDocument/2006/relationships/hyperlink" Target="https://www.bing.com/images/search?q=carla+rinaldi+reggio+emilia&amp;id=C00C9186B5942D8CD6F985E9810339A2F0C19F9A&amp;FORM=IQFRBA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ing.com/images/search?q=jean+piaget&amp;FORM=IARRTH&amp;ufn=Jean+Piaget&amp;stid=797798d4-dbae-5ff8-7e1a-90a8a4838607&amp;cbn=EntityAnswer&amp;cbi=0&amp;FORM=IARRTH" TargetMode="External"/><Relationship Id="rId5" Type="http://schemas.openxmlformats.org/officeDocument/2006/relationships/hyperlink" Target="https://www.bing.com/images/search?q=lev%20vygotsky&amp;qs=n&amp;form=QBIR&amp;sp=-1&amp;pq=lev%20vygotsky&amp;sc=0-0&amp;sk=&amp;cvid=C243481BD72C43DCBDAA60C0CA9F75B0" TargetMode="External"/><Relationship Id="rId4" Type="http://schemas.openxmlformats.org/officeDocument/2006/relationships/hyperlink" Target="https://www.bing.com/search?q=image+of+john+wesley&amp;form=EDGEAR&amp;qs=PF&amp;cvid=677113a362d74b8ebece9238a433af9d&amp;cc=GB&amp;setlang=en-GB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Plant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cyfryngau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EAEC6011C</a:t>
            </a:r>
            <a:br>
              <a:rPr lang="en-GB" dirty="0" smtClean="0"/>
            </a:br>
            <a:r>
              <a:rPr lang="en-GB" dirty="0" smtClean="0"/>
              <a:t>Children and the media </a:t>
            </a:r>
            <a:br>
              <a:rPr lang="en-GB" dirty="0" smtClean="0"/>
            </a:br>
            <a:r>
              <a:rPr lang="en-GB" dirty="0" smtClean="0"/>
              <a:t>EAEC6011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bg1"/>
                </a:solidFill>
              </a:rPr>
              <a:t>Darlith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3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Lecture 3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37907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Plant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cyfryngau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Children and the media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Pa </a:t>
            </a:r>
            <a:r>
              <a:rPr lang="en-GB" dirty="0" err="1" smtClean="0"/>
              <a:t>gyfryngau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plant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defnyddio</a:t>
            </a:r>
            <a:r>
              <a:rPr lang="en-GB" dirty="0" smtClean="0"/>
              <a:t>?</a:t>
            </a:r>
          </a:p>
          <a:p>
            <a:r>
              <a:rPr lang="en-GB" dirty="0"/>
              <a:t>Pam?</a:t>
            </a:r>
          </a:p>
          <a:p>
            <a:r>
              <a:rPr lang="en-GB" dirty="0" err="1"/>
              <a:t>Sut</a:t>
            </a:r>
            <a:r>
              <a:rPr lang="en-GB" dirty="0"/>
              <a:t>?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Which media do children use?</a:t>
            </a:r>
          </a:p>
          <a:p>
            <a:r>
              <a:rPr lang="en-GB" dirty="0" smtClean="0"/>
              <a:t>Why?</a:t>
            </a:r>
          </a:p>
          <a:p>
            <a:r>
              <a:rPr lang="en-GB" dirty="0" smtClean="0"/>
              <a:t>How?</a:t>
            </a:r>
          </a:p>
        </p:txBody>
      </p:sp>
    </p:spTree>
    <p:extLst>
      <p:ext uri="{BB962C8B-B14F-4D97-AF65-F5344CB8AC3E}">
        <p14:creationId xmlns:p14="http://schemas.microsoft.com/office/powerpoint/2010/main" val="10851441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87624" y="274638"/>
            <a:ext cx="6984776" cy="491728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572000" y="5373216"/>
            <a:ext cx="26380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Bing, no date)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53880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/>
              <a:t>A </a:t>
            </a:r>
            <a:r>
              <a:rPr lang="en-GB" sz="2800" dirty="0" err="1" smtClean="0"/>
              <a:t>ddylai</a:t>
            </a:r>
            <a:r>
              <a:rPr lang="en-GB" sz="2800" dirty="0" smtClean="0"/>
              <a:t> plant </a:t>
            </a:r>
            <a:r>
              <a:rPr lang="en-GB" sz="2800" dirty="0" err="1" smtClean="0"/>
              <a:t>cael</a:t>
            </a:r>
            <a:r>
              <a:rPr lang="en-GB" sz="2800" dirty="0" smtClean="0"/>
              <a:t> </a:t>
            </a:r>
            <a:r>
              <a:rPr lang="en-GB" sz="2800" dirty="0" err="1" smtClean="0"/>
              <a:t>mynediad</a:t>
            </a:r>
            <a:r>
              <a:rPr lang="en-GB" sz="2800" dirty="0" smtClean="0"/>
              <a:t> </a:t>
            </a:r>
            <a:r>
              <a:rPr lang="en-GB" sz="2800" dirty="0" err="1" smtClean="0"/>
              <a:t>rhydd</a:t>
            </a:r>
            <a:r>
              <a:rPr lang="en-GB" sz="2800" dirty="0" smtClean="0"/>
              <a:t> </a:t>
            </a:r>
            <a:r>
              <a:rPr lang="en-GB" sz="2800" dirty="0" err="1" smtClean="0"/>
              <a:t>i’r</a:t>
            </a:r>
            <a:r>
              <a:rPr lang="en-GB" sz="2800" dirty="0" smtClean="0"/>
              <a:t> </a:t>
            </a:r>
            <a:r>
              <a:rPr lang="en-GB" sz="2800" dirty="0" err="1" smtClean="0"/>
              <a:t>cyfryngau</a:t>
            </a:r>
            <a:r>
              <a:rPr lang="en-GB" sz="2800" dirty="0" smtClean="0"/>
              <a:t>?</a:t>
            </a:r>
            <a:br>
              <a:rPr lang="en-GB" sz="2800" dirty="0" smtClean="0"/>
            </a:br>
            <a:r>
              <a:rPr lang="en-GB" sz="2800" dirty="0" smtClean="0"/>
              <a:t>Should children have free access to the media?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Trafodwch</a:t>
            </a:r>
            <a:endParaRPr lang="en-GB" dirty="0" smtClean="0"/>
          </a:p>
          <a:p>
            <a:pPr lvl="1"/>
            <a:r>
              <a:rPr lang="en-GB" dirty="0" err="1" smtClean="0"/>
              <a:t>Bydd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cyfiawnhau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pwyntiau</a:t>
            </a:r>
            <a:r>
              <a:rPr lang="en-GB" dirty="0" smtClean="0"/>
              <a:t> a </a:t>
            </a:r>
            <a:r>
              <a:rPr lang="en-GB" dirty="0" err="1" smtClean="0"/>
              <a:t>sylwadau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Discuss</a:t>
            </a:r>
          </a:p>
          <a:p>
            <a:pPr lvl="1"/>
            <a:r>
              <a:rPr lang="en-GB" dirty="0" smtClean="0"/>
              <a:t>You will need to justify your points and comments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72850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Ofcom 2015:6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Over half of 3-4s and three-quarters of 12-15s use a tablet in 2015… </a:t>
            </a:r>
            <a:r>
              <a:rPr lang="en-GB" dirty="0"/>
              <a:t>The number of children who use a tablet has risen to over half (53%) of 3-4s, from 39% in 2014, and 75% of 5-15s, up from 64% in 2014. The increase is evident across all age groups, with the biggest rise among 5-7 year olds, increasing by 15 percentage points to 69%. </a:t>
            </a:r>
            <a:r>
              <a:rPr lang="en-GB" dirty="0">
                <a:solidFill>
                  <a:srgbClr val="FF0000"/>
                </a:solidFill>
              </a:rPr>
              <a:t>The number of children who have their own tablet has also increased to one in seven 3-4s (15%, from 11% in 2014) and two in five 5-15s (40%, from 34% in 2014).  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857515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Ofcom </a:t>
            </a:r>
            <a:r>
              <a:rPr lang="en-GB" dirty="0" smtClean="0"/>
              <a:t>2015:6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Since 2014 more children are also watching TV and playing games on </a:t>
            </a:r>
            <a:r>
              <a:rPr lang="en-GB" dirty="0" smtClean="0"/>
              <a:t>tablets. </a:t>
            </a:r>
            <a:r>
              <a:rPr lang="en-GB" dirty="0"/>
              <a:t>Watching TV on a tablet has increased between 2014 and 2015 among all age groups, </a:t>
            </a:r>
          </a:p>
        </p:txBody>
      </p:sp>
    </p:spTree>
    <p:extLst>
      <p:ext uri="{BB962C8B-B14F-4D97-AF65-F5344CB8AC3E}">
        <p14:creationId xmlns:p14="http://schemas.microsoft.com/office/powerpoint/2010/main" val="20099042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Ofcom 2015:6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There has also been an increase since 2014 among younger children in playing games on a tablet, rising from 21% in 2014 to 28% for 3-4s, and from 30% to 37% for 5-7s, making this the second most commonly-used device for gaming among 3-4s, 5-7s and 8-11s. Overall, more than half of all 8-11s (52%) and six in ten (60%) 12-15s ever play games online. 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08149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Achos</a:t>
            </a:r>
            <a:r>
              <a:rPr lang="en-GB" dirty="0" smtClean="0"/>
              <a:t> am </a:t>
            </a:r>
            <a:r>
              <a:rPr lang="en-GB" dirty="0" err="1" smtClean="0"/>
              <a:t>bryder</a:t>
            </a:r>
            <a:r>
              <a:rPr lang="en-GB" dirty="0" smtClean="0"/>
              <a:t>?</a:t>
            </a:r>
          </a:p>
          <a:p>
            <a:r>
              <a:rPr lang="en-GB" dirty="0" smtClean="0"/>
              <a:t>Beth am y </a:t>
            </a:r>
            <a:r>
              <a:rPr lang="en-GB" dirty="0" err="1" smtClean="0"/>
              <a:t>manteision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Cause for concern?</a:t>
            </a:r>
          </a:p>
          <a:p>
            <a:r>
              <a:rPr lang="en-GB" dirty="0" smtClean="0"/>
              <a:t>What about the benefits?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20409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Daliadau</a:t>
            </a:r>
            <a:r>
              <a:rPr lang="en-GB" dirty="0" smtClean="0"/>
              <a:t> am </a:t>
            </a:r>
            <a:r>
              <a:rPr lang="en-GB" dirty="0" err="1" smtClean="0"/>
              <a:t>blant</a:t>
            </a:r>
            <a:r>
              <a:rPr lang="en-GB" dirty="0" smtClean="0"/>
              <a:t> a </a:t>
            </a:r>
            <a:r>
              <a:rPr lang="en-GB" dirty="0" err="1" smtClean="0"/>
              <a:t>phlentyndod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Views of children and childhood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Diffiniwch</a:t>
            </a:r>
            <a:r>
              <a:rPr lang="en-GB" dirty="0" smtClean="0"/>
              <a:t> ‘plant’</a:t>
            </a:r>
          </a:p>
          <a:p>
            <a:r>
              <a:rPr lang="en-GB" dirty="0" err="1" smtClean="0"/>
              <a:t>Diffiniwch</a:t>
            </a:r>
            <a:r>
              <a:rPr lang="en-GB" dirty="0" smtClean="0"/>
              <a:t> ‘</a:t>
            </a:r>
            <a:r>
              <a:rPr lang="en-GB" dirty="0" err="1" smtClean="0"/>
              <a:t>plentyndod</a:t>
            </a:r>
            <a:r>
              <a:rPr lang="en-GB" dirty="0" smtClean="0"/>
              <a:t>’</a:t>
            </a:r>
          </a:p>
          <a:p>
            <a:endParaRPr lang="en-GB" dirty="0"/>
          </a:p>
          <a:p>
            <a:r>
              <a:rPr lang="en-GB" dirty="0" smtClean="0"/>
              <a:t>Dim </a:t>
            </a:r>
            <a:r>
              <a:rPr lang="en-GB" dirty="0" err="1" smtClean="0"/>
              <a:t>mwy</a:t>
            </a:r>
            <a:r>
              <a:rPr lang="en-GB" dirty="0" smtClean="0"/>
              <a:t> </a:t>
            </a:r>
            <a:r>
              <a:rPr lang="en-GB" dirty="0" err="1" smtClean="0"/>
              <a:t>na</a:t>
            </a:r>
            <a:r>
              <a:rPr lang="en-GB" dirty="0" smtClean="0"/>
              <a:t> 20 </a:t>
            </a:r>
            <a:r>
              <a:rPr lang="en-GB" dirty="0" err="1" smtClean="0"/>
              <a:t>gair</a:t>
            </a:r>
            <a:endParaRPr lang="en-GB" dirty="0" smtClean="0"/>
          </a:p>
          <a:p>
            <a:r>
              <a:rPr lang="en-GB" dirty="0" err="1"/>
              <a:t>Delweddau</a:t>
            </a:r>
            <a:endParaRPr lang="en-GB" dirty="0"/>
          </a:p>
          <a:p>
            <a:r>
              <a:rPr lang="en-GB" dirty="0" err="1"/>
              <a:t>symbolau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Define ‘children’</a:t>
            </a:r>
          </a:p>
          <a:p>
            <a:r>
              <a:rPr lang="en-GB" dirty="0" smtClean="0"/>
              <a:t>Define ‘childhood’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No more than 20 words</a:t>
            </a:r>
          </a:p>
          <a:p>
            <a:r>
              <a:rPr lang="en-GB" dirty="0" smtClean="0"/>
              <a:t>Images</a:t>
            </a:r>
          </a:p>
          <a:p>
            <a:r>
              <a:rPr lang="en-GB" dirty="0" smtClean="0"/>
              <a:t>Symbols </a:t>
            </a:r>
          </a:p>
        </p:txBody>
      </p:sp>
    </p:spTree>
    <p:extLst>
      <p:ext uri="{BB962C8B-B14F-4D97-AF65-F5344CB8AC3E}">
        <p14:creationId xmlns:p14="http://schemas.microsoft.com/office/powerpoint/2010/main" val="26590585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err="1" smtClean="0"/>
              <a:t>Damcaniaethau</a:t>
            </a:r>
            <a:r>
              <a:rPr lang="en-GB" sz="3200" dirty="0" smtClean="0"/>
              <a:t> am </a:t>
            </a:r>
            <a:r>
              <a:rPr lang="en-GB" sz="3200" dirty="0" err="1" smtClean="0"/>
              <a:t>blant</a:t>
            </a:r>
            <a:r>
              <a:rPr lang="en-GB" sz="3200" dirty="0" smtClean="0"/>
              <a:t> a </a:t>
            </a:r>
            <a:r>
              <a:rPr lang="en-GB" sz="3200" dirty="0" err="1" smtClean="0"/>
              <a:t>phlentyndod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/>
              <a:t>Theories about children and childhood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Agweddau</a:t>
            </a:r>
            <a:r>
              <a:rPr lang="en-GB" dirty="0" smtClean="0"/>
              <a:t> </a:t>
            </a:r>
            <a:r>
              <a:rPr lang="en-GB" dirty="0" err="1" smtClean="0"/>
              <a:t>tuag</a:t>
            </a:r>
            <a:r>
              <a:rPr lang="en-GB" dirty="0" smtClean="0"/>
              <a:t> at </a:t>
            </a:r>
            <a:r>
              <a:rPr lang="en-GB" dirty="0" err="1" smtClean="0"/>
              <a:t>blant</a:t>
            </a:r>
            <a:endParaRPr lang="en-GB" dirty="0" smtClean="0"/>
          </a:p>
          <a:p>
            <a:r>
              <a:rPr lang="en-GB" dirty="0" err="1" smtClean="0"/>
              <a:t>Dylanwadau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blant</a:t>
            </a:r>
            <a:endParaRPr lang="en-GB" dirty="0" smtClean="0"/>
          </a:p>
          <a:p>
            <a:r>
              <a:rPr lang="en-GB" dirty="0" err="1" smtClean="0"/>
              <a:t>Agweddau</a:t>
            </a:r>
            <a:r>
              <a:rPr lang="en-GB" dirty="0" smtClean="0"/>
              <a:t> </a:t>
            </a:r>
            <a:r>
              <a:rPr lang="en-GB" dirty="0" err="1" smtClean="0"/>
              <a:t>hanesyddol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Attitudes towards children</a:t>
            </a:r>
          </a:p>
          <a:p>
            <a:r>
              <a:rPr lang="en-GB" dirty="0" smtClean="0"/>
              <a:t>Influences on children</a:t>
            </a:r>
          </a:p>
          <a:p>
            <a:r>
              <a:rPr lang="en-GB" dirty="0" smtClean="0"/>
              <a:t>Historical perspectives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52314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John </a:t>
            </a:r>
            <a:r>
              <a:rPr lang="en-GB" dirty="0" smtClean="0"/>
              <a:t>Locke </a:t>
            </a:r>
            <a:r>
              <a:rPr lang="en-GB" dirty="0" smtClean="0"/>
              <a:t>1632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854149" y="1600200"/>
            <a:ext cx="3244702" cy="3989388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Tabula rasa – ‘’</a:t>
            </a:r>
            <a:r>
              <a:rPr lang="en-GB" dirty="0" err="1" smtClean="0"/>
              <a:t>llechen</a:t>
            </a:r>
            <a:r>
              <a:rPr lang="en-GB" dirty="0" smtClean="0"/>
              <a:t> </a:t>
            </a:r>
            <a:r>
              <a:rPr lang="en-GB" dirty="0" err="1" smtClean="0"/>
              <a:t>lan</a:t>
            </a:r>
            <a:r>
              <a:rPr lang="en-GB" dirty="0" smtClean="0"/>
              <a:t>’</a:t>
            </a:r>
          </a:p>
          <a:p>
            <a:r>
              <a:rPr lang="en-GB" dirty="0" smtClean="0"/>
              <a:t>Tabular rasa – ‘clean slate’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483768" y="4941167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Britannica, no date)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52725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John </a:t>
            </a:r>
            <a:r>
              <a:rPr lang="en-GB" dirty="0"/>
              <a:t>Wesley 1703</a:t>
            </a:r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7584" y="1556792"/>
            <a:ext cx="3096343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 smtClean="0"/>
              <a:t>Agweddau</a:t>
            </a:r>
            <a:r>
              <a:rPr lang="en-GB" dirty="0" smtClean="0"/>
              <a:t> </a:t>
            </a:r>
            <a:r>
              <a:rPr lang="en-GB" dirty="0" err="1" smtClean="0"/>
              <a:t>piwritanaidd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Plant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geni’n</a:t>
            </a:r>
            <a:r>
              <a:rPr lang="en-GB" dirty="0" smtClean="0"/>
              <a:t> </a:t>
            </a:r>
            <a:r>
              <a:rPr lang="en-GB" dirty="0" err="1" smtClean="0"/>
              <a:t>llawn</a:t>
            </a:r>
            <a:r>
              <a:rPr lang="en-GB" dirty="0" smtClean="0"/>
              <a:t> </a:t>
            </a:r>
            <a:r>
              <a:rPr lang="en-GB" dirty="0" err="1" smtClean="0"/>
              <a:t>ddrygioni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i="1" dirty="0" smtClean="0"/>
              <a:t>Puritanical perspectives</a:t>
            </a:r>
            <a:endParaRPr lang="en-GB" i="1" dirty="0"/>
          </a:p>
          <a:p>
            <a:pPr marL="0" indent="0">
              <a:buNone/>
            </a:pPr>
            <a:r>
              <a:rPr lang="en-GB" i="1" dirty="0" smtClean="0"/>
              <a:t>Children are born evil</a:t>
            </a:r>
            <a:endParaRPr lang="en-GB" i="1" dirty="0"/>
          </a:p>
        </p:txBody>
      </p:sp>
      <p:sp>
        <p:nvSpPr>
          <p:cNvPr id="2" name="TextBox 1"/>
          <p:cNvSpPr txBox="1"/>
          <p:nvPr/>
        </p:nvSpPr>
        <p:spPr>
          <a:xfrm flipH="1">
            <a:off x="4283964" y="5301206"/>
            <a:ext cx="30243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Bing, no date a).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78700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Jean- Jacques Rousseau 1712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Credai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Duw’n</a:t>
            </a:r>
            <a:r>
              <a:rPr lang="en-GB" dirty="0" smtClean="0"/>
              <a:t> </a:t>
            </a:r>
            <a:r>
              <a:rPr lang="en-GB" dirty="0" err="1" smtClean="0"/>
              <a:t>gwneud</a:t>
            </a:r>
            <a:r>
              <a:rPr lang="en-GB" dirty="0" smtClean="0"/>
              <a:t> </a:t>
            </a:r>
            <a:r>
              <a:rPr lang="en-GB" dirty="0" err="1" smtClean="0"/>
              <a:t>popeth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dda</a:t>
            </a:r>
            <a:r>
              <a:rPr lang="en-GB" dirty="0" smtClean="0"/>
              <a:t> </a:t>
            </a:r>
            <a:r>
              <a:rPr lang="en-GB" dirty="0" err="1" smtClean="0"/>
              <a:t>ond</a:t>
            </a:r>
            <a:r>
              <a:rPr lang="en-GB" dirty="0" smtClean="0"/>
              <a:t> bod </a:t>
            </a:r>
            <a:r>
              <a:rPr lang="en-GB" dirty="0" err="1" smtClean="0"/>
              <a:t>dylanwad</a:t>
            </a:r>
            <a:r>
              <a:rPr lang="en-GB" dirty="0" smtClean="0"/>
              <a:t> </a:t>
            </a:r>
            <a:r>
              <a:rPr lang="en-GB" dirty="0" err="1" smtClean="0"/>
              <a:t>dynol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creu</a:t>
            </a:r>
            <a:r>
              <a:rPr lang="en-GB" dirty="0" smtClean="0"/>
              <a:t> </a:t>
            </a:r>
            <a:r>
              <a:rPr lang="en-GB" dirty="0" err="1" smtClean="0"/>
              <a:t>drygioni</a:t>
            </a:r>
            <a:endParaRPr lang="en-GB" dirty="0" smtClean="0"/>
          </a:p>
          <a:p>
            <a:r>
              <a:rPr lang="en-GB" i="1" dirty="0" smtClean="0"/>
              <a:t>Believed that God makes all things good but that human influences creates evil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28800"/>
            <a:ext cx="3312368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4355976" y="5229200"/>
            <a:ext cx="30700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Bing, no date a)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21709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Lev Vygotsky 1896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115616" y="1844824"/>
            <a:ext cx="2592288" cy="2321570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 smtClean="0"/>
              <a:t>Parth</a:t>
            </a:r>
            <a:r>
              <a:rPr lang="en-GB" dirty="0" smtClean="0"/>
              <a:t> </a:t>
            </a:r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Procsimal</a:t>
            </a:r>
            <a:endParaRPr lang="en-GB" dirty="0" smtClean="0"/>
          </a:p>
          <a:p>
            <a:endParaRPr lang="en-GB" dirty="0"/>
          </a:p>
          <a:p>
            <a:r>
              <a:rPr lang="en-GB" i="1" dirty="0" smtClean="0"/>
              <a:t>Zone of Proximal Development</a:t>
            </a:r>
            <a:endParaRPr lang="en-GB" i="1" dirty="0"/>
          </a:p>
        </p:txBody>
      </p:sp>
      <p:sp>
        <p:nvSpPr>
          <p:cNvPr id="6" name="TextBox 5"/>
          <p:cNvSpPr txBox="1"/>
          <p:nvPr/>
        </p:nvSpPr>
        <p:spPr>
          <a:xfrm flipH="1">
            <a:off x="1115616" y="4941168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Bing, no date b)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8403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Jean Piaget 1896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115616" y="1427298"/>
            <a:ext cx="2448272" cy="3297846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 smtClean="0"/>
              <a:t>Damcaniaeth</a:t>
            </a:r>
            <a:r>
              <a:rPr lang="en-GB" dirty="0" smtClean="0"/>
              <a:t> </a:t>
            </a:r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deallusol</a:t>
            </a:r>
            <a:endParaRPr lang="en-GB" dirty="0" smtClean="0"/>
          </a:p>
          <a:p>
            <a:endParaRPr lang="en-GB" dirty="0"/>
          </a:p>
          <a:p>
            <a:r>
              <a:rPr lang="en-GB" i="1" dirty="0" smtClean="0"/>
              <a:t>Theory of cognitive development</a:t>
            </a:r>
            <a:endParaRPr lang="en-GB" i="1" dirty="0"/>
          </a:p>
        </p:txBody>
      </p:sp>
      <p:sp>
        <p:nvSpPr>
          <p:cNvPr id="6" name="TextBox 5"/>
          <p:cNvSpPr txBox="1"/>
          <p:nvPr/>
        </p:nvSpPr>
        <p:spPr>
          <a:xfrm flipH="1">
            <a:off x="755576" y="501317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Bing, no date c)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77491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Carla </a:t>
            </a:r>
            <a:r>
              <a:rPr lang="en-GB" dirty="0" err="1" smtClean="0"/>
              <a:t>Rinaldi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55576" y="1484784"/>
            <a:ext cx="3096344" cy="3153097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 smtClean="0"/>
              <a:t>Athroniaeth</a:t>
            </a:r>
            <a:r>
              <a:rPr lang="en-GB" dirty="0" smtClean="0"/>
              <a:t> Reggio Emilia</a:t>
            </a:r>
          </a:p>
          <a:p>
            <a:r>
              <a:rPr lang="en-GB" dirty="0" smtClean="0"/>
              <a:t>Y </a:t>
            </a:r>
            <a:r>
              <a:rPr lang="en-GB" dirty="0" err="1" smtClean="0"/>
              <a:t>plentyn</a:t>
            </a:r>
            <a:r>
              <a:rPr lang="en-GB" dirty="0" smtClean="0"/>
              <a:t> </a:t>
            </a:r>
            <a:r>
              <a:rPr lang="en-GB" dirty="0" err="1" smtClean="0"/>
              <a:t>cymwys</a:t>
            </a:r>
            <a:endParaRPr lang="en-GB" dirty="0" smtClean="0"/>
          </a:p>
          <a:p>
            <a:r>
              <a:rPr lang="en-GB" i="1" dirty="0" smtClean="0"/>
              <a:t>Reggio Emilia Philosophy</a:t>
            </a:r>
          </a:p>
          <a:p>
            <a:r>
              <a:rPr lang="en-GB" i="1" dirty="0" smtClean="0"/>
              <a:t>Competent child</a:t>
            </a:r>
            <a:endParaRPr lang="en-GB" i="1" dirty="0"/>
          </a:p>
        </p:txBody>
      </p:sp>
      <p:sp>
        <p:nvSpPr>
          <p:cNvPr id="5" name="TextBox 4"/>
          <p:cNvSpPr txBox="1"/>
          <p:nvPr/>
        </p:nvSpPr>
        <p:spPr>
          <a:xfrm flipH="1">
            <a:off x="775756" y="4818771"/>
            <a:ext cx="3004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Bing, no date d)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56166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 </a:t>
            </a:r>
            <a:r>
              <a:rPr lang="en-GB" dirty="0" err="1" smtClean="0"/>
              <a:t>ymchwil</a:t>
            </a:r>
            <a:r>
              <a:rPr lang="en-GB" dirty="0" smtClean="0"/>
              <a:t>      Research task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Media Literacy </a:t>
            </a:r>
            <a:r>
              <a:rPr lang="en-GB" dirty="0" smtClean="0"/>
              <a:t>of Children </a:t>
            </a:r>
            <a:r>
              <a:rPr lang="en-GB" dirty="0"/>
              <a:t>and Young </a:t>
            </a:r>
            <a:r>
              <a:rPr lang="en-GB" dirty="0" smtClean="0"/>
              <a:t>People: A </a:t>
            </a:r>
            <a:r>
              <a:rPr lang="en-GB" dirty="0"/>
              <a:t>review of the research </a:t>
            </a:r>
            <a:r>
              <a:rPr lang="en-GB" dirty="0" smtClean="0"/>
              <a:t>literature on </a:t>
            </a:r>
            <a:r>
              <a:rPr lang="en-GB" dirty="0"/>
              <a:t>behalf of </a:t>
            </a:r>
            <a:r>
              <a:rPr lang="en-GB" dirty="0" smtClean="0"/>
              <a:t>Ofcom by David Buckingham</a:t>
            </a:r>
          </a:p>
          <a:p>
            <a:r>
              <a:rPr lang="en-GB" dirty="0" smtClean="0"/>
              <a:t>Moodle </a:t>
            </a:r>
            <a:r>
              <a:rPr lang="en-GB" dirty="0" err="1" smtClean="0"/>
              <a:t>Darlith</a:t>
            </a:r>
            <a:r>
              <a:rPr lang="en-GB" dirty="0" smtClean="0"/>
              <a:t> 3/Lecture 3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43903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r>
              <a:rPr lang="en-GB" sz="2800" dirty="0" err="1" smtClean="0"/>
              <a:t>Cyfeiriadau</a:t>
            </a:r>
            <a:r>
              <a:rPr lang="en-GB" sz="2800" dirty="0" smtClean="0"/>
              <a:t> </a:t>
            </a:r>
            <a:r>
              <a:rPr lang="en-GB" sz="2800" dirty="0" err="1" smtClean="0"/>
              <a:t>delweddau</a:t>
            </a:r>
            <a:r>
              <a:rPr lang="en-GB" sz="2800" dirty="0" smtClean="0"/>
              <a:t>       References for images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>
            <a:noAutofit/>
          </a:bodyPr>
          <a:lstStyle/>
          <a:p>
            <a:r>
              <a:rPr lang="en-GB" sz="1400" dirty="0" smtClean="0"/>
              <a:t>Bing (no date) ‘Digital </a:t>
            </a:r>
            <a:r>
              <a:rPr lang="en-GB" sz="1400" dirty="0"/>
              <a:t>devices </a:t>
            </a:r>
            <a:r>
              <a:rPr lang="en-GB" sz="1400" dirty="0" smtClean="0"/>
              <a:t>image’. </a:t>
            </a:r>
            <a:r>
              <a:rPr lang="en-GB" sz="1400" dirty="0" smtClean="0">
                <a:hlinkClick r:id="rId3"/>
              </a:rPr>
              <a:t>https</a:t>
            </a:r>
            <a:r>
              <a:rPr lang="en-GB" sz="1400" dirty="0">
                <a:hlinkClick r:id="rId3"/>
              </a:rPr>
              <a:t>://www.bing.com/images/search?view=detailV2&amp;ccid=%2f490fW4C&amp;id=0CDBD1B5ACC46216DE7BFAE6A6EF2E68A4F51274&amp;thid=OIP._</a:t>
            </a:r>
            <a:r>
              <a:rPr lang="en-GB" sz="1400" dirty="0" smtClean="0">
                <a:hlinkClick r:id="rId3"/>
              </a:rPr>
              <a:t>490fW4C1CaQbVBNe08tkQHaFX&amp;q=images+of+digital+devices&amp;simid=608021591401039108&amp;selectedIndex=0</a:t>
            </a:r>
            <a:r>
              <a:rPr lang="en-GB" sz="1400" dirty="0" smtClean="0"/>
              <a:t> [Accessed: 25.1.18].</a:t>
            </a:r>
          </a:p>
          <a:p>
            <a:r>
              <a:rPr lang="en-GB" sz="1400" dirty="0" smtClean="0"/>
              <a:t>Bing (no date a) ‘</a:t>
            </a:r>
            <a:r>
              <a:rPr lang="en-GB" sz="1400" dirty="0"/>
              <a:t>John Wesley’. </a:t>
            </a:r>
            <a:r>
              <a:rPr lang="en-GB" sz="1400" dirty="0">
                <a:hlinkClick r:id="rId4"/>
              </a:rPr>
              <a:t>https://</a:t>
            </a:r>
            <a:r>
              <a:rPr lang="en-GB" sz="1400" dirty="0" smtClean="0">
                <a:hlinkClick r:id="rId4"/>
              </a:rPr>
              <a:t>www.bing.com/search?q=image+of+john+wesley&amp;form=EDGEAR&amp;qs=PF&amp;cvid=677113a362d74b8ebece9238a433af9d&amp;cc=GB&amp;setlang=en-GB</a:t>
            </a:r>
            <a:r>
              <a:rPr lang="en-GB" sz="1400" dirty="0"/>
              <a:t> [Accessed: 25.1.18</a:t>
            </a:r>
            <a:r>
              <a:rPr lang="en-GB" sz="1400" dirty="0" smtClean="0"/>
              <a:t>].</a:t>
            </a:r>
          </a:p>
          <a:p>
            <a:r>
              <a:rPr lang="en-GB" sz="1400" dirty="0" smtClean="0"/>
              <a:t>Bing (no date b) ‘Lev Vygotsky</a:t>
            </a:r>
            <a:r>
              <a:rPr lang="en-GB" sz="1400" dirty="0"/>
              <a:t>’ </a:t>
            </a:r>
            <a:r>
              <a:rPr lang="en-GB" sz="1400" dirty="0">
                <a:hlinkClick r:id="rId5"/>
              </a:rPr>
              <a:t>https://www.bing.com/images/search?q=lev%20vygotsky&amp;qs=n&amp;form=QBIR&amp;sp=-1&amp;pq=lev%20vygotsky&amp;sc=0-0&amp;sk=&amp;</a:t>
            </a:r>
            <a:r>
              <a:rPr lang="en-GB" sz="1400" smtClean="0">
                <a:hlinkClick r:id="rId5"/>
              </a:rPr>
              <a:t>cvid=C243481BD72C43DCBDAA60C0CA9F75B0</a:t>
            </a:r>
            <a:r>
              <a:rPr lang="en-GB" sz="1400"/>
              <a:t> </a:t>
            </a:r>
            <a:r>
              <a:rPr lang="en-GB" sz="1400" smtClean="0"/>
              <a:t>[Accessed</a:t>
            </a:r>
            <a:r>
              <a:rPr lang="en-GB" sz="1400" dirty="0"/>
              <a:t>: 25.1.18</a:t>
            </a:r>
            <a:r>
              <a:rPr lang="en-GB" sz="1400" dirty="0" smtClean="0"/>
              <a:t>].</a:t>
            </a:r>
          </a:p>
          <a:p>
            <a:r>
              <a:rPr lang="en-GB" sz="1400" dirty="0" smtClean="0"/>
              <a:t>Bing (no date c) ‘</a:t>
            </a:r>
            <a:r>
              <a:rPr lang="en-GB" sz="1400" dirty="0"/>
              <a:t>Jean Piaget’. </a:t>
            </a:r>
            <a:r>
              <a:rPr lang="en-GB" sz="1400" dirty="0">
                <a:hlinkClick r:id="rId6"/>
              </a:rPr>
              <a:t>https://</a:t>
            </a:r>
            <a:r>
              <a:rPr lang="en-GB" sz="1400" dirty="0" smtClean="0">
                <a:hlinkClick r:id="rId6"/>
              </a:rPr>
              <a:t>www.bing.com/images/search?q=jean+piaget&amp;FORM=IARRTH&amp;ufn=Jean+Piaget&amp;stid=797798d4-dbae-5ff8-7e1a-90a8a4838607&amp;cbn=EntityAnswer&amp;cbi=0&amp;FORM=IARRTH</a:t>
            </a:r>
            <a:r>
              <a:rPr lang="en-GB" sz="1400" dirty="0" smtClean="0"/>
              <a:t> [Accessed</a:t>
            </a:r>
            <a:r>
              <a:rPr lang="en-GB" sz="1400" dirty="0"/>
              <a:t>: 25.1.18</a:t>
            </a:r>
            <a:r>
              <a:rPr lang="en-GB" sz="1400" dirty="0" smtClean="0"/>
              <a:t>].</a:t>
            </a:r>
          </a:p>
          <a:p>
            <a:r>
              <a:rPr lang="en-GB" sz="1400" dirty="0" smtClean="0"/>
              <a:t>Bing (no date d) ‘</a:t>
            </a:r>
            <a:r>
              <a:rPr lang="en-GB" sz="1400" dirty="0"/>
              <a:t>Carla Rinaldi’ </a:t>
            </a:r>
            <a:r>
              <a:rPr lang="en-GB" sz="1400" dirty="0">
                <a:hlinkClick r:id="rId7"/>
              </a:rPr>
              <a:t>https://</a:t>
            </a:r>
            <a:r>
              <a:rPr lang="en-GB" sz="1400" dirty="0" smtClean="0">
                <a:hlinkClick r:id="rId7"/>
              </a:rPr>
              <a:t>www.bing.com/images/search?q=carla+rinaldi+reggio+emilia&amp;id=C00C9186B5942D8CD6F985E9810339A2F0C19F9A&amp;FORM=IQFRBA</a:t>
            </a:r>
            <a:r>
              <a:rPr lang="en-GB" sz="1400" dirty="0" smtClean="0"/>
              <a:t> </a:t>
            </a:r>
            <a:r>
              <a:rPr lang="en-GB" sz="1400" dirty="0"/>
              <a:t>[Accessed: 25.1.18</a:t>
            </a:r>
            <a:r>
              <a:rPr lang="en-GB" sz="1400" dirty="0" smtClean="0"/>
              <a:t>]</a:t>
            </a:r>
            <a:endParaRPr lang="en-GB" sz="1400" dirty="0"/>
          </a:p>
          <a:p>
            <a:endParaRPr lang="en-GB" sz="1400" dirty="0" smtClean="0"/>
          </a:p>
          <a:p>
            <a:r>
              <a:rPr lang="en-GB" sz="1400" dirty="0" smtClean="0"/>
              <a:t>Britannica (no date) ‘</a:t>
            </a:r>
            <a:r>
              <a:rPr lang="en-GB" sz="1400" dirty="0"/>
              <a:t>John Locke’. </a:t>
            </a:r>
            <a:r>
              <a:rPr lang="en-GB" sz="1400" dirty="0">
                <a:hlinkClick r:id="rId8"/>
              </a:rPr>
              <a:t>https://</a:t>
            </a:r>
            <a:r>
              <a:rPr lang="en-GB" sz="1400" dirty="0" smtClean="0">
                <a:hlinkClick r:id="rId8"/>
              </a:rPr>
              <a:t>www.britannica.com/biography/John-Locke</a:t>
            </a:r>
            <a:r>
              <a:rPr lang="en-GB" sz="1400" dirty="0"/>
              <a:t> [Accessed: 25.1.18].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60857659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796</TotalTime>
  <Words>708</Words>
  <Application>Microsoft Office PowerPoint</Application>
  <PresentationFormat>On-screen Show (4:3)</PresentationFormat>
  <Paragraphs>109</Paragraphs>
  <Slides>18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Myriad Pro</vt:lpstr>
      <vt:lpstr>20140311PresentationUWTSDTemplate</vt:lpstr>
      <vt:lpstr>Plant a’r cyfryngau  EAEC6011C Children and the media  EAEC6011  </vt:lpstr>
      <vt:lpstr>Plant a’r cyfryngau Children and the media</vt:lpstr>
      <vt:lpstr>PowerPoint Presentation</vt:lpstr>
      <vt:lpstr>A ddylai plant cael mynediad rhydd i’r cyfryngau? Should children have free access to the media?</vt:lpstr>
      <vt:lpstr>Ofcom 2015:6</vt:lpstr>
      <vt:lpstr>Ofcom 2015:6</vt:lpstr>
      <vt:lpstr>Ofcom 2015:6</vt:lpstr>
      <vt:lpstr>PowerPoint Presentation</vt:lpstr>
      <vt:lpstr>Daliadau am blant a phlentyndod Views of children and childhood</vt:lpstr>
      <vt:lpstr>Damcaniaethau am blant a phlentyndod Theories about children and childhood</vt:lpstr>
      <vt:lpstr>John Locke 1632</vt:lpstr>
      <vt:lpstr>John Wesley 1703</vt:lpstr>
      <vt:lpstr>Jean- Jacques Rousseau 1712</vt:lpstr>
      <vt:lpstr>Lev Vygotsky 1896</vt:lpstr>
      <vt:lpstr>Jean Piaget 1896</vt:lpstr>
      <vt:lpstr>Carla Rinaldi</vt:lpstr>
      <vt:lpstr>Tasg ymchwil      Research task</vt:lpstr>
      <vt:lpstr>Cyfeiriadau delweddau       References for images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Gwyneth Davies</cp:lastModifiedBy>
  <cp:revision>48</cp:revision>
  <dcterms:created xsi:type="dcterms:W3CDTF">2015-01-06T11:02:32Z</dcterms:created>
  <dcterms:modified xsi:type="dcterms:W3CDTF">2018-01-26T09:11:36Z</dcterms:modified>
</cp:coreProperties>
</file>