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84" r:id="rId3"/>
    <p:sldId id="282" r:id="rId4"/>
    <p:sldId id="283" r:id="rId5"/>
    <p:sldId id="271" r:id="rId6"/>
    <p:sldId id="272" r:id="rId7"/>
    <p:sldId id="276" r:id="rId8"/>
    <p:sldId id="275" r:id="rId9"/>
    <p:sldId id="277" r:id="rId10"/>
    <p:sldId id="278" r:id="rId11"/>
    <p:sldId id="279" r:id="rId12"/>
    <p:sldId id="280" r:id="rId13"/>
    <p:sldId id="257" r:id="rId14"/>
    <p:sldId id="261" r:id="rId15"/>
    <p:sldId id="28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1001" autoAdjust="0"/>
  </p:normalViewPr>
  <p:slideViewPr>
    <p:cSldViewPr snapToGrid="0">
      <p:cViewPr varScale="1">
        <p:scale>
          <a:sx n="91" d="100"/>
          <a:sy n="91" d="100"/>
        </p:scale>
        <p:origin x="4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B2B752-C700-4487-9054-E721BE95435E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95940-6E6C-4BBC-9C2E-16B8C0238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989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Avoid data redundancy</a:t>
            </a:r>
            <a:r>
              <a:rPr lang="en-GB" baseline="0" dirty="0" smtClean="0"/>
              <a:t> means avoid duplication of data.</a:t>
            </a:r>
          </a:p>
          <a:p>
            <a:r>
              <a:rPr lang="en-GB" baseline="0" dirty="0" smtClean="0"/>
              <a:t>Ensure integrity  means keeping the data in consistent formats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95940-6E6C-4BBC-9C2E-16B8C02380A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8820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While few BAs are involved in analysing and developing strategy, it is vital that they know about the strategy of their organisation so that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 can conduct their work with a view to supporting the implementation of the strategy and the achievement of the business objectives.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terms of the assignment you can not undertake all the responsibilities of the business analyst but certainly your role is to </a:t>
            </a:r>
            <a:r>
              <a:rPr lang="en-GB" sz="12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the implementation and operation of those tactics</a:t>
            </a:r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(determining a suitable conference venue through recording data about the what</a:t>
            </a:r>
            <a:r>
              <a:rPr lang="en-GB" sz="1200" baseline="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available, and storing this data in a database for operation and analysis) -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James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Cadle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Debra Paul and Paul Turner (2010)  Business Analysis Techniques.  Published by British Informatics Society Limited (BISL), ISBN 978-1-906124-23-6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95940-6E6C-4BBC-9C2E-16B8C02380A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2241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3806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95940-6E6C-4BBC-9C2E-16B8C02380A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917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109728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447800"/>
            <a:ext cx="5384800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47800"/>
            <a:ext cx="5384800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84CD15E-B770-4FB4-BB21-808F8DB48D2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3612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  <p:sldLayoutId id="2147483669" r:id="rId18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828847"/>
            <a:ext cx="9448800" cy="1825096"/>
          </a:xfrm>
        </p:spPr>
        <p:txBody>
          <a:bodyPr/>
          <a:lstStyle/>
          <a:p>
            <a:r>
              <a:rPr lang="en-GB" dirty="0" smtClean="0"/>
              <a:t>Capture the data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84991"/>
            <a:ext cx="9448800" cy="685800"/>
          </a:xfrm>
        </p:spPr>
        <p:txBody>
          <a:bodyPr>
            <a:noAutofit/>
          </a:bodyPr>
          <a:lstStyle/>
          <a:p>
            <a:r>
              <a:rPr lang="en-GB" sz="2800" dirty="0" smtClean="0"/>
              <a:t>Week </a:t>
            </a:r>
            <a:r>
              <a:rPr lang="en-GB" sz="2800" dirty="0" smtClean="0"/>
              <a:t>8&amp;9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 smtClean="0"/>
              <a:t>Dr Roisin Mullins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48961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042" y="0"/>
            <a:ext cx="3577389" cy="871921"/>
          </a:xfrm>
        </p:spPr>
        <p:txBody>
          <a:bodyPr>
            <a:normAutofit/>
          </a:bodyPr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1305" y="1111718"/>
            <a:ext cx="9256295" cy="5613935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Recap 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Purpose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of a database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Functions of a database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Role of the Business Analyst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Database Design Lifecycle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Tools to capture data and information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Database tools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Benefits of appropriate database tools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Data tools trends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Activity 1 and 2</a:t>
            </a:r>
          </a:p>
          <a:p>
            <a:pPr marL="0" indent="0">
              <a:buNone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Instructions – in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semester 2 week 1 –Q&amp;A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3654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 txBox="1">
            <a:spLocks noChangeArrowheads="1"/>
          </p:cNvSpPr>
          <p:nvPr/>
        </p:nvSpPr>
        <p:spPr>
          <a:xfrm>
            <a:off x="1048029" y="1788459"/>
            <a:ext cx="10045795" cy="3496235"/>
          </a:xfrm>
          <a:prstGeom prst="rect">
            <a:avLst/>
          </a:prstGeom>
        </p:spPr>
        <p:txBody>
          <a:bodyPr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4300" lvl="3" indent="-342900">
              <a:buFont typeface="Courier New" panose="02070309020205020404" pitchFamily="49" charset="0"/>
              <a:buChar char="o"/>
              <a:defRPr/>
            </a:pP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Optimises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data management</a:t>
            </a:r>
          </a:p>
          <a:p>
            <a:pPr marL="294300" lvl="3" indent="-342900">
              <a:spcBef>
                <a:spcPct val="0"/>
              </a:spcBef>
              <a:buFont typeface="Courier New" panose="02070309020205020404" pitchFamily="49" charset="0"/>
              <a:buChar char="o"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Transforms data into information</a:t>
            </a:r>
          </a:p>
          <a:p>
            <a:pPr marL="294300" lvl="3" indent="-342900">
              <a:spcBef>
                <a:spcPct val="0"/>
              </a:spcBef>
              <a:buFont typeface="Courier New" panose="02070309020205020404" pitchFamily="49" charset="0"/>
              <a:buChar char="o"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Defines the database’s expected use - different approach needed for different types of databases (ER)</a:t>
            </a:r>
          </a:p>
          <a:p>
            <a:pPr marL="294300" lvl="3" indent="-342900">
              <a:buFont typeface="Courier New" panose="02070309020205020404" pitchFamily="49" charset="0"/>
              <a:buChar char="o"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Avoid data redundancy &amp; ensure data integrity - data is accurate and verifiable</a:t>
            </a:r>
          </a:p>
          <a:p>
            <a:pPr marL="294300" lvl="3" indent="-342900">
              <a:buFont typeface="Courier New" panose="02070309020205020404" pitchFamily="49" charset="0"/>
              <a:buChar char="o"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Ensure good design - Poorly designed database generates errors -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leads to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bad decisions  - can lead to failure of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565299" y="460419"/>
            <a:ext cx="59586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4000" cap="all" dirty="0">
                <a:latin typeface="+mj-lt"/>
                <a:ea typeface="+mj-ea"/>
                <a:cs typeface="+mj-cs"/>
              </a:rPr>
              <a:t>Purpose of Database</a:t>
            </a:r>
          </a:p>
        </p:txBody>
      </p:sp>
      <p:sp>
        <p:nvSpPr>
          <p:cNvPr id="4" name="Rectangle 3"/>
          <p:cNvSpPr/>
          <p:nvPr/>
        </p:nvSpPr>
        <p:spPr>
          <a:xfrm>
            <a:off x="2868706" y="6338863"/>
            <a:ext cx="93232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Roman Steven (2002)  Access Database Design and Programming, 3</a:t>
            </a:r>
            <a:r>
              <a:rPr lang="en-GB" baseline="30000" dirty="0" smtClean="0"/>
              <a:t>rd</a:t>
            </a:r>
            <a:r>
              <a:rPr lang="en-GB" dirty="0" smtClean="0"/>
              <a:t> ed. O’Reilly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053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35424" y="1916284"/>
            <a:ext cx="961464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3" indent="-342900">
              <a:spcBef>
                <a:spcPts val="0"/>
              </a:spcBef>
              <a:buFont typeface="Courier New" panose="02070309020205020404" pitchFamily="49" charset="0"/>
              <a:buChar char="o"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Stores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data and related data entry forms, report definitions, etc.</a:t>
            </a:r>
          </a:p>
          <a:p>
            <a:pPr marL="342900" lvl="3" indent="-342900">
              <a:spcBef>
                <a:spcPts val="0"/>
              </a:spcBef>
              <a:buFont typeface="Courier New" panose="02070309020205020404" pitchFamily="49" charset="0"/>
              <a:buChar char="o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Hides the complexities of relational database model from the user - facilitates the construction/definition of data elements and their relationships.  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3" indent="-342900">
              <a:spcBef>
                <a:spcPts val="0"/>
              </a:spcBef>
              <a:buFont typeface="Courier New" panose="02070309020205020404" pitchFamily="49" charset="0"/>
              <a:buChar char="o"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Enables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data transformation and presentation</a:t>
            </a:r>
          </a:p>
          <a:p>
            <a:pPr marL="342900" lvl="3" indent="-342900">
              <a:spcBef>
                <a:spcPts val="0"/>
              </a:spcBef>
              <a:buFont typeface="Courier New" panose="02070309020205020404" pitchFamily="49" charset="0"/>
              <a:buChar char="o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Enforces data integrity</a:t>
            </a:r>
          </a:p>
          <a:p>
            <a:pPr marL="342900" lvl="3" indent="-342900">
              <a:spcBef>
                <a:spcPts val="0"/>
              </a:spcBef>
              <a:buFont typeface="Courier New" panose="02070309020205020404" pitchFamily="49" charset="0"/>
              <a:buChar char="o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Implements data security management - access, privacy, backup &amp; restoration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1927849" y="836190"/>
            <a:ext cx="1007198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4000" cap="all" dirty="0">
                <a:latin typeface="+mj-lt"/>
                <a:ea typeface="+mj-ea"/>
                <a:cs typeface="+mj-cs"/>
              </a:rPr>
              <a:t>Functions of DBMS/Database System</a:t>
            </a:r>
          </a:p>
        </p:txBody>
      </p:sp>
      <p:sp>
        <p:nvSpPr>
          <p:cNvPr id="4" name="Rectangle 3"/>
          <p:cNvSpPr/>
          <p:nvPr/>
        </p:nvSpPr>
        <p:spPr>
          <a:xfrm>
            <a:off x="2868706" y="6379204"/>
            <a:ext cx="93232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Roman Steven (2002)  Access Database Design and Programming, 3</a:t>
            </a:r>
            <a:r>
              <a:rPr lang="en-GB" baseline="30000" dirty="0" smtClean="0"/>
              <a:t>rd</a:t>
            </a:r>
            <a:r>
              <a:rPr lang="en-GB" dirty="0" smtClean="0"/>
              <a:t> ed. O’Reilly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1472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3829" y="252744"/>
            <a:ext cx="8610600" cy="1293028"/>
          </a:xfrm>
        </p:spPr>
        <p:txBody>
          <a:bodyPr/>
          <a:lstStyle/>
          <a:p>
            <a:r>
              <a:rPr lang="en-GB" dirty="0" smtClean="0"/>
              <a:t>Business </a:t>
            </a:r>
            <a:r>
              <a:rPr lang="en-GB" dirty="0" smtClean="0"/>
              <a:t>Analyst (BA)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66800" y="1741715"/>
            <a:ext cx="9919447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Analysts (BAs) are engaged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an early point. 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investigate ideas and problems, 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Formulate options for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way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forward.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Produce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business cases setting out their conclusions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and recommendations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responsibility for advising organisations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on effective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courses of action lies with BAs, and their work precedes that of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project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manager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Work at a senior level in organisations.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97224" y="6338863"/>
            <a:ext cx="93232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James </a:t>
            </a:r>
            <a:r>
              <a:rPr lang="en-GB" dirty="0" err="1"/>
              <a:t>Cadle</a:t>
            </a:r>
            <a:r>
              <a:rPr lang="en-GB" dirty="0"/>
              <a:t>, Debra Paul and Paul Turner (2010)  Business Analysis Techniques</a:t>
            </a:r>
          </a:p>
        </p:txBody>
      </p:sp>
    </p:spTree>
    <p:extLst>
      <p:ext uri="{BB962C8B-B14F-4D97-AF65-F5344CB8AC3E}">
        <p14:creationId xmlns:p14="http://schemas.microsoft.com/office/powerpoint/2010/main" val="14440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274516"/>
            <a:ext cx="8610600" cy="1293028"/>
          </a:xfrm>
        </p:spPr>
        <p:txBody>
          <a:bodyPr/>
          <a:lstStyle/>
          <a:p>
            <a:r>
              <a:rPr lang="en-GB" dirty="0" smtClean="0"/>
              <a:t>Role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responsibility </a:t>
            </a:r>
            <a:r>
              <a:rPr lang="en-GB" dirty="0" smtClean="0"/>
              <a:t>of Business Analyst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32" y="1809550"/>
            <a:ext cx="11189368" cy="4723597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BAs need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ensure that all business changes are in line with the mission,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objectives and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strategy of the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organisation.</a:t>
            </a:r>
          </a:p>
          <a:p>
            <a:pPr marL="0" indent="0">
              <a:buNone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tactical options that will address a given situation and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will support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delivery of the business strategy;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Define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tactics that will enable the organisation to achieve its strategy;</a:t>
            </a:r>
          </a:p>
          <a:p>
            <a:pPr lvl="1"/>
            <a:r>
              <a:rPr lang="en-GB" sz="26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implementation and operation of those tactics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lvl="1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Redefine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tactics after implementation to take account of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changes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and to ensure continuing alignment with business objectives.</a:t>
            </a:r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10034337" y="4957011"/>
            <a:ext cx="1191126" cy="12031"/>
          </a:xfrm>
          <a:prstGeom prst="straightConnector1">
            <a:avLst/>
          </a:prstGeom>
          <a:ln w="889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227185" y="6348481"/>
            <a:ext cx="86747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James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Cadle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Debra Paul and Paul Turner (2010)  Business Analysis Techniques</a:t>
            </a:r>
          </a:p>
        </p:txBody>
      </p:sp>
    </p:spTree>
    <p:extLst>
      <p:ext uri="{BB962C8B-B14F-4D97-AF65-F5344CB8AC3E}">
        <p14:creationId xmlns:p14="http://schemas.microsoft.com/office/powerpoint/2010/main" val="3767382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Oval 39"/>
          <p:cNvSpPr>
            <a:spLocks noChangeArrowheads="1"/>
          </p:cNvSpPr>
          <p:nvPr/>
        </p:nvSpPr>
        <p:spPr bwMode="auto">
          <a:xfrm>
            <a:off x="4127500" y="1981200"/>
            <a:ext cx="3733800" cy="3581400"/>
          </a:xfrm>
          <a:prstGeom prst="ellipse">
            <a:avLst/>
          </a:prstGeom>
          <a:noFill/>
          <a:ln w="25400">
            <a:solidFill>
              <a:srgbClr val="00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5" name="Oval 5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5499100" y="1689100"/>
            <a:ext cx="1130300" cy="825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6" name="Oval 7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7099300" y="2679700"/>
            <a:ext cx="1130300" cy="825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7" name="Oval 8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6794500" y="4572000"/>
            <a:ext cx="1206500" cy="838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8" name="Oval 11"/>
          <p:cNvSpPr>
            <a:spLocks noChangeArrowheads="1"/>
          </p:cNvSpPr>
          <p:nvPr/>
        </p:nvSpPr>
        <p:spPr bwMode="auto">
          <a:xfrm>
            <a:off x="3949700" y="4676775"/>
            <a:ext cx="1460500" cy="7620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9" name="Oval 10"/>
          <p:cNvSpPr>
            <a:spLocks noChangeArrowheads="1"/>
          </p:cNvSpPr>
          <p:nvPr/>
        </p:nvSpPr>
        <p:spPr bwMode="auto">
          <a:xfrm>
            <a:off x="3670300" y="2749550"/>
            <a:ext cx="1282700" cy="67945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>
          <a:xfrm>
            <a:off x="1993900" y="357635"/>
            <a:ext cx="8229600" cy="9144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000" dirty="0"/>
              <a:t>DB Lifecycle: </a:t>
            </a:r>
            <a:r>
              <a:rPr lang="en-GB" sz="3000" dirty="0"/>
              <a:t>Stages for data generation, data storage and data analysis</a:t>
            </a:r>
            <a:br>
              <a:rPr lang="en-GB" sz="3000" dirty="0"/>
            </a:br>
            <a:endParaRPr lang="en-US" sz="3000" dirty="0"/>
          </a:p>
        </p:txBody>
      </p:sp>
      <p:sp>
        <p:nvSpPr>
          <p:cNvPr id="1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2E94147F-7A00-434D-A8FF-567839D6EC5D}" type="slidenum">
              <a:rPr lang="en-US" altLang="en-US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3563" name="Rectangle 18"/>
          <p:cNvSpPr>
            <a:spLocks noChangeArrowheads="1"/>
          </p:cNvSpPr>
          <p:nvPr/>
        </p:nvSpPr>
        <p:spPr bwMode="auto">
          <a:xfrm>
            <a:off x="5584826" y="1905001"/>
            <a:ext cx="913713" cy="335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600">
                <a:latin typeface="Times New Roman" panose="02020603050405020304" pitchFamily="18" charset="0"/>
              </a:rPr>
              <a:t>Planning</a:t>
            </a:r>
          </a:p>
        </p:txBody>
      </p:sp>
      <p:sp>
        <p:nvSpPr>
          <p:cNvPr id="23564" name="Rectangle 19"/>
          <p:cNvSpPr>
            <a:spLocks noChangeArrowheads="1"/>
          </p:cNvSpPr>
          <p:nvPr/>
        </p:nvSpPr>
        <p:spPr bwMode="auto">
          <a:xfrm>
            <a:off x="7234636" y="2895601"/>
            <a:ext cx="902492" cy="335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>
                <a:latin typeface="Times New Roman" panose="02020603050405020304" pitchFamily="18" charset="0"/>
              </a:rPr>
              <a:t>Analysis</a:t>
            </a:r>
          </a:p>
        </p:txBody>
      </p:sp>
      <p:sp>
        <p:nvSpPr>
          <p:cNvPr id="23565" name="Rectangle 24"/>
          <p:cNvSpPr>
            <a:spLocks noChangeArrowheads="1"/>
          </p:cNvSpPr>
          <p:nvPr/>
        </p:nvSpPr>
        <p:spPr bwMode="auto">
          <a:xfrm>
            <a:off x="6794500" y="4724400"/>
            <a:ext cx="1206500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>
                <a:latin typeface="Times New Roman" panose="02020603050405020304" pitchFamily="18" charset="0"/>
              </a:rPr>
              <a:t>conceptual design</a:t>
            </a:r>
          </a:p>
        </p:txBody>
      </p:sp>
      <p:sp>
        <p:nvSpPr>
          <p:cNvPr id="23566" name="Rectangle 25"/>
          <p:cNvSpPr>
            <a:spLocks noChangeArrowheads="1"/>
          </p:cNvSpPr>
          <p:nvPr/>
        </p:nvSpPr>
        <p:spPr bwMode="auto">
          <a:xfrm>
            <a:off x="3962400" y="4876801"/>
            <a:ext cx="1511300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>
                <a:latin typeface="Times New Roman" panose="02020603050405020304" pitchFamily="18" charset="0"/>
              </a:rPr>
              <a:t>Implementation</a:t>
            </a:r>
          </a:p>
        </p:txBody>
      </p:sp>
      <p:sp>
        <p:nvSpPr>
          <p:cNvPr id="23567" name="Rectangle 26"/>
          <p:cNvSpPr>
            <a:spLocks noChangeArrowheads="1"/>
          </p:cNvSpPr>
          <p:nvPr/>
        </p:nvSpPr>
        <p:spPr bwMode="auto">
          <a:xfrm>
            <a:off x="3719514" y="2895601"/>
            <a:ext cx="13096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600">
                <a:latin typeface="Times New Roman" panose="02020603050405020304" pitchFamily="18" charset="0"/>
              </a:rPr>
              <a:t>Maintenance</a:t>
            </a:r>
          </a:p>
        </p:txBody>
      </p:sp>
      <p:sp>
        <p:nvSpPr>
          <p:cNvPr id="23568" name="Rectangle 27"/>
          <p:cNvSpPr>
            <a:spLocks noChangeArrowheads="1"/>
          </p:cNvSpPr>
          <p:nvPr/>
        </p:nvSpPr>
        <p:spPr bwMode="auto">
          <a:xfrm>
            <a:off x="4279900" y="3522664"/>
            <a:ext cx="365760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b="1" i="1">
                <a:solidFill>
                  <a:srgbClr val="006600"/>
                </a:solidFill>
                <a:latin typeface="Times New Roman" panose="02020603050405020304" pitchFamily="18" charset="0"/>
              </a:rPr>
              <a:t>Design is a never-ending process</a:t>
            </a:r>
            <a:r>
              <a:rPr lang="en-US" altLang="en-US" sz="2800" b="1" i="1">
                <a:solidFill>
                  <a:srgbClr val="006600"/>
                </a:solidFill>
                <a:latin typeface="Times New Roman" panose="02020603050405020304" pitchFamily="18" charset="0"/>
              </a:rPr>
              <a:t>...</a:t>
            </a:r>
          </a:p>
        </p:txBody>
      </p:sp>
      <p:sp>
        <p:nvSpPr>
          <p:cNvPr id="23569" name="Oval 29"/>
          <p:cNvSpPr>
            <a:spLocks noChangeArrowheads="1"/>
          </p:cNvSpPr>
          <p:nvPr/>
        </p:nvSpPr>
        <p:spPr bwMode="auto">
          <a:xfrm>
            <a:off x="4889500" y="2133600"/>
            <a:ext cx="228600" cy="228600"/>
          </a:xfrm>
          <a:prstGeom prst="ellipse">
            <a:avLst/>
          </a:prstGeom>
          <a:solidFill>
            <a:srgbClr val="FF9900"/>
          </a:solidFill>
          <a:ln w="12700">
            <a:solidFill>
              <a:srgbClr val="33CCCC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70" name="AutoShape 40"/>
          <p:cNvSpPr>
            <a:spLocks noChangeArrowheads="1"/>
          </p:cNvSpPr>
          <p:nvPr/>
        </p:nvSpPr>
        <p:spPr bwMode="auto">
          <a:xfrm rot="1466637">
            <a:off x="4432300" y="2057400"/>
            <a:ext cx="457200" cy="76200"/>
          </a:xfrm>
          <a:prstGeom prst="notchedRightArrow">
            <a:avLst>
              <a:gd name="adj1" fmla="val 50000"/>
              <a:gd name="adj2" fmla="val 150000"/>
            </a:avLst>
          </a:prstGeom>
          <a:solidFill>
            <a:srgbClr val="FF33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19" name="Rectangle 18"/>
          <p:cNvSpPr/>
          <p:nvPr/>
        </p:nvSpPr>
        <p:spPr>
          <a:xfrm>
            <a:off x="2783541" y="6416818"/>
            <a:ext cx="94084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dirty="0"/>
              <a:t>Database Systems: Design, Implementation, &amp; Management: Rob &amp; </a:t>
            </a:r>
            <a:r>
              <a:rPr lang="en-US" altLang="en-US" dirty="0" smtClean="0"/>
              <a:t>Coronel (2006)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59768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435" y="105468"/>
            <a:ext cx="11331389" cy="1293028"/>
          </a:xfrm>
        </p:spPr>
        <p:txBody>
          <a:bodyPr/>
          <a:lstStyle/>
          <a:p>
            <a:r>
              <a:rPr lang="en-US" dirty="0"/>
              <a:t>Database Lifecycle: Planning &amp;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929" y="1885277"/>
            <a:ext cx="10820400" cy="4024125"/>
          </a:xfrm>
        </p:spPr>
        <p:txBody>
          <a:bodyPr/>
          <a:lstStyle/>
          <a:p>
            <a:r>
              <a:rPr lang="en-US" altLang="en-US" sz="3000" dirty="0"/>
              <a:t>Database Lifecycle</a:t>
            </a:r>
          </a:p>
          <a:p>
            <a:pPr lvl="1"/>
            <a:r>
              <a:rPr lang="en-US" altLang="en-US" sz="3000" dirty="0"/>
              <a:t>Planning &amp; Analysis</a:t>
            </a:r>
          </a:p>
          <a:p>
            <a:pPr lvl="1"/>
            <a:r>
              <a:rPr lang="en-US" altLang="en-US" sz="3000" dirty="0"/>
              <a:t>Database Design</a:t>
            </a:r>
          </a:p>
          <a:p>
            <a:pPr lvl="1"/>
            <a:r>
              <a:rPr lang="en-US" altLang="en-US" sz="3000" dirty="0"/>
              <a:t>Implementation</a:t>
            </a:r>
          </a:p>
          <a:p>
            <a:pPr lvl="1"/>
            <a:r>
              <a:rPr lang="en-US" altLang="en-US" sz="3000" dirty="0"/>
              <a:t>Maintenance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635625" y="6416818"/>
            <a:ext cx="9556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dirty="0"/>
              <a:t>Database Systems: Design, Implementation, &amp; Management: Rob &amp; </a:t>
            </a:r>
            <a:r>
              <a:rPr lang="en-US" altLang="en-US" dirty="0" smtClean="0"/>
              <a:t>Coronel (2006)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99963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9012" y="0"/>
            <a:ext cx="8610600" cy="1293028"/>
          </a:xfrm>
        </p:spPr>
        <p:txBody>
          <a:bodyPr/>
          <a:lstStyle/>
          <a:p>
            <a:r>
              <a:rPr lang="en-US" altLang="en-US" dirty="0" smtClean="0"/>
              <a:t>Stage 1 Planning </a:t>
            </a:r>
            <a:r>
              <a:rPr lang="en-US" altLang="en-US" dirty="0"/>
              <a:t>&amp; </a:t>
            </a:r>
            <a:r>
              <a:rPr lang="en-US" altLang="en-US" dirty="0" smtClean="0"/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88" y="1091903"/>
            <a:ext cx="11268635" cy="5483710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US" sz="3200" dirty="0" smtClean="0"/>
              <a:t>Situation</a:t>
            </a:r>
            <a:endParaRPr lang="en-US" sz="3200" dirty="0"/>
          </a:p>
          <a:p>
            <a:pPr marL="514350" indent="-514350">
              <a:buFont typeface="+mj-lt"/>
              <a:buAutoNum type="arabicPeriod"/>
              <a:defRPr/>
            </a:pPr>
            <a:r>
              <a:rPr lang="en-US" sz="2800" dirty="0" smtClean="0"/>
              <a:t>General </a:t>
            </a:r>
            <a:r>
              <a:rPr lang="en-US" sz="2800" dirty="0"/>
              <a:t>conditions in which company operates, its </a:t>
            </a:r>
            <a:r>
              <a:rPr lang="en-US" sz="2800" dirty="0" err="1" smtClean="0"/>
              <a:t>organisational</a:t>
            </a:r>
            <a:r>
              <a:rPr lang="en-US" sz="2800" dirty="0" smtClean="0"/>
              <a:t> </a:t>
            </a:r>
            <a:r>
              <a:rPr lang="en-US" sz="2800" dirty="0"/>
              <a:t>structure, and its </a:t>
            </a:r>
            <a:r>
              <a:rPr lang="en-US" sz="2800" dirty="0" smtClean="0"/>
              <a:t>mission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US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80000"/>
              </a:lnSpc>
              <a:buClr>
                <a:srgbClr val="006600"/>
              </a:buClr>
              <a:buFont typeface="+mj-lt"/>
              <a:buAutoNum type="arabicPeriod"/>
            </a:pPr>
            <a:r>
              <a:rPr lang="en-US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Define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Problems &amp; Constraints</a:t>
            </a:r>
          </a:p>
          <a:p>
            <a:pPr marL="971550" lvl="1" indent="-514350">
              <a:lnSpc>
                <a:spcPct val="80000"/>
              </a:lnSpc>
              <a:buFont typeface="+mj-lt"/>
              <a:buAutoNum type="arabicPeriod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problems to be solved?</a:t>
            </a:r>
          </a:p>
          <a:p>
            <a:pPr marL="971550" lvl="1" indent="-514350">
              <a:lnSpc>
                <a:spcPct val="80000"/>
              </a:lnSpc>
              <a:buFont typeface="+mj-lt"/>
              <a:buAutoNum type="arabicPeriod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constraints that limit the database design?</a:t>
            </a:r>
          </a:p>
          <a:p>
            <a:pPr marL="1428750" lvl="2" indent="-514350">
              <a:lnSpc>
                <a:spcPct val="80000"/>
              </a:lnSpc>
              <a:buFont typeface="+mj-lt"/>
              <a:buAutoNum type="arabicPeriod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e.g. time, budget, personnel, etc. </a:t>
            </a:r>
          </a:p>
          <a:p>
            <a:pPr marL="1428750" lvl="2" indent="-514350">
              <a:lnSpc>
                <a:spcPct val="80000"/>
              </a:lnSpc>
              <a:buFont typeface="+mj-lt"/>
              <a:buAutoNum type="arabicPeriod"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80000"/>
              </a:lnSpc>
              <a:buClr>
                <a:srgbClr val="006600"/>
              </a:buClr>
              <a:buFont typeface="+mj-lt"/>
              <a:buAutoNum type="arabicPeriod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Define Objectives</a:t>
            </a:r>
          </a:p>
          <a:p>
            <a:pPr marL="838200" lvl="1" indent="-381000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Database should be designed to help solve the major problems.</a:t>
            </a:r>
          </a:p>
          <a:p>
            <a:pPr marL="1257300" lvl="2" indent="-342900">
              <a:lnSpc>
                <a:spcPct val="80000"/>
              </a:lnSpc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examine the problem space for possible database solutions.</a:t>
            </a:r>
            <a:b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554941" y="6416818"/>
            <a:ext cx="96370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dirty="0"/>
              <a:t>Database Systems: Design, Implementation, &amp; Management: Rob &amp; </a:t>
            </a:r>
            <a:r>
              <a:rPr lang="en-US" altLang="en-US" dirty="0" smtClean="0"/>
              <a:t>Coronel (2006)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08193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42095" y="0"/>
            <a:ext cx="4392706" cy="1102660"/>
          </a:xfrm>
        </p:spPr>
        <p:txBody>
          <a:bodyPr/>
          <a:lstStyle/>
          <a:p>
            <a:r>
              <a:rPr lang="en-GB" dirty="0" smtClean="0"/>
              <a:t>Stage 2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68" y="933107"/>
            <a:ext cx="11228295" cy="5403029"/>
          </a:xfrm>
        </p:spPr>
        <p:txBody>
          <a:bodyPr>
            <a:no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Create a conceptual </a:t>
            </a:r>
            <a:r>
              <a:rPr lang="en-US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model</a:t>
            </a:r>
          </a:p>
          <a:p>
            <a:pPr marL="457200" lvl="1" indent="0">
              <a:lnSpc>
                <a:spcPct val="80000"/>
              </a:lnSpc>
              <a:buNone/>
            </a:pPr>
            <a:r>
              <a:rPr lang="en-US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i.e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., Abstract data structure that represent real-world </a:t>
            </a:r>
            <a:r>
              <a:rPr lang="en-US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items.</a:t>
            </a:r>
          </a:p>
          <a:p>
            <a:pPr marL="0" lvl="1" indent="0">
              <a:lnSpc>
                <a:spcPct val="80000"/>
              </a:lnSpc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80000"/>
              </a:lnSpc>
              <a:buNone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Information Need</a:t>
            </a:r>
          </a:p>
          <a:p>
            <a:pPr marL="457200" lvl="2" indent="0">
              <a:lnSpc>
                <a:spcPct val="80000"/>
              </a:lnSpc>
              <a:buNone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kind of information is needed?</a:t>
            </a:r>
          </a:p>
          <a:p>
            <a:pPr marL="0" indent="0">
              <a:buNone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E-R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(ERD) Modeling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steps</a:t>
            </a:r>
          </a:p>
          <a:p>
            <a:pPr marL="914400" lvl="1" indent="-457200">
              <a:buFont typeface="+mj-lt"/>
              <a:buAutoNum type="arabicPeriod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Identify,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and refine the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rule</a:t>
            </a:r>
          </a:p>
          <a:p>
            <a:pPr marL="914400" lvl="1" indent="-457200">
              <a:buFont typeface="+mj-lt"/>
              <a:buAutoNum type="arabicPeriod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Identify the main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entities</a:t>
            </a:r>
          </a:p>
          <a:p>
            <a:pPr marL="914400" lvl="1" indent="-457200">
              <a:buFont typeface="+mj-lt"/>
              <a:buAutoNum type="arabicPeriod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Define the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among entities</a:t>
            </a:r>
          </a:p>
          <a:p>
            <a:pPr marL="914400" lvl="1" indent="-457200">
              <a:buFont typeface="+mj-lt"/>
              <a:buAutoNum type="arabicPeriod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Define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attributes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</a:t>
            </a:r>
            <a:r>
              <a:rPr lang="en-US" sz="2800" dirty="0">
                <a:solidFill>
                  <a:srgbClr val="8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foreign</a:t>
            </a:r>
            <a:r>
              <a:rPr lang="en-US" sz="2800" dirty="0">
                <a:solidFill>
                  <a:srgbClr val="8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keys</a:t>
            </a:r>
            <a:r>
              <a:rPr lang="en-US" sz="2800" dirty="0">
                <a:solidFill>
                  <a:srgbClr val="8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for each entity</a:t>
            </a:r>
          </a:p>
          <a:p>
            <a:pPr marL="914400" lvl="1" indent="-457200">
              <a:buFont typeface="+mj-lt"/>
              <a:buAutoNum type="arabicPeriod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Create an initial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E-R</a:t>
            </a:r>
            <a:r>
              <a:rPr lang="en-US" sz="2800" dirty="0">
                <a:solidFill>
                  <a:srgbClr val="8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diagram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743201" y="6416818"/>
            <a:ext cx="9448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dirty="0"/>
              <a:t>Database Systems: Design, Implementation, &amp; Management: Rob &amp; </a:t>
            </a:r>
            <a:r>
              <a:rPr lang="en-US" altLang="en-US" dirty="0" smtClean="0"/>
              <a:t>Coronel (2006)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62760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5493" y="846111"/>
            <a:ext cx="10820400" cy="5039957"/>
          </a:xfrm>
        </p:spPr>
        <p:txBody>
          <a:bodyPr>
            <a:noAutofit/>
          </a:bodyPr>
          <a:lstStyle/>
          <a:p>
            <a:pPr marL="268288" lvl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Create the database</a:t>
            </a:r>
          </a:p>
          <a:p>
            <a:pPr marL="725488" lvl="3">
              <a:buFontTx/>
              <a:buChar char="•"/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Tables, forms, queries, reports</a:t>
            </a:r>
          </a:p>
          <a:p>
            <a:pPr marL="1182688" lvl="4">
              <a:buFontTx/>
              <a:buChar char="•"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Tools:  Access</a:t>
            </a:r>
          </a:p>
          <a:p>
            <a:pPr marL="1182688" lvl="4">
              <a:buFontTx/>
              <a:buChar char="•"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Programming</a:t>
            </a: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: SQL, VBA</a:t>
            </a:r>
          </a:p>
          <a:p>
            <a:pPr marL="1182688" lvl="4">
              <a:lnSpc>
                <a:spcPct val="100000"/>
              </a:lnSpc>
              <a:buFontTx/>
              <a:buChar char="•"/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Security provisions: password, access rights, data encryption</a:t>
            </a:r>
          </a:p>
          <a:p>
            <a:pPr>
              <a:lnSpc>
                <a:spcPct val="100000"/>
              </a:lnSpc>
            </a:pPr>
            <a:endParaRPr lang="en-US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are the advantages &amp; disadvantages?</a:t>
            </a:r>
          </a:p>
          <a:p>
            <a:pPr lvl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pPr lvl="2"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purchase, maintenance, operational, training, etc.</a:t>
            </a:r>
            <a:b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Features &amp; Tools</a:t>
            </a:r>
          </a:p>
          <a:p>
            <a:pPr lvl="2"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ease-of-use, performance, DB administration, etc. 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5405717" y="88864"/>
            <a:ext cx="6786283" cy="98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smtClean="0"/>
              <a:t>Stage 3 Implementation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635625" y="6416818"/>
            <a:ext cx="9556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dirty="0"/>
              <a:t>Database Systems: Design, Implementation, &amp; Management: Rob &amp; </a:t>
            </a:r>
            <a:r>
              <a:rPr lang="en-US" altLang="en-US" dirty="0" smtClean="0"/>
              <a:t>Coronel (2006)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19978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2612" y="334067"/>
            <a:ext cx="6073588" cy="1293028"/>
          </a:xfrm>
        </p:spPr>
        <p:txBody>
          <a:bodyPr/>
          <a:lstStyle/>
          <a:p>
            <a:r>
              <a:rPr lang="en-GB" dirty="0" smtClean="0"/>
              <a:t>Stage 4 Maintenance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General maintenance</a:t>
            </a:r>
          </a:p>
          <a:p>
            <a:pPr lvl="2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Security audits, system-usage analysis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743201" y="6416818"/>
            <a:ext cx="9448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dirty="0"/>
              <a:t>Database Systems: Design, Implementation, &amp; Management: Rob &amp; </a:t>
            </a:r>
            <a:r>
              <a:rPr lang="en-US" altLang="en-US" dirty="0" smtClean="0"/>
              <a:t>Coronel (2006)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11217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226618"/>
            <a:ext cx="8610600" cy="1293028"/>
          </a:xfrm>
        </p:spPr>
        <p:txBody>
          <a:bodyPr/>
          <a:lstStyle/>
          <a:p>
            <a:r>
              <a:rPr lang="en-GB" dirty="0" smtClean="0"/>
              <a:t>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9001" y="992008"/>
            <a:ext cx="11059886" cy="54472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Database tools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Track and record data on a regular basis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Frequently perform actions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Display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export, or print subsets of that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Access reports - produce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variety of reports or mailing labels.</a:t>
            </a: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Access provides more structure for your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data;</a:t>
            </a: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control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types of data can be entered, 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values can be entered, 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specify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data in one table is related to data in other tables.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summarise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data in printed or electronic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form</a:t>
            </a:r>
          </a:p>
        </p:txBody>
      </p:sp>
      <p:sp>
        <p:nvSpPr>
          <p:cNvPr id="4" name="Rectangle 3"/>
          <p:cNvSpPr/>
          <p:nvPr/>
        </p:nvSpPr>
        <p:spPr>
          <a:xfrm>
            <a:off x="2702859" y="6439220"/>
            <a:ext cx="94891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dirty="0"/>
              <a:t>Database Systems: Design, Implementation, &amp; Management: Rob &amp; </a:t>
            </a:r>
            <a:r>
              <a:rPr lang="en-US" altLang="en-US" dirty="0" smtClean="0"/>
              <a:t>Coronel (2006)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24661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91359" y="802044"/>
            <a:ext cx="11112062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Database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are appropriate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when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Need to store information in a structured format.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Anticipate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many people working in the database and you want robust options that safely handle updates to your data, such as record locking and conflict resolution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Anticipate the need to add more tables to a data set that originated as a flat or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nonrelational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table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Want to run complex queries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Value fact based decision making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6074979" y="198937"/>
            <a:ext cx="4996878" cy="718720"/>
          </a:xfrm>
          <a:prstGeom prst="rect">
            <a:avLst/>
          </a:prstGeom>
        </p:spPr>
        <p:txBody>
          <a:bodyPr/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Database Benefits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58202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Practical exercises in Access to complete.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61023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263</TotalTime>
  <Words>1065</Words>
  <Application>Microsoft Office PowerPoint</Application>
  <PresentationFormat>Widescreen</PresentationFormat>
  <Paragraphs>146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Century Gothic</vt:lpstr>
      <vt:lpstr>Courier New</vt:lpstr>
      <vt:lpstr>Tahoma</vt:lpstr>
      <vt:lpstr>Times New Roman</vt:lpstr>
      <vt:lpstr>Wingdings</vt:lpstr>
      <vt:lpstr>Vapor Trail</vt:lpstr>
      <vt:lpstr>Capture the data</vt:lpstr>
      <vt:lpstr>Objectives</vt:lpstr>
      <vt:lpstr>PowerPoint Presentation</vt:lpstr>
      <vt:lpstr>PowerPoint Presentation</vt:lpstr>
      <vt:lpstr>Business Analyst (BA)</vt:lpstr>
      <vt:lpstr>Role and responsibility of Business Analyst</vt:lpstr>
      <vt:lpstr>DB Lifecycle: Stages for data generation, data storage and data analysis </vt:lpstr>
      <vt:lpstr>Database Lifecycle: Planning &amp; Analysis</vt:lpstr>
      <vt:lpstr>Stage 1 Planning &amp; Analysis</vt:lpstr>
      <vt:lpstr>Stage 2 Design</vt:lpstr>
      <vt:lpstr>PowerPoint Presentation</vt:lpstr>
      <vt:lpstr>Stage 4 Maintenance</vt:lpstr>
      <vt:lpstr>Tools</vt:lpstr>
      <vt:lpstr>PowerPoint Presentation</vt:lpstr>
      <vt:lpstr>Practical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Capture the data</dc:title>
  <dc:creator>L0237_User</dc:creator>
  <cp:lastModifiedBy>L0237_User</cp:lastModifiedBy>
  <cp:revision>39</cp:revision>
  <dcterms:created xsi:type="dcterms:W3CDTF">2017-11-28T09:58:25Z</dcterms:created>
  <dcterms:modified xsi:type="dcterms:W3CDTF">2020-03-01T15:54:20Z</dcterms:modified>
</cp:coreProperties>
</file>