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8288000" cy="10287000"/>
  <p:notesSz cx="6858000" cy="9144000"/>
  <p:embeddedFontLst>
    <p:embeddedFont>
      <p:font typeface="Arial MT Pro" panose="020B0604020202020204" charset="0"/>
      <p:regular r:id="rId18"/>
    </p:embeddedFont>
    <p:embeddedFont>
      <p:font typeface="Arial MT Pro Bold" panose="020B0604020202020204" charset="0"/>
      <p:regular r:id="rId19"/>
    </p:embeddedFont>
    <p:embeddedFont>
      <p:font typeface="Helios" panose="020B0604020202020204" charset="0"/>
      <p:regular r:id="rId20"/>
    </p:embeddedFont>
    <p:embeddedFont>
      <p:font typeface="Helios Bold" panose="020B060402020202020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2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sv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2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29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clsr.2024.105966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8688812"/>
            <a:ext cx="16230600" cy="819638"/>
            <a:chOff x="0" y="0"/>
            <a:chExt cx="4274726" cy="21587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274726" cy="215872"/>
            </a:xfrm>
            <a:custGeom>
              <a:avLst/>
              <a:gdLst/>
              <a:ahLst/>
              <a:cxnLst/>
              <a:rect l="l" t="t" r="r" b="b"/>
              <a:pathLst>
                <a:path w="4274726" h="215872">
                  <a:moveTo>
                    <a:pt x="19080" y="0"/>
                  </a:moveTo>
                  <a:lnTo>
                    <a:pt x="4255646" y="0"/>
                  </a:lnTo>
                  <a:cubicBezTo>
                    <a:pt x="4266183" y="0"/>
                    <a:pt x="4274726" y="8542"/>
                    <a:pt x="4274726" y="19080"/>
                  </a:cubicBezTo>
                  <a:lnTo>
                    <a:pt x="4274726" y="196792"/>
                  </a:lnTo>
                  <a:cubicBezTo>
                    <a:pt x="4274726" y="207330"/>
                    <a:pt x="4266183" y="215872"/>
                    <a:pt x="4255646" y="215872"/>
                  </a:cubicBezTo>
                  <a:lnTo>
                    <a:pt x="19080" y="215872"/>
                  </a:lnTo>
                  <a:cubicBezTo>
                    <a:pt x="8542" y="215872"/>
                    <a:pt x="0" y="207330"/>
                    <a:pt x="0" y="196792"/>
                  </a:cubicBezTo>
                  <a:lnTo>
                    <a:pt x="0" y="19080"/>
                  </a:lnTo>
                  <a:cubicBezTo>
                    <a:pt x="0" y="8542"/>
                    <a:pt x="8542" y="0"/>
                    <a:pt x="1908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rnd">
              <a:solidFill>
                <a:srgbClr val="D7EBF7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4274726" cy="2920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4808170" y="8796316"/>
            <a:ext cx="2325585" cy="604631"/>
            <a:chOff x="0" y="0"/>
            <a:chExt cx="612500" cy="15924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2500" cy="159244"/>
            </a:xfrm>
            <a:custGeom>
              <a:avLst/>
              <a:gdLst/>
              <a:ahLst/>
              <a:cxnLst/>
              <a:rect l="l" t="t" r="r" b="b"/>
              <a:pathLst>
                <a:path w="612500" h="159244">
                  <a:moveTo>
                    <a:pt x="79622" y="0"/>
                  </a:moveTo>
                  <a:lnTo>
                    <a:pt x="532878" y="0"/>
                  </a:lnTo>
                  <a:cubicBezTo>
                    <a:pt x="576852" y="0"/>
                    <a:pt x="612500" y="35648"/>
                    <a:pt x="612500" y="79622"/>
                  </a:cubicBezTo>
                  <a:lnTo>
                    <a:pt x="612500" y="79622"/>
                  </a:lnTo>
                  <a:cubicBezTo>
                    <a:pt x="612500" y="100739"/>
                    <a:pt x="604111" y="120992"/>
                    <a:pt x="589179" y="135924"/>
                  </a:cubicBezTo>
                  <a:cubicBezTo>
                    <a:pt x="574247" y="150856"/>
                    <a:pt x="553995" y="159244"/>
                    <a:pt x="532878" y="159244"/>
                  </a:cubicBezTo>
                  <a:lnTo>
                    <a:pt x="79622" y="159244"/>
                  </a:lnTo>
                  <a:cubicBezTo>
                    <a:pt x="58505" y="159244"/>
                    <a:pt x="38253" y="150856"/>
                    <a:pt x="23321" y="135924"/>
                  </a:cubicBezTo>
                  <a:cubicBezTo>
                    <a:pt x="8389" y="120992"/>
                    <a:pt x="0" y="100739"/>
                    <a:pt x="0" y="79622"/>
                  </a:cubicBezTo>
                  <a:lnTo>
                    <a:pt x="0" y="79622"/>
                  </a:lnTo>
                  <a:cubicBezTo>
                    <a:pt x="0" y="58505"/>
                    <a:pt x="8389" y="38253"/>
                    <a:pt x="23321" y="23321"/>
                  </a:cubicBezTo>
                  <a:cubicBezTo>
                    <a:pt x="38253" y="8389"/>
                    <a:pt x="58505" y="0"/>
                    <a:pt x="79622" y="0"/>
                  </a:cubicBezTo>
                  <a:close/>
                </a:path>
              </a:pathLst>
            </a:custGeom>
            <a:solidFill>
              <a:srgbClr val="001B32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612500" cy="235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2302140" y="8884568"/>
            <a:ext cx="476953" cy="476953"/>
          </a:xfrm>
          <a:custGeom>
            <a:avLst/>
            <a:gdLst/>
            <a:ahLst/>
            <a:cxnLst/>
            <a:rect l="l" t="t" r="r" b="b"/>
            <a:pathLst>
              <a:path w="476953" h="476953">
                <a:moveTo>
                  <a:pt x="0" y="0"/>
                </a:moveTo>
                <a:lnTo>
                  <a:pt x="476953" y="0"/>
                </a:lnTo>
                <a:lnTo>
                  <a:pt x="476953" y="476953"/>
                </a:lnTo>
                <a:lnTo>
                  <a:pt x="0" y="47695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2066503"/>
            <a:ext cx="16230600" cy="1859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679"/>
              </a:lnSpc>
            </a:pPr>
            <a:r>
              <a:rPr lang="en-US" sz="5199" b="1" spc="-415" dirty="0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Exploring Employee Perceptions of Trust and Fairness in AI-Assisted Human Resource Decision-Making within Contemporary </a:t>
            </a:r>
            <a:r>
              <a:rPr lang="en-US" sz="5199" b="1" spc="-415" dirty="0" err="1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Organisations</a:t>
            </a:r>
            <a:endParaRPr lang="en-US" sz="5199" b="1" spc="-415" dirty="0">
              <a:solidFill>
                <a:srgbClr val="FFFFFF"/>
              </a:solidFill>
              <a:latin typeface="Helios Bold"/>
              <a:ea typeface="Helios Bold"/>
              <a:cs typeface="Helios Bold"/>
              <a:sym typeface="Helios 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028700" y="4293802"/>
            <a:ext cx="11930881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0"/>
              </a:lnSpc>
              <a:spcBef>
                <a:spcPct val="0"/>
              </a:spcBef>
            </a:pPr>
            <a:r>
              <a:rPr lang="en-US" sz="3000" spc="219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Research Proposal</a:t>
            </a:r>
          </a:p>
        </p:txBody>
      </p:sp>
      <p:sp>
        <p:nvSpPr>
          <p:cNvPr id="11" name="Freeform 11"/>
          <p:cNvSpPr/>
          <p:nvPr/>
        </p:nvSpPr>
        <p:spPr>
          <a:xfrm>
            <a:off x="10461306" y="2501181"/>
            <a:ext cx="9023856" cy="8933617"/>
          </a:xfrm>
          <a:custGeom>
            <a:avLst/>
            <a:gdLst/>
            <a:ahLst/>
            <a:cxnLst/>
            <a:rect l="l" t="t" r="r" b="b"/>
            <a:pathLst>
              <a:path w="9023856" h="8933617">
                <a:moveTo>
                  <a:pt x="0" y="0"/>
                </a:moveTo>
                <a:lnTo>
                  <a:pt x="9023855" y="0"/>
                </a:lnTo>
                <a:lnTo>
                  <a:pt x="9023855" y="8933617"/>
                </a:lnTo>
                <a:lnTo>
                  <a:pt x="0" y="893361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9144000" y="4073539"/>
            <a:ext cx="6474551" cy="4181767"/>
            <a:chOff x="0" y="0"/>
            <a:chExt cx="1705232" cy="110137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705232" cy="1101371"/>
            </a:xfrm>
            <a:custGeom>
              <a:avLst/>
              <a:gdLst/>
              <a:ahLst/>
              <a:cxnLst/>
              <a:rect l="l" t="t" r="r" b="b"/>
              <a:pathLst>
                <a:path w="1705232" h="1101371">
                  <a:moveTo>
                    <a:pt x="60983" y="0"/>
                  </a:moveTo>
                  <a:lnTo>
                    <a:pt x="1644248" y="0"/>
                  </a:lnTo>
                  <a:cubicBezTo>
                    <a:pt x="1660422" y="0"/>
                    <a:pt x="1675934" y="6425"/>
                    <a:pt x="1687370" y="17862"/>
                  </a:cubicBezTo>
                  <a:cubicBezTo>
                    <a:pt x="1698807" y="29298"/>
                    <a:pt x="1705232" y="44809"/>
                    <a:pt x="1705232" y="60983"/>
                  </a:cubicBezTo>
                  <a:lnTo>
                    <a:pt x="1705232" y="1040388"/>
                  </a:lnTo>
                  <a:cubicBezTo>
                    <a:pt x="1705232" y="1056561"/>
                    <a:pt x="1698807" y="1072073"/>
                    <a:pt x="1687370" y="1083509"/>
                  </a:cubicBezTo>
                  <a:cubicBezTo>
                    <a:pt x="1675934" y="1094946"/>
                    <a:pt x="1660422" y="1101371"/>
                    <a:pt x="1644248" y="1101371"/>
                  </a:cubicBezTo>
                  <a:lnTo>
                    <a:pt x="60983" y="1101371"/>
                  </a:lnTo>
                  <a:cubicBezTo>
                    <a:pt x="44809" y="1101371"/>
                    <a:pt x="29298" y="1094946"/>
                    <a:pt x="17862" y="1083509"/>
                  </a:cubicBezTo>
                  <a:cubicBezTo>
                    <a:pt x="6425" y="1072073"/>
                    <a:pt x="0" y="1056561"/>
                    <a:pt x="0" y="1040388"/>
                  </a:cubicBezTo>
                  <a:lnTo>
                    <a:pt x="0" y="60983"/>
                  </a:lnTo>
                  <a:cubicBezTo>
                    <a:pt x="0" y="44809"/>
                    <a:pt x="6425" y="29298"/>
                    <a:pt x="17862" y="17862"/>
                  </a:cubicBezTo>
                  <a:cubicBezTo>
                    <a:pt x="29298" y="6425"/>
                    <a:pt x="44809" y="0"/>
                    <a:pt x="60983" y="0"/>
                  </a:cubicBezTo>
                  <a:close/>
                </a:path>
              </a:pathLst>
            </a:custGeom>
            <a:solidFill>
              <a:srgbClr val="0028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9525"/>
              <a:ext cx="1705232" cy="10918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525048" y="4376954"/>
            <a:ext cx="5712455" cy="3574938"/>
            <a:chOff x="0" y="0"/>
            <a:chExt cx="1298787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298787" cy="812800"/>
            </a:xfrm>
            <a:custGeom>
              <a:avLst/>
              <a:gdLst/>
              <a:ahLst/>
              <a:cxnLst/>
              <a:rect l="l" t="t" r="r" b="b"/>
              <a:pathLst>
                <a:path w="1298787" h="812800">
                  <a:moveTo>
                    <a:pt x="31171" y="0"/>
                  </a:moveTo>
                  <a:lnTo>
                    <a:pt x="1267616" y="0"/>
                  </a:lnTo>
                  <a:cubicBezTo>
                    <a:pt x="1275883" y="0"/>
                    <a:pt x="1283811" y="3284"/>
                    <a:pt x="1289657" y="9130"/>
                  </a:cubicBezTo>
                  <a:cubicBezTo>
                    <a:pt x="1295503" y="14976"/>
                    <a:pt x="1298787" y="22904"/>
                    <a:pt x="1298787" y="31171"/>
                  </a:cubicBezTo>
                  <a:lnTo>
                    <a:pt x="1298787" y="781629"/>
                  </a:lnTo>
                  <a:cubicBezTo>
                    <a:pt x="1298787" y="789896"/>
                    <a:pt x="1295503" y="797824"/>
                    <a:pt x="1289657" y="803670"/>
                  </a:cubicBezTo>
                  <a:cubicBezTo>
                    <a:pt x="1283811" y="809516"/>
                    <a:pt x="1275883" y="812800"/>
                    <a:pt x="1267616" y="812800"/>
                  </a:cubicBezTo>
                  <a:lnTo>
                    <a:pt x="31171" y="812800"/>
                  </a:lnTo>
                  <a:cubicBezTo>
                    <a:pt x="22904" y="812800"/>
                    <a:pt x="14976" y="809516"/>
                    <a:pt x="9130" y="803670"/>
                  </a:cubicBezTo>
                  <a:cubicBezTo>
                    <a:pt x="3284" y="797824"/>
                    <a:pt x="0" y="789896"/>
                    <a:pt x="0" y="781629"/>
                  </a:cubicBezTo>
                  <a:lnTo>
                    <a:pt x="0" y="31171"/>
                  </a:lnTo>
                  <a:cubicBezTo>
                    <a:pt x="0" y="22904"/>
                    <a:pt x="3284" y="14976"/>
                    <a:pt x="9130" y="9130"/>
                  </a:cubicBezTo>
                  <a:cubicBezTo>
                    <a:pt x="14976" y="3284"/>
                    <a:pt x="22904" y="0"/>
                    <a:pt x="31171" y="0"/>
                  </a:cubicBezTo>
                  <a:close/>
                </a:path>
              </a:pathLst>
            </a:custGeom>
            <a:blipFill>
              <a:blip r:embed="rId4"/>
              <a:stretch>
                <a:fillRect t="-3263" b="-326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" name="Freeform 17"/>
          <p:cNvSpPr/>
          <p:nvPr/>
        </p:nvSpPr>
        <p:spPr>
          <a:xfrm>
            <a:off x="8441522" y="8882560"/>
            <a:ext cx="432142" cy="432142"/>
          </a:xfrm>
          <a:custGeom>
            <a:avLst/>
            <a:gdLst/>
            <a:ahLst/>
            <a:cxnLst/>
            <a:rect l="l" t="t" r="r" b="b"/>
            <a:pathLst>
              <a:path w="432142" h="432142">
                <a:moveTo>
                  <a:pt x="0" y="0"/>
                </a:moveTo>
                <a:lnTo>
                  <a:pt x="432142" y="0"/>
                </a:lnTo>
                <a:lnTo>
                  <a:pt x="432142" y="432142"/>
                </a:lnTo>
                <a:lnTo>
                  <a:pt x="0" y="43214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14808170" y="8957344"/>
            <a:ext cx="2325585" cy="260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80"/>
              </a:lnSpc>
            </a:pPr>
            <a:r>
              <a:rPr lang="en-US" sz="1800" spc="-108">
                <a:solidFill>
                  <a:srgbClr val="FFFFFF"/>
                </a:solidFill>
                <a:latin typeface="Helios"/>
                <a:ea typeface="Helios"/>
                <a:cs typeface="Helios"/>
                <a:sym typeface="Helios"/>
              </a:rPr>
              <a:t>26th June 2026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873664" y="8997315"/>
            <a:ext cx="5474135" cy="260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2" lvl="1" indent="-194311" algn="l">
              <a:lnSpc>
                <a:spcPts val="1980"/>
              </a:lnSpc>
              <a:buFont typeface="Arial"/>
              <a:buChar char="•"/>
            </a:pPr>
            <a:r>
              <a:rPr lang="en-US" sz="1800" b="1" spc="-108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Developing a Research Proposal (BMSW5014)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779093" y="8997315"/>
            <a:ext cx="4350194" cy="260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2" lvl="1" indent="-194311" algn="l">
              <a:lnSpc>
                <a:spcPts val="1980"/>
              </a:lnSpc>
              <a:buFont typeface="Arial"/>
              <a:buChar char="•"/>
            </a:pPr>
            <a:r>
              <a:rPr lang="en-US" sz="1800" b="1" spc="-108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University of Wales Trinity Saint David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28700" y="6882264"/>
            <a:ext cx="3500786" cy="387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spc="-88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Presented by :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28700" y="7183889"/>
            <a:ext cx="3500786" cy="387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 spc="-88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Cristina Limbau (2410885)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752896" y="5708174"/>
            <a:ext cx="6751028" cy="6683518"/>
          </a:xfrm>
          <a:custGeom>
            <a:avLst/>
            <a:gdLst/>
            <a:ahLst/>
            <a:cxnLst/>
            <a:rect l="l" t="t" r="r" b="b"/>
            <a:pathLst>
              <a:path w="6751028" h="6683518">
                <a:moveTo>
                  <a:pt x="0" y="0"/>
                </a:moveTo>
                <a:lnTo>
                  <a:pt x="6751028" y="0"/>
                </a:lnTo>
                <a:lnTo>
                  <a:pt x="6751028" y="6683518"/>
                </a:lnTo>
                <a:lnTo>
                  <a:pt x="0" y="66835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1177593" y="2845088"/>
            <a:ext cx="10828847" cy="7214719"/>
          </a:xfrm>
          <a:custGeom>
            <a:avLst/>
            <a:gdLst/>
            <a:ahLst/>
            <a:cxnLst/>
            <a:rect l="l" t="t" r="r" b="b"/>
            <a:pathLst>
              <a:path w="10828847" h="7214719">
                <a:moveTo>
                  <a:pt x="0" y="0"/>
                </a:moveTo>
                <a:lnTo>
                  <a:pt x="10828846" y="0"/>
                </a:lnTo>
                <a:lnTo>
                  <a:pt x="10828846" y="7214720"/>
                </a:lnTo>
                <a:lnTo>
                  <a:pt x="0" y="72147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5111807" y="1163737"/>
            <a:ext cx="8064385" cy="26670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900"/>
              </a:lnSpc>
            </a:pPr>
            <a:r>
              <a:rPr lang="en-US" sz="11000" b="1" spc="-880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Agenda </a:t>
            </a:r>
          </a:p>
          <a:p>
            <a:pPr marL="0" lvl="0" indent="0" algn="l">
              <a:lnSpc>
                <a:spcPts val="9900"/>
              </a:lnSpc>
            </a:pPr>
            <a:r>
              <a:rPr lang="en-US" sz="11000" b="1" spc="-880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Overview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570190" y="4446603"/>
            <a:ext cx="13558220" cy="4369793"/>
            <a:chOff x="0" y="0"/>
            <a:chExt cx="18077627" cy="5826391"/>
          </a:xfrm>
        </p:grpSpPr>
        <p:grpSp>
          <p:nvGrpSpPr>
            <p:cNvPr id="6" name="Group 6"/>
            <p:cNvGrpSpPr/>
            <p:nvPr/>
          </p:nvGrpSpPr>
          <p:grpSpPr>
            <a:xfrm>
              <a:off x="0" y="0"/>
              <a:ext cx="8514859" cy="1319495"/>
              <a:chOff x="0" y="0"/>
              <a:chExt cx="1681947" cy="260641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1681948" cy="260641"/>
              </a:xfrm>
              <a:custGeom>
                <a:avLst/>
                <a:gdLst/>
                <a:ahLst/>
                <a:cxnLst/>
                <a:rect l="l" t="t" r="r" b="b"/>
                <a:pathLst>
                  <a:path w="1681948" h="260641">
                    <a:moveTo>
                      <a:pt x="61827" y="0"/>
                    </a:moveTo>
                    <a:lnTo>
                      <a:pt x="1620120" y="0"/>
                    </a:lnTo>
                    <a:cubicBezTo>
                      <a:pt x="1654266" y="0"/>
                      <a:pt x="1681948" y="27681"/>
                      <a:pt x="1681948" y="61827"/>
                    </a:cubicBezTo>
                    <a:lnTo>
                      <a:pt x="1681948" y="198814"/>
                    </a:lnTo>
                    <a:cubicBezTo>
                      <a:pt x="1681948" y="232960"/>
                      <a:pt x="1654266" y="260641"/>
                      <a:pt x="1620120" y="260641"/>
                    </a:cubicBezTo>
                    <a:lnTo>
                      <a:pt x="61827" y="260641"/>
                    </a:lnTo>
                    <a:cubicBezTo>
                      <a:pt x="27681" y="260641"/>
                      <a:pt x="0" y="232960"/>
                      <a:pt x="0" y="198814"/>
                    </a:cubicBezTo>
                    <a:lnTo>
                      <a:pt x="0" y="61827"/>
                    </a:lnTo>
                    <a:cubicBezTo>
                      <a:pt x="0" y="27681"/>
                      <a:pt x="27681" y="0"/>
                      <a:pt x="61827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D7EBF7">
                      <a:alpha val="10000"/>
                    </a:srgbClr>
                  </a:gs>
                  <a:gs pos="100000">
                    <a:srgbClr val="D7EBF7">
                      <a:alpha val="10000"/>
                    </a:srgbClr>
                  </a:gs>
                </a:gsLst>
                <a:lin ang="0"/>
              </a:gradFill>
              <a:ln w="9525" cap="rnd">
                <a:gradFill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DBE3EB">
                        <a:alpha val="100000"/>
                      </a:srgbClr>
                    </a:gs>
                  </a:gsLst>
                  <a:lin ang="0"/>
                </a:gra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1681947" cy="32731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638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9562767" y="0"/>
              <a:ext cx="8514859" cy="1319495"/>
              <a:chOff x="0" y="0"/>
              <a:chExt cx="1681947" cy="260641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1681948" cy="260641"/>
              </a:xfrm>
              <a:custGeom>
                <a:avLst/>
                <a:gdLst/>
                <a:ahLst/>
                <a:cxnLst/>
                <a:rect l="l" t="t" r="r" b="b"/>
                <a:pathLst>
                  <a:path w="1681948" h="260641">
                    <a:moveTo>
                      <a:pt x="61827" y="0"/>
                    </a:moveTo>
                    <a:lnTo>
                      <a:pt x="1620120" y="0"/>
                    </a:lnTo>
                    <a:cubicBezTo>
                      <a:pt x="1654266" y="0"/>
                      <a:pt x="1681948" y="27681"/>
                      <a:pt x="1681948" y="61827"/>
                    </a:cubicBezTo>
                    <a:lnTo>
                      <a:pt x="1681948" y="198814"/>
                    </a:lnTo>
                    <a:cubicBezTo>
                      <a:pt x="1681948" y="232960"/>
                      <a:pt x="1654266" y="260641"/>
                      <a:pt x="1620120" y="260641"/>
                    </a:cubicBezTo>
                    <a:lnTo>
                      <a:pt x="61827" y="260641"/>
                    </a:lnTo>
                    <a:cubicBezTo>
                      <a:pt x="27681" y="260641"/>
                      <a:pt x="0" y="232960"/>
                      <a:pt x="0" y="198814"/>
                    </a:cubicBezTo>
                    <a:lnTo>
                      <a:pt x="0" y="61827"/>
                    </a:lnTo>
                    <a:cubicBezTo>
                      <a:pt x="0" y="27681"/>
                      <a:pt x="27681" y="0"/>
                      <a:pt x="61827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D7EBF7">
                      <a:alpha val="10000"/>
                    </a:srgbClr>
                  </a:gs>
                  <a:gs pos="100000">
                    <a:srgbClr val="D7EBF7">
                      <a:alpha val="10000"/>
                    </a:srgbClr>
                  </a:gs>
                </a:gsLst>
                <a:lin ang="0"/>
              </a:gradFill>
              <a:ln w="9525" cap="rnd">
                <a:gradFill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DBE3EB">
                        <a:alpha val="100000"/>
                      </a:srgbClr>
                    </a:gs>
                  </a:gsLst>
                  <a:lin ang="0"/>
                </a:gra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66675"/>
                <a:ext cx="1681947" cy="32731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638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0" y="1502299"/>
              <a:ext cx="8514859" cy="1319495"/>
              <a:chOff x="0" y="0"/>
              <a:chExt cx="1681947" cy="260641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1681948" cy="260641"/>
              </a:xfrm>
              <a:custGeom>
                <a:avLst/>
                <a:gdLst/>
                <a:ahLst/>
                <a:cxnLst/>
                <a:rect l="l" t="t" r="r" b="b"/>
                <a:pathLst>
                  <a:path w="1681948" h="260641">
                    <a:moveTo>
                      <a:pt x="61827" y="0"/>
                    </a:moveTo>
                    <a:lnTo>
                      <a:pt x="1620120" y="0"/>
                    </a:lnTo>
                    <a:cubicBezTo>
                      <a:pt x="1654266" y="0"/>
                      <a:pt x="1681948" y="27681"/>
                      <a:pt x="1681948" y="61827"/>
                    </a:cubicBezTo>
                    <a:lnTo>
                      <a:pt x="1681948" y="198814"/>
                    </a:lnTo>
                    <a:cubicBezTo>
                      <a:pt x="1681948" y="232960"/>
                      <a:pt x="1654266" y="260641"/>
                      <a:pt x="1620120" y="260641"/>
                    </a:cubicBezTo>
                    <a:lnTo>
                      <a:pt x="61827" y="260641"/>
                    </a:lnTo>
                    <a:cubicBezTo>
                      <a:pt x="27681" y="260641"/>
                      <a:pt x="0" y="232960"/>
                      <a:pt x="0" y="198814"/>
                    </a:cubicBezTo>
                    <a:lnTo>
                      <a:pt x="0" y="61827"/>
                    </a:lnTo>
                    <a:cubicBezTo>
                      <a:pt x="0" y="27681"/>
                      <a:pt x="27681" y="0"/>
                      <a:pt x="61827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D7EBF7">
                      <a:alpha val="10000"/>
                    </a:srgbClr>
                  </a:gs>
                  <a:gs pos="100000">
                    <a:srgbClr val="D7EBF7">
                      <a:alpha val="10000"/>
                    </a:srgbClr>
                  </a:gs>
                </a:gsLst>
                <a:lin ang="0"/>
              </a:gradFill>
              <a:ln w="9525" cap="rnd">
                <a:gradFill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DBE3EB">
                        <a:alpha val="100000"/>
                      </a:srgbClr>
                    </a:gs>
                  </a:gsLst>
                  <a:lin ang="0"/>
                </a:gra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66675"/>
                <a:ext cx="1681947" cy="32731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638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9562767" y="1502299"/>
              <a:ext cx="8514859" cy="1319495"/>
              <a:chOff x="0" y="0"/>
              <a:chExt cx="1681947" cy="260641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1681948" cy="260641"/>
              </a:xfrm>
              <a:custGeom>
                <a:avLst/>
                <a:gdLst/>
                <a:ahLst/>
                <a:cxnLst/>
                <a:rect l="l" t="t" r="r" b="b"/>
                <a:pathLst>
                  <a:path w="1681948" h="260641">
                    <a:moveTo>
                      <a:pt x="61827" y="0"/>
                    </a:moveTo>
                    <a:lnTo>
                      <a:pt x="1620120" y="0"/>
                    </a:lnTo>
                    <a:cubicBezTo>
                      <a:pt x="1654266" y="0"/>
                      <a:pt x="1681948" y="27681"/>
                      <a:pt x="1681948" y="61827"/>
                    </a:cubicBezTo>
                    <a:lnTo>
                      <a:pt x="1681948" y="198814"/>
                    </a:lnTo>
                    <a:cubicBezTo>
                      <a:pt x="1681948" y="232960"/>
                      <a:pt x="1654266" y="260641"/>
                      <a:pt x="1620120" y="260641"/>
                    </a:cubicBezTo>
                    <a:lnTo>
                      <a:pt x="61827" y="260641"/>
                    </a:lnTo>
                    <a:cubicBezTo>
                      <a:pt x="27681" y="260641"/>
                      <a:pt x="0" y="232960"/>
                      <a:pt x="0" y="198814"/>
                    </a:cubicBezTo>
                    <a:lnTo>
                      <a:pt x="0" y="61827"/>
                    </a:lnTo>
                    <a:cubicBezTo>
                      <a:pt x="0" y="27681"/>
                      <a:pt x="27681" y="0"/>
                      <a:pt x="61827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D7EBF7">
                      <a:alpha val="10000"/>
                    </a:srgbClr>
                  </a:gs>
                  <a:gs pos="100000">
                    <a:srgbClr val="D7EBF7">
                      <a:alpha val="10000"/>
                    </a:srgbClr>
                  </a:gs>
                </a:gsLst>
                <a:lin ang="0"/>
              </a:gradFill>
              <a:ln w="9525" cap="rnd">
                <a:gradFill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DBE3EB">
                        <a:alpha val="100000"/>
                      </a:srgbClr>
                    </a:gs>
                  </a:gsLst>
                  <a:lin ang="0"/>
                </a:gra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66675"/>
                <a:ext cx="1681947" cy="32731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638"/>
                  </a:lnSpc>
                </a:pPr>
                <a:endParaRPr/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0" y="3004597"/>
              <a:ext cx="8514859" cy="1319495"/>
              <a:chOff x="0" y="0"/>
              <a:chExt cx="1681947" cy="260641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1681948" cy="260641"/>
              </a:xfrm>
              <a:custGeom>
                <a:avLst/>
                <a:gdLst/>
                <a:ahLst/>
                <a:cxnLst/>
                <a:rect l="l" t="t" r="r" b="b"/>
                <a:pathLst>
                  <a:path w="1681948" h="260641">
                    <a:moveTo>
                      <a:pt x="61827" y="0"/>
                    </a:moveTo>
                    <a:lnTo>
                      <a:pt x="1620120" y="0"/>
                    </a:lnTo>
                    <a:cubicBezTo>
                      <a:pt x="1654266" y="0"/>
                      <a:pt x="1681948" y="27681"/>
                      <a:pt x="1681948" y="61827"/>
                    </a:cubicBezTo>
                    <a:lnTo>
                      <a:pt x="1681948" y="198814"/>
                    </a:lnTo>
                    <a:cubicBezTo>
                      <a:pt x="1681948" y="232960"/>
                      <a:pt x="1654266" y="260641"/>
                      <a:pt x="1620120" y="260641"/>
                    </a:cubicBezTo>
                    <a:lnTo>
                      <a:pt x="61827" y="260641"/>
                    </a:lnTo>
                    <a:cubicBezTo>
                      <a:pt x="27681" y="260641"/>
                      <a:pt x="0" y="232960"/>
                      <a:pt x="0" y="198814"/>
                    </a:cubicBezTo>
                    <a:lnTo>
                      <a:pt x="0" y="61827"/>
                    </a:lnTo>
                    <a:cubicBezTo>
                      <a:pt x="0" y="27681"/>
                      <a:pt x="27681" y="0"/>
                      <a:pt x="61827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D7EBF7">
                      <a:alpha val="10000"/>
                    </a:srgbClr>
                  </a:gs>
                  <a:gs pos="100000">
                    <a:srgbClr val="D7EBF7">
                      <a:alpha val="10000"/>
                    </a:srgbClr>
                  </a:gs>
                </a:gsLst>
                <a:lin ang="0"/>
              </a:gradFill>
              <a:ln w="9525" cap="rnd">
                <a:gradFill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DBE3EB">
                        <a:alpha val="100000"/>
                      </a:srgbClr>
                    </a:gs>
                  </a:gsLst>
                  <a:lin ang="0"/>
                </a:gra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66675"/>
                <a:ext cx="1681947" cy="32731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638"/>
                  </a:lnSpc>
                </a:pPr>
                <a:endParaRPr/>
              </a:p>
            </p:txBody>
          </p:sp>
        </p:grpSp>
        <p:grpSp>
          <p:nvGrpSpPr>
            <p:cNvPr id="21" name="Group 21"/>
            <p:cNvGrpSpPr/>
            <p:nvPr/>
          </p:nvGrpSpPr>
          <p:grpSpPr>
            <a:xfrm>
              <a:off x="9562767" y="3004597"/>
              <a:ext cx="8514859" cy="1319495"/>
              <a:chOff x="0" y="0"/>
              <a:chExt cx="1681947" cy="260641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1681948" cy="260641"/>
              </a:xfrm>
              <a:custGeom>
                <a:avLst/>
                <a:gdLst/>
                <a:ahLst/>
                <a:cxnLst/>
                <a:rect l="l" t="t" r="r" b="b"/>
                <a:pathLst>
                  <a:path w="1681948" h="260641">
                    <a:moveTo>
                      <a:pt x="61827" y="0"/>
                    </a:moveTo>
                    <a:lnTo>
                      <a:pt x="1620120" y="0"/>
                    </a:lnTo>
                    <a:cubicBezTo>
                      <a:pt x="1654266" y="0"/>
                      <a:pt x="1681948" y="27681"/>
                      <a:pt x="1681948" y="61827"/>
                    </a:cubicBezTo>
                    <a:lnTo>
                      <a:pt x="1681948" y="198814"/>
                    </a:lnTo>
                    <a:cubicBezTo>
                      <a:pt x="1681948" y="232960"/>
                      <a:pt x="1654266" y="260641"/>
                      <a:pt x="1620120" y="260641"/>
                    </a:cubicBezTo>
                    <a:lnTo>
                      <a:pt x="61827" y="260641"/>
                    </a:lnTo>
                    <a:cubicBezTo>
                      <a:pt x="27681" y="260641"/>
                      <a:pt x="0" y="232960"/>
                      <a:pt x="0" y="198814"/>
                    </a:cubicBezTo>
                    <a:lnTo>
                      <a:pt x="0" y="61827"/>
                    </a:lnTo>
                    <a:cubicBezTo>
                      <a:pt x="0" y="27681"/>
                      <a:pt x="27681" y="0"/>
                      <a:pt x="61827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D7EBF7">
                      <a:alpha val="10000"/>
                    </a:srgbClr>
                  </a:gs>
                  <a:gs pos="100000">
                    <a:srgbClr val="D7EBF7">
                      <a:alpha val="10000"/>
                    </a:srgbClr>
                  </a:gs>
                </a:gsLst>
                <a:lin ang="0"/>
              </a:gradFill>
              <a:ln w="9525" cap="rnd">
                <a:gradFill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DBE3EB">
                        <a:alpha val="100000"/>
                      </a:srgbClr>
                    </a:gs>
                  </a:gsLst>
                  <a:lin ang="0"/>
                </a:gra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66675"/>
                <a:ext cx="1681947" cy="32731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638"/>
                  </a:lnSpc>
                </a:pPr>
                <a:endParaRPr/>
              </a:p>
            </p:txBody>
          </p:sp>
        </p:grpSp>
        <p:grpSp>
          <p:nvGrpSpPr>
            <p:cNvPr id="24" name="Group 24"/>
            <p:cNvGrpSpPr/>
            <p:nvPr/>
          </p:nvGrpSpPr>
          <p:grpSpPr>
            <a:xfrm>
              <a:off x="0" y="4506896"/>
              <a:ext cx="8514859" cy="1319495"/>
              <a:chOff x="0" y="0"/>
              <a:chExt cx="1681947" cy="260641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1681948" cy="260641"/>
              </a:xfrm>
              <a:custGeom>
                <a:avLst/>
                <a:gdLst/>
                <a:ahLst/>
                <a:cxnLst/>
                <a:rect l="l" t="t" r="r" b="b"/>
                <a:pathLst>
                  <a:path w="1681948" h="260641">
                    <a:moveTo>
                      <a:pt x="61827" y="0"/>
                    </a:moveTo>
                    <a:lnTo>
                      <a:pt x="1620120" y="0"/>
                    </a:lnTo>
                    <a:cubicBezTo>
                      <a:pt x="1654266" y="0"/>
                      <a:pt x="1681948" y="27681"/>
                      <a:pt x="1681948" y="61827"/>
                    </a:cubicBezTo>
                    <a:lnTo>
                      <a:pt x="1681948" y="198814"/>
                    </a:lnTo>
                    <a:cubicBezTo>
                      <a:pt x="1681948" y="232960"/>
                      <a:pt x="1654266" y="260641"/>
                      <a:pt x="1620120" y="260641"/>
                    </a:cubicBezTo>
                    <a:lnTo>
                      <a:pt x="61827" y="260641"/>
                    </a:lnTo>
                    <a:cubicBezTo>
                      <a:pt x="27681" y="260641"/>
                      <a:pt x="0" y="232960"/>
                      <a:pt x="0" y="198814"/>
                    </a:cubicBezTo>
                    <a:lnTo>
                      <a:pt x="0" y="61827"/>
                    </a:lnTo>
                    <a:cubicBezTo>
                      <a:pt x="0" y="27681"/>
                      <a:pt x="27681" y="0"/>
                      <a:pt x="61827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D7EBF7">
                      <a:alpha val="10000"/>
                    </a:srgbClr>
                  </a:gs>
                  <a:gs pos="100000">
                    <a:srgbClr val="D7EBF7">
                      <a:alpha val="10000"/>
                    </a:srgbClr>
                  </a:gs>
                </a:gsLst>
                <a:lin ang="0"/>
              </a:gradFill>
              <a:ln w="9525" cap="rnd">
                <a:gradFill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DBE3EB">
                        <a:alpha val="100000"/>
                      </a:srgbClr>
                    </a:gs>
                  </a:gsLst>
                  <a:lin ang="0"/>
                </a:gra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TextBox 26"/>
              <p:cNvSpPr txBox="1"/>
              <p:nvPr/>
            </p:nvSpPr>
            <p:spPr>
              <a:xfrm>
                <a:off x="0" y="-66675"/>
                <a:ext cx="1681947" cy="32731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638"/>
                  </a:lnSpc>
                </a:pPr>
                <a:endParaRPr/>
              </a:p>
            </p:txBody>
          </p:sp>
        </p:grpSp>
        <p:sp>
          <p:nvSpPr>
            <p:cNvPr id="27" name="TextBox 27"/>
            <p:cNvSpPr txBox="1"/>
            <p:nvPr/>
          </p:nvSpPr>
          <p:spPr>
            <a:xfrm>
              <a:off x="499598" y="71103"/>
              <a:ext cx="1519943" cy="10852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719"/>
                </a:lnSpc>
              </a:pPr>
              <a:r>
                <a:rPr lang="en-US" sz="4800" b="1" spc="-168">
                  <a:solidFill>
                    <a:srgbClr val="FFFFFF"/>
                  </a:solidFill>
                  <a:latin typeface="Helios Bold"/>
                  <a:ea typeface="Helios Bold"/>
                  <a:cs typeface="Helios Bold"/>
                  <a:sym typeface="Helios Bold"/>
                </a:rPr>
                <a:t>01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062365" y="71103"/>
              <a:ext cx="1519943" cy="10852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719"/>
                </a:lnSpc>
              </a:pPr>
              <a:r>
                <a:rPr lang="en-US" sz="4800" b="1" spc="-168">
                  <a:solidFill>
                    <a:srgbClr val="FFFFFF"/>
                  </a:solidFill>
                  <a:latin typeface="Helios Bold"/>
                  <a:ea typeface="Helios Bold"/>
                  <a:cs typeface="Helios Bold"/>
                  <a:sym typeface="Helios Bold"/>
                </a:rPr>
                <a:t>05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99598" y="1573401"/>
              <a:ext cx="1519943" cy="10852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719"/>
                </a:lnSpc>
              </a:pPr>
              <a:r>
                <a:rPr lang="en-US" sz="4800" b="1" spc="-168">
                  <a:solidFill>
                    <a:srgbClr val="FFFFFF"/>
                  </a:solidFill>
                  <a:latin typeface="Helios Bold"/>
                  <a:ea typeface="Helios Bold"/>
                  <a:cs typeface="Helios Bold"/>
                  <a:sym typeface="Helios Bold"/>
                </a:rPr>
                <a:t>02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062365" y="1573401"/>
              <a:ext cx="1519943" cy="10852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719"/>
                </a:lnSpc>
              </a:pPr>
              <a:r>
                <a:rPr lang="en-US" sz="4800" b="1" spc="-168">
                  <a:solidFill>
                    <a:srgbClr val="FFFFFF"/>
                  </a:solidFill>
                  <a:latin typeface="Helios Bold"/>
                  <a:ea typeface="Helios Bold"/>
                  <a:cs typeface="Helios Bold"/>
                  <a:sym typeface="Helios Bold"/>
                </a:rPr>
                <a:t>06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499598" y="3075700"/>
              <a:ext cx="1519943" cy="10852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719"/>
                </a:lnSpc>
              </a:pPr>
              <a:r>
                <a:rPr lang="en-US" sz="4800" b="1" spc="-168">
                  <a:solidFill>
                    <a:srgbClr val="FFFFFF"/>
                  </a:solidFill>
                  <a:latin typeface="Helios Bold"/>
                  <a:ea typeface="Helios Bold"/>
                  <a:cs typeface="Helios Bold"/>
                  <a:sym typeface="Helios Bold"/>
                </a:rPr>
                <a:t>03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062365" y="3075700"/>
              <a:ext cx="1519943" cy="10852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719"/>
                </a:lnSpc>
              </a:pPr>
              <a:r>
                <a:rPr lang="en-US" sz="4800" b="1" spc="-168">
                  <a:solidFill>
                    <a:srgbClr val="FFFFFF"/>
                  </a:solidFill>
                  <a:latin typeface="Helios Bold"/>
                  <a:ea typeface="Helios Bold"/>
                  <a:cs typeface="Helios Bold"/>
                  <a:sym typeface="Helios Bold"/>
                </a:rPr>
                <a:t>07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499598" y="4577998"/>
              <a:ext cx="1519943" cy="10852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719"/>
                </a:lnSpc>
              </a:pPr>
              <a:r>
                <a:rPr lang="en-US" sz="4800" b="1" spc="-168">
                  <a:solidFill>
                    <a:srgbClr val="FFFFFF"/>
                  </a:solidFill>
                  <a:latin typeface="Helios Bold"/>
                  <a:ea typeface="Helios Bold"/>
                  <a:cs typeface="Helios Bold"/>
                  <a:sym typeface="Helios Bold"/>
                </a:rPr>
                <a:t>04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2041916" y="353466"/>
              <a:ext cx="5408443" cy="5077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20"/>
                </a:lnSpc>
              </a:pPr>
              <a:r>
                <a:rPr lang="en-US" sz="2000" spc="-72">
                  <a:solidFill>
                    <a:srgbClr val="FFFFFF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Introduction to the Research Proposal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1604684" y="353466"/>
              <a:ext cx="4921480" cy="5077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20"/>
                </a:lnSpc>
              </a:pPr>
              <a:r>
                <a:rPr lang="en-US" sz="2000" spc="-72">
                  <a:solidFill>
                    <a:srgbClr val="FFFFFF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Improvements for Future Research</a:t>
              </a: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2041916" y="1855764"/>
              <a:ext cx="4921480" cy="5077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20"/>
                </a:lnSpc>
              </a:pPr>
              <a:r>
                <a:rPr lang="en-US" sz="2000" spc="-72">
                  <a:solidFill>
                    <a:srgbClr val="FFFFFF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Research Methodology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1604684" y="1855764"/>
              <a:ext cx="4921480" cy="5077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20"/>
                </a:lnSpc>
              </a:pPr>
              <a:r>
                <a:rPr lang="en-US" sz="2000" spc="-72">
                  <a:solidFill>
                    <a:srgbClr val="FFFFFF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Conclusion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2041916" y="3358063"/>
              <a:ext cx="4921480" cy="5077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20"/>
                </a:lnSpc>
              </a:pPr>
              <a:r>
                <a:rPr lang="en-US" sz="2000" spc="-72">
                  <a:solidFill>
                    <a:srgbClr val="FFFFFF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Ethical Considerations</a:t>
              </a:r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1604684" y="3358063"/>
              <a:ext cx="4921480" cy="5077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20"/>
                </a:lnSpc>
              </a:pPr>
              <a:r>
                <a:rPr lang="en-US" sz="2000" spc="-72">
                  <a:solidFill>
                    <a:srgbClr val="FFFFFF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Reference List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2041916" y="4860362"/>
              <a:ext cx="4921480" cy="5077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20"/>
                </a:lnSpc>
              </a:pPr>
              <a:r>
                <a:rPr lang="en-US" sz="2000" spc="-72">
                  <a:solidFill>
                    <a:srgbClr val="FFFFFF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Research Limitations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752896" y="5708174"/>
            <a:ext cx="6751028" cy="6683518"/>
          </a:xfrm>
          <a:custGeom>
            <a:avLst/>
            <a:gdLst/>
            <a:ahLst/>
            <a:cxnLst/>
            <a:rect l="l" t="t" r="r" b="b"/>
            <a:pathLst>
              <a:path w="6751028" h="6683518">
                <a:moveTo>
                  <a:pt x="0" y="0"/>
                </a:moveTo>
                <a:lnTo>
                  <a:pt x="6751028" y="0"/>
                </a:lnTo>
                <a:lnTo>
                  <a:pt x="6751028" y="6683518"/>
                </a:lnTo>
                <a:lnTo>
                  <a:pt x="0" y="66835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8700" y="3762821"/>
            <a:ext cx="15959793" cy="4676629"/>
            <a:chOff x="0" y="0"/>
            <a:chExt cx="21279723" cy="62355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753600" cy="2380082"/>
            </a:xfrm>
            <a:custGeom>
              <a:avLst/>
              <a:gdLst/>
              <a:ahLst/>
              <a:cxnLst/>
              <a:rect l="l" t="t" r="r" b="b"/>
              <a:pathLst>
                <a:path w="9753600" h="2380082">
                  <a:moveTo>
                    <a:pt x="0" y="0"/>
                  </a:moveTo>
                  <a:lnTo>
                    <a:pt x="9753600" y="0"/>
                  </a:lnTo>
                  <a:lnTo>
                    <a:pt x="9753600" y="2380082"/>
                  </a:lnTo>
                  <a:lnTo>
                    <a:pt x="0" y="23800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0" y="3855423"/>
              <a:ext cx="9753600" cy="2380082"/>
            </a:xfrm>
            <a:custGeom>
              <a:avLst/>
              <a:gdLst/>
              <a:ahLst/>
              <a:cxnLst/>
              <a:rect l="l" t="t" r="r" b="b"/>
              <a:pathLst>
                <a:path w="9753600" h="2380082">
                  <a:moveTo>
                    <a:pt x="0" y="0"/>
                  </a:moveTo>
                  <a:lnTo>
                    <a:pt x="9753600" y="0"/>
                  </a:lnTo>
                  <a:lnTo>
                    <a:pt x="9753600" y="2380082"/>
                  </a:lnTo>
                  <a:lnTo>
                    <a:pt x="0" y="23800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11362472" y="0"/>
              <a:ext cx="9753600" cy="2380082"/>
            </a:xfrm>
            <a:custGeom>
              <a:avLst/>
              <a:gdLst/>
              <a:ahLst/>
              <a:cxnLst/>
              <a:rect l="l" t="t" r="r" b="b"/>
              <a:pathLst>
                <a:path w="9753600" h="2380082">
                  <a:moveTo>
                    <a:pt x="0" y="0"/>
                  </a:moveTo>
                  <a:lnTo>
                    <a:pt x="9753600" y="0"/>
                  </a:lnTo>
                  <a:lnTo>
                    <a:pt x="9753600" y="2380082"/>
                  </a:lnTo>
                  <a:lnTo>
                    <a:pt x="0" y="23800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11526123" y="3855423"/>
              <a:ext cx="9753600" cy="2380082"/>
            </a:xfrm>
            <a:custGeom>
              <a:avLst/>
              <a:gdLst/>
              <a:ahLst/>
              <a:cxnLst/>
              <a:rect l="l" t="t" r="r" b="b"/>
              <a:pathLst>
                <a:path w="9753600" h="2380082">
                  <a:moveTo>
                    <a:pt x="0" y="0"/>
                  </a:moveTo>
                  <a:lnTo>
                    <a:pt x="9753600" y="0"/>
                  </a:lnTo>
                  <a:lnTo>
                    <a:pt x="9753600" y="2380082"/>
                  </a:lnTo>
                  <a:lnTo>
                    <a:pt x="0" y="23800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380942" y="4487781"/>
              <a:ext cx="620505" cy="620505"/>
            </a:xfrm>
            <a:custGeom>
              <a:avLst/>
              <a:gdLst/>
              <a:ahLst/>
              <a:cxnLst/>
              <a:rect l="l" t="t" r="r" b="b"/>
              <a:pathLst>
                <a:path w="620505" h="620505">
                  <a:moveTo>
                    <a:pt x="0" y="0"/>
                  </a:moveTo>
                  <a:lnTo>
                    <a:pt x="620505" y="0"/>
                  </a:lnTo>
                  <a:lnTo>
                    <a:pt x="620505" y="620505"/>
                  </a:lnTo>
                  <a:lnTo>
                    <a:pt x="0" y="6205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1797044" y="646471"/>
              <a:ext cx="557533" cy="551261"/>
            </a:xfrm>
            <a:custGeom>
              <a:avLst/>
              <a:gdLst/>
              <a:ahLst/>
              <a:cxnLst/>
              <a:rect l="l" t="t" r="r" b="b"/>
              <a:pathLst>
                <a:path w="557533" h="551261">
                  <a:moveTo>
                    <a:pt x="0" y="0"/>
                  </a:moveTo>
                  <a:lnTo>
                    <a:pt x="557533" y="0"/>
                  </a:lnTo>
                  <a:lnTo>
                    <a:pt x="557533" y="551261"/>
                  </a:lnTo>
                  <a:lnTo>
                    <a:pt x="0" y="55126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11797044" y="4458528"/>
              <a:ext cx="715690" cy="679011"/>
            </a:xfrm>
            <a:custGeom>
              <a:avLst/>
              <a:gdLst/>
              <a:ahLst/>
              <a:cxnLst/>
              <a:rect l="l" t="t" r="r" b="b"/>
              <a:pathLst>
                <a:path w="715690" h="679011">
                  <a:moveTo>
                    <a:pt x="0" y="0"/>
                  </a:moveTo>
                  <a:lnTo>
                    <a:pt x="715690" y="0"/>
                  </a:lnTo>
                  <a:lnTo>
                    <a:pt x="715690" y="679011"/>
                  </a:lnTo>
                  <a:lnTo>
                    <a:pt x="0" y="6790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23486" y="646471"/>
              <a:ext cx="535416" cy="543570"/>
            </a:xfrm>
            <a:custGeom>
              <a:avLst/>
              <a:gdLst/>
              <a:ahLst/>
              <a:cxnLst/>
              <a:rect l="l" t="t" r="r" b="b"/>
              <a:pathLst>
                <a:path w="535416" h="543570">
                  <a:moveTo>
                    <a:pt x="0" y="0"/>
                  </a:moveTo>
                  <a:lnTo>
                    <a:pt x="535417" y="0"/>
                  </a:lnTo>
                  <a:lnTo>
                    <a:pt x="535417" y="543570"/>
                  </a:lnTo>
                  <a:lnTo>
                    <a:pt x="0" y="5435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87539" y="416615"/>
              <a:ext cx="8657435" cy="11673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00"/>
                </a:lnSpc>
                <a:spcBef>
                  <a:spcPct val="0"/>
                </a:spcBef>
              </a:pPr>
              <a:r>
                <a:rPr lang="en-US" sz="2000" spc="-120">
                  <a:solidFill>
                    <a:srgbClr val="001B32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AI-assisted systems are increasingly used to support HR decisions, particularly recruitment, employee selection and performance management.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526591" y="4432934"/>
              <a:ext cx="7179330" cy="7990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00"/>
                </a:lnSpc>
                <a:spcBef>
                  <a:spcPct val="0"/>
                </a:spcBef>
              </a:pPr>
              <a:r>
                <a:rPr lang="en-US" sz="2000" spc="-120">
                  <a:solidFill>
                    <a:srgbClr val="001B32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These decisions directly influence employees' careers, opportunities and workplace experiences.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2997277" y="416615"/>
              <a:ext cx="7179330" cy="11673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00"/>
                </a:lnSpc>
                <a:spcBef>
                  <a:spcPct val="0"/>
                </a:spcBef>
              </a:pPr>
              <a:r>
                <a:rPr lang="en-US" sz="2000" spc="-120">
                  <a:solidFill>
                    <a:srgbClr val="001B32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Despite the growing adoption of AI, concerns remain regarding whether AI-assisted HR decisions are perceived as trustworthy and fair.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2997277" y="4231851"/>
              <a:ext cx="7179330" cy="4307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00"/>
                </a:lnSpc>
                <a:spcBef>
                  <a:spcPct val="0"/>
                </a:spcBef>
              </a:pPr>
              <a:r>
                <a:rPr lang="en-US" sz="2000" spc="-120">
                  <a:solidFill>
                    <a:srgbClr val="001B32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Existing research has largely examined trust and fairness separately, creating a need for deeper understanding of employee perceptions.</a:t>
              </a:r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028700" y="1200150"/>
            <a:ext cx="14808295" cy="7514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6399" b="1" spc="-511" dirty="0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1. Introduction to the Research Proposal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132146" y="2418182"/>
            <a:ext cx="6011854" cy="5219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59"/>
              </a:lnSpc>
              <a:spcBef>
                <a:spcPct val="0"/>
              </a:spcBef>
            </a:pPr>
            <a:r>
              <a:rPr lang="en-US" sz="3599" b="1" spc="-215" dirty="0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Background of the Research</a:t>
            </a:r>
          </a:p>
        </p:txBody>
      </p:sp>
      <p:sp>
        <p:nvSpPr>
          <p:cNvPr id="18" name="Freeform 18"/>
          <p:cNvSpPr/>
          <p:nvPr/>
        </p:nvSpPr>
        <p:spPr>
          <a:xfrm>
            <a:off x="1687359" y="2178076"/>
            <a:ext cx="1051990" cy="983132"/>
          </a:xfrm>
          <a:custGeom>
            <a:avLst/>
            <a:gdLst/>
            <a:ahLst/>
            <a:cxnLst/>
            <a:rect l="l" t="t" r="r" b="b"/>
            <a:pathLst>
              <a:path w="1051990" h="983132">
                <a:moveTo>
                  <a:pt x="0" y="0"/>
                </a:moveTo>
                <a:lnTo>
                  <a:pt x="1051990" y="0"/>
                </a:lnTo>
                <a:lnTo>
                  <a:pt x="1051990" y="983132"/>
                </a:lnTo>
                <a:lnTo>
                  <a:pt x="0" y="98313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752896" y="5708174"/>
            <a:ext cx="6751028" cy="6683518"/>
          </a:xfrm>
          <a:custGeom>
            <a:avLst/>
            <a:gdLst/>
            <a:ahLst/>
            <a:cxnLst/>
            <a:rect l="l" t="t" r="r" b="b"/>
            <a:pathLst>
              <a:path w="6751028" h="6683518">
                <a:moveTo>
                  <a:pt x="0" y="0"/>
                </a:moveTo>
                <a:lnTo>
                  <a:pt x="6751028" y="0"/>
                </a:lnTo>
                <a:lnTo>
                  <a:pt x="6751028" y="6683518"/>
                </a:lnTo>
                <a:lnTo>
                  <a:pt x="0" y="66835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22184" y="2466544"/>
            <a:ext cx="5906226" cy="7127165"/>
            <a:chOff x="0" y="0"/>
            <a:chExt cx="7874967" cy="9502886"/>
          </a:xfrm>
        </p:grpSpPr>
        <p:grpSp>
          <p:nvGrpSpPr>
            <p:cNvPr id="4" name="Group 4"/>
            <p:cNvGrpSpPr/>
            <p:nvPr/>
          </p:nvGrpSpPr>
          <p:grpSpPr>
            <a:xfrm>
              <a:off x="0" y="0"/>
              <a:ext cx="7874967" cy="3026584"/>
              <a:chOff x="0" y="0"/>
              <a:chExt cx="1774154" cy="68186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1774154" cy="681860"/>
              </a:xfrm>
              <a:custGeom>
                <a:avLst/>
                <a:gdLst/>
                <a:ahLst/>
                <a:cxnLst/>
                <a:rect l="l" t="t" r="r" b="b"/>
                <a:pathLst>
                  <a:path w="1774154" h="681860">
                    <a:moveTo>
                      <a:pt x="22986" y="0"/>
                    </a:moveTo>
                    <a:lnTo>
                      <a:pt x="1751168" y="0"/>
                    </a:lnTo>
                    <a:cubicBezTo>
                      <a:pt x="1763863" y="0"/>
                      <a:pt x="1774154" y="10291"/>
                      <a:pt x="1774154" y="22986"/>
                    </a:cubicBezTo>
                    <a:lnTo>
                      <a:pt x="1774154" y="658874"/>
                    </a:lnTo>
                    <a:cubicBezTo>
                      <a:pt x="1774154" y="664970"/>
                      <a:pt x="1771732" y="670817"/>
                      <a:pt x="1767422" y="675128"/>
                    </a:cubicBezTo>
                    <a:cubicBezTo>
                      <a:pt x="1763111" y="679438"/>
                      <a:pt x="1757264" y="681860"/>
                      <a:pt x="1751168" y="681860"/>
                    </a:cubicBezTo>
                    <a:lnTo>
                      <a:pt x="22986" y="681860"/>
                    </a:lnTo>
                    <a:cubicBezTo>
                      <a:pt x="16890" y="681860"/>
                      <a:pt x="11043" y="679438"/>
                      <a:pt x="6732" y="675128"/>
                    </a:cubicBezTo>
                    <a:cubicBezTo>
                      <a:pt x="2422" y="670817"/>
                      <a:pt x="0" y="664970"/>
                      <a:pt x="0" y="658874"/>
                    </a:cubicBezTo>
                    <a:lnTo>
                      <a:pt x="0" y="22986"/>
                    </a:lnTo>
                    <a:cubicBezTo>
                      <a:pt x="0" y="16890"/>
                      <a:pt x="2422" y="11043"/>
                      <a:pt x="6732" y="6732"/>
                    </a:cubicBezTo>
                    <a:cubicBezTo>
                      <a:pt x="11043" y="2422"/>
                      <a:pt x="16890" y="0"/>
                      <a:pt x="22986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D7EBF7">
                      <a:alpha val="10000"/>
                    </a:srgbClr>
                  </a:gs>
                  <a:gs pos="100000">
                    <a:srgbClr val="D7EBF7">
                      <a:alpha val="10000"/>
                    </a:srgbClr>
                  </a:gs>
                </a:gsLst>
                <a:lin ang="0"/>
              </a:gradFill>
              <a:ln w="19050" cap="sq">
                <a:solidFill>
                  <a:srgbClr val="D7EBF7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9525"/>
                <a:ext cx="1774154" cy="67233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0"/>
                  </a:lnSpc>
                </a:pPr>
                <a:endParaRPr/>
              </a:p>
            </p:txBody>
          </p:sp>
        </p:grpSp>
        <p:grpSp>
          <p:nvGrpSpPr>
            <p:cNvPr id="7" name="Group 7"/>
            <p:cNvGrpSpPr/>
            <p:nvPr/>
          </p:nvGrpSpPr>
          <p:grpSpPr>
            <a:xfrm>
              <a:off x="0" y="6476303"/>
              <a:ext cx="7874967" cy="3026584"/>
              <a:chOff x="0" y="0"/>
              <a:chExt cx="1774154" cy="68186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1774154" cy="681860"/>
              </a:xfrm>
              <a:custGeom>
                <a:avLst/>
                <a:gdLst/>
                <a:ahLst/>
                <a:cxnLst/>
                <a:rect l="l" t="t" r="r" b="b"/>
                <a:pathLst>
                  <a:path w="1774154" h="681860">
                    <a:moveTo>
                      <a:pt x="22986" y="0"/>
                    </a:moveTo>
                    <a:lnTo>
                      <a:pt x="1751168" y="0"/>
                    </a:lnTo>
                    <a:cubicBezTo>
                      <a:pt x="1763863" y="0"/>
                      <a:pt x="1774154" y="10291"/>
                      <a:pt x="1774154" y="22986"/>
                    </a:cubicBezTo>
                    <a:lnTo>
                      <a:pt x="1774154" y="658874"/>
                    </a:lnTo>
                    <a:cubicBezTo>
                      <a:pt x="1774154" y="664970"/>
                      <a:pt x="1771732" y="670817"/>
                      <a:pt x="1767422" y="675128"/>
                    </a:cubicBezTo>
                    <a:cubicBezTo>
                      <a:pt x="1763111" y="679438"/>
                      <a:pt x="1757264" y="681860"/>
                      <a:pt x="1751168" y="681860"/>
                    </a:cubicBezTo>
                    <a:lnTo>
                      <a:pt x="22986" y="681860"/>
                    </a:lnTo>
                    <a:cubicBezTo>
                      <a:pt x="16890" y="681860"/>
                      <a:pt x="11043" y="679438"/>
                      <a:pt x="6732" y="675128"/>
                    </a:cubicBezTo>
                    <a:cubicBezTo>
                      <a:pt x="2422" y="670817"/>
                      <a:pt x="0" y="664970"/>
                      <a:pt x="0" y="658874"/>
                    </a:cubicBezTo>
                    <a:lnTo>
                      <a:pt x="0" y="22986"/>
                    </a:lnTo>
                    <a:cubicBezTo>
                      <a:pt x="0" y="16890"/>
                      <a:pt x="2422" y="11043"/>
                      <a:pt x="6732" y="6732"/>
                    </a:cubicBezTo>
                    <a:cubicBezTo>
                      <a:pt x="11043" y="2422"/>
                      <a:pt x="16890" y="0"/>
                      <a:pt x="22986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D7EBF7">
                      <a:alpha val="10000"/>
                    </a:srgbClr>
                  </a:gs>
                  <a:gs pos="100000">
                    <a:srgbClr val="D7EBF7">
                      <a:alpha val="10000"/>
                    </a:srgbClr>
                  </a:gs>
                </a:gsLst>
                <a:lin ang="0"/>
              </a:gradFill>
              <a:ln w="19050" cap="sq">
                <a:solidFill>
                  <a:srgbClr val="D7EBF7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9525"/>
                <a:ext cx="1774154" cy="67233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0"/>
                  </a:lnSpc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>
              <a:off x="0" y="3238151"/>
              <a:ext cx="7874967" cy="3026584"/>
              <a:chOff x="0" y="0"/>
              <a:chExt cx="1774154" cy="681860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1774154" cy="681860"/>
              </a:xfrm>
              <a:custGeom>
                <a:avLst/>
                <a:gdLst/>
                <a:ahLst/>
                <a:cxnLst/>
                <a:rect l="l" t="t" r="r" b="b"/>
                <a:pathLst>
                  <a:path w="1774154" h="681860">
                    <a:moveTo>
                      <a:pt x="22986" y="0"/>
                    </a:moveTo>
                    <a:lnTo>
                      <a:pt x="1751168" y="0"/>
                    </a:lnTo>
                    <a:cubicBezTo>
                      <a:pt x="1763863" y="0"/>
                      <a:pt x="1774154" y="10291"/>
                      <a:pt x="1774154" y="22986"/>
                    </a:cubicBezTo>
                    <a:lnTo>
                      <a:pt x="1774154" y="658874"/>
                    </a:lnTo>
                    <a:cubicBezTo>
                      <a:pt x="1774154" y="664970"/>
                      <a:pt x="1771732" y="670817"/>
                      <a:pt x="1767422" y="675128"/>
                    </a:cubicBezTo>
                    <a:cubicBezTo>
                      <a:pt x="1763111" y="679438"/>
                      <a:pt x="1757264" y="681860"/>
                      <a:pt x="1751168" y="681860"/>
                    </a:cubicBezTo>
                    <a:lnTo>
                      <a:pt x="22986" y="681860"/>
                    </a:lnTo>
                    <a:cubicBezTo>
                      <a:pt x="16890" y="681860"/>
                      <a:pt x="11043" y="679438"/>
                      <a:pt x="6732" y="675128"/>
                    </a:cubicBezTo>
                    <a:cubicBezTo>
                      <a:pt x="2422" y="670817"/>
                      <a:pt x="0" y="664970"/>
                      <a:pt x="0" y="658874"/>
                    </a:cubicBezTo>
                    <a:lnTo>
                      <a:pt x="0" y="22986"/>
                    </a:lnTo>
                    <a:cubicBezTo>
                      <a:pt x="0" y="16890"/>
                      <a:pt x="2422" y="11043"/>
                      <a:pt x="6732" y="6732"/>
                    </a:cubicBezTo>
                    <a:cubicBezTo>
                      <a:pt x="11043" y="2422"/>
                      <a:pt x="16890" y="0"/>
                      <a:pt x="22986" y="0"/>
                    </a:cubicBezTo>
                    <a:close/>
                  </a:path>
                </a:pathLst>
              </a:custGeom>
              <a:solidFill>
                <a:srgbClr val="D7EBF7"/>
              </a:solidFill>
              <a:ln w="19050" cap="sq">
                <a:solidFill>
                  <a:srgbClr val="004167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9525"/>
                <a:ext cx="1774154" cy="67233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0"/>
                  </a:lnSpc>
                </a:pPr>
                <a:endParaRPr/>
              </a:p>
            </p:txBody>
          </p:sp>
        </p:grpSp>
      </p:grpSp>
      <p:sp>
        <p:nvSpPr>
          <p:cNvPr id="13" name="Freeform 13"/>
          <p:cNvSpPr/>
          <p:nvPr/>
        </p:nvSpPr>
        <p:spPr>
          <a:xfrm>
            <a:off x="1228859" y="4329342"/>
            <a:ext cx="7315200" cy="3401568"/>
          </a:xfrm>
          <a:custGeom>
            <a:avLst/>
            <a:gdLst/>
            <a:ahLst/>
            <a:cxnLst/>
            <a:rect l="l" t="t" r="r" b="b"/>
            <a:pathLst>
              <a:path w="7315200" h="3401568">
                <a:moveTo>
                  <a:pt x="0" y="0"/>
                </a:moveTo>
                <a:lnTo>
                  <a:pt x="7315200" y="0"/>
                </a:lnTo>
                <a:lnTo>
                  <a:pt x="7315200" y="3401568"/>
                </a:lnTo>
                <a:lnTo>
                  <a:pt x="0" y="3401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2471880" y="1412476"/>
            <a:ext cx="8171588" cy="662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679"/>
              </a:lnSpc>
            </a:pPr>
            <a:r>
              <a:rPr lang="en-US" sz="5199" b="1" spc="-415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Research Aim and Questions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927597" y="4709122"/>
            <a:ext cx="5063658" cy="2349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52"/>
              </a:lnSpc>
              <a:spcBef>
                <a:spcPct val="0"/>
              </a:spcBef>
            </a:pPr>
            <a:r>
              <a:rPr lang="en-US" sz="2775" spc="-55">
                <a:solidFill>
                  <a:srgbClr val="001B32"/>
                </a:solidFill>
                <a:latin typeface="Arial MT Pro"/>
                <a:ea typeface="Arial MT Pro"/>
                <a:cs typeface="Arial MT Pro"/>
                <a:sym typeface="Arial MT Pro"/>
              </a:rPr>
              <a:t>The research aim is to explore employee perceptions of trust and fairness in AI-assisted human resource decision-making within contemporary organisations.</a:t>
            </a:r>
          </a:p>
        </p:txBody>
      </p:sp>
      <p:sp>
        <p:nvSpPr>
          <p:cNvPr id="16" name="Freeform 16"/>
          <p:cNvSpPr/>
          <p:nvPr/>
        </p:nvSpPr>
        <p:spPr>
          <a:xfrm rot="730359">
            <a:off x="-1865768" y="1953927"/>
            <a:ext cx="5465616" cy="5410960"/>
          </a:xfrm>
          <a:custGeom>
            <a:avLst/>
            <a:gdLst/>
            <a:ahLst/>
            <a:cxnLst/>
            <a:rect l="l" t="t" r="r" b="b"/>
            <a:pathLst>
              <a:path w="5465616" h="5410960">
                <a:moveTo>
                  <a:pt x="0" y="0"/>
                </a:moveTo>
                <a:lnTo>
                  <a:pt x="5465616" y="0"/>
                </a:lnTo>
                <a:lnTo>
                  <a:pt x="5465616" y="5410959"/>
                </a:lnTo>
                <a:lnTo>
                  <a:pt x="0" y="541095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3346723" y="2361166"/>
            <a:ext cx="2551930" cy="1968176"/>
          </a:xfrm>
          <a:custGeom>
            <a:avLst/>
            <a:gdLst/>
            <a:ahLst/>
            <a:cxnLst/>
            <a:rect l="l" t="t" r="r" b="b"/>
            <a:pathLst>
              <a:path w="2551930" h="1968176">
                <a:moveTo>
                  <a:pt x="0" y="0"/>
                </a:moveTo>
                <a:lnTo>
                  <a:pt x="2551930" y="0"/>
                </a:lnTo>
                <a:lnTo>
                  <a:pt x="2551930" y="1968176"/>
                </a:lnTo>
                <a:lnTo>
                  <a:pt x="0" y="196817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8354575" y="5761157"/>
            <a:ext cx="1578850" cy="274325"/>
          </a:xfrm>
          <a:custGeom>
            <a:avLst/>
            <a:gdLst/>
            <a:ahLst/>
            <a:cxnLst/>
            <a:rect l="l" t="t" r="r" b="b"/>
            <a:pathLst>
              <a:path w="1578850" h="274325">
                <a:moveTo>
                  <a:pt x="0" y="0"/>
                </a:moveTo>
                <a:lnTo>
                  <a:pt x="1578850" y="0"/>
                </a:lnTo>
                <a:lnTo>
                  <a:pt x="1578850" y="274325"/>
                </a:lnTo>
                <a:lnTo>
                  <a:pt x="0" y="27432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10643468" y="2995842"/>
            <a:ext cx="5063658" cy="1333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0"/>
              </a:lnSpc>
              <a:spcBef>
                <a:spcPct val="0"/>
              </a:spcBef>
            </a:pPr>
            <a:r>
              <a:rPr lang="en-US" sz="3000" b="1" spc="-179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Q1: How do employees perceive trust in AI-assisted HR decision-making?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643468" y="5344326"/>
            <a:ext cx="5063658" cy="1333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0"/>
              </a:lnSpc>
              <a:spcBef>
                <a:spcPct val="0"/>
              </a:spcBef>
            </a:pPr>
            <a:r>
              <a:rPr lang="en-US" sz="3000" b="1" spc="-179">
                <a:solidFill>
                  <a:srgbClr val="001B32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Q2: How do employees perceive fairness in AI-assisted HR decision-making?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643468" y="7505700"/>
            <a:ext cx="5063658" cy="1752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0"/>
              </a:lnSpc>
              <a:spcBef>
                <a:spcPct val="0"/>
              </a:spcBef>
            </a:pPr>
            <a:r>
              <a:rPr lang="en-US" sz="3000" b="1" spc="-179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Q3: What factors influence employee perceptions of trust and fairness in AI-assisted HR decision-making?</a:t>
            </a:r>
          </a:p>
        </p:txBody>
      </p:sp>
      <p:sp>
        <p:nvSpPr>
          <p:cNvPr id="22" name="Freeform 22"/>
          <p:cNvSpPr/>
          <p:nvPr/>
        </p:nvSpPr>
        <p:spPr>
          <a:xfrm rot="-1888002">
            <a:off x="8243347" y="5006337"/>
            <a:ext cx="1578850" cy="274325"/>
          </a:xfrm>
          <a:custGeom>
            <a:avLst/>
            <a:gdLst/>
            <a:ahLst/>
            <a:cxnLst/>
            <a:rect l="l" t="t" r="r" b="b"/>
            <a:pathLst>
              <a:path w="1578850" h="274325">
                <a:moveTo>
                  <a:pt x="0" y="0"/>
                </a:moveTo>
                <a:lnTo>
                  <a:pt x="1578850" y="0"/>
                </a:lnTo>
                <a:lnTo>
                  <a:pt x="1578850" y="274326"/>
                </a:lnTo>
                <a:lnTo>
                  <a:pt x="0" y="27432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rot="2290843">
            <a:off x="8243347" y="6540663"/>
            <a:ext cx="1578850" cy="274325"/>
          </a:xfrm>
          <a:custGeom>
            <a:avLst/>
            <a:gdLst/>
            <a:ahLst/>
            <a:cxnLst/>
            <a:rect l="l" t="t" r="r" b="b"/>
            <a:pathLst>
              <a:path w="1578850" h="274325">
                <a:moveTo>
                  <a:pt x="0" y="0"/>
                </a:moveTo>
                <a:lnTo>
                  <a:pt x="1578850" y="0"/>
                </a:lnTo>
                <a:lnTo>
                  <a:pt x="1578850" y="274326"/>
                </a:lnTo>
                <a:lnTo>
                  <a:pt x="0" y="27432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1240976" y="1257738"/>
            <a:ext cx="1051990" cy="983132"/>
          </a:xfrm>
          <a:custGeom>
            <a:avLst/>
            <a:gdLst/>
            <a:ahLst/>
            <a:cxnLst/>
            <a:rect l="l" t="t" r="r" b="b"/>
            <a:pathLst>
              <a:path w="1051990" h="983132">
                <a:moveTo>
                  <a:pt x="0" y="0"/>
                </a:moveTo>
                <a:lnTo>
                  <a:pt x="1051990" y="0"/>
                </a:lnTo>
                <a:lnTo>
                  <a:pt x="1051990" y="983133"/>
                </a:lnTo>
                <a:lnTo>
                  <a:pt x="0" y="98313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504226" y="4678859"/>
            <a:ext cx="6751028" cy="6683518"/>
          </a:xfrm>
          <a:custGeom>
            <a:avLst/>
            <a:gdLst/>
            <a:ahLst/>
            <a:cxnLst/>
            <a:rect l="l" t="t" r="r" b="b"/>
            <a:pathLst>
              <a:path w="6751028" h="6683518">
                <a:moveTo>
                  <a:pt x="0" y="0"/>
                </a:moveTo>
                <a:lnTo>
                  <a:pt x="6751029" y="0"/>
                </a:lnTo>
                <a:lnTo>
                  <a:pt x="6751029" y="6683518"/>
                </a:lnTo>
                <a:lnTo>
                  <a:pt x="0" y="66835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137759" y="3157099"/>
            <a:ext cx="14012481" cy="2738520"/>
            <a:chOff x="0" y="0"/>
            <a:chExt cx="18683308" cy="3651361"/>
          </a:xfrm>
        </p:grpSpPr>
        <p:grpSp>
          <p:nvGrpSpPr>
            <p:cNvPr id="4" name="Group 4"/>
            <p:cNvGrpSpPr/>
            <p:nvPr/>
          </p:nvGrpSpPr>
          <p:grpSpPr>
            <a:xfrm>
              <a:off x="14154574" y="0"/>
              <a:ext cx="4366622" cy="3651361"/>
              <a:chOff x="0" y="0"/>
              <a:chExt cx="862543" cy="72125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862543" cy="721256"/>
              </a:xfrm>
              <a:custGeom>
                <a:avLst/>
                <a:gdLst/>
                <a:ahLst/>
                <a:cxnLst/>
                <a:rect l="l" t="t" r="r" b="b"/>
                <a:pathLst>
                  <a:path w="862543" h="721256">
                    <a:moveTo>
                      <a:pt x="47279" y="0"/>
                    </a:moveTo>
                    <a:lnTo>
                      <a:pt x="815263" y="0"/>
                    </a:lnTo>
                    <a:cubicBezTo>
                      <a:pt x="827802" y="0"/>
                      <a:pt x="839828" y="4981"/>
                      <a:pt x="848695" y="13848"/>
                    </a:cubicBezTo>
                    <a:cubicBezTo>
                      <a:pt x="857561" y="22714"/>
                      <a:pt x="862543" y="34740"/>
                      <a:pt x="862543" y="47279"/>
                    </a:cubicBezTo>
                    <a:lnTo>
                      <a:pt x="862543" y="673977"/>
                    </a:lnTo>
                    <a:cubicBezTo>
                      <a:pt x="862543" y="700089"/>
                      <a:pt x="841375" y="721256"/>
                      <a:pt x="815263" y="721256"/>
                    </a:cubicBezTo>
                    <a:lnTo>
                      <a:pt x="47279" y="721256"/>
                    </a:lnTo>
                    <a:cubicBezTo>
                      <a:pt x="34740" y="721256"/>
                      <a:pt x="22714" y="716275"/>
                      <a:pt x="13848" y="707409"/>
                    </a:cubicBezTo>
                    <a:cubicBezTo>
                      <a:pt x="4981" y="698542"/>
                      <a:pt x="0" y="686516"/>
                      <a:pt x="0" y="673977"/>
                    </a:cubicBezTo>
                    <a:lnTo>
                      <a:pt x="0" y="47279"/>
                    </a:lnTo>
                    <a:cubicBezTo>
                      <a:pt x="0" y="21168"/>
                      <a:pt x="21168" y="0"/>
                      <a:pt x="47279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D7EBF7">
                      <a:alpha val="10000"/>
                    </a:srgbClr>
                  </a:gs>
                  <a:gs pos="100000">
                    <a:srgbClr val="D7EBF7">
                      <a:alpha val="10000"/>
                    </a:srgbClr>
                  </a:gs>
                </a:gsLst>
                <a:lin ang="0"/>
              </a:gradFill>
              <a:ln w="19050" cap="sq">
                <a:solidFill>
                  <a:srgbClr val="D7EBF7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9525"/>
                <a:ext cx="862543" cy="71173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0"/>
                  </a:lnSpc>
                </a:pPr>
                <a:endParaRPr/>
              </a:p>
            </p:txBody>
          </p:sp>
        </p:grpSp>
        <p:grpSp>
          <p:nvGrpSpPr>
            <p:cNvPr id="7" name="Group 7"/>
            <p:cNvGrpSpPr/>
            <p:nvPr/>
          </p:nvGrpSpPr>
          <p:grpSpPr>
            <a:xfrm>
              <a:off x="9438398" y="0"/>
              <a:ext cx="4366622" cy="3651361"/>
              <a:chOff x="0" y="0"/>
              <a:chExt cx="862543" cy="721256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862543" cy="721256"/>
              </a:xfrm>
              <a:custGeom>
                <a:avLst/>
                <a:gdLst/>
                <a:ahLst/>
                <a:cxnLst/>
                <a:rect l="l" t="t" r="r" b="b"/>
                <a:pathLst>
                  <a:path w="862543" h="721256">
                    <a:moveTo>
                      <a:pt x="47279" y="0"/>
                    </a:moveTo>
                    <a:lnTo>
                      <a:pt x="815263" y="0"/>
                    </a:lnTo>
                    <a:cubicBezTo>
                      <a:pt x="827802" y="0"/>
                      <a:pt x="839828" y="4981"/>
                      <a:pt x="848695" y="13848"/>
                    </a:cubicBezTo>
                    <a:cubicBezTo>
                      <a:pt x="857561" y="22714"/>
                      <a:pt x="862543" y="34740"/>
                      <a:pt x="862543" y="47279"/>
                    </a:cubicBezTo>
                    <a:lnTo>
                      <a:pt x="862543" y="673977"/>
                    </a:lnTo>
                    <a:cubicBezTo>
                      <a:pt x="862543" y="700089"/>
                      <a:pt x="841375" y="721256"/>
                      <a:pt x="815263" y="721256"/>
                    </a:cubicBezTo>
                    <a:lnTo>
                      <a:pt x="47279" y="721256"/>
                    </a:lnTo>
                    <a:cubicBezTo>
                      <a:pt x="34740" y="721256"/>
                      <a:pt x="22714" y="716275"/>
                      <a:pt x="13848" y="707409"/>
                    </a:cubicBezTo>
                    <a:cubicBezTo>
                      <a:pt x="4981" y="698542"/>
                      <a:pt x="0" y="686516"/>
                      <a:pt x="0" y="673977"/>
                    </a:cubicBezTo>
                    <a:lnTo>
                      <a:pt x="0" y="47279"/>
                    </a:lnTo>
                    <a:cubicBezTo>
                      <a:pt x="0" y="21168"/>
                      <a:pt x="21168" y="0"/>
                      <a:pt x="47279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D7EBF7">
                      <a:alpha val="10000"/>
                    </a:srgbClr>
                  </a:gs>
                  <a:gs pos="100000">
                    <a:srgbClr val="D7EBF7">
                      <a:alpha val="10000"/>
                    </a:srgbClr>
                  </a:gs>
                </a:gsLst>
                <a:lin ang="0"/>
              </a:gradFill>
              <a:ln w="19050" cap="sq">
                <a:solidFill>
                  <a:srgbClr val="D7EBF7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9525"/>
                <a:ext cx="862543" cy="71173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0"/>
                  </a:lnSpc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>
              <a:off x="4722222" y="0"/>
              <a:ext cx="4366622" cy="3651361"/>
              <a:chOff x="0" y="0"/>
              <a:chExt cx="862543" cy="721256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862543" cy="721256"/>
              </a:xfrm>
              <a:custGeom>
                <a:avLst/>
                <a:gdLst/>
                <a:ahLst/>
                <a:cxnLst/>
                <a:rect l="l" t="t" r="r" b="b"/>
                <a:pathLst>
                  <a:path w="862543" h="721256">
                    <a:moveTo>
                      <a:pt x="47279" y="0"/>
                    </a:moveTo>
                    <a:lnTo>
                      <a:pt x="815263" y="0"/>
                    </a:lnTo>
                    <a:cubicBezTo>
                      <a:pt x="827802" y="0"/>
                      <a:pt x="839828" y="4981"/>
                      <a:pt x="848695" y="13848"/>
                    </a:cubicBezTo>
                    <a:cubicBezTo>
                      <a:pt x="857561" y="22714"/>
                      <a:pt x="862543" y="34740"/>
                      <a:pt x="862543" y="47279"/>
                    </a:cubicBezTo>
                    <a:lnTo>
                      <a:pt x="862543" y="673977"/>
                    </a:lnTo>
                    <a:cubicBezTo>
                      <a:pt x="862543" y="700089"/>
                      <a:pt x="841375" y="721256"/>
                      <a:pt x="815263" y="721256"/>
                    </a:cubicBezTo>
                    <a:lnTo>
                      <a:pt x="47279" y="721256"/>
                    </a:lnTo>
                    <a:cubicBezTo>
                      <a:pt x="34740" y="721256"/>
                      <a:pt x="22714" y="716275"/>
                      <a:pt x="13848" y="707409"/>
                    </a:cubicBezTo>
                    <a:cubicBezTo>
                      <a:pt x="4981" y="698542"/>
                      <a:pt x="0" y="686516"/>
                      <a:pt x="0" y="673977"/>
                    </a:cubicBezTo>
                    <a:lnTo>
                      <a:pt x="0" y="47279"/>
                    </a:lnTo>
                    <a:cubicBezTo>
                      <a:pt x="0" y="21168"/>
                      <a:pt x="21168" y="0"/>
                      <a:pt x="47279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D7EBF7">
                      <a:alpha val="10000"/>
                    </a:srgbClr>
                  </a:gs>
                  <a:gs pos="100000">
                    <a:srgbClr val="D7EBF7">
                      <a:alpha val="10000"/>
                    </a:srgbClr>
                  </a:gs>
                </a:gsLst>
                <a:lin ang="0"/>
              </a:gradFill>
              <a:ln w="19050" cap="sq">
                <a:solidFill>
                  <a:srgbClr val="D7EBF7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9525"/>
                <a:ext cx="862543" cy="71173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0"/>
                  </a:lnSpc>
                </a:pPr>
                <a:endParaRPr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>
              <a:off x="0" y="0"/>
              <a:ext cx="4366622" cy="3651361"/>
              <a:chOff x="0" y="0"/>
              <a:chExt cx="862543" cy="721256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862543" cy="721256"/>
              </a:xfrm>
              <a:custGeom>
                <a:avLst/>
                <a:gdLst/>
                <a:ahLst/>
                <a:cxnLst/>
                <a:rect l="l" t="t" r="r" b="b"/>
                <a:pathLst>
                  <a:path w="862543" h="721256">
                    <a:moveTo>
                      <a:pt x="47279" y="0"/>
                    </a:moveTo>
                    <a:lnTo>
                      <a:pt x="815263" y="0"/>
                    </a:lnTo>
                    <a:cubicBezTo>
                      <a:pt x="827802" y="0"/>
                      <a:pt x="839828" y="4981"/>
                      <a:pt x="848695" y="13848"/>
                    </a:cubicBezTo>
                    <a:cubicBezTo>
                      <a:pt x="857561" y="22714"/>
                      <a:pt x="862543" y="34740"/>
                      <a:pt x="862543" y="47279"/>
                    </a:cubicBezTo>
                    <a:lnTo>
                      <a:pt x="862543" y="673977"/>
                    </a:lnTo>
                    <a:cubicBezTo>
                      <a:pt x="862543" y="700089"/>
                      <a:pt x="841375" y="721256"/>
                      <a:pt x="815263" y="721256"/>
                    </a:cubicBezTo>
                    <a:lnTo>
                      <a:pt x="47279" y="721256"/>
                    </a:lnTo>
                    <a:cubicBezTo>
                      <a:pt x="34740" y="721256"/>
                      <a:pt x="22714" y="716275"/>
                      <a:pt x="13848" y="707409"/>
                    </a:cubicBezTo>
                    <a:cubicBezTo>
                      <a:pt x="4981" y="698542"/>
                      <a:pt x="0" y="686516"/>
                      <a:pt x="0" y="673977"/>
                    </a:cubicBezTo>
                    <a:lnTo>
                      <a:pt x="0" y="47279"/>
                    </a:lnTo>
                    <a:cubicBezTo>
                      <a:pt x="0" y="21168"/>
                      <a:pt x="21168" y="0"/>
                      <a:pt x="47279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D7EBF7">
                      <a:alpha val="10000"/>
                    </a:srgbClr>
                  </a:gs>
                  <a:gs pos="100000">
                    <a:srgbClr val="D7EBF7">
                      <a:alpha val="10000"/>
                    </a:srgbClr>
                  </a:gs>
                </a:gsLst>
                <a:lin ang="0"/>
              </a:gradFill>
              <a:ln w="19050" cap="sq">
                <a:solidFill>
                  <a:srgbClr val="D7EBF7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9525"/>
                <a:ext cx="862543" cy="71173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0"/>
                  </a:lnSpc>
                </a:pPr>
                <a:endParaRPr/>
              </a:p>
            </p:txBody>
          </p:sp>
        </p:grpSp>
        <p:sp>
          <p:nvSpPr>
            <p:cNvPr id="16" name="TextBox 16"/>
            <p:cNvSpPr txBox="1"/>
            <p:nvPr/>
          </p:nvSpPr>
          <p:spPr>
            <a:xfrm>
              <a:off x="114898" y="701688"/>
              <a:ext cx="4136825" cy="20550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77391" lvl="1" indent="-288695" algn="l">
                <a:lnSpc>
                  <a:spcPts val="2941"/>
                </a:lnSpc>
                <a:buFont typeface="Arial"/>
                <a:buChar char="•"/>
              </a:pPr>
              <a:r>
                <a:rPr lang="en-US" sz="2674" b="1" spc="-160">
                  <a:solidFill>
                    <a:srgbClr val="FFFFFF"/>
                  </a:solidFill>
                  <a:latin typeface="Arial MT Pro Bold"/>
                  <a:ea typeface="Arial MT Pro Bold"/>
                  <a:cs typeface="Arial MT Pro Bold"/>
                  <a:sym typeface="Arial MT Pro Bold"/>
                </a:rPr>
                <a:t>AI adoption within HR continues to increase.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4722222" y="701688"/>
              <a:ext cx="4699848" cy="25502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76453" lvl="1" indent="-288226" algn="l">
                <a:lnSpc>
                  <a:spcPts val="2937"/>
                </a:lnSpc>
                <a:buFont typeface="Arial"/>
                <a:buChar char="•"/>
              </a:pPr>
              <a:r>
                <a:rPr lang="en-US" sz="2670" b="1" spc="-160">
                  <a:solidFill>
                    <a:srgbClr val="FFFFFF"/>
                  </a:solidFill>
                  <a:latin typeface="Arial MT Pro Bold"/>
                  <a:ea typeface="Arial MT Pro Bold"/>
                  <a:cs typeface="Arial MT Pro Bold"/>
                  <a:sym typeface="Arial MT Pro Bold"/>
                </a:rPr>
                <a:t>Employee acceptance influences successful implementation.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9422069" y="701688"/>
              <a:ext cx="4177368" cy="25502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76453" lvl="1" indent="-288226" algn="l">
                <a:lnSpc>
                  <a:spcPts val="2937"/>
                </a:lnSpc>
                <a:buFont typeface="Arial"/>
                <a:buChar char="•"/>
              </a:pPr>
              <a:r>
                <a:rPr lang="en-US" sz="2670" b="1" spc="-160">
                  <a:solidFill>
                    <a:srgbClr val="FFFFFF"/>
                  </a:solidFill>
                  <a:latin typeface="Arial MT Pro Bold"/>
                  <a:ea typeface="Arial MT Pro Bold"/>
                  <a:cs typeface="Arial MT Pro Bold"/>
                  <a:sym typeface="Arial MT Pro Bold"/>
                </a:rPr>
                <a:t>Trust and fairness shape perceptions of organisational legitimacy.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3992461" y="701688"/>
              <a:ext cx="4690847" cy="25502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76453" lvl="1" indent="-288226" algn="l">
                <a:lnSpc>
                  <a:spcPts val="2937"/>
                </a:lnSpc>
                <a:buFont typeface="Arial"/>
                <a:buChar char="•"/>
              </a:pPr>
              <a:r>
                <a:rPr lang="en-US" sz="2670" b="1" spc="-160">
                  <a:solidFill>
                    <a:srgbClr val="FFFFFF"/>
                  </a:solidFill>
                  <a:latin typeface="Arial MT Pro Bold"/>
                  <a:ea typeface="Arial MT Pro Bold"/>
                  <a:cs typeface="Arial MT Pro Bold"/>
                  <a:sym typeface="Arial MT Pro Bold"/>
                </a:rPr>
                <a:t>Understanding employee perspectives can support more ethical AI use.</a:t>
              </a:r>
            </a:p>
          </p:txBody>
        </p:sp>
      </p:grpSp>
      <p:sp>
        <p:nvSpPr>
          <p:cNvPr id="20" name="Freeform 20"/>
          <p:cNvSpPr/>
          <p:nvPr/>
        </p:nvSpPr>
        <p:spPr>
          <a:xfrm>
            <a:off x="2137759" y="7162431"/>
            <a:ext cx="2328743" cy="2095869"/>
          </a:xfrm>
          <a:custGeom>
            <a:avLst/>
            <a:gdLst/>
            <a:ahLst/>
            <a:cxnLst/>
            <a:rect l="l" t="t" r="r" b="b"/>
            <a:pathLst>
              <a:path w="2328743" h="2095869">
                <a:moveTo>
                  <a:pt x="0" y="0"/>
                </a:moveTo>
                <a:lnTo>
                  <a:pt x="2328743" y="0"/>
                </a:lnTo>
                <a:lnTo>
                  <a:pt x="2328743" y="2095869"/>
                </a:lnTo>
                <a:lnTo>
                  <a:pt x="0" y="20958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10422278" y="5813051"/>
            <a:ext cx="7347857" cy="4114800"/>
          </a:xfrm>
          <a:custGeom>
            <a:avLst/>
            <a:gdLst/>
            <a:ahLst/>
            <a:cxnLst/>
            <a:rect l="l" t="t" r="r" b="b"/>
            <a:pathLst>
              <a:path w="7347857" h="4114800">
                <a:moveTo>
                  <a:pt x="0" y="0"/>
                </a:moveTo>
                <a:lnTo>
                  <a:pt x="7347857" y="0"/>
                </a:lnTo>
                <a:lnTo>
                  <a:pt x="734785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1240976" y="1257738"/>
            <a:ext cx="1051990" cy="983132"/>
          </a:xfrm>
          <a:custGeom>
            <a:avLst/>
            <a:gdLst/>
            <a:ahLst/>
            <a:cxnLst/>
            <a:rect l="l" t="t" r="r" b="b"/>
            <a:pathLst>
              <a:path w="1051990" h="983132">
                <a:moveTo>
                  <a:pt x="0" y="0"/>
                </a:moveTo>
                <a:lnTo>
                  <a:pt x="1051990" y="0"/>
                </a:lnTo>
                <a:lnTo>
                  <a:pt x="1051990" y="983133"/>
                </a:lnTo>
                <a:lnTo>
                  <a:pt x="0" y="98313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>
            <a:off x="2536352" y="1484509"/>
            <a:ext cx="9230426" cy="662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679"/>
              </a:lnSpc>
            </a:pPr>
            <a:r>
              <a:rPr lang="en-US" sz="5199" b="1" spc="-415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Research Relevance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948566" y="7108644"/>
            <a:ext cx="2917157" cy="568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50"/>
              </a:lnSpc>
              <a:spcBef>
                <a:spcPct val="0"/>
              </a:spcBef>
            </a:pPr>
            <a:r>
              <a:rPr lang="en-US" sz="3500" b="1" spc="-210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Research Gap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109127" y="7844447"/>
            <a:ext cx="9856102" cy="16985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300"/>
              </a:lnSpc>
              <a:spcBef>
                <a:spcPct val="0"/>
              </a:spcBef>
            </a:pPr>
            <a:r>
              <a:rPr lang="en-GB" sz="3200" dirty="0">
                <a:solidFill>
                  <a:schemeClr val="bg1"/>
                </a:solidFill>
              </a:rPr>
              <a:t>Existing research has largely explored trust and fairness separately, with few qualitative studies examining how employees perceive both within AI-assisted HR decision-making.</a:t>
            </a:r>
            <a:endParaRPr lang="en-US" sz="3000" spc="-179" dirty="0">
              <a:solidFill>
                <a:schemeClr val="bg1"/>
              </a:solidFill>
              <a:latin typeface="Arial MT Pro"/>
              <a:ea typeface="Arial MT Pro"/>
              <a:cs typeface="Arial MT Pro"/>
              <a:sym typeface="Arial MT Pro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8954394" y="9680201"/>
            <a:ext cx="541395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50"/>
              </a:lnSpc>
              <a:spcBef>
                <a:spcPct val="0"/>
              </a:spcBef>
            </a:pPr>
            <a:r>
              <a:rPr lang="en-US" sz="1500" spc="-90" dirty="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(Qadri and Ahmed Moustafa, 2026; Rigotti and </a:t>
            </a:r>
            <a:r>
              <a:rPr lang="en-US" sz="1500" spc="-90" dirty="0" err="1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Fosch</a:t>
            </a:r>
            <a:r>
              <a:rPr lang="en-US" sz="1500" spc="-90" dirty="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-Villaronga, 2024)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215435" y="2699102"/>
            <a:ext cx="6751028" cy="6683518"/>
          </a:xfrm>
          <a:custGeom>
            <a:avLst/>
            <a:gdLst/>
            <a:ahLst/>
            <a:cxnLst/>
            <a:rect l="l" t="t" r="r" b="b"/>
            <a:pathLst>
              <a:path w="6751028" h="6683518">
                <a:moveTo>
                  <a:pt x="0" y="0"/>
                </a:moveTo>
                <a:lnTo>
                  <a:pt x="6751028" y="0"/>
                </a:lnTo>
                <a:lnTo>
                  <a:pt x="6751028" y="6683518"/>
                </a:lnTo>
                <a:lnTo>
                  <a:pt x="0" y="66835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96921" y="2699102"/>
            <a:ext cx="1051990" cy="983132"/>
          </a:xfrm>
          <a:custGeom>
            <a:avLst/>
            <a:gdLst/>
            <a:ahLst/>
            <a:cxnLst/>
            <a:rect l="l" t="t" r="r" b="b"/>
            <a:pathLst>
              <a:path w="1051990" h="983132">
                <a:moveTo>
                  <a:pt x="0" y="0"/>
                </a:moveTo>
                <a:lnTo>
                  <a:pt x="1051990" y="0"/>
                </a:lnTo>
                <a:lnTo>
                  <a:pt x="1051990" y="983133"/>
                </a:lnTo>
                <a:lnTo>
                  <a:pt x="0" y="98313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3387556" y="-253627"/>
            <a:ext cx="4900444" cy="10794253"/>
            <a:chOff x="0" y="0"/>
            <a:chExt cx="5933440" cy="13069643"/>
          </a:xfrm>
        </p:grpSpPr>
        <p:sp>
          <p:nvSpPr>
            <p:cNvPr id="5" name="Freeform 5"/>
            <p:cNvSpPr/>
            <p:nvPr/>
          </p:nvSpPr>
          <p:spPr>
            <a:xfrm>
              <a:off x="-27" y="19858"/>
              <a:ext cx="5933466" cy="13040775"/>
            </a:xfrm>
            <a:custGeom>
              <a:avLst/>
              <a:gdLst/>
              <a:ahLst/>
              <a:cxnLst/>
              <a:rect l="l" t="t" r="r" b="b"/>
              <a:pathLst>
                <a:path w="5933466" h="13040775">
                  <a:moveTo>
                    <a:pt x="5914671" y="13012157"/>
                  </a:moveTo>
                  <a:cubicBezTo>
                    <a:pt x="4410991" y="13053595"/>
                    <a:pt x="2810918" y="13014247"/>
                    <a:pt x="1315239" y="13032801"/>
                  </a:cubicBezTo>
                  <a:cubicBezTo>
                    <a:pt x="1002184" y="13017906"/>
                    <a:pt x="663729" y="13054992"/>
                    <a:pt x="337339" y="13034368"/>
                  </a:cubicBezTo>
                  <a:cubicBezTo>
                    <a:pt x="263933" y="13018428"/>
                    <a:pt x="-130402" y="13133352"/>
                    <a:pt x="122582" y="12509419"/>
                  </a:cubicBezTo>
                  <a:cubicBezTo>
                    <a:pt x="213387" y="12395231"/>
                    <a:pt x="109882" y="12197428"/>
                    <a:pt x="140743" y="12017132"/>
                  </a:cubicBezTo>
                  <a:cubicBezTo>
                    <a:pt x="254662" y="11781963"/>
                    <a:pt x="122963" y="11428949"/>
                    <a:pt x="49684" y="11071492"/>
                  </a:cubicBezTo>
                  <a:cubicBezTo>
                    <a:pt x="43588" y="10774396"/>
                    <a:pt x="162841" y="10535306"/>
                    <a:pt x="89308" y="10218874"/>
                  </a:cubicBezTo>
                  <a:cubicBezTo>
                    <a:pt x="96039" y="10068627"/>
                    <a:pt x="92102" y="9804453"/>
                    <a:pt x="24411" y="9678247"/>
                  </a:cubicBezTo>
                  <a:cubicBezTo>
                    <a:pt x="-69442" y="9573989"/>
                    <a:pt x="139600" y="9255204"/>
                    <a:pt x="111152" y="8969343"/>
                  </a:cubicBezTo>
                  <a:cubicBezTo>
                    <a:pt x="119534" y="8705954"/>
                    <a:pt x="109374" y="8400757"/>
                    <a:pt x="83847" y="8089289"/>
                  </a:cubicBezTo>
                  <a:cubicBezTo>
                    <a:pt x="90324" y="7982418"/>
                    <a:pt x="118899" y="7884169"/>
                    <a:pt x="107596" y="7781479"/>
                  </a:cubicBezTo>
                  <a:cubicBezTo>
                    <a:pt x="111406" y="7631754"/>
                    <a:pt x="203735" y="7482031"/>
                    <a:pt x="135663" y="7356606"/>
                  </a:cubicBezTo>
                  <a:cubicBezTo>
                    <a:pt x="123852" y="7335442"/>
                    <a:pt x="137568" y="7299644"/>
                    <a:pt x="152427" y="7261232"/>
                  </a:cubicBezTo>
                  <a:cubicBezTo>
                    <a:pt x="141886" y="7241374"/>
                    <a:pt x="55399" y="6946368"/>
                    <a:pt x="93499" y="6825125"/>
                  </a:cubicBezTo>
                  <a:cubicBezTo>
                    <a:pt x="91340" y="6694214"/>
                    <a:pt x="167540" y="6709370"/>
                    <a:pt x="93753" y="6423770"/>
                  </a:cubicBezTo>
                  <a:cubicBezTo>
                    <a:pt x="44731" y="6395550"/>
                    <a:pt x="201068" y="6045148"/>
                    <a:pt x="267997" y="5783588"/>
                  </a:cubicBezTo>
                  <a:cubicBezTo>
                    <a:pt x="248439" y="5634648"/>
                    <a:pt x="298096" y="5506872"/>
                    <a:pt x="319051" y="5356364"/>
                  </a:cubicBezTo>
                  <a:cubicBezTo>
                    <a:pt x="341403" y="5137396"/>
                    <a:pt x="318797" y="5003089"/>
                    <a:pt x="434748" y="4807376"/>
                  </a:cubicBezTo>
                  <a:cubicBezTo>
                    <a:pt x="468784" y="4655822"/>
                    <a:pt x="382551" y="4483365"/>
                    <a:pt x="425731" y="4252116"/>
                  </a:cubicBezTo>
                  <a:cubicBezTo>
                    <a:pt x="406935" y="4221021"/>
                    <a:pt x="459894" y="4186007"/>
                    <a:pt x="425858" y="4133225"/>
                  </a:cubicBezTo>
                  <a:cubicBezTo>
                    <a:pt x="410745" y="4091417"/>
                    <a:pt x="380392" y="4100040"/>
                    <a:pt x="409856" y="4012766"/>
                  </a:cubicBezTo>
                  <a:cubicBezTo>
                    <a:pt x="399315" y="3977752"/>
                    <a:pt x="443892" y="3726121"/>
                    <a:pt x="420270" y="3543996"/>
                  </a:cubicBezTo>
                  <a:cubicBezTo>
                    <a:pt x="416206" y="3522047"/>
                    <a:pt x="483008" y="3443918"/>
                    <a:pt x="456465" y="3390091"/>
                  </a:cubicBezTo>
                  <a:cubicBezTo>
                    <a:pt x="486437" y="3264929"/>
                    <a:pt x="388393" y="3189936"/>
                    <a:pt x="471451" y="2903553"/>
                  </a:cubicBezTo>
                  <a:cubicBezTo>
                    <a:pt x="423445" y="2832218"/>
                    <a:pt x="441098" y="2747035"/>
                    <a:pt x="436907" y="2663419"/>
                  </a:cubicBezTo>
                  <a:cubicBezTo>
                    <a:pt x="492914" y="2527544"/>
                    <a:pt x="515139" y="2242467"/>
                    <a:pt x="639980" y="1731628"/>
                  </a:cubicBezTo>
                  <a:cubicBezTo>
                    <a:pt x="706020" y="1553944"/>
                    <a:pt x="697892" y="1286897"/>
                    <a:pt x="782347" y="834327"/>
                  </a:cubicBezTo>
                  <a:cubicBezTo>
                    <a:pt x="756312" y="776580"/>
                    <a:pt x="892075" y="796700"/>
                    <a:pt x="983896" y="426440"/>
                  </a:cubicBezTo>
                  <a:cubicBezTo>
                    <a:pt x="968402" y="286645"/>
                    <a:pt x="1070891" y="157302"/>
                    <a:pt x="1027584" y="0"/>
                  </a:cubicBezTo>
                  <a:cubicBezTo>
                    <a:pt x="1439826" y="19859"/>
                    <a:pt x="1940714" y="-1567"/>
                    <a:pt x="2442364" y="4181"/>
                  </a:cubicBezTo>
                  <a:cubicBezTo>
                    <a:pt x="3456586" y="11759"/>
                    <a:pt x="4397783" y="6533"/>
                    <a:pt x="5398416" y="4704"/>
                  </a:cubicBezTo>
                  <a:cubicBezTo>
                    <a:pt x="6143652" y="193100"/>
                    <a:pt x="5870348" y="-609773"/>
                    <a:pt x="5933467" y="4701027"/>
                  </a:cubicBezTo>
                  <a:cubicBezTo>
                    <a:pt x="5899431" y="7408606"/>
                    <a:pt x="5953152" y="10452214"/>
                    <a:pt x="5914671" y="13012157"/>
                  </a:cubicBezTo>
                  <a:close/>
                </a:path>
              </a:pathLst>
            </a:custGeom>
            <a:blipFill>
              <a:blip r:embed="rId4"/>
              <a:stretch>
                <a:fillRect l="-1656" r="-823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731670" y="5619847"/>
            <a:ext cx="7293955" cy="986017"/>
            <a:chOff x="0" y="0"/>
            <a:chExt cx="1921042" cy="25969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21041" cy="259692"/>
            </a:xfrm>
            <a:custGeom>
              <a:avLst/>
              <a:gdLst/>
              <a:ahLst/>
              <a:cxnLst/>
              <a:rect l="l" t="t" r="r" b="b"/>
              <a:pathLst>
                <a:path w="1921041" h="259692">
                  <a:moveTo>
                    <a:pt x="21228" y="0"/>
                  </a:moveTo>
                  <a:lnTo>
                    <a:pt x="1899813" y="0"/>
                  </a:lnTo>
                  <a:cubicBezTo>
                    <a:pt x="1911537" y="0"/>
                    <a:pt x="1921041" y="9504"/>
                    <a:pt x="1921041" y="21228"/>
                  </a:cubicBezTo>
                  <a:lnTo>
                    <a:pt x="1921041" y="238463"/>
                  </a:lnTo>
                  <a:cubicBezTo>
                    <a:pt x="1921041" y="250187"/>
                    <a:pt x="1911537" y="259692"/>
                    <a:pt x="1899813" y="259692"/>
                  </a:cubicBezTo>
                  <a:lnTo>
                    <a:pt x="21228" y="259692"/>
                  </a:lnTo>
                  <a:cubicBezTo>
                    <a:pt x="9504" y="259692"/>
                    <a:pt x="0" y="250187"/>
                    <a:pt x="0" y="238463"/>
                  </a:cubicBezTo>
                  <a:lnTo>
                    <a:pt x="0" y="21228"/>
                  </a:lnTo>
                  <a:cubicBezTo>
                    <a:pt x="0" y="9504"/>
                    <a:pt x="9504" y="0"/>
                    <a:pt x="21228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9525"/>
              <a:ext cx="1921042" cy="2501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731670" y="4273150"/>
            <a:ext cx="7293955" cy="1018719"/>
            <a:chOff x="0" y="0"/>
            <a:chExt cx="1921042" cy="26830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921041" cy="268305"/>
            </a:xfrm>
            <a:custGeom>
              <a:avLst/>
              <a:gdLst/>
              <a:ahLst/>
              <a:cxnLst/>
              <a:rect l="l" t="t" r="r" b="b"/>
              <a:pathLst>
                <a:path w="1921041" h="268305">
                  <a:moveTo>
                    <a:pt x="21228" y="0"/>
                  </a:moveTo>
                  <a:lnTo>
                    <a:pt x="1899813" y="0"/>
                  </a:lnTo>
                  <a:cubicBezTo>
                    <a:pt x="1911537" y="0"/>
                    <a:pt x="1921041" y="9504"/>
                    <a:pt x="1921041" y="21228"/>
                  </a:cubicBezTo>
                  <a:lnTo>
                    <a:pt x="1921041" y="247076"/>
                  </a:lnTo>
                  <a:cubicBezTo>
                    <a:pt x="1921041" y="258800"/>
                    <a:pt x="1911537" y="268305"/>
                    <a:pt x="1899813" y="268305"/>
                  </a:cubicBezTo>
                  <a:lnTo>
                    <a:pt x="21228" y="268305"/>
                  </a:lnTo>
                  <a:cubicBezTo>
                    <a:pt x="9504" y="268305"/>
                    <a:pt x="0" y="258800"/>
                    <a:pt x="0" y="247076"/>
                  </a:cubicBezTo>
                  <a:lnTo>
                    <a:pt x="0" y="21228"/>
                  </a:lnTo>
                  <a:cubicBezTo>
                    <a:pt x="0" y="9504"/>
                    <a:pt x="9504" y="0"/>
                    <a:pt x="21228" y="0"/>
                  </a:cubicBezTo>
                  <a:close/>
                </a:path>
              </a:pathLst>
            </a:custGeom>
            <a:solidFill>
              <a:srgbClr val="D7EBF7"/>
            </a:solidFill>
            <a:ln w="19050" cap="sq">
              <a:solidFill>
                <a:srgbClr val="00416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9525"/>
              <a:ext cx="1921042" cy="2587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2731670" y="6929714"/>
            <a:ext cx="7293955" cy="1018719"/>
            <a:chOff x="0" y="0"/>
            <a:chExt cx="1921042" cy="26830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921041" cy="268305"/>
            </a:xfrm>
            <a:custGeom>
              <a:avLst/>
              <a:gdLst/>
              <a:ahLst/>
              <a:cxnLst/>
              <a:rect l="l" t="t" r="r" b="b"/>
              <a:pathLst>
                <a:path w="1921041" h="268305">
                  <a:moveTo>
                    <a:pt x="21228" y="0"/>
                  </a:moveTo>
                  <a:lnTo>
                    <a:pt x="1899813" y="0"/>
                  </a:lnTo>
                  <a:cubicBezTo>
                    <a:pt x="1911537" y="0"/>
                    <a:pt x="1921041" y="9504"/>
                    <a:pt x="1921041" y="21228"/>
                  </a:cubicBezTo>
                  <a:lnTo>
                    <a:pt x="1921041" y="247076"/>
                  </a:lnTo>
                  <a:cubicBezTo>
                    <a:pt x="1921041" y="258800"/>
                    <a:pt x="1911537" y="268305"/>
                    <a:pt x="1899813" y="268305"/>
                  </a:cubicBezTo>
                  <a:lnTo>
                    <a:pt x="21228" y="268305"/>
                  </a:lnTo>
                  <a:cubicBezTo>
                    <a:pt x="9504" y="268305"/>
                    <a:pt x="0" y="258800"/>
                    <a:pt x="0" y="247076"/>
                  </a:cubicBezTo>
                  <a:lnTo>
                    <a:pt x="0" y="21228"/>
                  </a:lnTo>
                  <a:cubicBezTo>
                    <a:pt x="0" y="9504"/>
                    <a:pt x="9504" y="0"/>
                    <a:pt x="21228" y="0"/>
                  </a:cubicBezTo>
                  <a:close/>
                </a:path>
              </a:pathLst>
            </a:custGeom>
            <a:solidFill>
              <a:srgbClr val="D7EBF7"/>
            </a:solidFill>
            <a:ln w="19050" cap="sq">
              <a:solidFill>
                <a:srgbClr val="00416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9525"/>
              <a:ext cx="1921042" cy="2587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2731670" y="8272283"/>
            <a:ext cx="7293955" cy="986017"/>
            <a:chOff x="0" y="0"/>
            <a:chExt cx="1921042" cy="259692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921041" cy="259692"/>
            </a:xfrm>
            <a:custGeom>
              <a:avLst/>
              <a:gdLst/>
              <a:ahLst/>
              <a:cxnLst/>
              <a:rect l="l" t="t" r="r" b="b"/>
              <a:pathLst>
                <a:path w="1921041" h="259692">
                  <a:moveTo>
                    <a:pt x="21228" y="0"/>
                  </a:moveTo>
                  <a:lnTo>
                    <a:pt x="1899813" y="0"/>
                  </a:lnTo>
                  <a:cubicBezTo>
                    <a:pt x="1911537" y="0"/>
                    <a:pt x="1921041" y="9504"/>
                    <a:pt x="1921041" y="21228"/>
                  </a:cubicBezTo>
                  <a:lnTo>
                    <a:pt x="1921041" y="238463"/>
                  </a:lnTo>
                  <a:cubicBezTo>
                    <a:pt x="1921041" y="250187"/>
                    <a:pt x="1911537" y="259692"/>
                    <a:pt x="1899813" y="259692"/>
                  </a:cubicBezTo>
                  <a:lnTo>
                    <a:pt x="21228" y="259692"/>
                  </a:lnTo>
                  <a:cubicBezTo>
                    <a:pt x="9504" y="259692"/>
                    <a:pt x="0" y="250187"/>
                    <a:pt x="0" y="238463"/>
                  </a:cubicBezTo>
                  <a:lnTo>
                    <a:pt x="0" y="21228"/>
                  </a:lnTo>
                  <a:cubicBezTo>
                    <a:pt x="0" y="9504"/>
                    <a:pt x="9504" y="0"/>
                    <a:pt x="21228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9525"/>
              <a:ext cx="1921042" cy="2501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2022916" y="1200150"/>
            <a:ext cx="12354366" cy="7514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759"/>
              </a:lnSpc>
            </a:pPr>
            <a:r>
              <a:rPr lang="en-US" sz="6399" b="1" spc="-511" dirty="0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2. Research Methodology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278102" y="4465009"/>
            <a:ext cx="6201090" cy="606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00"/>
              </a:lnSpc>
              <a:spcBef>
                <a:spcPct val="0"/>
              </a:spcBef>
            </a:pPr>
            <a:r>
              <a:rPr lang="en-US" sz="2000" spc="-120">
                <a:solidFill>
                  <a:srgbClr val="001B32"/>
                </a:solidFill>
                <a:latin typeface="Arial MT Pro"/>
                <a:ea typeface="Arial MT Pro"/>
                <a:cs typeface="Arial MT Pro"/>
                <a:sym typeface="Arial MT Pro"/>
              </a:rPr>
              <a:t>Interpretivist philosophy adopted to explore employees' subjective perceptions of trust and fairness.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278102" y="5795356"/>
            <a:ext cx="4905890" cy="606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00"/>
              </a:lnSpc>
              <a:spcBef>
                <a:spcPct val="0"/>
              </a:spcBef>
            </a:pPr>
            <a:r>
              <a:rPr lang="en-US" sz="2000" spc="-12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Inductive approach selected to allow employee perspectives to shape emerging themes.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278102" y="7110689"/>
            <a:ext cx="7293955" cy="606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00"/>
              </a:lnSpc>
              <a:spcBef>
                <a:spcPct val="0"/>
              </a:spcBef>
            </a:pPr>
            <a:r>
              <a:rPr lang="en-US" sz="2000" spc="-120" dirty="0">
                <a:solidFill>
                  <a:srgbClr val="001B32"/>
                </a:solidFill>
                <a:latin typeface="Arial MT Pro"/>
                <a:ea typeface="Arial MT Pro"/>
                <a:cs typeface="Arial MT Pro"/>
                <a:sym typeface="Arial MT Pro"/>
              </a:rPr>
              <a:t>Qualitative methodology chosen to generate deeper insight into experiences of AI-assisted HR decision-making.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133632" y="8441892"/>
            <a:ext cx="7293951" cy="8463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200"/>
              </a:lnSpc>
              <a:spcBef>
                <a:spcPct val="0"/>
              </a:spcBef>
            </a:pPr>
            <a:r>
              <a:rPr lang="en-GB" sz="2000" dirty="0">
                <a:solidFill>
                  <a:schemeClr val="bg1"/>
                </a:solidFill>
                <a:latin typeface="Arial MT Pro" panose="020B0604020202020204" charset="0"/>
              </a:rPr>
              <a:t>The research design was selected to generate meaningful insight into employees' experiences rather than measurable outcomes.</a:t>
            </a:r>
            <a:endParaRPr lang="en-US" sz="2000" spc="-120" dirty="0">
              <a:solidFill>
                <a:schemeClr val="bg1"/>
              </a:solidFill>
              <a:latin typeface="Arial MT Pro" panose="020B0604020202020204" charset="0"/>
              <a:ea typeface="Arial MT Pro"/>
              <a:cs typeface="Arial MT Pro"/>
              <a:sym typeface="Arial MT Pro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2731670" y="2845546"/>
            <a:ext cx="5040730" cy="7283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500"/>
              </a:lnSpc>
              <a:spcBef>
                <a:spcPct val="0"/>
              </a:spcBef>
            </a:pPr>
            <a:r>
              <a:rPr lang="en-US" sz="5000" b="1" spc="-300" dirty="0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Research Design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31670" y="9887445"/>
            <a:ext cx="389773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50"/>
              </a:lnSpc>
              <a:spcBef>
                <a:spcPct val="0"/>
              </a:spcBef>
            </a:pPr>
            <a:r>
              <a:rPr lang="en-US" sz="1500" spc="-90" dirty="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(Saunders, Lewis and Thornhill, 2023; Flick, 2023)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752896" y="5708174"/>
            <a:ext cx="6751028" cy="6683518"/>
          </a:xfrm>
          <a:custGeom>
            <a:avLst/>
            <a:gdLst/>
            <a:ahLst/>
            <a:cxnLst/>
            <a:rect l="l" t="t" r="r" b="b"/>
            <a:pathLst>
              <a:path w="6751028" h="6683518">
                <a:moveTo>
                  <a:pt x="0" y="0"/>
                </a:moveTo>
                <a:lnTo>
                  <a:pt x="6751028" y="0"/>
                </a:lnTo>
                <a:lnTo>
                  <a:pt x="6751028" y="6683518"/>
                </a:lnTo>
                <a:lnTo>
                  <a:pt x="0" y="66835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730359">
            <a:off x="-1865768" y="1953927"/>
            <a:ext cx="5465616" cy="5410960"/>
          </a:xfrm>
          <a:custGeom>
            <a:avLst/>
            <a:gdLst/>
            <a:ahLst/>
            <a:cxnLst/>
            <a:rect l="l" t="t" r="r" b="b"/>
            <a:pathLst>
              <a:path w="5465616" h="5410960">
                <a:moveTo>
                  <a:pt x="0" y="0"/>
                </a:moveTo>
                <a:lnTo>
                  <a:pt x="5465616" y="0"/>
                </a:lnTo>
                <a:lnTo>
                  <a:pt x="5465616" y="5410959"/>
                </a:lnTo>
                <a:lnTo>
                  <a:pt x="0" y="541095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522108" y="3924300"/>
            <a:ext cx="1051990" cy="983132"/>
          </a:xfrm>
          <a:custGeom>
            <a:avLst/>
            <a:gdLst/>
            <a:ahLst/>
            <a:cxnLst/>
            <a:rect l="l" t="t" r="r" b="b"/>
            <a:pathLst>
              <a:path w="1051990" h="983132">
                <a:moveTo>
                  <a:pt x="0" y="0"/>
                </a:moveTo>
                <a:lnTo>
                  <a:pt x="1051990" y="0"/>
                </a:lnTo>
                <a:lnTo>
                  <a:pt x="1051990" y="983132"/>
                </a:lnTo>
                <a:lnTo>
                  <a:pt x="0" y="98313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662627">
            <a:off x="-253458" y="6667668"/>
            <a:ext cx="5763785" cy="3842523"/>
          </a:xfrm>
          <a:custGeom>
            <a:avLst/>
            <a:gdLst/>
            <a:ahLst/>
            <a:cxnLst/>
            <a:rect l="l" t="t" r="r" b="b"/>
            <a:pathLst>
              <a:path w="5763785" h="3842523">
                <a:moveTo>
                  <a:pt x="0" y="0"/>
                </a:moveTo>
                <a:lnTo>
                  <a:pt x="5763785" y="0"/>
                </a:lnTo>
                <a:lnTo>
                  <a:pt x="5763785" y="3842523"/>
                </a:lnTo>
                <a:lnTo>
                  <a:pt x="0" y="38425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2628434" y="535402"/>
            <a:ext cx="3276015" cy="2805088"/>
          </a:xfrm>
          <a:custGeom>
            <a:avLst/>
            <a:gdLst/>
            <a:ahLst/>
            <a:cxnLst/>
            <a:rect l="l" t="t" r="r" b="b"/>
            <a:pathLst>
              <a:path w="3276015" h="2805088">
                <a:moveTo>
                  <a:pt x="0" y="0"/>
                </a:moveTo>
                <a:lnTo>
                  <a:pt x="3276015" y="0"/>
                </a:lnTo>
                <a:lnTo>
                  <a:pt x="3276015" y="2805087"/>
                </a:lnTo>
                <a:lnTo>
                  <a:pt x="0" y="280508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5824992" y="1783619"/>
            <a:ext cx="11212021" cy="7474681"/>
          </a:xfrm>
          <a:custGeom>
            <a:avLst/>
            <a:gdLst/>
            <a:ahLst/>
            <a:cxnLst/>
            <a:rect l="l" t="t" r="r" b="b"/>
            <a:pathLst>
              <a:path w="11212021" h="7474681">
                <a:moveTo>
                  <a:pt x="0" y="0"/>
                </a:moveTo>
                <a:lnTo>
                  <a:pt x="11212022" y="0"/>
                </a:lnTo>
                <a:lnTo>
                  <a:pt x="11212022" y="7474681"/>
                </a:lnTo>
                <a:lnTo>
                  <a:pt x="0" y="747468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574098" y="4095750"/>
            <a:ext cx="13371226" cy="2266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6399" b="1" spc="-511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Data </a:t>
            </a:r>
          </a:p>
          <a:p>
            <a:pPr algn="l">
              <a:lnSpc>
                <a:spcPts val="5759"/>
              </a:lnSpc>
            </a:pPr>
            <a:r>
              <a:rPr lang="en-US" sz="6399" b="1" spc="-511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Collection</a:t>
            </a:r>
          </a:p>
          <a:p>
            <a:pPr marL="0" lvl="0" indent="0" algn="l">
              <a:lnSpc>
                <a:spcPts val="5759"/>
              </a:lnSpc>
            </a:pPr>
            <a:r>
              <a:rPr lang="en-US" sz="6399" b="1" spc="-511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Method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752896" y="9567621"/>
            <a:ext cx="4152792" cy="2308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60"/>
              </a:lnSpc>
              <a:spcBef>
                <a:spcPct val="0"/>
              </a:spcBef>
            </a:pPr>
            <a:r>
              <a:rPr lang="en-US" sz="1600" spc="-96" dirty="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(Bryman and Bell, 2023; Creswell and Poth, 2024)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752896" y="5708174"/>
            <a:ext cx="6751028" cy="6683518"/>
          </a:xfrm>
          <a:custGeom>
            <a:avLst/>
            <a:gdLst/>
            <a:ahLst/>
            <a:cxnLst/>
            <a:rect l="l" t="t" r="r" b="b"/>
            <a:pathLst>
              <a:path w="6751028" h="6683518">
                <a:moveTo>
                  <a:pt x="0" y="0"/>
                </a:moveTo>
                <a:lnTo>
                  <a:pt x="6751028" y="0"/>
                </a:lnTo>
                <a:lnTo>
                  <a:pt x="6751028" y="6683518"/>
                </a:lnTo>
                <a:lnTo>
                  <a:pt x="0" y="66835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388372" y="4603585"/>
            <a:ext cx="3913067" cy="4446349"/>
            <a:chOff x="0" y="0"/>
            <a:chExt cx="1030602" cy="117105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030602" cy="1171055"/>
            </a:xfrm>
            <a:custGeom>
              <a:avLst/>
              <a:gdLst/>
              <a:ahLst/>
              <a:cxnLst/>
              <a:rect l="l" t="t" r="r" b="b"/>
              <a:pathLst>
                <a:path w="1030602" h="1171055">
                  <a:moveTo>
                    <a:pt x="39570" y="0"/>
                  </a:moveTo>
                  <a:lnTo>
                    <a:pt x="991032" y="0"/>
                  </a:lnTo>
                  <a:cubicBezTo>
                    <a:pt x="1001527" y="0"/>
                    <a:pt x="1011592" y="4169"/>
                    <a:pt x="1019012" y="11590"/>
                  </a:cubicBezTo>
                  <a:cubicBezTo>
                    <a:pt x="1026433" y="19010"/>
                    <a:pt x="1030602" y="29075"/>
                    <a:pt x="1030602" y="39570"/>
                  </a:cubicBezTo>
                  <a:lnTo>
                    <a:pt x="1030602" y="1131485"/>
                  </a:lnTo>
                  <a:cubicBezTo>
                    <a:pt x="1030602" y="1141980"/>
                    <a:pt x="1026433" y="1152044"/>
                    <a:pt x="1019012" y="1159465"/>
                  </a:cubicBezTo>
                  <a:cubicBezTo>
                    <a:pt x="1011592" y="1166886"/>
                    <a:pt x="1001527" y="1171055"/>
                    <a:pt x="991032" y="1171055"/>
                  </a:cubicBezTo>
                  <a:lnTo>
                    <a:pt x="39570" y="1171055"/>
                  </a:lnTo>
                  <a:cubicBezTo>
                    <a:pt x="29075" y="1171055"/>
                    <a:pt x="19010" y="1166886"/>
                    <a:pt x="11590" y="1159465"/>
                  </a:cubicBezTo>
                  <a:cubicBezTo>
                    <a:pt x="4169" y="1152044"/>
                    <a:pt x="0" y="1141980"/>
                    <a:pt x="0" y="1131485"/>
                  </a:cubicBezTo>
                  <a:lnTo>
                    <a:pt x="0" y="39570"/>
                  </a:lnTo>
                  <a:cubicBezTo>
                    <a:pt x="0" y="29075"/>
                    <a:pt x="4169" y="19010"/>
                    <a:pt x="11590" y="11590"/>
                  </a:cubicBezTo>
                  <a:cubicBezTo>
                    <a:pt x="19010" y="4169"/>
                    <a:pt x="29075" y="0"/>
                    <a:pt x="3957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9525"/>
              <a:ext cx="1030602" cy="11615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862377" y="1667607"/>
            <a:ext cx="1051990" cy="983132"/>
          </a:xfrm>
          <a:custGeom>
            <a:avLst/>
            <a:gdLst/>
            <a:ahLst/>
            <a:cxnLst/>
            <a:rect l="l" t="t" r="r" b="b"/>
            <a:pathLst>
              <a:path w="1051990" h="983132">
                <a:moveTo>
                  <a:pt x="0" y="0"/>
                </a:moveTo>
                <a:lnTo>
                  <a:pt x="1051990" y="0"/>
                </a:lnTo>
                <a:lnTo>
                  <a:pt x="1051990" y="983132"/>
                </a:lnTo>
                <a:lnTo>
                  <a:pt x="0" y="98313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7070634" y="4603585"/>
            <a:ext cx="3913067" cy="4446349"/>
            <a:chOff x="0" y="0"/>
            <a:chExt cx="1030602" cy="117105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030602" cy="1171055"/>
            </a:xfrm>
            <a:custGeom>
              <a:avLst/>
              <a:gdLst/>
              <a:ahLst/>
              <a:cxnLst/>
              <a:rect l="l" t="t" r="r" b="b"/>
              <a:pathLst>
                <a:path w="1030602" h="1171055">
                  <a:moveTo>
                    <a:pt x="39570" y="0"/>
                  </a:moveTo>
                  <a:lnTo>
                    <a:pt x="991032" y="0"/>
                  </a:lnTo>
                  <a:cubicBezTo>
                    <a:pt x="1001527" y="0"/>
                    <a:pt x="1011592" y="4169"/>
                    <a:pt x="1019012" y="11590"/>
                  </a:cubicBezTo>
                  <a:cubicBezTo>
                    <a:pt x="1026433" y="19010"/>
                    <a:pt x="1030602" y="29075"/>
                    <a:pt x="1030602" y="39570"/>
                  </a:cubicBezTo>
                  <a:lnTo>
                    <a:pt x="1030602" y="1131485"/>
                  </a:lnTo>
                  <a:cubicBezTo>
                    <a:pt x="1030602" y="1141980"/>
                    <a:pt x="1026433" y="1152044"/>
                    <a:pt x="1019012" y="1159465"/>
                  </a:cubicBezTo>
                  <a:cubicBezTo>
                    <a:pt x="1011592" y="1166886"/>
                    <a:pt x="1001527" y="1171055"/>
                    <a:pt x="991032" y="1171055"/>
                  </a:cubicBezTo>
                  <a:lnTo>
                    <a:pt x="39570" y="1171055"/>
                  </a:lnTo>
                  <a:cubicBezTo>
                    <a:pt x="29075" y="1171055"/>
                    <a:pt x="19010" y="1166886"/>
                    <a:pt x="11590" y="1159465"/>
                  </a:cubicBezTo>
                  <a:cubicBezTo>
                    <a:pt x="4169" y="1152044"/>
                    <a:pt x="0" y="1141980"/>
                    <a:pt x="0" y="1131485"/>
                  </a:cubicBezTo>
                  <a:lnTo>
                    <a:pt x="0" y="39570"/>
                  </a:lnTo>
                  <a:cubicBezTo>
                    <a:pt x="0" y="29075"/>
                    <a:pt x="4169" y="19010"/>
                    <a:pt x="11590" y="11590"/>
                  </a:cubicBezTo>
                  <a:cubicBezTo>
                    <a:pt x="19010" y="4169"/>
                    <a:pt x="29075" y="0"/>
                    <a:pt x="3957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9525"/>
              <a:ext cx="1030602" cy="11615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752896" y="4603585"/>
            <a:ext cx="3913067" cy="4446349"/>
            <a:chOff x="0" y="0"/>
            <a:chExt cx="1030602" cy="117105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30602" cy="1171055"/>
            </a:xfrm>
            <a:custGeom>
              <a:avLst/>
              <a:gdLst/>
              <a:ahLst/>
              <a:cxnLst/>
              <a:rect l="l" t="t" r="r" b="b"/>
              <a:pathLst>
                <a:path w="1030602" h="1171055">
                  <a:moveTo>
                    <a:pt x="39570" y="0"/>
                  </a:moveTo>
                  <a:lnTo>
                    <a:pt x="991032" y="0"/>
                  </a:lnTo>
                  <a:cubicBezTo>
                    <a:pt x="1001527" y="0"/>
                    <a:pt x="1011592" y="4169"/>
                    <a:pt x="1019012" y="11590"/>
                  </a:cubicBezTo>
                  <a:cubicBezTo>
                    <a:pt x="1026433" y="19010"/>
                    <a:pt x="1030602" y="29075"/>
                    <a:pt x="1030602" y="39570"/>
                  </a:cubicBezTo>
                  <a:lnTo>
                    <a:pt x="1030602" y="1131485"/>
                  </a:lnTo>
                  <a:cubicBezTo>
                    <a:pt x="1030602" y="1141980"/>
                    <a:pt x="1026433" y="1152044"/>
                    <a:pt x="1019012" y="1159465"/>
                  </a:cubicBezTo>
                  <a:cubicBezTo>
                    <a:pt x="1011592" y="1166886"/>
                    <a:pt x="1001527" y="1171055"/>
                    <a:pt x="991032" y="1171055"/>
                  </a:cubicBezTo>
                  <a:lnTo>
                    <a:pt x="39570" y="1171055"/>
                  </a:lnTo>
                  <a:cubicBezTo>
                    <a:pt x="29075" y="1171055"/>
                    <a:pt x="19010" y="1166886"/>
                    <a:pt x="11590" y="1159465"/>
                  </a:cubicBezTo>
                  <a:cubicBezTo>
                    <a:pt x="4169" y="1152044"/>
                    <a:pt x="0" y="1141980"/>
                    <a:pt x="0" y="1131485"/>
                  </a:cubicBezTo>
                  <a:lnTo>
                    <a:pt x="0" y="39570"/>
                  </a:lnTo>
                  <a:cubicBezTo>
                    <a:pt x="0" y="29075"/>
                    <a:pt x="4169" y="19010"/>
                    <a:pt x="11590" y="11590"/>
                  </a:cubicBezTo>
                  <a:cubicBezTo>
                    <a:pt x="19010" y="4169"/>
                    <a:pt x="29075" y="0"/>
                    <a:pt x="3957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9525"/>
              <a:ext cx="1030602" cy="11615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2954789" y="3623930"/>
            <a:ext cx="780234" cy="780234"/>
          </a:xfrm>
          <a:custGeom>
            <a:avLst/>
            <a:gdLst/>
            <a:ahLst/>
            <a:cxnLst/>
            <a:rect l="l" t="t" r="r" b="b"/>
            <a:pathLst>
              <a:path w="780234" h="780234">
                <a:moveTo>
                  <a:pt x="0" y="0"/>
                </a:moveTo>
                <a:lnTo>
                  <a:pt x="780234" y="0"/>
                </a:lnTo>
                <a:lnTo>
                  <a:pt x="780234" y="780234"/>
                </a:lnTo>
                <a:lnTo>
                  <a:pt x="0" y="7802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8549978" y="3623930"/>
            <a:ext cx="773983" cy="803096"/>
          </a:xfrm>
          <a:custGeom>
            <a:avLst/>
            <a:gdLst/>
            <a:ahLst/>
            <a:cxnLst/>
            <a:rect l="l" t="t" r="r" b="b"/>
            <a:pathLst>
              <a:path w="773983" h="803096">
                <a:moveTo>
                  <a:pt x="0" y="0"/>
                </a:moveTo>
                <a:lnTo>
                  <a:pt x="773984" y="0"/>
                </a:lnTo>
                <a:lnTo>
                  <a:pt x="773984" y="803096"/>
                </a:lnTo>
                <a:lnTo>
                  <a:pt x="0" y="80309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4333529" y="3603312"/>
            <a:ext cx="751800" cy="800852"/>
          </a:xfrm>
          <a:custGeom>
            <a:avLst/>
            <a:gdLst/>
            <a:ahLst/>
            <a:cxnLst/>
            <a:rect l="l" t="t" r="r" b="b"/>
            <a:pathLst>
              <a:path w="751800" h="800852">
                <a:moveTo>
                  <a:pt x="0" y="0"/>
                </a:moveTo>
                <a:lnTo>
                  <a:pt x="751800" y="0"/>
                </a:lnTo>
                <a:lnTo>
                  <a:pt x="751800" y="800852"/>
                </a:lnTo>
                <a:lnTo>
                  <a:pt x="0" y="8008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 flipH="1">
            <a:off x="13848253" y="-205361"/>
            <a:ext cx="4560313" cy="3018098"/>
          </a:xfrm>
          <a:custGeom>
            <a:avLst/>
            <a:gdLst/>
            <a:ahLst/>
            <a:cxnLst/>
            <a:rect l="l" t="t" r="r" b="b"/>
            <a:pathLst>
              <a:path w="4560313" h="3018098">
                <a:moveTo>
                  <a:pt x="4560313" y="0"/>
                </a:moveTo>
                <a:lnTo>
                  <a:pt x="0" y="0"/>
                </a:lnTo>
                <a:lnTo>
                  <a:pt x="0" y="3018098"/>
                </a:lnTo>
                <a:lnTo>
                  <a:pt x="4560313" y="3018098"/>
                </a:lnTo>
                <a:lnTo>
                  <a:pt x="4560313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2076688" y="1881119"/>
            <a:ext cx="8284503" cy="769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00"/>
              </a:lnSpc>
            </a:pPr>
            <a:r>
              <a:rPr lang="en-US" sz="6000" b="1" spc="-480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Population and Sampling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88372" y="4927600"/>
            <a:ext cx="3913067" cy="403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49"/>
              </a:lnSpc>
              <a:spcBef>
                <a:spcPct val="0"/>
              </a:spcBef>
            </a:pPr>
            <a:r>
              <a:rPr lang="en-US" sz="2499" b="1" spc="-149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Target Population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070634" y="4927600"/>
            <a:ext cx="3913067" cy="403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49"/>
              </a:lnSpc>
              <a:spcBef>
                <a:spcPct val="0"/>
              </a:spcBef>
            </a:pPr>
            <a:r>
              <a:rPr lang="en-US" sz="2499" b="1" spc="-149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Purposive Sampling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755351" y="4927600"/>
            <a:ext cx="3913067" cy="403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49"/>
              </a:lnSpc>
              <a:spcBef>
                <a:spcPct val="0"/>
              </a:spcBef>
            </a:pPr>
            <a:r>
              <a:rPr lang="en-US" sz="2499" b="1" spc="-149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Research Alignment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510113" y="5679599"/>
            <a:ext cx="3913067" cy="2816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00"/>
              </a:lnSpc>
              <a:spcBef>
                <a:spcPct val="0"/>
              </a:spcBef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Employees with experience of AI-assisted HR decision-making, including:</a:t>
            </a:r>
          </a:p>
          <a:p>
            <a:pPr algn="l">
              <a:lnSpc>
                <a:spcPts val="2200"/>
              </a:lnSpc>
              <a:spcBef>
                <a:spcPct val="0"/>
              </a:spcBef>
            </a:pPr>
            <a:endParaRPr lang="en-US" sz="2000" b="1" spc="-120">
              <a:solidFill>
                <a:srgbClr val="FFFFFF"/>
              </a:solidFill>
              <a:latin typeface="Arial MT Pro Bold"/>
              <a:ea typeface="Arial MT Pro Bold"/>
              <a:cs typeface="Arial MT Pro Bold"/>
              <a:sym typeface="Arial MT Pro Bold"/>
            </a:endParaRPr>
          </a:p>
          <a:p>
            <a:pPr marL="431801" lvl="1" indent="-215900" algn="l">
              <a:lnSpc>
                <a:spcPts val="22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Recruitment and selection</a:t>
            </a:r>
          </a:p>
          <a:p>
            <a:pPr algn="l">
              <a:lnSpc>
                <a:spcPts val="2200"/>
              </a:lnSpc>
              <a:spcBef>
                <a:spcPct val="0"/>
              </a:spcBef>
            </a:pPr>
            <a:endParaRPr lang="en-US" sz="2000" b="1" spc="-120">
              <a:solidFill>
                <a:srgbClr val="FFFFFF"/>
              </a:solidFill>
              <a:latin typeface="Arial MT Pro Bold"/>
              <a:ea typeface="Arial MT Pro Bold"/>
              <a:cs typeface="Arial MT Pro Bold"/>
              <a:sym typeface="Arial MT Pro Bold"/>
            </a:endParaRPr>
          </a:p>
          <a:p>
            <a:pPr marL="431801" lvl="1" indent="-215900" algn="l">
              <a:lnSpc>
                <a:spcPts val="22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Performance evaluation</a:t>
            </a:r>
          </a:p>
          <a:p>
            <a:pPr algn="l">
              <a:lnSpc>
                <a:spcPts val="2200"/>
              </a:lnSpc>
              <a:spcBef>
                <a:spcPct val="0"/>
              </a:spcBef>
            </a:pPr>
            <a:endParaRPr lang="en-US" sz="2000" b="1" spc="-120">
              <a:solidFill>
                <a:srgbClr val="FFFFFF"/>
              </a:solidFill>
              <a:latin typeface="Arial MT Pro Bold"/>
              <a:ea typeface="Arial MT Pro Bold"/>
              <a:cs typeface="Arial MT Pro Bold"/>
              <a:sym typeface="Arial MT Pro Bold"/>
            </a:endParaRPr>
          </a:p>
          <a:p>
            <a:pPr marL="431801" lvl="1" indent="-215900" algn="l">
              <a:lnSpc>
                <a:spcPts val="22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Workforce planning</a:t>
            </a:r>
          </a:p>
          <a:p>
            <a:pPr algn="l">
              <a:lnSpc>
                <a:spcPts val="2200"/>
              </a:lnSpc>
              <a:spcBef>
                <a:spcPct val="0"/>
              </a:spcBef>
            </a:pPr>
            <a:endParaRPr lang="en-US" sz="2000" b="1" spc="-120">
              <a:solidFill>
                <a:srgbClr val="FFFFFF"/>
              </a:solidFill>
              <a:latin typeface="Arial MT Pro Bold"/>
              <a:ea typeface="Arial MT Pro Bold"/>
              <a:cs typeface="Arial MT Pro Bold"/>
              <a:sym typeface="Arial MT Pro Bol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7187467" y="5679599"/>
            <a:ext cx="3913067" cy="3368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00"/>
              </a:lnSpc>
              <a:spcBef>
                <a:spcPct val="0"/>
              </a:spcBef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Chosen to identify participants who can provide direct insight into:</a:t>
            </a:r>
          </a:p>
          <a:p>
            <a:pPr algn="l">
              <a:lnSpc>
                <a:spcPts val="2200"/>
              </a:lnSpc>
              <a:spcBef>
                <a:spcPct val="0"/>
              </a:spcBef>
            </a:pPr>
            <a:endParaRPr lang="en-US" sz="2000" b="1" spc="-120">
              <a:solidFill>
                <a:srgbClr val="FFFFFF"/>
              </a:solidFill>
              <a:latin typeface="Arial MT Pro Bold"/>
              <a:ea typeface="Arial MT Pro Bold"/>
              <a:cs typeface="Arial MT Pro Bold"/>
              <a:sym typeface="Arial MT Pro Bold"/>
            </a:endParaRPr>
          </a:p>
          <a:p>
            <a:pPr marL="431801" lvl="1" indent="-215900" algn="l">
              <a:lnSpc>
                <a:spcPts val="22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Trust in AI-assisted HR decisions</a:t>
            </a:r>
          </a:p>
          <a:p>
            <a:pPr algn="l">
              <a:lnSpc>
                <a:spcPts val="2200"/>
              </a:lnSpc>
              <a:spcBef>
                <a:spcPct val="0"/>
              </a:spcBef>
            </a:pPr>
            <a:endParaRPr lang="en-US" sz="2000" b="1" spc="-120">
              <a:solidFill>
                <a:srgbClr val="FFFFFF"/>
              </a:solidFill>
              <a:latin typeface="Arial MT Pro Bold"/>
              <a:ea typeface="Arial MT Pro Bold"/>
              <a:cs typeface="Arial MT Pro Bold"/>
              <a:sym typeface="Arial MT Pro Bold"/>
            </a:endParaRPr>
          </a:p>
          <a:p>
            <a:pPr marL="431801" lvl="1" indent="-215900" algn="l">
              <a:lnSpc>
                <a:spcPts val="22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Fairness of AI-assisted HR decisions</a:t>
            </a:r>
          </a:p>
          <a:p>
            <a:pPr algn="l">
              <a:lnSpc>
                <a:spcPts val="2200"/>
              </a:lnSpc>
              <a:spcBef>
                <a:spcPct val="0"/>
              </a:spcBef>
            </a:pPr>
            <a:endParaRPr lang="en-US" sz="2000" b="1" spc="-120">
              <a:solidFill>
                <a:srgbClr val="FFFFFF"/>
              </a:solidFill>
              <a:latin typeface="Arial MT Pro Bold"/>
              <a:ea typeface="Arial MT Pro Bold"/>
              <a:cs typeface="Arial MT Pro Bold"/>
              <a:sym typeface="Arial MT Pro Bold"/>
            </a:endParaRPr>
          </a:p>
          <a:p>
            <a:pPr marL="431801" lvl="1" indent="-215900" algn="l">
              <a:lnSpc>
                <a:spcPts val="22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Factors influencing these perceptions</a:t>
            </a:r>
          </a:p>
          <a:p>
            <a:pPr algn="ctr">
              <a:lnSpc>
                <a:spcPts val="2200"/>
              </a:lnSpc>
              <a:spcBef>
                <a:spcPct val="0"/>
              </a:spcBef>
            </a:pPr>
            <a:endParaRPr lang="en-US" sz="2000" b="1" spc="-120">
              <a:solidFill>
                <a:srgbClr val="FFFFFF"/>
              </a:solidFill>
              <a:latin typeface="Arial MT Pro Bold"/>
              <a:ea typeface="Arial MT Pro Bold"/>
              <a:cs typeface="Arial MT Pro Bold"/>
              <a:sym typeface="Arial MT Pro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2772884" y="6093937"/>
            <a:ext cx="3895534" cy="1987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2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Ensures participants have relevant experience of the phenomenon being studied.</a:t>
            </a:r>
          </a:p>
          <a:p>
            <a:pPr algn="l">
              <a:lnSpc>
                <a:spcPts val="2200"/>
              </a:lnSpc>
              <a:spcBef>
                <a:spcPct val="0"/>
              </a:spcBef>
            </a:pPr>
            <a:endParaRPr lang="en-US" sz="2000" b="1" spc="-120">
              <a:solidFill>
                <a:srgbClr val="FFFFFF"/>
              </a:solidFill>
              <a:latin typeface="Arial MT Pro Bold"/>
              <a:ea typeface="Arial MT Pro Bold"/>
              <a:cs typeface="Arial MT Pro Bold"/>
              <a:sym typeface="Arial MT Pro Bold"/>
            </a:endParaRPr>
          </a:p>
          <a:p>
            <a:pPr marL="431801" lvl="1" indent="-215900" algn="l">
              <a:lnSpc>
                <a:spcPts val="22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Generates data that directly addresses the research aim and research questions.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4630400" y="9583332"/>
            <a:ext cx="1968045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50"/>
              </a:lnSpc>
              <a:spcBef>
                <a:spcPct val="0"/>
              </a:spcBef>
            </a:pPr>
            <a:r>
              <a:rPr lang="en-US" sz="1500" spc="-90" dirty="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(Creswell and Poth, 2024)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513137" y="-153902"/>
            <a:ext cx="6751028" cy="6683518"/>
          </a:xfrm>
          <a:custGeom>
            <a:avLst/>
            <a:gdLst/>
            <a:ahLst/>
            <a:cxnLst/>
            <a:rect l="l" t="t" r="r" b="b"/>
            <a:pathLst>
              <a:path w="6751028" h="6683518">
                <a:moveTo>
                  <a:pt x="0" y="0"/>
                </a:moveTo>
                <a:lnTo>
                  <a:pt x="6751028" y="0"/>
                </a:lnTo>
                <a:lnTo>
                  <a:pt x="6751028" y="6683518"/>
                </a:lnTo>
                <a:lnTo>
                  <a:pt x="0" y="66835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914367" y="3417048"/>
            <a:ext cx="6961005" cy="5841252"/>
            <a:chOff x="0" y="0"/>
            <a:chExt cx="9281340" cy="7788337"/>
          </a:xfrm>
        </p:grpSpPr>
        <p:grpSp>
          <p:nvGrpSpPr>
            <p:cNvPr id="4" name="Group 4"/>
            <p:cNvGrpSpPr/>
            <p:nvPr/>
          </p:nvGrpSpPr>
          <p:grpSpPr>
            <a:xfrm>
              <a:off x="0" y="0"/>
              <a:ext cx="9281340" cy="7788337"/>
              <a:chOff x="0" y="0"/>
              <a:chExt cx="2198374" cy="1844742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2198374" cy="1844742"/>
              </a:xfrm>
              <a:custGeom>
                <a:avLst/>
                <a:gdLst/>
                <a:ahLst/>
                <a:cxnLst/>
                <a:rect l="l" t="t" r="r" b="b"/>
                <a:pathLst>
                  <a:path w="2198374" h="1844742">
                    <a:moveTo>
                      <a:pt x="18550" y="0"/>
                    </a:moveTo>
                    <a:lnTo>
                      <a:pt x="2179824" y="0"/>
                    </a:lnTo>
                    <a:cubicBezTo>
                      <a:pt x="2184744" y="0"/>
                      <a:pt x="2189462" y="1954"/>
                      <a:pt x="2192941" y="5433"/>
                    </a:cubicBezTo>
                    <a:cubicBezTo>
                      <a:pt x="2196420" y="8912"/>
                      <a:pt x="2198374" y="13630"/>
                      <a:pt x="2198374" y="18550"/>
                    </a:cubicBezTo>
                    <a:lnTo>
                      <a:pt x="2198374" y="1826192"/>
                    </a:lnTo>
                    <a:cubicBezTo>
                      <a:pt x="2198374" y="1836437"/>
                      <a:pt x="2190069" y="1844742"/>
                      <a:pt x="2179824" y="1844742"/>
                    </a:cubicBezTo>
                    <a:lnTo>
                      <a:pt x="18550" y="1844742"/>
                    </a:lnTo>
                    <a:cubicBezTo>
                      <a:pt x="13630" y="1844742"/>
                      <a:pt x="8912" y="1842788"/>
                      <a:pt x="5433" y="1839309"/>
                    </a:cubicBezTo>
                    <a:cubicBezTo>
                      <a:pt x="1954" y="1835830"/>
                      <a:pt x="0" y="1831111"/>
                      <a:pt x="0" y="1826192"/>
                    </a:cubicBezTo>
                    <a:lnTo>
                      <a:pt x="0" y="18550"/>
                    </a:lnTo>
                    <a:cubicBezTo>
                      <a:pt x="0" y="13630"/>
                      <a:pt x="1954" y="8912"/>
                      <a:pt x="5433" y="5433"/>
                    </a:cubicBezTo>
                    <a:cubicBezTo>
                      <a:pt x="8912" y="1954"/>
                      <a:pt x="13630" y="0"/>
                      <a:pt x="1855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D7EBF7">
                      <a:alpha val="10000"/>
                    </a:srgbClr>
                  </a:gs>
                  <a:gs pos="100000">
                    <a:srgbClr val="D7EBF7">
                      <a:alpha val="10000"/>
                    </a:srgbClr>
                  </a:gs>
                </a:gsLst>
                <a:lin ang="0"/>
              </a:gradFill>
              <a:ln w="19050" cap="sq">
                <a:solidFill>
                  <a:srgbClr val="D7EBF7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9525"/>
                <a:ext cx="2198374" cy="183521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540"/>
                  </a:lnSpc>
                </a:pPr>
                <a:endParaRPr/>
              </a:p>
            </p:txBody>
          </p:sp>
        </p:grpSp>
        <p:grpSp>
          <p:nvGrpSpPr>
            <p:cNvPr id="7" name="Group 7"/>
            <p:cNvGrpSpPr/>
            <p:nvPr/>
          </p:nvGrpSpPr>
          <p:grpSpPr>
            <a:xfrm>
              <a:off x="679074" y="473002"/>
              <a:ext cx="2802559" cy="755074"/>
              <a:chOff x="0" y="0"/>
              <a:chExt cx="663813" cy="178847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663813" cy="178847"/>
              </a:xfrm>
              <a:custGeom>
                <a:avLst/>
                <a:gdLst/>
                <a:ahLst/>
                <a:cxnLst/>
                <a:rect l="l" t="t" r="r" b="b"/>
                <a:pathLst>
                  <a:path w="663813" h="178847">
                    <a:moveTo>
                      <a:pt x="55290" y="0"/>
                    </a:moveTo>
                    <a:lnTo>
                      <a:pt x="608522" y="0"/>
                    </a:lnTo>
                    <a:cubicBezTo>
                      <a:pt x="639058" y="0"/>
                      <a:pt x="663813" y="24754"/>
                      <a:pt x="663813" y="55290"/>
                    </a:cubicBezTo>
                    <a:lnTo>
                      <a:pt x="663813" y="123556"/>
                    </a:lnTo>
                    <a:cubicBezTo>
                      <a:pt x="663813" y="154092"/>
                      <a:pt x="639058" y="178847"/>
                      <a:pt x="608522" y="178847"/>
                    </a:cubicBezTo>
                    <a:lnTo>
                      <a:pt x="55290" y="178847"/>
                    </a:lnTo>
                    <a:cubicBezTo>
                      <a:pt x="24754" y="178847"/>
                      <a:pt x="0" y="154092"/>
                      <a:pt x="0" y="123556"/>
                    </a:cubicBezTo>
                    <a:lnTo>
                      <a:pt x="0" y="55290"/>
                    </a:lnTo>
                    <a:cubicBezTo>
                      <a:pt x="0" y="24754"/>
                      <a:pt x="24754" y="0"/>
                      <a:pt x="5529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1B32">
                      <a:alpha val="100000"/>
                    </a:srgbClr>
                  </a:gs>
                  <a:gs pos="50000">
                    <a:srgbClr val="004167">
                      <a:alpha val="100000"/>
                    </a:srgbClr>
                  </a:gs>
                  <a:gs pos="100000">
                    <a:srgbClr val="001B32">
                      <a:alpha val="100000"/>
                    </a:srgbClr>
                  </a:gs>
                </a:gsLst>
                <a:path path="circle">
                  <a:fillToRect l="50000" t="50000" r="50000" b="50000"/>
                </a:path>
              </a:gradFill>
              <a:ln w="19050" cap="sq">
                <a:solidFill>
                  <a:srgbClr val="D3E4E7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-76200"/>
                <a:ext cx="663813" cy="25504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>
              <a:off x="5465886" y="414690"/>
              <a:ext cx="2802559" cy="755074"/>
              <a:chOff x="0" y="0"/>
              <a:chExt cx="663813" cy="178847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663813" cy="178847"/>
              </a:xfrm>
              <a:custGeom>
                <a:avLst/>
                <a:gdLst/>
                <a:ahLst/>
                <a:cxnLst/>
                <a:rect l="l" t="t" r="r" b="b"/>
                <a:pathLst>
                  <a:path w="663813" h="178847">
                    <a:moveTo>
                      <a:pt x="55290" y="0"/>
                    </a:moveTo>
                    <a:lnTo>
                      <a:pt x="608522" y="0"/>
                    </a:lnTo>
                    <a:cubicBezTo>
                      <a:pt x="639058" y="0"/>
                      <a:pt x="663813" y="24754"/>
                      <a:pt x="663813" y="55290"/>
                    </a:cubicBezTo>
                    <a:lnTo>
                      <a:pt x="663813" y="123556"/>
                    </a:lnTo>
                    <a:cubicBezTo>
                      <a:pt x="663813" y="154092"/>
                      <a:pt x="639058" y="178847"/>
                      <a:pt x="608522" y="178847"/>
                    </a:cubicBezTo>
                    <a:lnTo>
                      <a:pt x="55290" y="178847"/>
                    </a:lnTo>
                    <a:cubicBezTo>
                      <a:pt x="24754" y="178847"/>
                      <a:pt x="0" y="154092"/>
                      <a:pt x="0" y="123556"/>
                    </a:cubicBezTo>
                    <a:lnTo>
                      <a:pt x="0" y="55290"/>
                    </a:lnTo>
                    <a:cubicBezTo>
                      <a:pt x="0" y="24754"/>
                      <a:pt x="24754" y="0"/>
                      <a:pt x="5529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1B32">
                      <a:alpha val="100000"/>
                    </a:srgbClr>
                  </a:gs>
                  <a:gs pos="50000">
                    <a:srgbClr val="004167">
                      <a:alpha val="100000"/>
                    </a:srgbClr>
                  </a:gs>
                  <a:gs pos="100000">
                    <a:srgbClr val="001B32">
                      <a:alpha val="100000"/>
                    </a:srgbClr>
                  </a:gs>
                </a:gsLst>
                <a:path path="circle">
                  <a:fillToRect l="50000" t="50000" r="50000" b="50000"/>
                </a:path>
              </a:gradFill>
              <a:ln w="19050" cap="sq">
                <a:solidFill>
                  <a:srgbClr val="D3E4E7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76200"/>
                <a:ext cx="663813" cy="25504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3" name="Freeform 13"/>
          <p:cNvSpPr/>
          <p:nvPr/>
        </p:nvSpPr>
        <p:spPr>
          <a:xfrm>
            <a:off x="862377" y="1667607"/>
            <a:ext cx="1051990" cy="983132"/>
          </a:xfrm>
          <a:custGeom>
            <a:avLst/>
            <a:gdLst/>
            <a:ahLst/>
            <a:cxnLst/>
            <a:rect l="l" t="t" r="r" b="b"/>
            <a:pathLst>
              <a:path w="1051990" h="983132">
                <a:moveTo>
                  <a:pt x="0" y="0"/>
                </a:moveTo>
                <a:lnTo>
                  <a:pt x="1051990" y="0"/>
                </a:lnTo>
                <a:lnTo>
                  <a:pt x="1051990" y="983132"/>
                </a:lnTo>
                <a:lnTo>
                  <a:pt x="0" y="98313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10725630" y="0"/>
            <a:ext cx="7935441" cy="10287000"/>
            <a:chOff x="0" y="0"/>
            <a:chExt cx="2089993" cy="270933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089993" cy="2709333"/>
            </a:xfrm>
            <a:custGeom>
              <a:avLst/>
              <a:gdLst/>
              <a:ahLst/>
              <a:cxnLst/>
              <a:rect l="l" t="t" r="r" b="b"/>
              <a:pathLst>
                <a:path w="2089993" h="2709333">
                  <a:moveTo>
                    <a:pt x="0" y="0"/>
                  </a:moveTo>
                  <a:lnTo>
                    <a:pt x="2089993" y="0"/>
                  </a:lnTo>
                  <a:lnTo>
                    <a:pt x="2089993" y="2709333"/>
                  </a:lnTo>
                  <a:lnTo>
                    <a:pt x="0" y="2709333"/>
                  </a:lnTo>
                  <a:close/>
                </a:path>
              </a:pathLst>
            </a:custGeom>
            <a:gradFill rotWithShape="1">
              <a:gsLst>
                <a:gs pos="0">
                  <a:srgbClr val="001B32">
                    <a:alpha val="100000"/>
                  </a:srgbClr>
                </a:gs>
                <a:gs pos="50000">
                  <a:srgbClr val="004167">
                    <a:alpha val="100000"/>
                  </a:srgbClr>
                </a:gs>
                <a:gs pos="100000">
                  <a:srgbClr val="001B32">
                    <a:alpha val="100000"/>
                  </a:srgbClr>
                </a:gs>
              </a:gsLst>
              <a:path path="circle">
                <a:fillToRect l="50000" t="50000" r="50000" b="50000"/>
              </a:path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9525"/>
              <a:ext cx="2089993" cy="26998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2257392" y="1850563"/>
            <a:ext cx="9230426" cy="769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00"/>
              </a:lnSpc>
            </a:pPr>
            <a:r>
              <a:rPr lang="en-US" sz="6000" b="1" spc="-480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Research Quality 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10917263" y="163211"/>
            <a:ext cx="7214512" cy="9953680"/>
            <a:chOff x="0" y="0"/>
            <a:chExt cx="1117717" cy="1542085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117717" cy="1542085"/>
            </a:xfrm>
            <a:custGeom>
              <a:avLst/>
              <a:gdLst/>
              <a:ahLst/>
              <a:cxnLst/>
              <a:rect l="l" t="t" r="r" b="b"/>
              <a:pathLst>
                <a:path w="1117717" h="1542085">
                  <a:moveTo>
                    <a:pt x="0" y="0"/>
                  </a:moveTo>
                  <a:lnTo>
                    <a:pt x="1117717" y="0"/>
                  </a:lnTo>
                  <a:lnTo>
                    <a:pt x="1117717" y="1542085"/>
                  </a:lnTo>
                  <a:lnTo>
                    <a:pt x="0" y="1542085"/>
                  </a:lnTo>
                  <a:close/>
                </a:path>
              </a:pathLst>
            </a:custGeom>
            <a:blipFill>
              <a:blip r:embed="rId4"/>
              <a:stretch>
                <a:fillRect t="-4360" b="-436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2054491" y="4847704"/>
            <a:ext cx="3227621" cy="2263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2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Same interview guide used across all participants.</a:t>
            </a:r>
          </a:p>
          <a:p>
            <a:pPr algn="l">
              <a:lnSpc>
                <a:spcPts val="2200"/>
              </a:lnSpc>
              <a:spcBef>
                <a:spcPct val="0"/>
              </a:spcBef>
            </a:pPr>
            <a:endParaRPr lang="en-US" sz="2000" b="1" spc="-120">
              <a:solidFill>
                <a:srgbClr val="FFFFFF"/>
              </a:solidFill>
              <a:latin typeface="Arial MT Pro Bold"/>
              <a:ea typeface="Arial MT Pro Bold"/>
              <a:cs typeface="Arial MT Pro Bold"/>
              <a:sym typeface="Arial MT Pro Bold"/>
            </a:endParaRPr>
          </a:p>
          <a:p>
            <a:pPr algn="l">
              <a:lnSpc>
                <a:spcPts val="2200"/>
              </a:lnSpc>
              <a:spcBef>
                <a:spcPct val="0"/>
              </a:spcBef>
            </a:pPr>
            <a:endParaRPr lang="en-US" sz="2000" b="1" spc="-120">
              <a:solidFill>
                <a:srgbClr val="FFFFFF"/>
              </a:solidFill>
              <a:latin typeface="Arial MT Pro Bold"/>
              <a:ea typeface="Arial MT Pro Bold"/>
              <a:cs typeface="Arial MT Pro Bold"/>
              <a:sym typeface="Arial MT Pro Bold"/>
            </a:endParaRPr>
          </a:p>
          <a:p>
            <a:pPr marL="431801" lvl="1" indent="-215900" algn="l">
              <a:lnSpc>
                <a:spcPts val="22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Core questions remain consistent throughout data collection.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857793" y="3875834"/>
            <a:ext cx="3227621" cy="403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49"/>
              </a:lnSpc>
              <a:spcBef>
                <a:spcPct val="0"/>
              </a:spcBef>
            </a:pPr>
            <a:r>
              <a:rPr lang="en-US" sz="2499" b="1" spc="-149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Reliability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394870" y="3836484"/>
            <a:ext cx="3227621" cy="403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49"/>
              </a:lnSpc>
              <a:spcBef>
                <a:spcPct val="0"/>
              </a:spcBef>
            </a:pPr>
            <a:r>
              <a:rPr lang="en-US" sz="2499" b="1" spc="-149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Validity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394870" y="4847704"/>
            <a:ext cx="3227621" cy="3921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2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Questions directly linked to the research aim and research questions.</a:t>
            </a:r>
          </a:p>
          <a:p>
            <a:pPr algn="l">
              <a:lnSpc>
                <a:spcPts val="2200"/>
              </a:lnSpc>
              <a:spcBef>
                <a:spcPct val="0"/>
              </a:spcBef>
            </a:pPr>
            <a:endParaRPr lang="en-US" sz="2000" b="1" spc="-120">
              <a:solidFill>
                <a:srgbClr val="FFFFFF"/>
              </a:solidFill>
              <a:latin typeface="Arial MT Pro Bold"/>
              <a:ea typeface="Arial MT Pro Bold"/>
              <a:cs typeface="Arial MT Pro Bold"/>
              <a:sym typeface="Arial MT Pro Bold"/>
            </a:endParaRPr>
          </a:p>
          <a:p>
            <a:pPr marL="431801" lvl="1" indent="-215900" algn="l">
              <a:lnSpc>
                <a:spcPts val="22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Follow-up questions allow participants to explain experiences in greater depth.</a:t>
            </a:r>
          </a:p>
          <a:p>
            <a:pPr algn="l">
              <a:lnSpc>
                <a:spcPts val="2200"/>
              </a:lnSpc>
              <a:spcBef>
                <a:spcPct val="0"/>
              </a:spcBef>
            </a:pPr>
            <a:endParaRPr lang="en-US" sz="2000" b="1" spc="-120">
              <a:solidFill>
                <a:srgbClr val="FFFFFF"/>
              </a:solidFill>
              <a:latin typeface="Arial MT Pro Bold"/>
              <a:ea typeface="Arial MT Pro Bold"/>
              <a:cs typeface="Arial MT Pro Bold"/>
              <a:sym typeface="Arial MT Pro Bold"/>
            </a:endParaRPr>
          </a:p>
          <a:p>
            <a:pPr marL="431801" lvl="1" indent="-215900" algn="l">
              <a:lnSpc>
                <a:spcPts val="2200"/>
              </a:lnSpc>
              <a:spcBef>
                <a:spcPct val="0"/>
              </a:spcBef>
              <a:buFont typeface="Arial"/>
              <a:buChar char="•"/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Enables unexpected factors influencing trust and fairness to emerge naturally.</a:t>
            </a:r>
          </a:p>
          <a:p>
            <a:pPr algn="l">
              <a:lnSpc>
                <a:spcPts val="2200"/>
              </a:lnSpc>
              <a:spcBef>
                <a:spcPct val="0"/>
              </a:spcBef>
            </a:pPr>
            <a:endParaRPr lang="en-US" sz="2000" b="1" spc="-120">
              <a:solidFill>
                <a:srgbClr val="FFFFFF"/>
              </a:solidFill>
              <a:latin typeface="Arial MT Pro Bold"/>
              <a:ea typeface="Arial MT Pro Bold"/>
              <a:cs typeface="Arial MT Pro Bold"/>
              <a:sym typeface="Arial MT Pro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2852536" y="9687039"/>
            <a:ext cx="4578906" cy="247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50"/>
              </a:lnSpc>
              <a:spcBef>
                <a:spcPct val="0"/>
              </a:spcBef>
            </a:pPr>
            <a:r>
              <a:rPr lang="en-US" sz="1500" spc="-9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(Saunders, Lewis and Thornhill, 2023; Bryman and Bell, 2023)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752896" y="5708174"/>
            <a:ext cx="6751028" cy="6683518"/>
          </a:xfrm>
          <a:custGeom>
            <a:avLst/>
            <a:gdLst/>
            <a:ahLst/>
            <a:cxnLst/>
            <a:rect l="l" t="t" r="r" b="b"/>
            <a:pathLst>
              <a:path w="6751028" h="6683518">
                <a:moveTo>
                  <a:pt x="0" y="0"/>
                </a:moveTo>
                <a:lnTo>
                  <a:pt x="6751028" y="0"/>
                </a:lnTo>
                <a:lnTo>
                  <a:pt x="6751028" y="6683518"/>
                </a:lnTo>
                <a:lnTo>
                  <a:pt x="0" y="66835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730359">
            <a:off x="-1865768" y="1953927"/>
            <a:ext cx="5465616" cy="5410960"/>
          </a:xfrm>
          <a:custGeom>
            <a:avLst/>
            <a:gdLst/>
            <a:ahLst/>
            <a:cxnLst/>
            <a:rect l="l" t="t" r="r" b="b"/>
            <a:pathLst>
              <a:path w="5465616" h="5410960">
                <a:moveTo>
                  <a:pt x="0" y="0"/>
                </a:moveTo>
                <a:lnTo>
                  <a:pt x="5465616" y="0"/>
                </a:lnTo>
                <a:lnTo>
                  <a:pt x="5465616" y="5410959"/>
                </a:lnTo>
                <a:lnTo>
                  <a:pt x="0" y="541095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833358" y="3735623"/>
            <a:ext cx="8346951" cy="2585507"/>
            <a:chOff x="0" y="0"/>
            <a:chExt cx="2198374" cy="68095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198374" cy="680957"/>
            </a:xfrm>
            <a:custGeom>
              <a:avLst/>
              <a:gdLst/>
              <a:ahLst/>
              <a:cxnLst/>
              <a:rect l="l" t="t" r="r" b="b"/>
              <a:pathLst>
                <a:path w="2198374" h="680957">
                  <a:moveTo>
                    <a:pt x="18550" y="0"/>
                  </a:moveTo>
                  <a:lnTo>
                    <a:pt x="2179824" y="0"/>
                  </a:lnTo>
                  <a:cubicBezTo>
                    <a:pt x="2184744" y="0"/>
                    <a:pt x="2189462" y="1954"/>
                    <a:pt x="2192941" y="5433"/>
                  </a:cubicBezTo>
                  <a:cubicBezTo>
                    <a:pt x="2196420" y="8912"/>
                    <a:pt x="2198374" y="13630"/>
                    <a:pt x="2198374" y="18550"/>
                  </a:cubicBezTo>
                  <a:lnTo>
                    <a:pt x="2198374" y="662406"/>
                  </a:lnTo>
                  <a:cubicBezTo>
                    <a:pt x="2198374" y="667326"/>
                    <a:pt x="2196420" y="672044"/>
                    <a:pt x="2192941" y="675523"/>
                  </a:cubicBezTo>
                  <a:cubicBezTo>
                    <a:pt x="2189462" y="679002"/>
                    <a:pt x="2184744" y="680957"/>
                    <a:pt x="2179824" y="680957"/>
                  </a:cubicBezTo>
                  <a:lnTo>
                    <a:pt x="18550" y="680957"/>
                  </a:lnTo>
                  <a:cubicBezTo>
                    <a:pt x="13630" y="680957"/>
                    <a:pt x="8912" y="679002"/>
                    <a:pt x="5433" y="675523"/>
                  </a:cubicBezTo>
                  <a:cubicBezTo>
                    <a:pt x="1954" y="672044"/>
                    <a:pt x="0" y="667326"/>
                    <a:pt x="0" y="662406"/>
                  </a:cubicBezTo>
                  <a:lnTo>
                    <a:pt x="0" y="18550"/>
                  </a:lnTo>
                  <a:cubicBezTo>
                    <a:pt x="0" y="13630"/>
                    <a:pt x="1954" y="8912"/>
                    <a:pt x="5433" y="5433"/>
                  </a:cubicBezTo>
                  <a:cubicBezTo>
                    <a:pt x="8912" y="1954"/>
                    <a:pt x="13630" y="0"/>
                    <a:pt x="1855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9525"/>
              <a:ext cx="2198374" cy="671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-1709549" y="2433873"/>
            <a:ext cx="13371226" cy="815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00"/>
              </a:lnSpc>
              <a:spcBef>
                <a:spcPct val="0"/>
              </a:spcBef>
            </a:pPr>
            <a:r>
              <a:rPr lang="en-US" sz="5000" b="1" spc="-30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Ethical Participation</a:t>
            </a:r>
          </a:p>
        </p:txBody>
      </p:sp>
      <p:sp>
        <p:nvSpPr>
          <p:cNvPr id="8" name="Freeform 8"/>
          <p:cNvSpPr/>
          <p:nvPr/>
        </p:nvSpPr>
        <p:spPr>
          <a:xfrm>
            <a:off x="1174746" y="2266716"/>
            <a:ext cx="1051990" cy="983132"/>
          </a:xfrm>
          <a:custGeom>
            <a:avLst/>
            <a:gdLst/>
            <a:ahLst/>
            <a:cxnLst/>
            <a:rect l="l" t="t" r="r" b="b"/>
            <a:pathLst>
              <a:path w="1051990" h="983132">
                <a:moveTo>
                  <a:pt x="0" y="0"/>
                </a:moveTo>
                <a:lnTo>
                  <a:pt x="1051990" y="0"/>
                </a:lnTo>
                <a:lnTo>
                  <a:pt x="1051990" y="983132"/>
                </a:lnTo>
                <a:lnTo>
                  <a:pt x="0" y="98313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7006834" y="6911680"/>
            <a:ext cx="8346951" cy="2585507"/>
            <a:chOff x="0" y="0"/>
            <a:chExt cx="2198374" cy="68095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198374" cy="680957"/>
            </a:xfrm>
            <a:custGeom>
              <a:avLst/>
              <a:gdLst/>
              <a:ahLst/>
              <a:cxnLst/>
              <a:rect l="l" t="t" r="r" b="b"/>
              <a:pathLst>
                <a:path w="2198374" h="680957">
                  <a:moveTo>
                    <a:pt x="18550" y="0"/>
                  </a:moveTo>
                  <a:lnTo>
                    <a:pt x="2179824" y="0"/>
                  </a:lnTo>
                  <a:cubicBezTo>
                    <a:pt x="2184744" y="0"/>
                    <a:pt x="2189462" y="1954"/>
                    <a:pt x="2192941" y="5433"/>
                  </a:cubicBezTo>
                  <a:cubicBezTo>
                    <a:pt x="2196420" y="8912"/>
                    <a:pt x="2198374" y="13630"/>
                    <a:pt x="2198374" y="18550"/>
                  </a:cubicBezTo>
                  <a:lnTo>
                    <a:pt x="2198374" y="662406"/>
                  </a:lnTo>
                  <a:cubicBezTo>
                    <a:pt x="2198374" y="667326"/>
                    <a:pt x="2196420" y="672044"/>
                    <a:pt x="2192941" y="675523"/>
                  </a:cubicBezTo>
                  <a:cubicBezTo>
                    <a:pt x="2189462" y="679002"/>
                    <a:pt x="2184744" y="680957"/>
                    <a:pt x="2179824" y="680957"/>
                  </a:cubicBezTo>
                  <a:lnTo>
                    <a:pt x="18550" y="680957"/>
                  </a:lnTo>
                  <a:cubicBezTo>
                    <a:pt x="13630" y="680957"/>
                    <a:pt x="8912" y="679002"/>
                    <a:pt x="5433" y="675523"/>
                  </a:cubicBezTo>
                  <a:cubicBezTo>
                    <a:pt x="1954" y="672044"/>
                    <a:pt x="0" y="667326"/>
                    <a:pt x="0" y="662406"/>
                  </a:cubicBezTo>
                  <a:lnTo>
                    <a:pt x="0" y="18550"/>
                  </a:lnTo>
                  <a:cubicBezTo>
                    <a:pt x="0" y="13630"/>
                    <a:pt x="1954" y="8912"/>
                    <a:pt x="5433" y="5433"/>
                  </a:cubicBezTo>
                  <a:cubicBezTo>
                    <a:pt x="8912" y="1954"/>
                    <a:pt x="13630" y="0"/>
                    <a:pt x="18550" y="0"/>
                  </a:cubicBezTo>
                  <a:close/>
                </a:path>
              </a:pathLst>
            </a:custGeom>
            <a:solidFill>
              <a:srgbClr val="AFD8F8"/>
            </a:solidFill>
            <a:ln w="19050" cap="sq">
              <a:solidFill>
                <a:srgbClr val="00416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9525"/>
              <a:ext cx="2198374" cy="671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3158740" y="4507359"/>
            <a:ext cx="243564" cy="247159"/>
          </a:xfrm>
          <a:custGeom>
            <a:avLst/>
            <a:gdLst/>
            <a:ahLst/>
            <a:cxnLst/>
            <a:rect l="l" t="t" r="r" b="b"/>
            <a:pathLst>
              <a:path w="243564" h="247159">
                <a:moveTo>
                  <a:pt x="0" y="0"/>
                </a:moveTo>
                <a:lnTo>
                  <a:pt x="243565" y="0"/>
                </a:lnTo>
                <a:lnTo>
                  <a:pt x="243565" y="247159"/>
                </a:lnTo>
                <a:lnTo>
                  <a:pt x="0" y="24715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3158740" y="5143500"/>
            <a:ext cx="243564" cy="247159"/>
          </a:xfrm>
          <a:custGeom>
            <a:avLst/>
            <a:gdLst/>
            <a:ahLst/>
            <a:cxnLst/>
            <a:rect l="l" t="t" r="r" b="b"/>
            <a:pathLst>
              <a:path w="243564" h="247159">
                <a:moveTo>
                  <a:pt x="0" y="0"/>
                </a:moveTo>
                <a:lnTo>
                  <a:pt x="243565" y="0"/>
                </a:lnTo>
                <a:lnTo>
                  <a:pt x="243565" y="247159"/>
                </a:lnTo>
                <a:lnTo>
                  <a:pt x="0" y="24715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3158740" y="5781184"/>
            <a:ext cx="243564" cy="247159"/>
          </a:xfrm>
          <a:custGeom>
            <a:avLst/>
            <a:gdLst/>
            <a:ahLst/>
            <a:cxnLst/>
            <a:rect l="l" t="t" r="r" b="b"/>
            <a:pathLst>
              <a:path w="243564" h="247159">
                <a:moveTo>
                  <a:pt x="0" y="0"/>
                </a:moveTo>
                <a:lnTo>
                  <a:pt x="243565" y="0"/>
                </a:lnTo>
                <a:lnTo>
                  <a:pt x="243565" y="247160"/>
                </a:lnTo>
                <a:lnTo>
                  <a:pt x="0" y="24716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7243018" y="7880294"/>
            <a:ext cx="243564" cy="247159"/>
          </a:xfrm>
          <a:custGeom>
            <a:avLst/>
            <a:gdLst/>
            <a:ahLst/>
            <a:cxnLst/>
            <a:rect l="l" t="t" r="r" b="b"/>
            <a:pathLst>
              <a:path w="243564" h="247159">
                <a:moveTo>
                  <a:pt x="0" y="0"/>
                </a:moveTo>
                <a:lnTo>
                  <a:pt x="243565" y="0"/>
                </a:lnTo>
                <a:lnTo>
                  <a:pt x="243565" y="247159"/>
                </a:lnTo>
                <a:lnTo>
                  <a:pt x="0" y="24715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7243018" y="8860878"/>
            <a:ext cx="243564" cy="247159"/>
          </a:xfrm>
          <a:custGeom>
            <a:avLst/>
            <a:gdLst/>
            <a:ahLst/>
            <a:cxnLst/>
            <a:rect l="l" t="t" r="r" b="b"/>
            <a:pathLst>
              <a:path w="243564" h="247159">
                <a:moveTo>
                  <a:pt x="0" y="0"/>
                </a:moveTo>
                <a:lnTo>
                  <a:pt x="243565" y="0"/>
                </a:lnTo>
                <a:lnTo>
                  <a:pt x="243565" y="247159"/>
                </a:lnTo>
                <a:lnTo>
                  <a:pt x="0" y="24715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13132020" y="1413529"/>
            <a:ext cx="3727597" cy="5591395"/>
          </a:xfrm>
          <a:custGeom>
            <a:avLst/>
            <a:gdLst/>
            <a:ahLst/>
            <a:cxnLst/>
            <a:rect l="l" t="t" r="r" b="b"/>
            <a:pathLst>
              <a:path w="3727597" h="5591395">
                <a:moveTo>
                  <a:pt x="0" y="0"/>
                </a:moveTo>
                <a:lnTo>
                  <a:pt x="3727597" y="0"/>
                </a:lnTo>
                <a:lnTo>
                  <a:pt x="3727597" y="5591395"/>
                </a:lnTo>
                <a:lnTo>
                  <a:pt x="0" y="559139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1462610" y="6806905"/>
            <a:ext cx="2276546" cy="2590664"/>
          </a:xfrm>
          <a:custGeom>
            <a:avLst/>
            <a:gdLst/>
            <a:ahLst/>
            <a:cxnLst/>
            <a:rect l="l" t="t" r="r" b="b"/>
            <a:pathLst>
              <a:path w="2276546" h="2590664">
                <a:moveTo>
                  <a:pt x="0" y="0"/>
                </a:moveTo>
                <a:lnTo>
                  <a:pt x="2276546" y="0"/>
                </a:lnTo>
                <a:lnTo>
                  <a:pt x="2276546" y="2590664"/>
                </a:lnTo>
                <a:lnTo>
                  <a:pt x="0" y="25906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2226736" y="1200150"/>
            <a:ext cx="13371226" cy="7514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759"/>
              </a:lnSpc>
            </a:pPr>
            <a:r>
              <a:rPr lang="en-US" sz="6399" b="1" spc="-511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3. Ethical Considerations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593074" y="4507252"/>
            <a:ext cx="6922526" cy="16294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529"/>
              </a:lnSpc>
            </a:pPr>
            <a:r>
              <a:rPr lang="en-US" sz="2299" spc="-137" dirty="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Participants will receive clear information before the interview.</a:t>
            </a:r>
          </a:p>
          <a:p>
            <a:pPr algn="l">
              <a:lnSpc>
                <a:spcPts val="2529"/>
              </a:lnSpc>
            </a:pPr>
            <a:endParaRPr lang="en-US" sz="2299" spc="-137" dirty="0">
              <a:solidFill>
                <a:srgbClr val="FFFFFF"/>
              </a:solidFill>
              <a:latin typeface="Arial MT Pro"/>
              <a:ea typeface="Arial MT Pro"/>
              <a:cs typeface="Arial MT Pro"/>
              <a:sym typeface="Arial MT Pro"/>
            </a:endParaRPr>
          </a:p>
          <a:p>
            <a:pPr algn="l">
              <a:lnSpc>
                <a:spcPts val="2529"/>
              </a:lnSpc>
            </a:pPr>
            <a:r>
              <a:rPr lang="en-US" sz="2299" spc="-137" dirty="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Participation will be entirely voluntary.</a:t>
            </a:r>
          </a:p>
          <a:p>
            <a:pPr algn="l">
              <a:lnSpc>
                <a:spcPts val="2529"/>
              </a:lnSpc>
            </a:pPr>
            <a:endParaRPr lang="en-US" sz="2299" spc="-137" dirty="0">
              <a:solidFill>
                <a:srgbClr val="FFFFFF"/>
              </a:solidFill>
              <a:latin typeface="Arial MT Pro"/>
              <a:ea typeface="Arial MT Pro"/>
              <a:cs typeface="Arial MT Pro"/>
              <a:sym typeface="Arial MT Pro"/>
            </a:endParaRPr>
          </a:p>
          <a:p>
            <a:pPr algn="l">
              <a:lnSpc>
                <a:spcPts val="2529"/>
              </a:lnSpc>
            </a:pPr>
            <a:r>
              <a:rPr lang="en-US" sz="2299" spc="-137" dirty="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Right to withdraw at any stage without consequence.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3074" y="3942527"/>
            <a:ext cx="6827520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00"/>
              </a:lnSpc>
              <a:spcBef>
                <a:spcPct val="0"/>
              </a:spcBef>
            </a:pPr>
            <a:r>
              <a:rPr lang="en-US" sz="3000" b="1" spc="-179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Informed Consent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67702" y="7851719"/>
            <a:ext cx="7631018" cy="13150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30"/>
              </a:lnSpc>
            </a:pPr>
            <a:r>
              <a:rPr lang="en-US" sz="2300" spc="-138">
                <a:solidFill>
                  <a:srgbClr val="001B32"/>
                </a:solidFill>
                <a:latin typeface="Arial MT Pro"/>
                <a:ea typeface="Arial MT Pro"/>
                <a:cs typeface="Arial MT Pro"/>
                <a:sym typeface="Arial MT Pro"/>
              </a:rPr>
              <a:t>Employees may discuss personal experiences of AI-assisted HR decisions.</a:t>
            </a:r>
          </a:p>
          <a:p>
            <a:pPr algn="l">
              <a:lnSpc>
                <a:spcPts val="2530"/>
              </a:lnSpc>
            </a:pPr>
            <a:endParaRPr lang="en-US" sz="2300" spc="-138">
              <a:solidFill>
                <a:srgbClr val="001B32"/>
              </a:solidFill>
              <a:latin typeface="Arial MT Pro"/>
              <a:ea typeface="Arial MT Pro"/>
              <a:cs typeface="Arial MT Pro"/>
              <a:sym typeface="Arial MT Pro"/>
            </a:endParaRPr>
          </a:p>
          <a:p>
            <a:pPr algn="l">
              <a:lnSpc>
                <a:spcPts val="2530"/>
              </a:lnSpc>
            </a:pPr>
            <a:r>
              <a:rPr lang="en-US" sz="2300" spc="-138">
                <a:solidFill>
                  <a:srgbClr val="001B32"/>
                </a:solidFill>
                <a:latin typeface="Arial MT Pro"/>
                <a:ea typeface="Arial MT Pro"/>
                <a:cs typeface="Arial MT Pro"/>
                <a:sym typeface="Arial MT Pro"/>
              </a:rPr>
              <a:t>Voluntary participation encourages open and honest responses.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364800" y="7016455"/>
            <a:ext cx="7631018" cy="4231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00"/>
              </a:lnSpc>
              <a:spcBef>
                <a:spcPct val="0"/>
              </a:spcBef>
            </a:pPr>
            <a:r>
              <a:rPr lang="en-US" sz="3000" b="1" spc="-179" dirty="0">
                <a:solidFill>
                  <a:srgbClr val="001B32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Importance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3132021" y="9626169"/>
            <a:ext cx="4207072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50"/>
              </a:lnSpc>
              <a:spcBef>
                <a:spcPct val="0"/>
              </a:spcBef>
            </a:pPr>
            <a:r>
              <a:rPr lang="en-US" sz="1500" spc="-90" dirty="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(Saunders, Lewis and Thornhill, 2023; UWTSD, 2025)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752896" y="5708174"/>
            <a:ext cx="6751028" cy="6683518"/>
          </a:xfrm>
          <a:custGeom>
            <a:avLst/>
            <a:gdLst/>
            <a:ahLst/>
            <a:cxnLst/>
            <a:rect l="l" t="t" r="r" b="b"/>
            <a:pathLst>
              <a:path w="6751028" h="6683518">
                <a:moveTo>
                  <a:pt x="0" y="0"/>
                </a:moveTo>
                <a:lnTo>
                  <a:pt x="6751028" y="0"/>
                </a:lnTo>
                <a:lnTo>
                  <a:pt x="6751028" y="6683518"/>
                </a:lnTo>
                <a:lnTo>
                  <a:pt x="0" y="66835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776338" y="2097247"/>
            <a:ext cx="8250719" cy="14839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79"/>
              </a:lnSpc>
            </a:pPr>
            <a:r>
              <a:rPr lang="en-US" sz="6199" b="1" spc="-495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Protecting </a:t>
            </a:r>
          </a:p>
          <a:p>
            <a:pPr marL="0" lvl="0" indent="0" algn="l">
              <a:lnSpc>
                <a:spcPts val="5579"/>
              </a:lnSpc>
            </a:pPr>
            <a:r>
              <a:rPr lang="en-US" sz="6199" b="1" spc="-495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Participants</a:t>
            </a:r>
          </a:p>
        </p:txBody>
      </p:sp>
      <p:sp>
        <p:nvSpPr>
          <p:cNvPr id="4" name="Freeform 4"/>
          <p:cNvSpPr/>
          <p:nvPr/>
        </p:nvSpPr>
        <p:spPr>
          <a:xfrm>
            <a:off x="724348" y="2198289"/>
            <a:ext cx="1051990" cy="983132"/>
          </a:xfrm>
          <a:custGeom>
            <a:avLst/>
            <a:gdLst/>
            <a:ahLst/>
            <a:cxnLst/>
            <a:rect l="l" t="t" r="r" b="b"/>
            <a:pathLst>
              <a:path w="1051990" h="983132">
                <a:moveTo>
                  <a:pt x="0" y="0"/>
                </a:moveTo>
                <a:lnTo>
                  <a:pt x="1051990" y="0"/>
                </a:lnTo>
                <a:lnTo>
                  <a:pt x="1051990" y="983132"/>
                </a:lnTo>
                <a:lnTo>
                  <a:pt x="0" y="98313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6513813" y="1935322"/>
            <a:ext cx="10441135" cy="6727851"/>
            <a:chOff x="0" y="0"/>
            <a:chExt cx="2749928" cy="177194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749928" cy="1771944"/>
            </a:xfrm>
            <a:custGeom>
              <a:avLst/>
              <a:gdLst/>
              <a:ahLst/>
              <a:cxnLst/>
              <a:rect l="l" t="t" r="r" b="b"/>
              <a:pathLst>
                <a:path w="2749928" h="1771944">
                  <a:moveTo>
                    <a:pt x="14830" y="0"/>
                  </a:moveTo>
                  <a:lnTo>
                    <a:pt x="2735099" y="0"/>
                  </a:lnTo>
                  <a:cubicBezTo>
                    <a:pt x="2739032" y="0"/>
                    <a:pt x="2742804" y="1562"/>
                    <a:pt x="2745585" y="4344"/>
                  </a:cubicBezTo>
                  <a:cubicBezTo>
                    <a:pt x="2748366" y="7125"/>
                    <a:pt x="2749928" y="10897"/>
                    <a:pt x="2749928" y="14830"/>
                  </a:cubicBezTo>
                  <a:lnTo>
                    <a:pt x="2749928" y="1757115"/>
                  </a:lnTo>
                  <a:cubicBezTo>
                    <a:pt x="2749928" y="1765305"/>
                    <a:pt x="2743289" y="1771944"/>
                    <a:pt x="2735099" y="1771944"/>
                  </a:cubicBezTo>
                  <a:lnTo>
                    <a:pt x="14830" y="1771944"/>
                  </a:lnTo>
                  <a:cubicBezTo>
                    <a:pt x="6639" y="1771944"/>
                    <a:pt x="0" y="1765305"/>
                    <a:pt x="0" y="1757115"/>
                  </a:cubicBezTo>
                  <a:lnTo>
                    <a:pt x="0" y="14830"/>
                  </a:lnTo>
                  <a:cubicBezTo>
                    <a:pt x="0" y="6639"/>
                    <a:pt x="6639" y="0"/>
                    <a:pt x="1483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9525"/>
              <a:ext cx="2749928" cy="17624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6698513" y="2918455"/>
            <a:ext cx="438225" cy="437677"/>
          </a:xfrm>
          <a:custGeom>
            <a:avLst/>
            <a:gdLst/>
            <a:ahLst/>
            <a:cxnLst/>
            <a:rect l="l" t="t" r="r" b="b"/>
            <a:pathLst>
              <a:path w="438225" h="437677">
                <a:moveTo>
                  <a:pt x="0" y="0"/>
                </a:moveTo>
                <a:lnTo>
                  <a:pt x="438224" y="0"/>
                </a:lnTo>
                <a:lnTo>
                  <a:pt x="438224" y="437677"/>
                </a:lnTo>
                <a:lnTo>
                  <a:pt x="0" y="4376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6698513" y="3720139"/>
            <a:ext cx="438225" cy="437677"/>
          </a:xfrm>
          <a:custGeom>
            <a:avLst/>
            <a:gdLst/>
            <a:ahLst/>
            <a:cxnLst/>
            <a:rect l="l" t="t" r="r" b="b"/>
            <a:pathLst>
              <a:path w="438225" h="437677">
                <a:moveTo>
                  <a:pt x="0" y="0"/>
                </a:moveTo>
                <a:lnTo>
                  <a:pt x="438224" y="0"/>
                </a:lnTo>
                <a:lnTo>
                  <a:pt x="438224" y="437677"/>
                </a:lnTo>
                <a:lnTo>
                  <a:pt x="0" y="4376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6698513" y="4521823"/>
            <a:ext cx="438225" cy="437677"/>
          </a:xfrm>
          <a:custGeom>
            <a:avLst/>
            <a:gdLst/>
            <a:ahLst/>
            <a:cxnLst/>
            <a:rect l="l" t="t" r="r" b="b"/>
            <a:pathLst>
              <a:path w="438225" h="437677">
                <a:moveTo>
                  <a:pt x="0" y="0"/>
                </a:moveTo>
                <a:lnTo>
                  <a:pt x="438224" y="0"/>
                </a:lnTo>
                <a:lnTo>
                  <a:pt x="438224" y="437677"/>
                </a:lnTo>
                <a:lnTo>
                  <a:pt x="0" y="4376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6698513" y="5323507"/>
            <a:ext cx="438225" cy="437677"/>
          </a:xfrm>
          <a:custGeom>
            <a:avLst/>
            <a:gdLst/>
            <a:ahLst/>
            <a:cxnLst/>
            <a:rect l="l" t="t" r="r" b="b"/>
            <a:pathLst>
              <a:path w="438225" h="437677">
                <a:moveTo>
                  <a:pt x="0" y="0"/>
                </a:moveTo>
                <a:lnTo>
                  <a:pt x="438224" y="0"/>
                </a:lnTo>
                <a:lnTo>
                  <a:pt x="438224" y="437677"/>
                </a:lnTo>
                <a:lnTo>
                  <a:pt x="0" y="4376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6698513" y="7365420"/>
            <a:ext cx="438225" cy="437677"/>
          </a:xfrm>
          <a:custGeom>
            <a:avLst/>
            <a:gdLst/>
            <a:ahLst/>
            <a:cxnLst/>
            <a:rect l="l" t="t" r="r" b="b"/>
            <a:pathLst>
              <a:path w="438225" h="437677">
                <a:moveTo>
                  <a:pt x="0" y="0"/>
                </a:moveTo>
                <a:lnTo>
                  <a:pt x="438224" y="0"/>
                </a:lnTo>
                <a:lnTo>
                  <a:pt x="438224" y="437677"/>
                </a:lnTo>
                <a:lnTo>
                  <a:pt x="0" y="4376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AutoShape 13"/>
          <p:cNvSpPr/>
          <p:nvPr/>
        </p:nvSpPr>
        <p:spPr>
          <a:xfrm>
            <a:off x="6513813" y="6201352"/>
            <a:ext cx="10387964" cy="0"/>
          </a:xfrm>
          <a:prstGeom prst="line">
            <a:avLst/>
          </a:prstGeom>
          <a:ln w="38100" cap="flat">
            <a:solidFill>
              <a:srgbClr val="D7EBF7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250343" y="2758282"/>
            <a:ext cx="4398834" cy="6598252"/>
          </a:xfrm>
          <a:custGeom>
            <a:avLst/>
            <a:gdLst/>
            <a:ahLst/>
            <a:cxnLst/>
            <a:rect l="l" t="t" r="r" b="b"/>
            <a:pathLst>
              <a:path w="4398834" h="6598252">
                <a:moveTo>
                  <a:pt x="0" y="0"/>
                </a:moveTo>
                <a:lnTo>
                  <a:pt x="4398835" y="0"/>
                </a:lnTo>
                <a:lnTo>
                  <a:pt x="4398835" y="6598252"/>
                </a:lnTo>
                <a:lnTo>
                  <a:pt x="0" y="659825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7305128" y="2870994"/>
            <a:ext cx="10441135" cy="283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0"/>
              </a:lnSpc>
            </a:pPr>
            <a:r>
              <a:rPr lang="en-US" sz="2300" spc="-138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Personal information will be anonymised.</a:t>
            </a:r>
          </a:p>
          <a:p>
            <a:pPr algn="l">
              <a:lnSpc>
                <a:spcPts val="3220"/>
              </a:lnSpc>
            </a:pPr>
            <a:endParaRPr lang="en-US" sz="2300" spc="-138">
              <a:solidFill>
                <a:srgbClr val="FFFFFF"/>
              </a:solidFill>
              <a:latin typeface="Arial MT Pro"/>
              <a:ea typeface="Arial MT Pro"/>
              <a:cs typeface="Arial MT Pro"/>
              <a:sym typeface="Arial MT Pro"/>
            </a:endParaRPr>
          </a:p>
          <a:p>
            <a:pPr algn="l">
              <a:lnSpc>
                <a:spcPts val="3220"/>
              </a:lnSpc>
            </a:pPr>
            <a:r>
              <a:rPr lang="en-US" sz="2300" spc="-138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Interview data will remain confidential and securely stored.</a:t>
            </a:r>
          </a:p>
          <a:p>
            <a:pPr algn="l">
              <a:lnSpc>
                <a:spcPts val="3220"/>
              </a:lnSpc>
            </a:pPr>
            <a:endParaRPr lang="en-US" sz="2300" spc="-138">
              <a:solidFill>
                <a:srgbClr val="FFFFFF"/>
              </a:solidFill>
              <a:latin typeface="Arial MT Pro"/>
              <a:ea typeface="Arial MT Pro"/>
              <a:cs typeface="Arial MT Pro"/>
              <a:sym typeface="Arial MT Pro"/>
            </a:endParaRPr>
          </a:p>
          <a:p>
            <a:pPr algn="l">
              <a:lnSpc>
                <a:spcPts val="3220"/>
              </a:lnSpc>
            </a:pPr>
            <a:r>
              <a:rPr lang="en-US" sz="2300" spc="-138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Findings will be reported without identifying individuals or organisations.</a:t>
            </a:r>
          </a:p>
          <a:p>
            <a:pPr algn="l">
              <a:lnSpc>
                <a:spcPts val="3220"/>
              </a:lnSpc>
            </a:pPr>
            <a:endParaRPr lang="en-US" sz="2300" spc="-138">
              <a:solidFill>
                <a:srgbClr val="FFFFFF"/>
              </a:solidFill>
              <a:latin typeface="Arial MT Pro"/>
              <a:ea typeface="Arial MT Pro"/>
              <a:cs typeface="Arial MT Pro"/>
              <a:sym typeface="Arial MT Pro"/>
            </a:endParaRPr>
          </a:p>
          <a:p>
            <a:pPr algn="l">
              <a:lnSpc>
                <a:spcPts val="3220"/>
              </a:lnSpc>
            </a:pPr>
            <a:r>
              <a:rPr lang="en-US" sz="2300" spc="-138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Research will comply with UWTSD Research Integrity and Ethics requirements.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13813" y="2074464"/>
            <a:ext cx="10441135" cy="509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 b="1" spc="-179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Participant Protection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13813" y="6517695"/>
            <a:ext cx="10441135" cy="509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 b="1" spc="-179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Importance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305128" y="7378666"/>
            <a:ext cx="8615023" cy="836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0"/>
              </a:lnSpc>
              <a:spcBef>
                <a:spcPct val="0"/>
              </a:spcBef>
            </a:pPr>
            <a:r>
              <a:rPr lang="en-US" sz="2300" spc="-138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To protect participants while encouraging honest discussion of AI-assisted HR experiences.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163800" y="9529948"/>
            <a:ext cx="1331006" cy="2546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 spc="-89" dirty="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(UWTSD,2025)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752896" y="5708174"/>
            <a:ext cx="6751028" cy="6683518"/>
          </a:xfrm>
          <a:custGeom>
            <a:avLst/>
            <a:gdLst/>
            <a:ahLst/>
            <a:cxnLst/>
            <a:rect l="l" t="t" r="r" b="b"/>
            <a:pathLst>
              <a:path w="6751028" h="6683518">
                <a:moveTo>
                  <a:pt x="0" y="0"/>
                </a:moveTo>
                <a:lnTo>
                  <a:pt x="6751028" y="0"/>
                </a:lnTo>
                <a:lnTo>
                  <a:pt x="6751028" y="6683518"/>
                </a:lnTo>
                <a:lnTo>
                  <a:pt x="0" y="66835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515663" y="2944098"/>
            <a:ext cx="6764321" cy="2585507"/>
            <a:chOff x="0" y="0"/>
            <a:chExt cx="1781550" cy="68095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781550" cy="680957"/>
            </a:xfrm>
            <a:custGeom>
              <a:avLst/>
              <a:gdLst/>
              <a:ahLst/>
              <a:cxnLst/>
              <a:rect l="l" t="t" r="r" b="b"/>
              <a:pathLst>
                <a:path w="1781550" h="680957">
                  <a:moveTo>
                    <a:pt x="22890" y="0"/>
                  </a:moveTo>
                  <a:lnTo>
                    <a:pt x="1758659" y="0"/>
                  </a:lnTo>
                  <a:cubicBezTo>
                    <a:pt x="1771301" y="0"/>
                    <a:pt x="1781550" y="10248"/>
                    <a:pt x="1781550" y="22890"/>
                  </a:cubicBezTo>
                  <a:lnTo>
                    <a:pt x="1781550" y="658066"/>
                  </a:lnTo>
                  <a:cubicBezTo>
                    <a:pt x="1781550" y="664137"/>
                    <a:pt x="1779138" y="669959"/>
                    <a:pt x="1774845" y="674252"/>
                  </a:cubicBezTo>
                  <a:cubicBezTo>
                    <a:pt x="1770552" y="678545"/>
                    <a:pt x="1764730" y="680957"/>
                    <a:pt x="1758659" y="680957"/>
                  </a:cubicBezTo>
                  <a:lnTo>
                    <a:pt x="22890" y="680957"/>
                  </a:lnTo>
                  <a:cubicBezTo>
                    <a:pt x="10248" y="680957"/>
                    <a:pt x="0" y="670708"/>
                    <a:pt x="0" y="658066"/>
                  </a:cubicBezTo>
                  <a:lnTo>
                    <a:pt x="0" y="22890"/>
                  </a:lnTo>
                  <a:cubicBezTo>
                    <a:pt x="0" y="10248"/>
                    <a:pt x="10248" y="0"/>
                    <a:pt x="2289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9525"/>
              <a:ext cx="1781550" cy="671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946435" y="2944098"/>
            <a:ext cx="6764321" cy="2585507"/>
            <a:chOff x="0" y="0"/>
            <a:chExt cx="1781550" cy="68095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781550" cy="680957"/>
            </a:xfrm>
            <a:custGeom>
              <a:avLst/>
              <a:gdLst/>
              <a:ahLst/>
              <a:cxnLst/>
              <a:rect l="l" t="t" r="r" b="b"/>
              <a:pathLst>
                <a:path w="1781550" h="680957">
                  <a:moveTo>
                    <a:pt x="22890" y="0"/>
                  </a:moveTo>
                  <a:lnTo>
                    <a:pt x="1758659" y="0"/>
                  </a:lnTo>
                  <a:cubicBezTo>
                    <a:pt x="1771301" y="0"/>
                    <a:pt x="1781550" y="10248"/>
                    <a:pt x="1781550" y="22890"/>
                  </a:cubicBezTo>
                  <a:lnTo>
                    <a:pt x="1781550" y="658066"/>
                  </a:lnTo>
                  <a:cubicBezTo>
                    <a:pt x="1781550" y="664137"/>
                    <a:pt x="1779138" y="669959"/>
                    <a:pt x="1774845" y="674252"/>
                  </a:cubicBezTo>
                  <a:cubicBezTo>
                    <a:pt x="1770552" y="678545"/>
                    <a:pt x="1764730" y="680957"/>
                    <a:pt x="1758659" y="680957"/>
                  </a:cubicBezTo>
                  <a:lnTo>
                    <a:pt x="22890" y="680957"/>
                  </a:lnTo>
                  <a:cubicBezTo>
                    <a:pt x="10248" y="680957"/>
                    <a:pt x="0" y="670708"/>
                    <a:pt x="0" y="658066"/>
                  </a:cubicBezTo>
                  <a:lnTo>
                    <a:pt x="0" y="22890"/>
                  </a:lnTo>
                  <a:cubicBezTo>
                    <a:pt x="0" y="10248"/>
                    <a:pt x="10248" y="0"/>
                    <a:pt x="22890" y="0"/>
                  </a:cubicBezTo>
                  <a:close/>
                </a:path>
              </a:pathLst>
            </a:custGeom>
            <a:solidFill>
              <a:srgbClr val="AFD8F8"/>
            </a:solidFill>
            <a:ln w="19050" cap="sq">
              <a:solidFill>
                <a:srgbClr val="001B32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9525"/>
              <a:ext cx="1781550" cy="671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515663" y="6261758"/>
            <a:ext cx="6764321" cy="2585507"/>
            <a:chOff x="0" y="0"/>
            <a:chExt cx="1781550" cy="68095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781550" cy="680957"/>
            </a:xfrm>
            <a:custGeom>
              <a:avLst/>
              <a:gdLst/>
              <a:ahLst/>
              <a:cxnLst/>
              <a:rect l="l" t="t" r="r" b="b"/>
              <a:pathLst>
                <a:path w="1781550" h="680957">
                  <a:moveTo>
                    <a:pt x="22890" y="0"/>
                  </a:moveTo>
                  <a:lnTo>
                    <a:pt x="1758659" y="0"/>
                  </a:lnTo>
                  <a:cubicBezTo>
                    <a:pt x="1771301" y="0"/>
                    <a:pt x="1781550" y="10248"/>
                    <a:pt x="1781550" y="22890"/>
                  </a:cubicBezTo>
                  <a:lnTo>
                    <a:pt x="1781550" y="658066"/>
                  </a:lnTo>
                  <a:cubicBezTo>
                    <a:pt x="1781550" y="664137"/>
                    <a:pt x="1779138" y="669959"/>
                    <a:pt x="1774845" y="674252"/>
                  </a:cubicBezTo>
                  <a:cubicBezTo>
                    <a:pt x="1770552" y="678545"/>
                    <a:pt x="1764730" y="680957"/>
                    <a:pt x="1758659" y="680957"/>
                  </a:cubicBezTo>
                  <a:lnTo>
                    <a:pt x="22890" y="680957"/>
                  </a:lnTo>
                  <a:cubicBezTo>
                    <a:pt x="10248" y="680957"/>
                    <a:pt x="0" y="670708"/>
                    <a:pt x="0" y="658066"/>
                  </a:cubicBezTo>
                  <a:lnTo>
                    <a:pt x="0" y="22890"/>
                  </a:lnTo>
                  <a:cubicBezTo>
                    <a:pt x="0" y="10248"/>
                    <a:pt x="10248" y="0"/>
                    <a:pt x="22890" y="0"/>
                  </a:cubicBezTo>
                  <a:close/>
                </a:path>
              </a:pathLst>
            </a:custGeom>
            <a:solidFill>
              <a:srgbClr val="AFD8F8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9525"/>
              <a:ext cx="1781550" cy="671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946435" y="6261758"/>
            <a:ext cx="6764321" cy="2585507"/>
            <a:chOff x="0" y="0"/>
            <a:chExt cx="1781550" cy="680957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781550" cy="680957"/>
            </a:xfrm>
            <a:custGeom>
              <a:avLst/>
              <a:gdLst/>
              <a:ahLst/>
              <a:cxnLst/>
              <a:rect l="l" t="t" r="r" b="b"/>
              <a:pathLst>
                <a:path w="1781550" h="680957">
                  <a:moveTo>
                    <a:pt x="22890" y="0"/>
                  </a:moveTo>
                  <a:lnTo>
                    <a:pt x="1758659" y="0"/>
                  </a:lnTo>
                  <a:cubicBezTo>
                    <a:pt x="1771301" y="0"/>
                    <a:pt x="1781550" y="10248"/>
                    <a:pt x="1781550" y="22890"/>
                  </a:cubicBezTo>
                  <a:lnTo>
                    <a:pt x="1781550" y="658066"/>
                  </a:lnTo>
                  <a:cubicBezTo>
                    <a:pt x="1781550" y="664137"/>
                    <a:pt x="1779138" y="669959"/>
                    <a:pt x="1774845" y="674252"/>
                  </a:cubicBezTo>
                  <a:cubicBezTo>
                    <a:pt x="1770552" y="678545"/>
                    <a:pt x="1764730" y="680957"/>
                    <a:pt x="1758659" y="680957"/>
                  </a:cubicBezTo>
                  <a:lnTo>
                    <a:pt x="22890" y="680957"/>
                  </a:lnTo>
                  <a:cubicBezTo>
                    <a:pt x="10248" y="680957"/>
                    <a:pt x="0" y="670708"/>
                    <a:pt x="0" y="658066"/>
                  </a:cubicBezTo>
                  <a:lnTo>
                    <a:pt x="0" y="22890"/>
                  </a:lnTo>
                  <a:cubicBezTo>
                    <a:pt x="0" y="10248"/>
                    <a:pt x="10248" y="0"/>
                    <a:pt x="2289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9525"/>
              <a:ext cx="1781550" cy="671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709697" y="2944098"/>
            <a:ext cx="913056" cy="1075377"/>
          </a:xfrm>
          <a:custGeom>
            <a:avLst/>
            <a:gdLst/>
            <a:ahLst/>
            <a:cxnLst/>
            <a:rect l="l" t="t" r="r" b="b"/>
            <a:pathLst>
              <a:path w="913056" h="1075377">
                <a:moveTo>
                  <a:pt x="0" y="0"/>
                </a:moveTo>
                <a:lnTo>
                  <a:pt x="913056" y="0"/>
                </a:lnTo>
                <a:lnTo>
                  <a:pt x="913056" y="1075376"/>
                </a:lnTo>
                <a:lnTo>
                  <a:pt x="0" y="10753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43615" t="-86118" r="-389837" b="-49327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729987" y="6499424"/>
            <a:ext cx="892766" cy="1055087"/>
          </a:xfrm>
          <a:custGeom>
            <a:avLst/>
            <a:gdLst/>
            <a:ahLst/>
            <a:cxnLst/>
            <a:rect l="l" t="t" r="r" b="b"/>
            <a:pathLst>
              <a:path w="892766" h="1055087">
                <a:moveTo>
                  <a:pt x="0" y="0"/>
                </a:moveTo>
                <a:lnTo>
                  <a:pt x="892766" y="0"/>
                </a:lnTo>
                <a:lnTo>
                  <a:pt x="892766" y="1055087"/>
                </a:lnTo>
                <a:lnTo>
                  <a:pt x="0" y="105508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49151" t="-212774" r="-396424" b="-3796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3008265" y="3215086"/>
            <a:ext cx="5092822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0"/>
              </a:lnSpc>
              <a:spcBef>
                <a:spcPct val="0"/>
              </a:spcBef>
            </a:pPr>
            <a:r>
              <a:rPr lang="en-US" sz="3000" b="1" spc="-179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Small Purposive Sample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22753" y="4208276"/>
            <a:ext cx="5092822" cy="606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00"/>
              </a:lnSpc>
              <a:spcBef>
                <a:spcPct val="0"/>
              </a:spcBef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Provides depth but may not reflect employee experiences across different organisations.</a:t>
            </a:r>
          </a:p>
        </p:txBody>
      </p:sp>
      <p:sp>
        <p:nvSpPr>
          <p:cNvPr id="19" name="Freeform 19"/>
          <p:cNvSpPr/>
          <p:nvPr/>
        </p:nvSpPr>
        <p:spPr>
          <a:xfrm>
            <a:off x="-2346814" y="-640835"/>
            <a:ext cx="6751028" cy="6683518"/>
          </a:xfrm>
          <a:custGeom>
            <a:avLst/>
            <a:gdLst/>
            <a:ahLst/>
            <a:cxnLst/>
            <a:rect l="l" t="t" r="r" b="b"/>
            <a:pathLst>
              <a:path w="6751028" h="6683518">
                <a:moveTo>
                  <a:pt x="0" y="0"/>
                </a:moveTo>
                <a:lnTo>
                  <a:pt x="6751028" y="0"/>
                </a:lnTo>
                <a:lnTo>
                  <a:pt x="6751028" y="6683518"/>
                </a:lnTo>
                <a:lnTo>
                  <a:pt x="0" y="66835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0231551" y="3070406"/>
            <a:ext cx="851132" cy="822760"/>
          </a:xfrm>
          <a:custGeom>
            <a:avLst/>
            <a:gdLst/>
            <a:ahLst/>
            <a:cxnLst/>
            <a:rect l="l" t="t" r="r" b="b"/>
            <a:pathLst>
              <a:path w="851132" h="822760">
                <a:moveTo>
                  <a:pt x="0" y="0"/>
                </a:moveTo>
                <a:lnTo>
                  <a:pt x="851132" y="0"/>
                </a:lnTo>
                <a:lnTo>
                  <a:pt x="851132" y="822760"/>
                </a:lnTo>
                <a:lnTo>
                  <a:pt x="0" y="8227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49777" t="-440008" r="-415008" b="-33638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10115899" y="6566357"/>
            <a:ext cx="1082435" cy="921221"/>
          </a:xfrm>
          <a:custGeom>
            <a:avLst/>
            <a:gdLst/>
            <a:ahLst/>
            <a:cxnLst/>
            <a:rect l="l" t="t" r="r" b="b"/>
            <a:pathLst>
              <a:path w="1082435" h="921221">
                <a:moveTo>
                  <a:pt x="0" y="0"/>
                </a:moveTo>
                <a:lnTo>
                  <a:pt x="1082435" y="0"/>
                </a:lnTo>
                <a:lnTo>
                  <a:pt x="1082435" y="921221"/>
                </a:lnTo>
                <a:lnTo>
                  <a:pt x="0" y="92122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41759" t="-611606" r="-368993" b="-18859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4448420" y="1200150"/>
            <a:ext cx="9391159" cy="7514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759"/>
              </a:lnSpc>
            </a:pPr>
            <a:r>
              <a:rPr lang="en-US" sz="6399" b="1" spc="-511" dirty="0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4. Research Limitations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982336" y="6760268"/>
            <a:ext cx="6764321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00"/>
              </a:lnSpc>
              <a:spcBef>
                <a:spcPct val="0"/>
              </a:spcBef>
            </a:pPr>
            <a:r>
              <a:rPr lang="en-US" sz="3000" b="1" spc="-179">
                <a:solidFill>
                  <a:srgbClr val="001B32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Restricted Participants Access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15663" y="7745011"/>
            <a:ext cx="6764321" cy="606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00"/>
              </a:lnSpc>
              <a:spcBef>
                <a:spcPct val="0"/>
              </a:spcBef>
            </a:pPr>
            <a:r>
              <a:rPr lang="en-US" sz="2000" b="1" spc="-120">
                <a:solidFill>
                  <a:srgbClr val="001B32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Employees may hesitate to discuss AI-assisted HR decisions because of organisational sensitivity.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313986" y="3215086"/>
            <a:ext cx="5051188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00"/>
              </a:lnSpc>
              <a:spcBef>
                <a:spcPct val="0"/>
              </a:spcBef>
            </a:pPr>
            <a:r>
              <a:rPr lang="en-US" sz="3000" b="1" spc="-179">
                <a:solidFill>
                  <a:srgbClr val="001B32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Limited Research Timeframe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311528" y="4316783"/>
            <a:ext cx="5051188" cy="606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00"/>
              </a:lnSpc>
              <a:spcBef>
                <a:spcPct val="0"/>
              </a:spcBef>
            </a:pPr>
            <a:r>
              <a:rPr lang="en-US" sz="2000" b="1" spc="-120" dirty="0">
                <a:solidFill>
                  <a:srgbClr val="001B32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Reduces the opportunity to recruit additional participants and explore wider perspectives.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1313986" y="6739280"/>
            <a:ext cx="4227404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00"/>
              </a:lnSpc>
              <a:spcBef>
                <a:spcPct val="0"/>
              </a:spcBef>
            </a:pPr>
            <a:r>
              <a:rPr lang="en-US" sz="3000" b="1" spc="-179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Research Interpretation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115899" y="7745011"/>
            <a:ext cx="6418738" cy="606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00"/>
              </a:lnSpc>
              <a:spcBef>
                <a:spcPct val="0"/>
              </a:spcBef>
            </a:pPr>
            <a:r>
              <a:rPr lang="en-US" sz="2000" b="1" spc="-12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Theme development relies on qualitative judgement, which may influence interpretation of participants' experiences.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173201" y="9561640"/>
            <a:ext cx="2361438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50"/>
              </a:lnSpc>
              <a:spcBef>
                <a:spcPct val="0"/>
              </a:spcBef>
            </a:pPr>
            <a:r>
              <a:rPr lang="en-US" sz="1500" spc="-90" dirty="0">
                <a:solidFill>
                  <a:srgbClr val="FFFFFF"/>
                </a:solidFill>
                <a:latin typeface="Arial MT Pro"/>
                <a:ea typeface="Arial MT Pro"/>
                <a:cs typeface="Arial MT Pro"/>
                <a:sym typeface="Arial MT Pro"/>
              </a:rPr>
              <a:t>(Silverman, 2024; Flick, 2023)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752896" y="5708174"/>
            <a:ext cx="6751028" cy="6683518"/>
          </a:xfrm>
          <a:custGeom>
            <a:avLst/>
            <a:gdLst/>
            <a:ahLst/>
            <a:cxnLst/>
            <a:rect l="l" t="t" r="r" b="b"/>
            <a:pathLst>
              <a:path w="6751028" h="6683518">
                <a:moveTo>
                  <a:pt x="0" y="0"/>
                </a:moveTo>
                <a:lnTo>
                  <a:pt x="6751028" y="0"/>
                </a:lnTo>
                <a:lnTo>
                  <a:pt x="6751028" y="6683518"/>
                </a:lnTo>
                <a:lnTo>
                  <a:pt x="0" y="66835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8700" y="3542928"/>
            <a:ext cx="4352457" cy="2165246"/>
            <a:chOff x="0" y="0"/>
            <a:chExt cx="1146326" cy="57027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46326" cy="570271"/>
            </a:xfrm>
            <a:custGeom>
              <a:avLst/>
              <a:gdLst/>
              <a:ahLst/>
              <a:cxnLst/>
              <a:rect l="l" t="t" r="r" b="b"/>
              <a:pathLst>
                <a:path w="1146326" h="570271">
                  <a:moveTo>
                    <a:pt x="35575" y="0"/>
                  </a:moveTo>
                  <a:lnTo>
                    <a:pt x="1110751" y="0"/>
                  </a:lnTo>
                  <a:cubicBezTo>
                    <a:pt x="1120186" y="0"/>
                    <a:pt x="1129235" y="3748"/>
                    <a:pt x="1135906" y="10420"/>
                  </a:cubicBezTo>
                  <a:cubicBezTo>
                    <a:pt x="1142578" y="17091"/>
                    <a:pt x="1146326" y="26140"/>
                    <a:pt x="1146326" y="35575"/>
                  </a:cubicBezTo>
                  <a:lnTo>
                    <a:pt x="1146326" y="534696"/>
                  </a:lnTo>
                  <a:cubicBezTo>
                    <a:pt x="1146326" y="544131"/>
                    <a:pt x="1142578" y="553179"/>
                    <a:pt x="1135906" y="559851"/>
                  </a:cubicBezTo>
                  <a:cubicBezTo>
                    <a:pt x="1129235" y="566522"/>
                    <a:pt x="1120186" y="570271"/>
                    <a:pt x="1110751" y="570271"/>
                  </a:cubicBezTo>
                  <a:lnTo>
                    <a:pt x="35575" y="570271"/>
                  </a:lnTo>
                  <a:cubicBezTo>
                    <a:pt x="26140" y="570271"/>
                    <a:pt x="17091" y="566522"/>
                    <a:pt x="10420" y="559851"/>
                  </a:cubicBezTo>
                  <a:cubicBezTo>
                    <a:pt x="3748" y="553179"/>
                    <a:pt x="0" y="544131"/>
                    <a:pt x="0" y="534696"/>
                  </a:cubicBezTo>
                  <a:lnTo>
                    <a:pt x="0" y="35575"/>
                  </a:lnTo>
                  <a:cubicBezTo>
                    <a:pt x="0" y="26140"/>
                    <a:pt x="3748" y="17091"/>
                    <a:pt x="10420" y="10420"/>
                  </a:cubicBezTo>
                  <a:cubicBezTo>
                    <a:pt x="17091" y="3748"/>
                    <a:pt x="26140" y="0"/>
                    <a:pt x="35575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9525"/>
              <a:ext cx="1146326" cy="5607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1121632" y="0"/>
            <a:ext cx="7457000" cy="10287000"/>
            <a:chOff x="0" y="0"/>
            <a:chExt cx="9028909" cy="12455463"/>
          </a:xfrm>
        </p:grpSpPr>
        <p:sp>
          <p:nvSpPr>
            <p:cNvPr id="7" name="Freeform 7"/>
            <p:cNvSpPr/>
            <p:nvPr/>
          </p:nvSpPr>
          <p:spPr>
            <a:xfrm>
              <a:off x="12857" y="18925"/>
              <a:ext cx="9016051" cy="12428051"/>
            </a:xfrm>
            <a:custGeom>
              <a:avLst/>
              <a:gdLst/>
              <a:ahLst/>
              <a:cxnLst/>
              <a:rect l="l" t="t" r="r" b="b"/>
              <a:pathLst>
                <a:path w="9016051" h="12428051">
                  <a:moveTo>
                    <a:pt x="8987450" y="12400679"/>
                  </a:moveTo>
                  <a:cubicBezTo>
                    <a:pt x="6699302" y="12440348"/>
                    <a:pt x="4264473" y="12402670"/>
                    <a:pt x="1988500" y="12420351"/>
                  </a:cubicBezTo>
                  <a:cubicBezTo>
                    <a:pt x="1512124" y="12406157"/>
                    <a:pt x="997098" y="12441745"/>
                    <a:pt x="500430" y="12421846"/>
                  </a:cubicBezTo>
                  <a:cubicBezTo>
                    <a:pt x="388728" y="12406655"/>
                    <a:pt x="-143286" y="12520103"/>
                    <a:pt x="173635" y="11921566"/>
                  </a:cubicBezTo>
                  <a:cubicBezTo>
                    <a:pt x="311813" y="11812744"/>
                    <a:pt x="154309" y="11624236"/>
                    <a:pt x="201270" y="11452412"/>
                  </a:cubicBezTo>
                  <a:cubicBezTo>
                    <a:pt x="374621" y="11228295"/>
                    <a:pt x="174215" y="10891869"/>
                    <a:pt x="62706" y="10551210"/>
                  </a:cubicBezTo>
                  <a:cubicBezTo>
                    <a:pt x="53430" y="10268075"/>
                    <a:pt x="234897" y="10040221"/>
                    <a:pt x="123002" y="9738659"/>
                  </a:cubicBezTo>
                  <a:cubicBezTo>
                    <a:pt x="133244" y="9595473"/>
                    <a:pt x="127253" y="9343714"/>
                    <a:pt x="24248" y="9223438"/>
                  </a:cubicBezTo>
                  <a:cubicBezTo>
                    <a:pt x="-82326" y="9124079"/>
                    <a:pt x="199531" y="8820275"/>
                    <a:pt x="156242" y="8547847"/>
                  </a:cubicBezTo>
                  <a:cubicBezTo>
                    <a:pt x="168997" y="8296836"/>
                    <a:pt x="153536" y="8005981"/>
                    <a:pt x="114692" y="7709150"/>
                  </a:cubicBezTo>
                  <a:cubicBezTo>
                    <a:pt x="124548" y="7607300"/>
                    <a:pt x="168030" y="7513669"/>
                    <a:pt x="150831" y="7415804"/>
                  </a:cubicBezTo>
                  <a:cubicBezTo>
                    <a:pt x="156628" y="7273116"/>
                    <a:pt x="297125" y="7130428"/>
                    <a:pt x="193540" y="7010898"/>
                  </a:cubicBezTo>
                  <a:cubicBezTo>
                    <a:pt x="175567" y="6990728"/>
                    <a:pt x="196439" y="6956612"/>
                    <a:pt x="219050" y="6920006"/>
                  </a:cubicBezTo>
                  <a:cubicBezTo>
                    <a:pt x="203010" y="6901081"/>
                    <a:pt x="71402" y="6619938"/>
                    <a:pt x="129379" y="6504392"/>
                  </a:cubicBezTo>
                  <a:cubicBezTo>
                    <a:pt x="126094" y="6379633"/>
                    <a:pt x="242047" y="6394077"/>
                    <a:pt x="129766" y="6121898"/>
                  </a:cubicBezTo>
                  <a:cubicBezTo>
                    <a:pt x="55169" y="6095004"/>
                    <a:pt x="293067" y="5761069"/>
                    <a:pt x="394913" y="5511800"/>
                  </a:cubicBezTo>
                  <a:cubicBezTo>
                    <a:pt x="365151" y="5369859"/>
                    <a:pt x="440714" y="5248089"/>
                    <a:pt x="472601" y="5104653"/>
                  </a:cubicBezTo>
                  <a:cubicBezTo>
                    <a:pt x="506614" y="4895975"/>
                    <a:pt x="472215" y="4767979"/>
                    <a:pt x="648657" y="4581463"/>
                  </a:cubicBezTo>
                  <a:cubicBezTo>
                    <a:pt x="700450" y="4437032"/>
                    <a:pt x="569229" y="4272679"/>
                    <a:pt x="634936" y="4052296"/>
                  </a:cubicBezTo>
                  <a:cubicBezTo>
                    <a:pt x="606334" y="4022663"/>
                    <a:pt x="686922" y="3989294"/>
                    <a:pt x="635130" y="3938992"/>
                  </a:cubicBezTo>
                  <a:cubicBezTo>
                    <a:pt x="612132" y="3899149"/>
                    <a:pt x="565944" y="3907367"/>
                    <a:pt x="610779" y="3824194"/>
                  </a:cubicBezTo>
                  <a:cubicBezTo>
                    <a:pt x="594739" y="3790826"/>
                    <a:pt x="662572" y="3551020"/>
                    <a:pt x="626626" y="3377453"/>
                  </a:cubicBezTo>
                  <a:cubicBezTo>
                    <a:pt x="620442" y="3356536"/>
                    <a:pt x="722095" y="3282079"/>
                    <a:pt x="681704" y="3230781"/>
                  </a:cubicBezTo>
                  <a:cubicBezTo>
                    <a:pt x="727312" y="3111500"/>
                    <a:pt x="578119" y="3040032"/>
                    <a:pt x="704508" y="2767106"/>
                  </a:cubicBezTo>
                  <a:cubicBezTo>
                    <a:pt x="631458" y="2699124"/>
                    <a:pt x="658320" y="2617944"/>
                    <a:pt x="651943" y="2538257"/>
                  </a:cubicBezTo>
                  <a:cubicBezTo>
                    <a:pt x="737169" y="2408767"/>
                    <a:pt x="770988" y="2137086"/>
                    <a:pt x="960959" y="1650253"/>
                  </a:cubicBezTo>
                  <a:cubicBezTo>
                    <a:pt x="1061452" y="1480920"/>
                    <a:pt x="1049083" y="1226422"/>
                    <a:pt x="1177598" y="795120"/>
                  </a:cubicBezTo>
                  <a:cubicBezTo>
                    <a:pt x="1137981" y="740086"/>
                    <a:pt x="1344571" y="759261"/>
                    <a:pt x="1484295" y="406400"/>
                  </a:cubicBezTo>
                  <a:cubicBezTo>
                    <a:pt x="1460718" y="273175"/>
                    <a:pt x="1616676" y="149910"/>
                    <a:pt x="1550775" y="0"/>
                  </a:cubicBezTo>
                  <a:cubicBezTo>
                    <a:pt x="2178083" y="18926"/>
                    <a:pt x="2940284" y="-1494"/>
                    <a:pt x="3703644" y="3985"/>
                  </a:cubicBezTo>
                  <a:cubicBezTo>
                    <a:pt x="5246985" y="11206"/>
                    <a:pt x="6679204" y="6226"/>
                    <a:pt x="8201866" y="4483"/>
                  </a:cubicBezTo>
                  <a:cubicBezTo>
                    <a:pt x="9226237" y="184026"/>
                    <a:pt x="8920003" y="-608840"/>
                    <a:pt x="9016052" y="4480112"/>
                  </a:cubicBezTo>
                  <a:cubicBezTo>
                    <a:pt x="8964259" y="7060454"/>
                    <a:pt x="9035737" y="9961033"/>
                    <a:pt x="8987450" y="12400679"/>
                  </a:cubicBezTo>
                  <a:close/>
                </a:path>
              </a:pathLst>
            </a:custGeom>
            <a:blipFill>
              <a:blip r:embed="rId3"/>
              <a:stretch>
                <a:fillRect t="466" r="2278" b="-420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923305" y="1486549"/>
            <a:ext cx="12633896" cy="584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500"/>
              </a:lnSpc>
            </a:pPr>
            <a:r>
              <a:rPr lang="en-US" sz="5000" b="1" spc="-400" dirty="0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5. Improvements for Future Research</a:t>
            </a:r>
          </a:p>
        </p:txBody>
      </p:sp>
      <p:sp>
        <p:nvSpPr>
          <p:cNvPr id="9" name="Freeform 9"/>
          <p:cNvSpPr/>
          <p:nvPr/>
        </p:nvSpPr>
        <p:spPr>
          <a:xfrm>
            <a:off x="-2346814" y="-640835"/>
            <a:ext cx="6751028" cy="6683518"/>
          </a:xfrm>
          <a:custGeom>
            <a:avLst/>
            <a:gdLst/>
            <a:ahLst/>
            <a:cxnLst/>
            <a:rect l="l" t="t" r="r" b="b"/>
            <a:pathLst>
              <a:path w="6751028" h="6683518">
                <a:moveTo>
                  <a:pt x="0" y="0"/>
                </a:moveTo>
                <a:lnTo>
                  <a:pt x="6751028" y="0"/>
                </a:lnTo>
                <a:lnTo>
                  <a:pt x="6751028" y="6683518"/>
                </a:lnTo>
                <a:lnTo>
                  <a:pt x="0" y="66835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>
            <a:off x="923305" y="6868555"/>
            <a:ext cx="4352457" cy="2165246"/>
            <a:chOff x="0" y="0"/>
            <a:chExt cx="1146326" cy="57027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46326" cy="570271"/>
            </a:xfrm>
            <a:custGeom>
              <a:avLst/>
              <a:gdLst/>
              <a:ahLst/>
              <a:cxnLst/>
              <a:rect l="l" t="t" r="r" b="b"/>
              <a:pathLst>
                <a:path w="1146326" h="570271">
                  <a:moveTo>
                    <a:pt x="35575" y="0"/>
                  </a:moveTo>
                  <a:lnTo>
                    <a:pt x="1110751" y="0"/>
                  </a:lnTo>
                  <a:cubicBezTo>
                    <a:pt x="1120186" y="0"/>
                    <a:pt x="1129235" y="3748"/>
                    <a:pt x="1135906" y="10420"/>
                  </a:cubicBezTo>
                  <a:cubicBezTo>
                    <a:pt x="1142578" y="17091"/>
                    <a:pt x="1146326" y="26140"/>
                    <a:pt x="1146326" y="35575"/>
                  </a:cubicBezTo>
                  <a:lnTo>
                    <a:pt x="1146326" y="534696"/>
                  </a:lnTo>
                  <a:cubicBezTo>
                    <a:pt x="1146326" y="544131"/>
                    <a:pt x="1142578" y="553179"/>
                    <a:pt x="1135906" y="559851"/>
                  </a:cubicBezTo>
                  <a:cubicBezTo>
                    <a:pt x="1129235" y="566522"/>
                    <a:pt x="1120186" y="570271"/>
                    <a:pt x="1110751" y="570271"/>
                  </a:cubicBezTo>
                  <a:lnTo>
                    <a:pt x="35575" y="570271"/>
                  </a:lnTo>
                  <a:cubicBezTo>
                    <a:pt x="26140" y="570271"/>
                    <a:pt x="17091" y="566522"/>
                    <a:pt x="10420" y="559851"/>
                  </a:cubicBezTo>
                  <a:cubicBezTo>
                    <a:pt x="3748" y="553179"/>
                    <a:pt x="0" y="544131"/>
                    <a:pt x="0" y="534696"/>
                  </a:cubicBezTo>
                  <a:lnTo>
                    <a:pt x="0" y="35575"/>
                  </a:lnTo>
                  <a:cubicBezTo>
                    <a:pt x="0" y="26140"/>
                    <a:pt x="3748" y="17091"/>
                    <a:pt x="10420" y="10420"/>
                  </a:cubicBezTo>
                  <a:cubicBezTo>
                    <a:pt x="17091" y="3748"/>
                    <a:pt x="26140" y="0"/>
                    <a:pt x="35575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9525"/>
              <a:ext cx="1146326" cy="5607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6311743" y="3542928"/>
            <a:ext cx="4352457" cy="2165246"/>
            <a:chOff x="0" y="0"/>
            <a:chExt cx="1146326" cy="570271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146326" cy="570271"/>
            </a:xfrm>
            <a:custGeom>
              <a:avLst/>
              <a:gdLst/>
              <a:ahLst/>
              <a:cxnLst/>
              <a:rect l="l" t="t" r="r" b="b"/>
              <a:pathLst>
                <a:path w="1146326" h="570271">
                  <a:moveTo>
                    <a:pt x="35575" y="0"/>
                  </a:moveTo>
                  <a:lnTo>
                    <a:pt x="1110751" y="0"/>
                  </a:lnTo>
                  <a:cubicBezTo>
                    <a:pt x="1120186" y="0"/>
                    <a:pt x="1129235" y="3748"/>
                    <a:pt x="1135906" y="10420"/>
                  </a:cubicBezTo>
                  <a:cubicBezTo>
                    <a:pt x="1142578" y="17091"/>
                    <a:pt x="1146326" y="26140"/>
                    <a:pt x="1146326" y="35575"/>
                  </a:cubicBezTo>
                  <a:lnTo>
                    <a:pt x="1146326" y="534696"/>
                  </a:lnTo>
                  <a:cubicBezTo>
                    <a:pt x="1146326" y="544131"/>
                    <a:pt x="1142578" y="553179"/>
                    <a:pt x="1135906" y="559851"/>
                  </a:cubicBezTo>
                  <a:cubicBezTo>
                    <a:pt x="1129235" y="566522"/>
                    <a:pt x="1120186" y="570271"/>
                    <a:pt x="1110751" y="570271"/>
                  </a:cubicBezTo>
                  <a:lnTo>
                    <a:pt x="35575" y="570271"/>
                  </a:lnTo>
                  <a:cubicBezTo>
                    <a:pt x="26140" y="570271"/>
                    <a:pt x="17091" y="566522"/>
                    <a:pt x="10420" y="559851"/>
                  </a:cubicBezTo>
                  <a:cubicBezTo>
                    <a:pt x="3748" y="553179"/>
                    <a:pt x="0" y="544131"/>
                    <a:pt x="0" y="534696"/>
                  </a:cubicBezTo>
                  <a:lnTo>
                    <a:pt x="0" y="35575"/>
                  </a:lnTo>
                  <a:cubicBezTo>
                    <a:pt x="0" y="26140"/>
                    <a:pt x="3748" y="17091"/>
                    <a:pt x="10420" y="10420"/>
                  </a:cubicBezTo>
                  <a:cubicBezTo>
                    <a:pt x="17091" y="3748"/>
                    <a:pt x="26140" y="0"/>
                    <a:pt x="35575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9525"/>
              <a:ext cx="1146326" cy="5607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6299835" y="6868555"/>
            <a:ext cx="4352457" cy="2165246"/>
            <a:chOff x="0" y="0"/>
            <a:chExt cx="1146326" cy="570271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146326" cy="570271"/>
            </a:xfrm>
            <a:custGeom>
              <a:avLst/>
              <a:gdLst/>
              <a:ahLst/>
              <a:cxnLst/>
              <a:rect l="l" t="t" r="r" b="b"/>
              <a:pathLst>
                <a:path w="1146326" h="570271">
                  <a:moveTo>
                    <a:pt x="35575" y="0"/>
                  </a:moveTo>
                  <a:lnTo>
                    <a:pt x="1110751" y="0"/>
                  </a:lnTo>
                  <a:cubicBezTo>
                    <a:pt x="1120186" y="0"/>
                    <a:pt x="1129235" y="3748"/>
                    <a:pt x="1135906" y="10420"/>
                  </a:cubicBezTo>
                  <a:cubicBezTo>
                    <a:pt x="1142578" y="17091"/>
                    <a:pt x="1146326" y="26140"/>
                    <a:pt x="1146326" y="35575"/>
                  </a:cubicBezTo>
                  <a:lnTo>
                    <a:pt x="1146326" y="534696"/>
                  </a:lnTo>
                  <a:cubicBezTo>
                    <a:pt x="1146326" y="544131"/>
                    <a:pt x="1142578" y="553179"/>
                    <a:pt x="1135906" y="559851"/>
                  </a:cubicBezTo>
                  <a:cubicBezTo>
                    <a:pt x="1129235" y="566522"/>
                    <a:pt x="1120186" y="570271"/>
                    <a:pt x="1110751" y="570271"/>
                  </a:cubicBezTo>
                  <a:lnTo>
                    <a:pt x="35575" y="570271"/>
                  </a:lnTo>
                  <a:cubicBezTo>
                    <a:pt x="26140" y="570271"/>
                    <a:pt x="17091" y="566522"/>
                    <a:pt x="10420" y="559851"/>
                  </a:cubicBezTo>
                  <a:cubicBezTo>
                    <a:pt x="3748" y="553179"/>
                    <a:pt x="0" y="544131"/>
                    <a:pt x="0" y="534696"/>
                  </a:cubicBezTo>
                  <a:lnTo>
                    <a:pt x="0" y="35575"/>
                  </a:lnTo>
                  <a:cubicBezTo>
                    <a:pt x="0" y="26140"/>
                    <a:pt x="3748" y="17091"/>
                    <a:pt x="10420" y="10420"/>
                  </a:cubicBezTo>
                  <a:cubicBezTo>
                    <a:pt x="17091" y="3748"/>
                    <a:pt x="26140" y="0"/>
                    <a:pt x="35575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9525"/>
              <a:ext cx="1146326" cy="5607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1069222" y="3535326"/>
            <a:ext cx="752740" cy="775901"/>
          </a:xfrm>
          <a:custGeom>
            <a:avLst/>
            <a:gdLst/>
            <a:ahLst/>
            <a:cxnLst/>
            <a:rect l="l" t="t" r="r" b="b"/>
            <a:pathLst>
              <a:path w="752740" h="775901">
                <a:moveTo>
                  <a:pt x="0" y="0"/>
                </a:moveTo>
                <a:lnTo>
                  <a:pt x="752739" y="0"/>
                </a:lnTo>
                <a:lnTo>
                  <a:pt x="752739" y="775900"/>
                </a:lnTo>
                <a:lnTo>
                  <a:pt x="0" y="7759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2082" t="-22569" r="-138350" b="-1362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6479373" y="4730326"/>
            <a:ext cx="4008048" cy="784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80"/>
              </a:lnSpc>
              <a:spcBef>
                <a:spcPct val="0"/>
              </a:spcBef>
            </a:pPr>
            <a:r>
              <a:rPr lang="en-US" sz="1800" b="1" spc="-107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Allow additional time to explore a greater diversity of employee perspectives and experiences.</a:t>
            </a:r>
          </a:p>
        </p:txBody>
      </p:sp>
      <p:sp>
        <p:nvSpPr>
          <p:cNvPr id="21" name="Freeform 21"/>
          <p:cNvSpPr/>
          <p:nvPr/>
        </p:nvSpPr>
        <p:spPr>
          <a:xfrm>
            <a:off x="1058333" y="6794211"/>
            <a:ext cx="809527" cy="850831"/>
          </a:xfrm>
          <a:custGeom>
            <a:avLst/>
            <a:gdLst/>
            <a:ahLst/>
            <a:cxnLst/>
            <a:rect l="l" t="t" r="r" b="b"/>
            <a:pathLst>
              <a:path w="809527" h="850831">
                <a:moveTo>
                  <a:pt x="0" y="0"/>
                </a:moveTo>
                <a:lnTo>
                  <a:pt x="809527" y="0"/>
                </a:lnTo>
                <a:lnTo>
                  <a:pt x="809527" y="850831"/>
                </a:lnTo>
                <a:lnTo>
                  <a:pt x="0" y="8508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01348" b="-9621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6207361" y="3741713"/>
            <a:ext cx="1019130" cy="950513"/>
          </a:xfrm>
          <a:custGeom>
            <a:avLst/>
            <a:gdLst/>
            <a:ahLst/>
            <a:cxnLst/>
            <a:rect l="l" t="t" r="r" b="b"/>
            <a:pathLst>
              <a:path w="1019130" h="950513">
                <a:moveTo>
                  <a:pt x="0" y="0"/>
                </a:moveTo>
                <a:lnTo>
                  <a:pt x="1019130" y="0"/>
                </a:lnTo>
                <a:lnTo>
                  <a:pt x="1019130" y="950513"/>
                </a:lnTo>
                <a:lnTo>
                  <a:pt x="0" y="95051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13626" r="-9453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6299835" y="7007502"/>
            <a:ext cx="940418" cy="888697"/>
          </a:xfrm>
          <a:custGeom>
            <a:avLst/>
            <a:gdLst/>
            <a:ahLst/>
            <a:cxnLst/>
            <a:rect l="l" t="t" r="r" b="b"/>
            <a:pathLst>
              <a:path w="940418" h="888697">
                <a:moveTo>
                  <a:pt x="0" y="0"/>
                </a:moveTo>
                <a:lnTo>
                  <a:pt x="940418" y="0"/>
                </a:lnTo>
                <a:lnTo>
                  <a:pt x="940418" y="888698"/>
                </a:lnTo>
                <a:lnTo>
                  <a:pt x="0" y="88869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86874" t="-10253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TextBox 24"/>
          <p:cNvSpPr txBox="1"/>
          <p:nvPr/>
        </p:nvSpPr>
        <p:spPr>
          <a:xfrm>
            <a:off x="1853592" y="3646463"/>
            <a:ext cx="2860596" cy="666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20"/>
              </a:lnSpc>
            </a:pPr>
            <a:r>
              <a:rPr lang="en-US" sz="2200" b="1" spc="-132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Broaden Organisational </a:t>
            </a:r>
          </a:p>
          <a:p>
            <a:pPr algn="ctr">
              <a:lnSpc>
                <a:spcPts val="2420"/>
              </a:lnSpc>
              <a:spcBef>
                <a:spcPct val="0"/>
              </a:spcBef>
            </a:pPr>
            <a:r>
              <a:rPr lang="en-US" sz="2200" b="1" spc="-132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Representation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287667" y="4606501"/>
            <a:ext cx="3834522" cy="1032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80"/>
              </a:lnSpc>
              <a:spcBef>
                <a:spcPct val="0"/>
              </a:spcBef>
            </a:pPr>
            <a:r>
              <a:rPr lang="en-US" sz="1800" b="1" spc="-107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Include employees from multiple organisations and industry sectors to capture a wider range of AI-assisted HR experiences.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445591" y="6978927"/>
            <a:ext cx="3676598" cy="666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19"/>
              </a:lnSpc>
              <a:spcBef>
                <a:spcPct val="0"/>
              </a:spcBef>
            </a:pPr>
            <a:r>
              <a:rPr lang="en-US" sz="2199" b="1" spc="-131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Strengthen Participants Engagement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58333" y="7940317"/>
            <a:ext cx="4082400" cy="784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80"/>
              </a:lnSpc>
              <a:spcBef>
                <a:spcPct val="0"/>
              </a:spcBef>
            </a:pPr>
            <a:r>
              <a:rPr lang="en-US" sz="1800" b="1" spc="-107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Develop partnerships with organisations to improve recruitment and encourage more open participation.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240253" y="3773087"/>
            <a:ext cx="2486288" cy="666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19"/>
              </a:lnSpc>
              <a:spcBef>
                <a:spcPct val="0"/>
              </a:spcBef>
            </a:pPr>
            <a:r>
              <a:rPr lang="en-US" sz="2199" b="1" spc="-131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Extend Data Collection Period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969147" y="6978927"/>
            <a:ext cx="3013832" cy="666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19"/>
              </a:lnSpc>
              <a:spcBef>
                <a:spcPct val="0"/>
              </a:spcBef>
            </a:pPr>
            <a:r>
              <a:rPr lang="en-US" sz="2199" b="1" spc="-131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Enhance Analytical Rigour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716926" y="7932128"/>
            <a:ext cx="3518274" cy="784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80"/>
              </a:lnSpc>
              <a:spcBef>
                <a:spcPct val="0"/>
              </a:spcBef>
            </a:pPr>
            <a:r>
              <a:rPr lang="en-US" sz="1800" b="1" spc="-107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Use participant feedback or researcher review to strengthen the credibility of theme development.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461306" y="2501181"/>
            <a:ext cx="9023856" cy="8933617"/>
          </a:xfrm>
          <a:custGeom>
            <a:avLst/>
            <a:gdLst/>
            <a:ahLst/>
            <a:cxnLst/>
            <a:rect l="l" t="t" r="r" b="b"/>
            <a:pathLst>
              <a:path w="9023856" h="8933617">
                <a:moveTo>
                  <a:pt x="0" y="0"/>
                </a:moveTo>
                <a:lnTo>
                  <a:pt x="9023855" y="0"/>
                </a:lnTo>
                <a:lnTo>
                  <a:pt x="9023855" y="8933617"/>
                </a:lnTo>
                <a:lnTo>
                  <a:pt x="0" y="89336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909256" y="1161887"/>
            <a:ext cx="5597235" cy="7923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119"/>
              </a:lnSpc>
            </a:pPr>
            <a:r>
              <a:rPr lang="en-US" sz="6799" b="1" spc="-543" dirty="0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6. Conclusion</a:t>
            </a:r>
          </a:p>
        </p:txBody>
      </p:sp>
      <p:sp>
        <p:nvSpPr>
          <p:cNvPr id="4" name="Freeform 4"/>
          <p:cNvSpPr/>
          <p:nvPr/>
        </p:nvSpPr>
        <p:spPr>
          <a:xfrm>
            <a:off x="-5131434" y="-2966785"/>
            <a:ext cx="9023856" cy="8933617"/>
          </a:xfrm>
          <a:custGeom>
            <a:avLst/>
            <a:gdLst/>
            <a:ahLst/>
            <a:cxnLst/>
            <a:rect l="l" t="t" r="r" b="b"/>
            <a:pathLst>
              <a:path w="9023856" h="8933617">
                <a:moveTo>
                  <a:pt x="0" y="0"/>
                </a:moveTo>
                <a:lnTo>
                  <a:pt x="9023856" y="0"/>
                </a:lnTo>
                <a:lnTo>
                  <a:pt x="9023856" y="8933617"/>
                </a:lnTo>
                <a:lnTo>
                  <a:pt x="0" y="89336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1943037" y="-243482"/>
            <a:ext cx="6961514" cy="10825736"/>
            <a:chOff x="0" y="0"/>
            <a:chExt cx="1833485" cy="285122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833485" cy="2851223"/>
            </a:xfrm>
            <a:custGeom>
              <a:avLst/>
              <a:gdLst/>
              <a:ahLst/>
              <a:cxnLst/>
              <a:rect l="l" t="t" r="r" b="b"/>
              <a:pathLst>
                <a:path w="1833485" h="2851223">
                  <a:moveTo>
                    <a:pt x="0" y="0"/>
                  </a:moveTo>
                  <a:lnTo>
                    <a:pt x="1833485" y="0"/>
                  </a:lnTo>
                  <a:lnTo>
                    <a:pt x="1833485" y="2851223"/>
                  </a:lnTo>
                  <a:lnTo>
                    <a:pt x="0" y="2851223"/>
                  </a:lnTo>
                  <a:close/>
                </a:path>
              </a:pathLst>
            </a:custGeom>
            <a:solidFill>
              <a:srgbClr val="0028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9525"/>
              <a:ext cx="1833485" cy="28416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191906" y="208396"/>
            <a:ext cx="5855074" cy="9852229"/>
            <a:chOff x="0" y="0"/>
            <a:chExt cx="907104" cy="152636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07104" cy="1526368"/>
            </a:xfrm>
            <a:custGeom>
              <a:avLst/>
              <a:gdLst/>
              <a:ahLst/>
              <a:cxnLst/>
              <a:rect l="l" t="t" r="r" b="b"/>
              <a:pathLst>
                <a:path w="907104" h="1526368">
                  <a:moveTo>
                    <a:pt x="0" y="0"/>
                  </a:moveTo>
                  <a:lnTo>
                    <a:pt x="907104" y="0"/>
                  </a:lnTo>
                  <a:lnTo>
                    <a:pt x="907104" y="1526368"/>
                  </a:lnTo>
                  <a:lnTo>
                    <a:pt x="0" y="1526368"/>
                  </a:lnTo>
                  <a:close/>
                </a:path>
              </a:pathLst>
            </a:custGeom>
            <a:blipFill>
              <a:blip r:embed="rId3"/>
              <a:stretch>
                <a:fillRect l="-6089" r="-608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2111064" y="2640007"/>
            <a:ext cx="5619712" cy="1569661"/>
            <a:chOff x="0" y="0"/>
            <a:chExt cx="1356019" cy="37875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356019" cy="378754"/>
            </a:xfrm>
            <a:custGeom>
              <a:avLst/>
              <a:gdLst/>
              <a:ahLst/>
              <a:cxnLst/>
              <a:rect l="l" t="t" r="r" b="b"/>
              <a:pathLst>
                <a:path w="1356019" h="378754">
                  <a:moveTo>
                    <a:pt x="27553" y="0"/>
                  </a:moveTo>
                  <a:lnTo>
                    <a:pt x="1328466" y="0"/>
                  </a:lnTo>
                  <a:cubicBezTo>
                    <a:pt x="1343683" y="0"/>
                    <a:pt x="1356019" y="12336"/>
                    <a:pt x="1356019" y="27553"/>
                  </a:cubicBezTo>
                  <a:lnTo>
                    <a:pt x="1356019" y="351202"/>
                  </a:lnTo>
                  <a:cubicBezTo>
                    <a:pt x="1356019" y="366419"/>
                    <a:pt x="1343683" y="378754"/>
                    <a:pt x="1328466" y="378754"/>
                  </a:cubicBezTo>
                  <a:lnTo>
                    <a:pt x="27553" y="378754"/>
                  </a:lnTo>
                  <a:cubicBezTo>
                    <a:pt x="12336" y="378754"/>
                    <a:pt x="0" y="366419"/>
                    <a:pt x="0" y="351202"/>
                  </a:cubicBezTo>
                  <a:lnTo>
                    <a:pt x="0" y="27553"/>
                  </a:lnTo>
                  <a:cubicBezTo>
                    <a:pt x="0" y="12336"/>
                    <a:pt x="12336" y="0"/>
                    <a:pt x="27553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9525"/>
              <a:ext cx="1356019" cy="369229"/>
            </a:xfrm>
            <a:prstGeom prst="rect">
              <a:avLst/>
            </a:prstGeom>
          </p:spPr>
          <p:txBody>
            <a:bodyPr lIns="55448" tIns="55448" rIns="55448" bIns="55448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3163271" y="4536988"/>
            <a:ext cx="5619712" cy="1569661"/>
            <a:chOff x="0" y="0"/>
            <a:chExt cx="1356019" cy="378754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356019" cy="378754"/>
            </a:xfrm>
            <a:custGeom>
              <a:avLst/>
              <a:gdLst/>
              <a:ahLst/>
              <a:cxnLst/>
              <a:rect l="l" t="t" r="r" b="b"/>
              <a:pathLst>
                <a:path w="1356019" h="378754">
                  <a:moveTo>
                    <a:pt x="27553" y="0"/>
                  </a:moveTo>
                  <a:lnTo>
                    <a:pt x="1328466" y="0"/>
                  </a:lnTo>
                  <a:cubicBezTo>
                    <a:pt x="1343683" y="0"/>
                    <a:pt x="1356019" y="12336"/>
                    <a:pt x="1356019" y="27553"/>
                  </a:cubicBezTo>
                  <a:lnTo>
                    <a:pt x="1356019" y="351202"/>
                  </a:lnTo>
                  <a:cubicBezTo>
                    <a:pt x="1356019" y="366419"/>
                    <a:pt x="1343683" y="378754"/>
                    <a:pt x="1328466" y="378754"/>
                  </a:cubicBezTo>
                  <a:lnTo>
                    <a:pt x="27553" y="378754"/>
                  </a:lnTo>
                  <a:cubicBezTo>
                    <a:pt x="12336" y="378754"/>
                    <a:pt x="0" y="366419"/>
                    <a:pt x="0" y="351202"/>
                  </a:cubicBezTo>
                  <a:lnTo>
                    <a:pt x="0" y="27553"/>
                  </a:lnTo>
                  <a:cubicBezTo>
                    <a:pt x="0" y="12336"/>
                    <a:pt x="12336" y="0"/>
                    <a:pt x="27553" y="0"/>
                  </a:cubicBezTo>
                  <a:close/>
                </a:path>
              </a:pathLst>
            </a:custGeom>
            <a:solidFill>
              <a:srgbClr val="AFD8F8"/>
            </a:solidFill>
            <a:ln w="19050" cap="sq">
              <a:solidFill>
                <a:srgbClr val="00416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9525"/>
              <a:ext cx="1356019" cy="369229"/>
            </a:xfrm>
            <a:prstGeom prst="rect">
              <a:avLst/>
            </a:prstGeom>
          </p:spPr>
          <p:txBody>
            <a:bodyPr lIns="55448" tIns="55448" rIns="55448" bIns="55448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215479" y="6433969"/>
            <a:ext cx="5619712" cy="1569661"/>
            <a:chOff x="0" y="0"/>
            <a:chExt cx="1356019" cy="378754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356019" cy="378754"/>
            </a:xfrm>
            <a:custGeom>
              <a:avLst/>
              <a:gdLst/>
              <a:ahLst/>
              <a:cxnLst/>
              <a:rect l="l" t="t" r="r" b="b"/>
              <a:pathLst>
                <a:path w="1356019" h="378754">
                  <a:moveTo>
                    <a:pt x="27553" y="0"/>
                  </a:moveTo>
                  <a:lnTo>
                    <a:pt x="1328466" y="0"/>
                  </a:lnTo>
                  <a:cubicBezTo>
                    <a:pt x="1343683" y="0"/>
                    <a:pt x="1356019" y="12336"/>
                    <a:pt x="1356019" y="27553"/>
                  </a:cubicBezTo>
                  <a:lnTo>
                    <a:pt x="1356019" y="351202"/>
                  </a:lnTo>
                  <a:cubicBezTo>
                    <a:pt x="1356019" y="366419"/>
                    <a:pt x="1343683" y="378754"/>
                    <a:pt x="1328466" y="378754"/>
                  </a:cubicBezTo>
                  <a:lnTo>
                    <a:pt x="27553" y="378754"/>
                  </a:lnTo>
                  <a:cubicBezTo>
                    <a:pt x="12336" y="378754"/>
                    <a:pt x="0" y="366419"/>
                    <a:pt x="0" y="351202"/>
                  </a:cubicBezTo>
                  <a:lnTo>
                    <a:pt x="0" y="27553"/>
                  </a:lnTo>
                  <a:cubicBezTo>
                    <a:pt x="0" y="12336"/>
                    <a:pt x="12336" y="0"/>
                    <a:pt x="27553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9525"/>
              <a:ext cx="1356019" cy="369229"/>
            </a:xfrm>
            <a:prstGeom prst="rect">
              <a:avLst/>
            </a:prstGeom>
          </p:spPr>
          <p:txBody>
            <a:bodyPr lIns="55448" tIns="55448" rIns="55448" bIns="55448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5267686" y="8330951"/>
            <a:ext cx="5599422" cy="1569661"/>
            <a:chOff x="0" y="0"/>
            <a:chExt cx="1351123" cy="378754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351123" cy="378754"/>
            </a:xfrm>
            <a:custGeom>
              <a:avLst/>
              <a:gdLst/>
              <a:ahLst/>
              <a:cxnLst/>
              <a:rect l="l" t="t" r="r" b="b"/>
              <a:pathLst>
                <a:path w="1351123" h="378754">
                  <a:moveTo>
                    <a:pt x="27653" y="0"/>
                  </a:moveTo>
                  <a:lnTo>
                    <a:pt x="1323470" y="0"/>
                  </a:lnTo>
                  <a:cubicBezTo>
                    <a:pt x="1338743" y="0"/>
                    <a:pt x="1351123" y="12380"/>
                    <a:pt x="1351123" y="27653"/>
                  </a:cubicBezTo>
                  <a:lnTo>
                    <a:pt x="1351123" y="351102"/>
                  </a:lnTo>
                  <a:cubicBezTo>
                    <a:pt x="1351123" y="366374"/>
                    <a:pt x="1338743" y="378754"/>
                    <a:pt x="1323470" y="378754"/>
                  </a:cubicBezTo>
                  <a:lnTo>
                    <a:pt x="27653" y="378754"/>
                  </a:lnTo>
                  <a:cubicBezTo>
                    <a:pt x="12380" y="378754"/>
                    <a:pt x="0" y="366374"/>
                    <a:pt x="0" y="351102"/>
                  </a:cubicBezTo>
                  <a:lnTo>
                    <a:pt x="0" y="27653"/>
                  </a:lnTo>
                  <a:cubicBezTo>
                    <a:pt x="0" y="12380"/>
                    <a:pt x="12380" y="0"/>
                    <a:pt x="27653" y="0"/>
                  </a:cubicBezTo>
                  <a:close/>
                </a:path>
              </a:pathLst>
            </a:custGeom>
            <a:solidFill>
              <a:srgbClr val="AFD8F8"/>
            </a:solidFill>
            <a:ln w="19050" cap="sq">
              <a:solidFill>
                <a:srgbClr val="001B32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9525"/>
              <a:ext cx="1351123" cy="369229"/>
            </a:xfrm>
            <a:prstGeom prst="rect">
              <a:avLst/>
            </a:prstGeom>
          </p:spPr>
          <p:txBody>
            <a:bodyPr lIns="55448" tIns="55448" rIns="55448" bIns="55448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2263513" y="2830839"/>
            <a:ext cx="5314813" cy="11594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47"/>
              </a:lnSpc>
              <a:spcBef>
                <a:spcPct val="0"/>
              </a:spcBef>
            </a:pPr>
            <a:r>
              <a:rPr lang="en-US" sz="2043" b="1" spc="-122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A qualitative, interpretivist design was selected because it best supports an in-depth exploration of employees' perceptions of trust and fairness in AI-assisted HR decision-making.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315721" y="4727840"/>
            <a:ext cx="5314813" cy="1159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44"/>
              </a:lnSpc>
              <a:spcBef>
                <a:spcPct val="0"/>
              </a:spcBef>
            </a:pPr>
            <a:r>
              <a:rPr lang="en-US" sz="2039" b="1" spc="-122">
                <a:solidFill>
                  <a:srgbClr val="001B32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Ethical principles were integrated throughout the research design to encourage honest participation while protecting participants' privacy, confidentiality and wellbeing.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367928" y="6620999"/>
            <a:ext cx="5314813" cy="1159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44"/>
              </a:lnSpc>
              <a:spcBef>
                <a:spcPct val="0"/>
              </a:spcBef>
            </a:pPr>
            <a:r>
              <a:rPr lang="en-US" sz="2039" b="1" spc="-122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Although the study recognises methodological limitations, these provide opportunities for future research to broaden understanding across different organisational contexts.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332963" y="8416942"/>
            <a:ext cx="5468868" cy="1378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8"/>
              </a:lnSpc>
              <a:spcBef>
                <a:spcPct val="0"/>
              </a:spcBef>
            </a:pPr>
            <a:r>
              <a:rPr lang="en-US" sz="1971" b="1" spc="-118">
                <a:solidFill>
                  <a:srgbClr val="001B32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The proposed research aims to contribute to the responsible implementation of AI in HRM by providing organisations with a better understanding of the factors influencing employee trust and perceptions of fairness.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461306" y="2501181"/>
            <a:ext cx="9023856" cy="8933617"/>
          </a:xfrm>
          <a:custGeom>
            <a:avLst/>
            <a:gdLst/>
            <a:ahLst/>
            <a:cxnLst/>
            <a:rect l="l" t="t" r="r" b="b"/>
            <a:pathLst>
              <a:path w="9023856" h="8933617">
                <a:moveTo>
                  <a:pt x="0" y="0"/>
                </a:moveTo>
                <a:lnTo>
                  <a:pt x="9023855" y="0"/>
                </a:lnTo>
                <a:lnTo>
                  <a:pt x="9023855" y="8933617"/>
                </a:lnTo>
                <a:lnTo>
                  <a:pt x="0" y="89336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573689" y="1181100"/>
            <a:ext cx="6530581" cy="700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1" lvl="1" algn="l">
              <a:lnSpc>
                <a:spcPts val="5400"/>
              </a:lnSpc>
            </a:pPr>
            <a:r>
              <a:rPr lang="en-US" sz="6000" b="1" spc="-480" dirty="0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7. Reference List</a:t>
            </a:r>
          </a:p>
        </p:txBody>
      </p:sp>
      <p:sp>
        <p:nvSpPr>
          <p:cNvPr id="4" name="Freeform 4"/>
          <p:cNvSpPr/>
          <p:nvPr/>
        </p:nvSpPr>
        <p:spPr>
          <a:xfrm>
            <a:off x="-4076347" y="-1295263"/>
            <a:ext cx="9023856" cy="8933617"/>
          </a:xfrm>
          <a:custGeom>
            <a:avLst/>
            <a:gdLst/>
            <a:ahLst/>
            <a:cxnLst/>
            <a:rect l="l" t="t" r="r" b="b"/>
            <a:pathLst>
              <a:path w="9023856" h="8933617">
                <a:moveTo>
                  <a:pt x="0" y="0"/>
                </a:moveTo>
                <a:lnTo>
                  <a:pt x="9023855" y="0"/>
                </a:lnTo>
                <a:lnTo>
                  <a:pt x="9023855" y="8933617"/>
                </a:lnTo>
                <a:lnTo>
                  <a:pt x="0" y="89336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515239" y="2274438"/>
            <a:ext cx="15257523" cy="7555249"/>
            <a:chOff x="0" y="0"/>
            <a:chExt cx="3681592" cy="182305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81592" cy="1823058"/>
            </a:xfrm>
            <a:custGeom>
              <a:avLst/>
              <a:gdLst/>
              <a:ahLst/>
              <a:cxnLst/>
              <a:rect l="l" t="t" r="r" b="b"/>
              <a:pathLst>
                <a:path w="3681592" h="1823058">
                  <a:moveTo>
                    <a:pt x="10148" y="0"/>
                  </a:moveTo>
                  <a:lnTo>
                    <a:pt x="3671444" y="0"/>
                  </a:lnTo>
                  <a:cubicBezTo>
                    <a:pt x="3674135" y="0"/>
                    <a:pt x="3676717" y="1069"/>
                    <a:pt x="3678620" y="2972"/>
                  </a:cubicBezTo>
                  <a:cubicBezTo>
                    <a:pt x="3680523" y="4876"/>
                    <a:pt x="3681592" y="7457"/>
                    <a:pt x="3681592" y="10148"/>
                  </a:cubicBezTo>
                  <a:lnTo>
                    <a:pt x="3681592" y="1812909"/>
                  </a:lnTo>
                  <a:cubicBezTo>
                    <a:pt x="3681592" y="1818514"/>
                    <a:pt x="3677049" y="1823058"/>
                    <a:pt x="3671444" y="1823058"/>
                  </a:cubicBezTo>
                  <a:lnTo>
                    <a:pt x="10148" y="1823058"/>
                  </a:lnTo>
                  <a:cubicBezTo>
                    <a:pt x="7457" y="1823058"/>
                    <a:pt x="4876" y="1821989"/>
                    <a:pt x="2972" y="1820086"/>
                  </a:cubicBezTo>
                  <a:cubicBezTo>
                    <a:pt x="1069" y="1818182"/>
                    <a:pt x="0" y="1815601"/>
                    <a:pt x="0" y="1812909"/>
                  </a:cubicBezTo>
                  <a:lnTo>
                    <a:pt x="0" y="10148"/>
                  </a:lnTo>
                  <a:cubicBezTo>
                    <a:pt x="0" y="7457"/>
                    <a:pt x="1069" y="4876"/>
                    <a:pt x="2972" y="2972"/>
                  </a:cubicBezTo>
                  <a:cubicBezTo>
                    <a:pt x="4876" y="1069"/>
                    <a:pt x="7457" y="0"/>
                    <a:pt x="10148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D7EBF7">
                    <a:alpha val="10000"/>
                  </a:srgbClr>
                </a:gs>
                <a:gs pos="100000">
                  <a:srgbClr val="D7EBF7">
                    <a:alpha val="10000"/>
                  </a:srgbClr>
                </a:gs>
              </a:gsLst>
              <a:lin ang="0"/>
            </a:gradFill>
            <a:ln w="19050" cap="sq">
              <a:solidFill>
                <a:srgbClr val="D7EBF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9525"/>
              <a:ext cx="3681592" cy="1813533"/>
            </a:xfrm>
            <a:prstGeom prst="rect">
              <a:avLst/>
            </a:prstGeom>
          </p:spPr>
          <p:txBody>
            <a:bodyPr lIns="55448" tIns="55448" rIns="55448" bIns="55448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515239" y="2882179"/>
            <a:ext cx="15257523" cy="61555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111" lvl="1" indent="-313055" algn="l">
              <a:lnSpc>
                <a:spcPts val="3190"/>
              </a:lnSpc>
              <a:buFont typeface="Arial"/>
              <a:buChar char="•"/>
            </a:pPr>
            <a:r>
              <a:rPr lang="en-US" sz="2900" b="1" spc="-174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Bryman, A. and Bell, E. (2023) Business Research Methods. 5th </a:t>
            </a:r>
            <a:r>
              <a:rPr lang="en-US" sz="2900" b="1" spc="-174" dirty="0" err="1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edn</a:t>
            </a:r>
            <a:r>
              <a:rPr lang="en-US" sz="2900" b="1" spc="-174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. London: Sage.</a:t>
            </a:r>
          </a:p>
          <a:p>
            <a:pPr marL="626111" lvl="1" indent="-313055" algn="l">
              <a:lnSpc>
                <a:spcPts val="3190"/>
              </a:lnSpc>
              <a:buFont typeface="Arial"/>
              <a:buChar char="•"/>
            </a:pPr>
            <a:r>
              <a:rPr lang="en-US" sz="2900" b="1" spc="-174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Creswell, J.W. and Poth, C.N. (2024) Qualitative Inquiry and Research Design: Choosing Among Five Approaches. 5th </a:t>
            </a:r>
            <a:r>
              <a:rPr lang="en-US" sz="2900" b="1" spc="-174" dirty="0" err="1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edn</a:t>
            </a:r>
            <a:r>
              <a:rPr lang="en-US" sz="2900" b="1" spc="-174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. London: Sage.</a:t>
            </a:r>
          </a:p>
          <a:p>
            <a:pPr marL="626111" lvl="1" indent="-313055" algn="l">
              <a:lnSpc>
                <a:spcPts val="3190"/>
              </a:lnSpc>
              <a:buFont typeface="Arial"/>
              <a:buChar char="•"/>
            </a:pPr>
            <a:r>
              <a:rPr lang="en-US" sz="2900" b="1" spc="-174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Flick, U. (2023) An Introduction to Qualitative Research. 7th </a:t>
            </a:r>
            <a:r>
              <a:rPr lang="en-US" sz="2900" b="1" spc="-174" dirty="0" err="1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edn</a:t>
            </a:r>
            <a:r>
              <a:rPr lang="en-US" sz="2900" b="1" spc="-174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. London: Sage.</a:t>
            </a:r>
          </a:p>
          <a:p>
            <a:pPr marL="626111" lvl="1" indent="-313055" algn="l">
              <a:lnSpc>
                <a:spcPts val="3190"/>
              </a:lnSpc>
              <a:buFont typeface="Arial"/>
              <a:buChar char="•"/>
            </a:pPr>
            <a:r>
              <a:rPr lang="en-US" sz="2900" b="1" spc="-174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Qadri, U.A. and Ahmed Moustafa, A.M. (2026) ‘AI-enabled HRM as an ethical system: a systematic review of fairness, accountability, governance and legitimacy’, International Journal of Ethics and Systems, pp. 1–29. Available at: https://doi.org/10.1108/IJOES-04-2026-0308.</a:t>
            </a:r>
          </a:p>
          <a:p>
            <a:pPr marL="626111" lvl="1" indent="-313055">
              <a:lnSpc>
                <a:spcPts val="3190"/>
              </a:lnSpc>
              <a:buFont typeface="Arial"/>
              <a:buChar char="•"/>
            </a:pPr>
            <a:r>
              <a:rPr lang="en-US" sz="2900" b="1" spc="-174" dirty="0">
                <a:solidFill>
                  <a:schemeClr val="bg1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Rigotti, C. and </a:t>
            </a:r>
            <a:r>
              <a:rPr lang="en-US" sz="2900" b="1" spc="-174" dirty="0" err="1">
                <a:solidFill>
                  <a:schemeClr val="bg1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Fosch</a:t>
            </a:r>
            <a:r>
              <a:rPr lang="en-US" sz="2900" b="1" spc="-174" dirty="0">
                <a:solidFill>
                  <a:schemeClr val="bg1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-Villaronga, E. (2024) ‘Fairness, AI &amp; recruitment’, Computer Law &amp; Security Review, 53, p. 105966. Available at: </a:t>
            </a:r>
            <a:r>
              <a:rPr lang="en-GB" sz="2900" dirty="0">
                <a:solidFill>
                  <a:schemeClr val="bg1"/>
                </a:solidFill>
                <a:latin typeface="Arial MT Pro Bold" panose="020B060402020202020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https://doi.org/10.1016/j.clsr.2024.105966</a:t>
            </a:r>
            <a:endParaRPr lang="en-GB" sz="2900" dirty="0">
              <a:solidFill>
                <a:schemeClr val="bg1"/>
              </a:solidFill>
              <a:latin typeface="Arial MT Pro Bold" panose="020B0604020202020204" charset="0"/>
            </a:endParaRPr>
          </a:p>
          <a:p>
            <a:pPr marL="626111" lvl="1" indent="-313055">
              <a:lnSpc>
                <a:spcPts val="3190"/>
              </a:lnSpc>
              <a:buFont typeface="Arial"/>
              <a:buChar char="•"/>
            </a:pPr>
            <a:r>
              <a:rPr lang="en-US" sz="2900" b="1" spc="-174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Saunders, M.N.K., Lewis, P. and Thornhill, A. (2023) Research Methods for Business Students. 9th </a:t>
            </a:r>
            <a:r>
              <a:rPr lang="en-US" sz="2900" b="1" spc="-174" dirty="0" err="1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edn</a:t>
            </a:r>
            <a:r>
              <a:rPr lang="en-US" sz="2900" b="1" spc="-174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. Harlow: Pearson Higher Ed.</a:t>
            </a:r>
          </a:p>
          <a:p>
            <a:pPr marL="626111" lvl="1" indent="-313055" algn="l">
              <a:lnSpc>
                <a:spcPts val="3190"/>
              </a:lnSpc>
              <a:buFont typeface="Arial"/>
              <a:buChar char="•"/>
            </a:pPr>
            <a:r>
              <a:rPr lang="en-US" sz="2900" b="1" spc="-174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Silverman, D. (2024) Doing Qualitative Research: A Practical Handbook. 6th </a:t>
            </a:r>
            <a:r>
              <a:rPr lang="en-US" sz="2900" b="1" spc="-174" dirty="0" err="1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edn</a:t>
            </a:r>
            <a:r>
              <a:rPr lang="en-US" sz="2900" b="1" spc="-174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. London: Sage.</a:t>
            </a:r>
          </a:p>
          <a:p>
            <a:pPr marL="626111" lvl="1" indent="-313055" algn="l">
              <a:lnSpc>
                <a:spcPts val="3190"/>
              </a:lnSpc>
              <a:buFont typeface="Arial"/>
              <a:buChar char="•"/>
            </a:pPr>
            <a:r>
              <a:rPr lang="en-US" sz="2900" b="1" spc="-174" dirty="0">
                <a:solidFill>
                  <a:srgbClr val="FFFFFF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UWTSD (2025) Research Integrity and Ethics. University of Wales Trinity Saint David. Available at: https://www.uwtsd.ac.uk/research/research-integrity-and-ethics (Accessed: 22 June 2026).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1B32">
                <a:alpha val="100000"/>
              </a:srgbClr>
            </a:gs>
            <a:gs pos="50000">
              <a:srgbClr val="004167">
                <a:alpha val="100000"/>
              </a:srgbClr>
            </a:gs>
            <a:gs pos="100000">
              <a:srgbClr val="001B32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461306" y="2501181"/>
            <a:ext cx="9023856" cy="8933617"/>
          </a:xfrm>
          <a:custGeom>
            <a:avLst/>
            <a:gdLst/>
            <a:ahLst/>
            <a:cxnLst/>
            <a:rect l="l" t="t" r="r" b="b"/>
            <a:pathLst>
              <a:path w="9023856" h="8933617">
                <a:moveTo>
                  <a:pt x="0" y="0"/>
                </a:moveTo>
                <a:lnTo>
                  <a:pt x="9023855" y="0"/>
                </a:lnTo>
                <a:lnTo>
                  <a:pt x="9023855" y="8933617"/>
                </a:lnTo>
                <a:lnTo>
                  <a:pt x="0" y="89336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8267497" y="3223260"/>
            <a:ext cx="9561866" cy="1920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500"/>
              </a:lnSpc>
            </a:pPr>
            <a:r>
              <a:rPr lang="en-US" sz="15000" b="1" spc="-1200">
                <a:solidFill>
                  <a:srgbClr val="FFFFFF"/>
                </a:solidFill>
                <a:latin typeface="Helios Bold"/>
                <a:ea typeface="Helios Bold"/>
                <a:cs typeface="Helios Bold"/>
                <a:sym typeface="Helios Bold"/>
              </a:rPr>
              <a:t>Thank You</a:t>
            </a:r>
          </a:p>
        </p:txBody>
      </p:sp>
      <p:sp>
        <p:nvSpPr>
          <p:cNvPr id="4" name="Freeform 4"/>
          <p:cNvSpPr/>
          <p:nvPr/>
        </p:nvSpPr>
        <p:spPr>
          <a:xfrm>
            <a:off x="-4076347" y="-1295263"/>
            <a:ext cx="9023856" cy="8933617"/>
          </a:xfrm>
          <a:custGeom>
            <a:avLst/>
            <a:gdLst/>
            <a:ahLst/>
            <a:cxnLst/>
            <a:rect l="l" t="t" r="r" b="b"/>
            <a:pathLst>
              <a:path w="9023856" h="8933617">
                <a:moveTo>
                  <a:pt x="0" y="0"/>
                </a:moveTo>
                <a:lnTo>
                  <a:pt x="9023855" y="0"/>
                </a:lnTo>
                <a:lnTo>
                  <a:pt x="9023855" y="8933617"/>
                </a:lnTo>
                <a:lnTo>
                  <a:pt x="0" y="89336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 rot="-10800000">
            <a:off x="0" y="-571500"/>
            <a:ext cx="8106284" cy="10785575"/>
            <a:chOff x="0" y="0"/>
            <a:chExt cx="9815060" cy="13059136"/>
          </a:xfrm>
        </p:grpSpPr>
        <p:sp>
          <p:nvSpPr>
            <p:cNvPr id="6" name="Freeform 6"/>
            <p:cNvSpPr/>
            <p:nvPr/>
          </p:nvSpPr>
          <p:spPr>
            <a:xfrm rot="-10800000">
              <a:off x="226200" y="-589915"/>
              <a:ext cx="9799044" cy="13030292"/>
            </a:xfrm>
            <a:custGeom>
              <a:avLst/>
              <a:gdLst/>
              <a:ahLst/>
              <a:cxnLst/>
              <a:rect l="l" t="t" r="r" b="b"/>
              <a:pathLst>
                <a:path w="9799044" h="13030292">
                  <a:moveTo>
                    <a:pt x="31092" y="28596"/>
                  </a:moveTo>
                  <a:cubicBezTo>
                    <a:pt x="2518471" y="-12811"/>
                    <a:pt x="5165302" y="26507"/>
                    <a:pt x="7639445" y="7969"/>
                  </a:cubicBezTo>
                  <a:cubicBezTo>
                    <a:pt x="8157298" y="22852"/>
                    <a:pt x="8717168" y="-14208"/>
                    <a:pt x="9257081" y="6403"/>
                  </a:cubicBezTo>
                  <a:cubicBezTo>
                    <a:pt x="9378509" y="22329"/>
                    <a:pt x="9945489" y="-92568"/>
                    <a:pt x="9612330" y="530930"/>
                  </a:cubicBezTo>
                  <a:cubicBezTo>
                    <a:pt x="9462121" y="645025"/>
                    <a:pt x="9633339" y="842670"/>
                    <a:pt x="9582289" y="1022821"/>
                  </a:cubicBezTo>
                  <a:cubicBezTo>
                    <a:pt x="9393845" y="1257801"/>
                    <a:pt x="9611700" y="1610532"/>
                    <a:pt x="9732918" y="1967701"/>
                  </a:cubicBezTo>
                  <a:cubicBezTo>
                    <a:pt x="9743002" y="2264559"/>
                    <a:pt x="9545734" y="2503456"/>
                    <a:pt x="9667372" y="2819634"/>
                  </a:cubicBezTo>
                  <a:cubicBezTo>
                    <a:pt x="9656238" y="2969759"/>
                    <a:pt x="9662750" y="3233721"/>
                    <a:pt x="9774724" y="3359826"/>
                  </a:cubicBezTo>
                  <a:cubicBezTo>
                    <a:pt x="9884529" y="3464001"/>
                    <a:pt x="9584179" y="3782529"/>
                    <a:pt x="9631238" y="4068161"/>
                  </a:cubicBezTo>
                  <a:cubicBezTo>
                    <a:pt x="9617372" y="4331338"/>
                    <a:pt x="9634179" y="4636290"/>
                    <a:pt x="9676406" y="4947507"/>
                  </a:cubicBezTo>
                  <a:cubicBezTo>
                    <a:pt x="9665691" y="5054292"/>
                    <a:pt x="9618423" y="5152462"/>
                    <a:pt x="9637120" y="5255070"/>
                  </a:cubicBezTo>
                  <a:cubicBezTo>
                    <a:pt x="9630818" y="5404674"/>
                    <a:pt x="9478088" y="5554277"/>
                    <a:pt x="9590692" y="5679600"/>
                  </a:cubicBezTo>
                  <a:cubicBezTo>
                    <a:pt x="9610230" y="5700748"/>
                    <a:pt x="9587541" y="5736517"/>
                    <a:pt x="9562961" y="5774897"/>
                  </a:cubicBezTo>
                  <a:cubicBezTo>
                    <a:pt x="9580398" y="5794740"/>
                    <a:pt x="9723464" y="6089509"/>
                    <a:pt x="9660439" y="6210654"/>
                  </a:cubicBezTo>
                  <a:cubicBezTo>
                    <a:pt x="9664011" y="6341460"/>
                    <a:pt x="9537961" y="6326317"/>
                    <a:pt x="9660019" y="6611686"/>
                  </a:cubicBezTo>
                  <a:cubicBezTo>
                    <a:pt x="9741111" y="6639884"/>
                    <a:pt x="9482499" y="6990004"/>
                    <a:pt x="9371786" y="7251354"/>
                  </a:cubicBezTo>
                  <a:cubicBezTo>
                    <a:pt x="9404139" y="7400174"/>
                    <a:pt x="9321996" y="7527847"/>
                    <a:pt x="9287333" y="7678234"/>
                  </a:cubicBezTo>
                  <a:cubicBezTo>
                    <a:pt x="9250358" y="7897026"/>
                    <a:pt x="9287753" y="8031226"/>
                    <a:pt x="9095947" y="8226781"/>
                  </a:cubicBezTo>
                  <a:cubicBezTo>
                    <a:pt x="9039645" y="8378213"/>
                    <a:pt x="9182291" y="8550531"/>
                    <a:pt x="9110863" y="8781595"/>
                  </a:cubicBezTo>
                  <a:cubicBezTo>
                    <a:pt x="9141956" y="8812664"/>
                    <a:pt x="9054351" y="8847650"/>
                    <a:pt x="9110653" y="8900391"/>
                  </a:cubicBezTo>
                  <a:cubicBezTo>
                    <a:pt x="9135653" y="8942164"/>
                    <a:pt x="9185863" y="8933549"/>
                    <a:pt x="9137124" y="9020752"/>
                  </a:cubicBezTo>
                  <a:cubicBezTo>
                    <a:pt x="9154560" y="9055738"/>
                    <a:pt x="9080821" y="9307166"/>
                    <a:pt x="9119897" y="9489146"/>
                  </a:cubicBezTo>
                  <a:cubicBezTo>
                    <a:pt x="9126619" y="9511077"/>
                    <a:pt x="9016116" y="9589143"/>
                    <a:pt x="9060023" y="9642927"/>
                  </a:cubicBezTo>
                  <a:cubicBezTo>
                    <a:pt x="9010444" y="9767988"/>
                    <a:pt x="9172628" y="9842921"/>
                    <a:pt x="9035233" y="10129074"/>
                  </a:cubicBezTo>
                  <a:cubicBezTo>
                    <a:pt x="9114645" y="10200351"/>
                    <a:pt x="9085443" y="10285466"/>
                    <a:pt x="9092376" y="10369014"/>
                  </a:cubicBezTo>
                  <a:cubicBezTo>
                    <a:pt x="8999730" y="10504780"/>
                    <a:pt x="8962965" y="10789628"/>
                    <a:pt x="8756454" y="11300057"/>
                  </a:cubicBezTo>
                  <a:cubicBezTo>
                    <a:pt x="8647211" y="11477597"/>
                    <a:pt x="8660656" y="11744430"/>
                    <a:pt x="8520951" y="12196635"/>
                  </a:cubicBezTo>
                  <a:cubicBezTo>
                    <a:pt x="8564018" y="12254336"/>
                    <a:pt x="8339440" y="12234232"/>
                    <a:pt x="8187550" y="12604195"/>
                  </a:cubicBezTo>
                  <a:cubicBezTo>
                    <a:pt x="8213180" y="12743877"/>
                    <a:pt x="8043643" y="12873116"/>
                    <a:pt x="8115282" y="13030292"/>
                  </a:cubicBezTo>
                  <a:cubicBezTo>
                    <a:pt x="7433354" y="13010449"/>
                    <a:pt x="6604788" y="13031858"/>
                    <a:pt x="5774961" y="13026114"/>
                  </a:cubicBezTo>
                  <a:cubicBezTo>
                    <a:pt x="4097241" y="13018543"/>
                    <a:pt x="2540319" y="13023764"/>
                    <a:pt x="885078" y="13025592"/>
                  </a:cubicBezTo>
                  <a:cubicBezTo>
                    <a:pt x="-210185" y="12837347"/>
                    <a:pt x="104412" y="13640049"/>
                    <a:pt x="0" y="8333045"/>
                  </a:cubicBezTo>
                  <a:cubicBezTo>
                    <a:pt x="56302" y="5627643"/>
                    <a:pt x="-19685" y="2586482"/>
                    <a:pt x="31092" y="28596"/>
                  </a:cubicBezTo>
                  <a:close/>
                </a:path>
              </a:pathLst>
            </a:custGeom>
            <a:blipFill>
              <a:blip r:embed="rId3"/>
              <a:stretch>
                <a:fillRect l="-37780" t="-53200" r="-14414" b="429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8758488" y="5172075"/>
            <a:ext cx="7808859" cy="741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10"/>
              </a:lnSpc>
              <a:spcBef>
                <a:spcPct val="0"/>
              </a:spcBef>
            </a:pPr>
            <a:r>
              <a:rPr lang="en-US" sz="5100" spc="-306">
                <a:solidFill>
                  <a:srgbClr val="FFFFFF"/>
                </a:solidFill>
                <a:latin typeface="Helios"/>
                <a:ea typeface="Helios"/>
                <a:cs typeface="Helios"/>
                <a:sym typeface="Helios"/>
              </a:rPr>
              <a:t>for your time and attention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871</TotalTime>
  <Words>1208</Words>
  <Application>Microsoft Office PowerPoint</Application>
  <PresentationFormat>Custom</PresentationFormat>
  <Paragraphs>150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Helios Bold</vt:lpstr>
      <vt:lpstr>Calibri</vt:lpstr>
      <vt:lpstr>Arial MT Pro</vt:lpstr>
      <vt:lpstr>Arial MT Pro Bold</vt:lpstr>
      <vt:lpstr>Helios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White Modern Research Proposal Presentation</dc:title>
  <cp:lastModifiedBy>cristina limbau</cp:lastModifiedBy>
  <cp:revision>26</cp:revision>
  <dcterms:created xsi:type="dcterms:W3CDTF">2006-08-16T00:00:00Z</dcterms:created>
  <dcterms:modified xsi:type="dcterms:W3CDTF">2026-06-26T09:23:58Z</dcterms:modified>
  <dc:identifier>DAHNfsRF0xo</dc:identifier>
</cp:coreProperties>
</file>