
<file path=[Content_Types].xml><?xml version="1.0" encoding="utf-8"?>
<Types xmlns="http://schemas.openxmlformats.org/package/2006/content-types">
  <Default Extension="xml" ContentType="application/xml"/>
  <Default Extension="jpeg" ContentType="image/jpeg"/>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5"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4"/>
  </p:sldMasterIdLst>
  <p:notesMasterIdLst>
    <p:notesMasterId r:id="rId6"/>
  </p:notesMasterIdLst>
  <p:handoutMasterIdLst>
    <p:handoutMasterId r:id="rId7"/>
  </p:handoutMasterIdLst>
  <p:sldIdLst>
    <p:sldId id="256" r:id="rId5"/>
  </p:sldIdLst>
  <p:sldSz cx="43891200" cy="32918400"/>
  <p:notesSz cx="6858000" cy="9144000"/>
  <p:defaultTextStyle>
    <a:defPPr>
      <a:defRPr lang="en-US"/>
    </a:defPPr>
    <a:lvl1pPr marL="0" algn="l" defTabSz="3686861" rtl="0" eaLnBrk="1" latinLnBrk="0" hangingPunct="1">
      <a:defRPr sz="7258" kern="1200">
        <a:solidFill>
          <a:schemeClr val="tx1"/>
        </a:solidFill>
        <a:latin typeface="+mn-lt"/>
        <a:ea typeface="+mn-ea"/>
        <a:cs typeface="+mn-cs"/>
      </a:defRPr>
    </a:lvl1pPr>
    <a:lvl2pPr marL="1843430" algn="l" defTabSz="3686861" rtl="0" eaLnBrk="1" latinLnBrk="0" hangingPunct="1">
      <a:defRPr sz="7258" kern="1200">
        <a:solidFill>
          <a:schemeClr val="tx1"/>
        </a:solidFill>
        <a:latin typeface="+mn-lt"/>
        <a:ea typeface="+mn-ea"/>
        <a:cs typeface="+mn-cs"/>
      </a:defRPr>
    </a:lvl2pPr>
    <a:lvl3pPr marL="3686861" algn="l" defTabSz="3686861" rtl="0" eaLnBrk="1" latinLnBrk="0" hangingPunct="1">
      <a:defRPr sz="7258" kern="1200">
        <a:solidFill>
          <a:schemeClr val="tx1"/>
        </a:solidFill>
        <a:latin typeface="+mn-lt"/>
        <a:ea typeface="+mn-ea"/>
        <a:cs typeface="+mn-cs"/>
      </a:defRPr>
    </a:lvl3pPr>
    <a:lvl4pPr marL="5530291" algn="l" defTabSz="3686861" rtl="0" eaLnBrk="1" latinLnBrk="0" hangingPunct="1">
      <a:defRPr sz="7258" kern="1200">
        <a:solidFill>
          <a:schemeClr val="tx1"/>
        </a:solidFill>
        <a:latin typeface="+mn-lt"/>
        <a:ea typeface="+mn-ea"/>
        <a:cs typeface="+mn-cs"/>
      </a:defRPr>
    </a:lvl4pPr>
    <a:lvl5pPr marL="7373722" algn="l" defTabSz="3686861" rtl="0" eaLnBrk="1" latinLnBrk="0" hangingPunct="1">
      <a:defRPr sz="7258" kern="1200">
        <a:solidFill>
          <a:schemeClr val="tx1"/>
        </a:solidFill>
        <a:latin typeface="+mn-lt"/>
        <a:ea typeface="+mn-ea"/>
        <a:cs typeface="+mn-cs"/>
      </a:defRPr>
    </a:lvl5pPr>
    <a:lvl6pPr marL="9217152" algn="l" defTabSz="3686861" rtl="0" eaLnBrk="1" latinLnBrk="0" hangingPunct="1">
      <a:defRPr sz="7258" kern="1200">
        <a:solidFill>
          <a:schemeClr val="tx1"/>
        </a:solidFill>
        <a:latin typeface="+mn-lt"/>
        <a:ea typeface="+mn-ea"/>
        <a:cs typeface="+mn-cs"/>
      </a:defRPr>
    </a:lvl6pPr>
    <a:lvl7pPr marL="11060582" algn="l" defTabSz="3686861" rtl="0" eaLnBrk="1" latinLnBrk="0" hangingPunct="1">
      <a:defRPr sz="7258" kern="1200">
        <a:solidFill>
          <a:schemeClr val="tx1"/>
        </a:solidFill>
        <a:latin typeface="+mn-lt"/>
        <a:ea typeface="+mn-ea"/>
        <a:cs typeface="+mn-cs"/>
      </a:defRPr>
    </a:lvl7pPr>
    <a:lvl8pPr marL="12904013" algn="l" defTabSz="3686861" rtl="0" eaLnBrk="1" latinLnBrk="0" hangingPunct="1">
      <a:defRPr sz="7258" kern="1200">
        <a:solidFill>
          <a:schemeClr val="tx1"/>
        </a:solidFill>
        <a:latin typeface="+mn-lt"/>
        <a:ea typeface="+mn-ea"/>
        <a:cs typeface="+mn-cs"/>
      </a:defRPr>
    </a:lvl8pPr>
    <a:lvl9pPr marL="14747443" algn="l" defTabSz="3686861" rtl="0" eaLnBrk="1" latinLnBrk="0" hangingPunct="1">
      <a:defRPr sz="7258"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9DCAF9ED-07DC-4A11-8D7F-57B35C25682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94660"/>
  </p:normalViewPr>
  <p:slideViewPr>
    <p:cSldViewPr snapToGrid="0">
      <p:cViewPr>
        <p:scale>
          <a:sx n="20" d="100"/>
          <a:sy n="20" d="100"/>
        </p:scale>
        <p:origin x="2072" y="608"/>
      </p:cViewPr>
      <p:guideLst/>
    </p:cSldViewPr>
  </p:slideViewPr>
  <p:notesTextViewPr>
    <p:cViewPr>
      <p:scale>
        <a:sx n="3" d="2"/>
        <a:sy n="3" d="2"/>
      </p:scale>
      <p:origin x="0" y="0"/>
    </p:cViewPr>
  </p:notesTextViewPr>
  <p:notesViewPr>
    <p:cSldViewPr snapToGrid="0" showGuides="1">
      <p:cViewPr varScale="1">
        <p:scale>
          <a:sx n="65" d="100"/>
          <a:sy n="65" d="100"/>
        </p:scale>
        <p:origin x="2796" y="66"/>
      </p:cViewPr>
      <p:guideLst/>
    </p:cSldViewPr>
  </p:notes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customXml" Target="../customXml/item3.xml"/><Relationship Id="rId4" Type="http://schemas.openxmlformats.org/officeDocument/2006/relationships/slideMaster" Target="slideMasters/slideMaster1.xml"/><Relationship Id="rId5" Type="http://schemas.openxmlformats.org/officeDocument/2006/relationships/slide" Target="slides/slide1.xml"/><Relationship Id="rId6" Type="http://schemas.openxmlformats.org/officeDocument/2006/relationships/notesMaster" Target="notesMasters/notesMaster1.xml"/><Relationship Id="rId7" Type="http://schemas.openxmlformats.org/officeDocument/2006/relationships/handoutMaster" Target="handoutMasters/handoutMaster1.xml"/><Relationship Id="rId8" Type="http://schemas.openxmlformats.org/officeDocument/2006/relationships/presProps" Target="presProps.xml"/><Relationship Id="rId9" Type="http://schemas.openxmlformats.org/officeDocument/2006/relationships/viewProps" Target="viewProps.xml"/><Relationship Id="rId10" Type="http://schemas.openxmlformats.org/officeDocument/2006/relationships/theme" Target="theme/theme1.xml"/><Relationship Id="rId11" Type="http://schemas.openxmlformats.org/officeDocument/2006/relationships/tableStyles" Target="tableStyles.xml"/><Relationship Id="rId1" Type="http://schemas.openxmlformats.org/officeDocument/2006/relationships/customXml" Target="../customXml/item1.xml"/><Relationship Id="rId2" Type="http://schemas.openxmlformats.org/officeDocument/2006/relationships/customXml" Target="../customXml/item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1C0B079-A316-4C9B-B165-DF9EA8325D2C}" type="datetimeFigureOut">
              <a:rPr lang="en-US" smtClean="0"/>
              <a:t>11/20/17</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BA0EAE6-B4B6-49B7-9049-B371250BE0F4}" type="slidenum">
              <a:rPr lang="en-US" smtClean="0"/>
              <a:t>‹#›</a:t>
            </a:fld>
            <a:endParaRPr lang="en-US"/>
          </a:p>
        </p:txBody>
      </p:sp>
    </p:spTree>
    <p:extLst>
      <p:ext uri="{BB962C8B-B14F-4D97-AF65-F5344CB8AC3E}">
        <p14:creationId xmlns:p14="http://schemas.microsoft.com/office/powerpoint/2010/main" val="14724663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F28AB8-57D1-494F-9851-055AD867E790}" type="datetimeFigureOut">
              <a:rPr lang="en-US" smtClean="0"/>
              <a:t>11/20/17</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C7F044-5458-4B2E-BFA0-52AAA1C529D4}" type="slidenum">
              <a:rPr lang="en-US" smtClean="0"/>
              <a:t>‹#›</a:t>
            </a:fld>
            <a:endParaRPr lang="en-US"/>
          </a:p>
        </p:txBody>
      </p:sp>
    </p:spTree>
    <p:extLst>
      <p:ext uri="{BB962C8B-B14F-4D97-AF65-F5344CB8AC3E}">
        <p14:creationId xmlns:p14="http://schemas.microsoft.com/office/powerpoint/2010/main" val="16248086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Poster">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45" name="Rectangle 44"/>
          <p:cNvSpPr/>
          <p:nvPr/>
        </p:nvSpPr>
        <p:spPr>
          <a:xfrm>
            <a:off x="685800" y="14798040"/>
            <a:ext cx="457200" cy="914400"/>
          </a:xfrm>
          <a:prstGeom prst="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685800" y="23301960"/>
            <a:ext cx="457200" cy="914400"/>
          </a:xfrm>
          <a:prstGeom prst="rect">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101"/>
          <p:cNvSpPr>
            <a:spLocks noChangeArrowheads="1"/>
          </p:cNvSpPr>
          <p:nvPr userDrawn="1"/>
        </p:nvSpPr>
        <p:spPr bwMode="auto">
          <a:xfrm>
            <a:off x="1" y="32004000"/>
            <a:ext cx="43891200" cy="914400"/>
          </a:xfrm>
          <a:prstGeom prst="rect">
            <a:avLst/>
          </a:prstGeom>
          <a:solidFill>
            <a:schemeClr val="accent2">
              <a:lumMod val="60000"/>
              <a:lumOff val="40000"/>
            </a:schemeClr>
          </a:solidFill>
          <a:ln>
            <a:noFill/>
          </a:ln>
          <a:effectLst/>
        </p:spPr>
        <p:txBody>
          <a:bodyPr wrap="none" anchor="ctr"/>
          <a:lstStyle/>
          <a:p>
            <a:r>
              <a:rPr lang="en-US" dirty="0" smtClean="0"/>
              <a:t>`</a:t>
            </a:r>
            <a:endParaRPr lang="en-US" dirty="0"/>
          </a:p>
        </p:txBody>
      </p:sp>
      <p:sp>
        <p:nvSpPr>
          <p:cNvPr id="59" name="Line 112"/>
          <p:cNvSpPr>
            <a:spLocks noChangeShapeType="1"/>
          </p:cNvSpPr>
          <p:nvPr userDrawn="1"/>
        </p:nvSpPr>
        <p:spPr bwMode="white">
          <a:xfrm>
            <a:off x="0" y="32004000"/>
            <a:ext cx="43891200" cy="0"/>
          </a:xfrm>
          <a:prstGeom prst="line">
            <a:avLst/>
          </a:prstGeom>
          <a:noFill/>
          <a:ln w="57150">
            <a:solidFill>
              <a:schemeClr val="bg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3" name="Rectangle 42"/>
          <p:cNvSpPr/>
          <p:nvPr userDrawn="1"/>
        </p:nvSpPr>
        <p:spPr bwMode="white">
          <a:xfrm>
            <a:off x="29591222" y="6172200"/>
            <a:ext cx="13102114" cy="253288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p:cNvSpPr/>
          <p:nvPr userDrawn="1"/>
        </p:nvSpPr>
        <p:spPr bwMode="white">
          <a:xfrm>
            <a:off x="15363158" y="6172200"/>
            <a:ext cx="13102114" cy="253288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p:cNvSpPr/>
          <p:nvPr userDrawn="1"/>
        </p:nvSpPr>
        <p:spPr bwMode="white">
          <a:xfrm>
            <a:off x="1116805" y="6172200"/>
            <a:ext cx="13102114" cy="253288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p:cNvSpPr/>
          <p:nvPr/>
        </p:nvSpPr>
        <p:spPr>
          <a:xfrm>
            <a:off x="685800" y="6172200"/>
            <a:ext cx="457200" cy="9144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101"/>
          <p:cNvSpPr>
            <a:spLocks noChangeArrowheads="1"/>
          </p:cNvSpPr>
          <p:nvPr userDrawn="1"/>
        </p:nvSpPr>
        <p:spPr bwMode="auto">
          <a:xfrm>
            <a:off x="1143001" y="3886200"/>
            <a:ext cx="42748200" cy="1600200"/>
          </a:xfrm>
          <a:prstGeom prst="rect">
            <a:avLst/>
          </a:prstGeom>
          <a:solidFill>
            <a:schemeClr val="accent2">
              <a:lumMod val="20000"/>
              <a:lumOff val="80000"/>
            </a:schemeClr>
          </a:solidFill>
          <a:ln>
            <a:noFill/>
          </a:ln>
          <a:effectLst/>
        </p:spPr>
        <p:txBody>
          <a:bodyPr wrap="none" anchor="ctr"/>
          <a:lstStyle/>
          <a:p>
            <a:endParaRPr lang="en-US"/>
          </a:p>
        </p:txBody>
      </p:sp>
      <p:sp>
        <p:nvSpPr>
          <p:cNvPr id="6" name="Title 5"/>
          <p:cNvSpPr>
            <a:spLocks noGrp="1"/>
          </p:cNvSpPr>
          <p:nvPr userDrawn="1">
            <p:ph type="title"/>
          </p:nvPr>
        </p:nvSpPr>
        <p:spPr/>
        <p:txBody>
          <a:bodyPr/>
          <a:lstStyle/>
          <a:p>
            <a:r>
              <a:rPr lang="en-US" smtClean="0"/>
              <a:t>Click to edit Master title style</a:t>
            </a:r>
            <a:endParaRPr lang="en-US"/>
          </a:p>
        </p:txBody>
      </p:sp>
      <p:sp>
        <p:nvSpPr>
          <p:cNvPr id="31" name="Text Placeholder 6"/>
          <p:cNvSpPr>
            <a:spLocks noGrp="1"/>
          </p:cNvSpPr>
          <p:nvPr userDrawn="1">
            <p:ph type="body" sz="quarter" idx="36"/>
          </p:nvPr>
        </p:nvSpPr>
        <p:spPr bwMode="auto">
          <a:xfrm>
            <a:off x="2209800" y="4083469"/>
            <a:ext cx="35661600" cy="1276992"/>
          </a:xfrm>
        </p:spPr>
        <p:txBody>
          <a:bodyPr anchor="ctr">
            <a:noAutofit/>
          </a:bodyPr>
          <a:lstStyle>
            <a:lvl1pPr marL="0" indent="0">
              <a:spcBef>
                <a:spcPts val="0"/>
              </a:spcBef>
              <a:buNone/>
              <a:defRPr sz="2400">
                <a:solidFill>
                  <a:schemeClr val="tx1"/>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smtClean="0"/>
              <a:t>Click to edit Master text styles</a:t>
            </a:r>
          </a:p>
        </p:txBody>
      </p:sp>
      <p:sp>
        <p:nvSpPr>
          <p:cNvPr id="7" name="Text Placeholder 6"/>
          <p:cNvSpPr>
            <a:spLocks noGrp="1"/>
          </p:cNvSpPr>
          <p:nvPr userDrawn="1">
            <p:ph type="body" sz="quarter" idx="13" hasCustomPrompt="1"/>
          </p:nvPr>
        </p:nvSpPr>
        <p:spPr>
          <a:xfrm>
            <a:off x="1170431" y="6172200"/>
            <a:ext cx="13044367" cy="914400"/>
          </a:xfrm>
          <a:prstGeom prst="rect">
            <a:avLst/>
          </a:prstGeom>
          <a:solidFill>
            <a:schemeClr val="tx2"/>
          </a:solidFill>
        </p:spPr>
        <p:txBody>
          <a:bodyPr lIns="365760" anchor="ctr">
            <a:noAutofit/>
          </a:bodyPr>
          <a:lstStyle>
            <a:lvl1pPr marL="0" indent="0">
              <a:spcBef>
                <a:spcPts val="0"/>
              </a:spcBef>
              <a:buNone/>
              <a:defRPr sz="60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19" name="Content Placeholder 17"/>
          <p:cNvSpPr>
            <a:spLocks noGrp="1"/>
          </p:cNvSpPr>
          <p:nvPr userDrawn="1">
            <p:ph sz="quarter" idx="24" hasCustomPrompt="1"/>
          </p:nvPr>
        </p:nvSpPr>
        <p:spPr>
          <a:xfrm>
            <a:off x="1174552" y="7086600"/>
            <a:ext cx="13048488" cy="6840825"/>
          </a:xfrm>
        </p:spPr>
        <p:txBody>
          <a:bodyPr lIns="365760" tIns="182880"/>
          <a:lstStyle>
            <a:lvl1pPr>
              <a:buClr>
                <a:schemeClr val="accent1"/>
              </a:buClr>
              <a:defRPr baseline="0"/>
            </a:lvl1pPr>
            <a:lvl2pPr>
              <a:buClr>
                <a:schemeClr val="accent1"/>
              </a:buClr>
              <a:defRPr/>
            </a:lvl2pPr>
            <a:lvl3pPr>
              <a:buClr>
                <a:schemeClr val="accent1"/>
              </a:buClr>
              <a:defRPr/>
            </a:lvl3pPr>
            <a:lvl4pPr>
              <a:buClr>
                <a:schemeClr val="accent1"/>
              </a:buClr>
              <a:defRPr/>
            </a:lvl4pPr>
            <a:lvl5pPr>
              <a:buClr>
                <a:schemeClr val="accent1"/>
              </a:buClr>
              <a:defRPr/>
            </a:lvl5pPr>
            <a:lvl6pPr>
              <a:buClr>
                <a:schemeClr val="accent1"/>
              </a:buClr>
              <a:defRPr/>
            </a:lvl6pPr>
            <a:lvl7pPr>
              <a:buClr>
                <a:schemeClr val="accent1"/>
              </a:buClr>
              <a:defRPr/>
            </a:lvl7pPr>
            <a:lvl8pPr>
              <a:buClr>
                <a:schemeClr val="accent1"/>
              </a:buClr>
              <a:defRPr/>
            </a:lvl8pPr>
            <a:lvl9pPr>
              <a:buClr>
                <a:schemeClr val="accent1"/>
              </a:buClr>
              <a:defRPr/>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11" name="Text Placeholder 6"/>
          <p:cNvSpPr>
            <a:spLocks noGrp="1"/>
          </p:cNvSpPr>
          <p:nvPr userDrawn="1">
            <p:ph type="body" sz="quarter" idx="17" hasCustomPrompt="1"/>
          </p:nvPr>
        </p:nvSpPr>
        <p:spPr>
          <a:xfrm>
            <a:off x="1170431" y="14798040"/>
            <a:ext cx="13048488" cy="914400"/>
          </a:xfrm>
          <a:prstGeom prst="rect">
            <a:avLst/>
          </a:prstGeom>
          <a:solidFill>
            <a:schemeClr val="accent5"/>
          </a:solidFill>
        </p:spPr>
        <p:txBody>
          <a:bodyPr lIns="365760" anchor="ctr">
            <a:noAutofit/>
          </a:bodyPr>
          <a:lstStyle>
            <a:lvl1pPr marL="0" indent="0">
              <a:spcBef>
                <a:spcPts val="0"/>
              </a:spcBef>
              <a:buNone/>
              <a:defRPr sz="60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20" name="Content Placeholder 17"/>
          <p:cNvSpPr>
            <a:spLocks noGrp="1"/>
          </p:cNvSpPr>
          <p:nvPr userDrawn="1">
            <p:ph sz="quarter" idx="25" hasCustomPrompt="1"/>
          </p:nvPr>
        </p:nvSpPr>
        <p:spPr>
          <a:xfrm>
            <a:off x="1174552" y="15712439"/>
            <a:ext cx="13048488" cy="7440169"/>
          </a:xfrm>
        </p:spPr>
        <p:txBody>
          <a:bodyPr lIns="365760" tIns="182880"/>
          <a:lstStyle>
            <a:lvl1pPr>
              <a:buClr>
                <a:schemeClr val="accent1"/>
              </a:buClr>
              <a:defRPr baseline="0"/>
            </a:lvl1pPr>
            <a:lvl2pPr>
              <a:buClr>
                <a:schemeClr val="accent1"/>
              </a:buClr>
              <a:defRPr/>
            </a:lvl2pPr>
            <a:lvl3pPr>
              <a:buClr>
                <a:schemeClr val="accent1"/>
              </a:buClr>
              <a:defRPr/>
            </a:lvl3pPr>
            <a:lvl4pPr>
              <a:buClr>
                <a:schemeClr val="accent1"/>
              </a:buClr>
              <a:defRPr/>
            </a:lvl4pPr>
            <a:lvl5pPr>
              <a:buClr>
                <a:schemeClr val="accent1"/>
              </a:buClr>
              <a:defRPr/>
            </a:lvl5pPr>
            <a:lvl6pPr>
              <a:buClr>
                <a:schemeClr val="accent1"/>
              </a:buClr>
              <a:defRPr/>
            </a:lvl6pPr>
            <a:lvl7pPr>
              <a:buClr>
                <a:schemeClr val="accent1"/>
              </a:buClr>
              <a:defRPr/>
            </a:lvl7pPr>
            <a:lvl8pPr>
              <a:buClr>
                <a:schemeClr val="accent1"/>
              </a:buClr>
              <a:defRPr/>
            </a:lvl8pPr>
            <a:lvl9pPr>
              <a:buClr>
                <a:schemeClr val="accent1"/>
              </a:buClr>
              <a:defRPr/>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13" name="Text Placeholder 6"/>
          <p:cNvSpPr>
            <a:spLocks noGrp="1"/>
          </p:cNvSpPr>
          <p:nvPr userDrawn="1">
            <p:ph type="body" sz="quarter" idx="19" hasCustomPrompt="1"/>
          </p:nvPr>
        </p:nvSpPr>
        <p:spPr>
          <a:xfrm>
            <a:off x="1170431" y="23301960"/>
            <a:ext cx="13048488" cy="914400"/>
          </a:xfrm>
          <a:prstGeom prst="rect">
            <a:avLst/>
          </a:prstGeom>
          <a:solidFill>
            <a:schemeClr val="accent2">
              <a:lumMod val="75000"/>
            </a:schemeClr>
          </a:solidFill>
        </p:spPr>
        <p:txBody>
          <a:bodyPr lIns="365760" anchor="ctr">
            <a:noAutofit/>
          </a:bodyPr>
          <a:lstStyle>
            <a:lvl1pPr marL="0" indent="0">
              <a:spcBef>
                <a:spcPts val="0"/>
              </a:spcBef>
              <a:buNone/>
              <a:defRPr sz="60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21" name="Content Placeholder 17"/>
          <p:cNvSpPr>
            <a:spLocks noGrp="1"/>
          </p:cNvSpPr>
          <p:nvPr userDrawn="1">
            <p:ph sz="quarter" idx="26" hasCustomPrompt="1"/>
          </p:nvPr>
        </p:nvSpPr>
        <p:spPr>
          <a:xfrm>
            <a:off x="1174552" y="24216361"/>
            <a:ext cx="13048488" cy="7263385"/>
          </a:xfrm>
        </p:spPr>
        <p:txBody>
          <a:bodyPr lIns="365760" tIns="182880"/>
          <a:lstStyle>
            <a:lvl1pPr>
              <a:buClr>
                <a:schemeClr val="accent1"/>
              </a:buClr>
              <a:defRPr baseline="0"/>
            </a:lvl1pPr>
            <a:lvl2pPr>
              <a:buClr>
                <a:schemeClr val="accent1"/>
              </a:buClr>
              <a:defRPr/>
            </a:lvl2pPr>
            <a:lvl3pPr>
              <a:buClr>
                <a:schemeClr val="accent1"/>
              </a:buClr>
              <a:defRPr/>
            </a:lvl3pPr>
            <a:lvl4pPr>
              <a:buClr>
                <a:schemeClr val="accent1"/>
              </a:buClr>
              <a:defRPr/>
            </a:lvl4pPr>
            <a:lvl5pPr>
              <a:buClr>
                <a:schemeClr val="accent1"/>
              </a:buClr>
              <a:defRPr/>
            </a:lvl5pPr>
            <a:lvl6pPr>
              <a:buClr>
                <a:schemeClr val="accent1"/>
              </a:buClr>
              <a:defRPr/>
            </a:lvl6pPr>
            <a:lvl7pPr>
              <a:buClr>
                <a:schemeClr val="accent1"/>
              </a:buClr>
              <a:defRPr/>
            </a:lvl7pPr>
            <a:lvl8pPr>
              <a:buClr>
                <a:schemeClr val="accent1"/>
              </a:buClr>
              <a:defRPr/>
            </a:lvl8pPr>
            <a:lvl9pPr>
              <a:buClr>
                <a:schemeClr val="accent1"/>
              </a:buClr>
              <a:defRPr/>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15" name="Text Placeholder 6"/>
          <p:cNvSpPr>
            <a:spLocks noGrp="1"/>
          </p:cNvSpPr>
          <p:nvPr userDrawn="1">
            <p:ph type="body" sz="quarter" idx="21" hasCustomPrompt="1"/>
          </p:nvPr>
        </p:nvSpPr>
        <p:spPr>
          <a:xfrm>
            <a:off x="15416784" y="6172200"/>
            <a:ext cx="13048488" cy="914400"/>
          </a:xfrm>
          <a:prstGeom prst="rect">
            <a:avLst/>
          </a:prstGeom>
          <a:solidFill>
            <a:schemeClr val="accent2"/>
          </a:solidFill>
        </p:spPr>
        <p:txBody>
          <a:bodyPr lIns="365760" anchor="ctr">
            <a:noAutofit/>
          </a:bodyPr>
          <a:lstStyle>
            <a:lvl1pPr marL="0" indent="0">
              <a:spcBef>
                <a:spcPts val="0"/>
              </a:spcBef>
              <a:buNone/>
              <a:defRPr sz="60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22" name="Content Placeholder 17"/>
          <p:cNvSpPr>
            <a:spLocks noGrp="1"/>
          </p:cNvSpPr>
          <p:nvPr userDrawn="1">
            <p:ph sz="quarter" idx="27" hasCustomPrompt="1"/>
          </p:nvPr>
        </p:nvSpPr>
        <p:spPr>
          <a:xfrm>
            <a:off x="15416784" y="7086600"/>
            <a:ext cx="13048488" cy="4926126"/>
          </a:xfrm>
        </p:spPr>
        <p:txBody>
          <a:bodyPr lIns="365760" tIns="182880"/>
          <a:lstStyle>
            <a:lvl1pPr>
              <a:buClr>
                <a:schemeClr val="accent1"/>
              </a:buClr>
              <a:defRPr baseline="0"/>
            </a:lvl1pPr>
            <a:lvl2pPr>
              <a:buClr>
                <a:schemeClr val="accent1"/>
              </a:buClr>
              <a:defRPr/>
            </a:lvl2pPr>
            <a:lvl3pPr>
              <a:buClr>
                <a:schemeClr val="accent1"/>
              </a:buClr>
              <a:defRPr/>
            </a:lvl3pPr>
            <a:lvl4pPr>
              <a:buClr>
                <a:schemeClr val="accent1"/>
              </a:buClr>
              <a:defRPr/>
            </a:lvl4pPr>
            <a:lvl5pPr>
              <a:buClr>
                <a:schemeClr val="accent1"/>
              </a:buClr>
              <a:defRPr/>
            </a:lvl5pPr>
            <a:lvl6pPr>
              <a:buClr>
                <a:schemeClr val="accent1"/>
              </a:buClr>
              <a:defRPr/>
            </a:lvl6pPr>
            <a:lvl7pPr>
              <a:buClr>
                <a:schemeClr val="accent1"/>
              </a:buClr>
              <a:defRPr/>
            </a:lvl7pPr>
            <a:lvl8pPr>
              <a:buClr>
                <a:schemeClr val="accent1"/>
              </a:buClr>
              <a:defRPr/>
            </a:lvl8pPr>
            <a:lvl9pPr>
              <a:buClr>
                <a:schemeClr val="accent1"/>
              </a:buClr>
              <a:defRPr/>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18" name="Content Placeholder 17"/>
          <p:cNvSpPr>
            <a:spLocks noGrp="1"/>
          </p:cNvSpPr>
          <p:nvPr userDrawn="1">
            <p:ph sz="quarter" idx="23" hasCustomPrompt="1"/>
          </p:nvPr>
        </p:nvSpPr>
        <p:spPr>
          <a:xfrm>
            <a:off x="15416784" y="12456478"/>
            <a:ext cx="13048488" cy="6172200"/>
          </a:xfrm>
        </p:spPr>
        <p:txBody>
          <a:bodyPr lIns="365760" tIns="182880"/>
          <a:lstStyle>
            <a:lvl1pPr>
              <a:buClr>
                <a:schemeClr val="accent1"/>
              </a:buClr>
              <a:defRPr baseline="0"/>
            </a:lvl1pPr>
            <a:lvl2pPr>
              <a:buClr>
                <a:schemeClr val="accent1"/>
              </a:buClr>
              <a:defRPr/>
            </a:lvl2pPr>
            <a:lvl3pPr>
              <a:buClr>
                <a:schemeClr val="accent1"/>
              </a:buClr>
              <a:defRPr/>
            </a:lvl3pPr>
            <a:lvl4pPr>
              <a:buClr>
                <a:schemeClr val="accent1"/>
              </a:buClr>
              <a:defRPr/>
            </a:lvl4pPr>
            <a:lvl5pPr>
              <a:buClr>
                <a:schemeClr val="accent1"/>
              </a:buClr>
              <a:defRPr/>
            </a:lvl5pPr>
            <a:lvl6pPr>
              <a:buClr>
                <a:schemeClr val="accent1"/>
              </a:buClr>
              <a:defRPr/>
            </a:lvl6pPr>
            <a:lvl7pPr>
              <a:buClr>
                <a:schemeClr val="accent1"/>
              </a:buClr>
              <a:defRPr/>
            </a:lvl7pPr>
            <a:lvl8pPr>
              <a:buClr>
                <a:schemeClr val="accent1"/>
              </a:buClr>
              <a:defRPr/>
            </a:lvl8pPr>
            <a:lvl9pPr>
              <a:buClr>
                <a:schemeClr val="accent1"/>
              </a:buClr>
              <a:defRPr/>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57" name="Content Placeholder 17"/>
          <p:cNvSpPr>
            <a:spLocks noGrp="1"/>
          </p:cNvSpPr>
          <p:nvPr>
            <p:ph sz="quarter" idx="37" hasCustomPrompt="1"/>
          </p:nvPr>
        </p:nvSpPr>
        <p:spPr>
          <a:xfrm>
            <a:off x="15416784" y="19072430"/>
            <a:ext cx="13048488" cy="3918814"/>
          </a:xfrm>
        </p:spPr>
        <p:txBody>
          <a:bodyPr lIns="365760" tIns="182880"/>
          <a:lstStyle>
            <a:lvl1pPr>
              <a:buClr>
                <a:schemeClr val="accent1"/>
              </a:buClr>
              <a:defRPr baseline="0"/>
            </a:lvl1pPr>
            <a:lvl2pPr>
              <a:buClr>
                <a:schemeClr val="accent1"/>
              </a:buClr>
              <a:defRPr/>
            </a:lvl2pPr>
            <a:lvl3pPr>
              <a:buClr>
                <a:schemeClr val="accent1"/>
              </a:buClr>
              <a:defRPr/>
            </a:lvl3pPr>
            <a:lvl4pPr>
              <a:buClr>
                <a:schemeClr val="accent1"/>
              </a:buClr>
              <a:defRPr/>
            </a:lvl4pPr>
            <a:lvl5pPr>
              <a:buClr>
                <a:schemeClr val="accent1"/>
              </a:buClr>
              <a:defRPr/>
            </a:lvl5pPr>
            <a:lvl6pPr>
              <a:buClr>
                <a:schemeClr val="accent1"/>
              </a:buClr>
              <a:defRPr/>
            </a:lvl6pPr>
            <a:lvl7pPr>
              <a:buClr>
                <a:schemeClr val="accent1"/>
              </a:buClr>
              <a:defRPr/>
            </a:lvl7pPr>
            <a:lvl8pPr>
              <a:buClr>
                <a:schemeClr val="accent1"/>
              </a:buClr>
              <a:defRPr/>
            </a:lvl8pPr>
            <a:lvl9pPr>
              <a:buClr>
                <a:schemeClr val="accent1"/>
              </a:buClr>
              <a:defRPr/>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p:txBody>
      </p:sp>
      <p:sp>
        <p:nvSpPr>
          <p:cNvPr id="24" name="Text Placeholder 6"/>
          <p:cNvSpPr>
            <a:spLocks noGrp="1"/>
          </p:cNvSpPr>
          <p:nvPr userDrawn="1">
            <p:ph type="body" sz="quarter" idx="29" hasCustomPrompt="1"/>
          </p:nvPr>
        </p:nvSpPr>
        <p:spPr>
          <a:xfrm>
            <a:off x="15416784" y="23301960"/>
            <a:ext cx="13048488" cy="914400"/>
          </a:xfrm>
          <a:prstGeom prst="rect">
            <a:avLst/>
          </a:prstGeom>
          <a:solidFill>
            <a:schemeClr val="accent1"/>
          </a:solidFill>
        </p:spPr>
        <p:txBody>
          <a:bodyPr lIns="365760" anchor="ctr">
            <a:noAutofit/>
          </a:bodyPr>
          <a:lstStyle>
            <a:lvl1pPr marL="0" indent="0">
              <a:spcBef>
                <a:spcPts val="0"/>
              </a:spcBef>
              <a:buNone/>
              <a:defRPr sz="60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25" name="Content Placeholder 17"/>
          <p:cNvSpPr>
            <a:spLocks noGrp="1"/>
          </p:cNvSpPr>
          <p:nvPr userDrawn="1">
            <p:ph sz="quarter" idx="30" hasCustomPrompt="1"/>
          </p:nvPr>
        </p:nvSpPr>
        <p:spPr>
          <a:xfrm>
            <a:off x="15416784" y="24216361"/>
            <a:ext cx="13048488" cy="7260336"/>
          </a:xfrm>
        </p:spPr>
        <p:txBody>
          <a:bodyPr lIns="365760" tIns="182880"/>
          <a:lstStyle>
            <a:lvl1pPr>
              <a:buClr>
                <a:schemeClr val="accent1"/>
              </a:buClr>
              <a:defRPr baseline="0"/>
            </a:lvl1pPr>
            <a:lvl2pPr>
              <a:buClr>
                <a:schemeClr val="accent1"/>
              </a:buClr>
              <a:defRPr/>
            </a:lvl2pPr>
            <a:lvl3pPr>
              <a:buClr>
                <a:schemeClr val="accent1"/>
              </a:buClr>
              <a:defRPr/>
            </a:lvl3pPr>
            <a:lvl4pPr>
              <a:buClr>
                <a:schemeClr val="accent1"/>
              </a:buClr>
              <a:defRPr/>
            </a:lvl4pPr>
            <a:lvl5pPr>
              <a:buClr>
                <a:schemeClr val="accent1"/>
              </a:buClr>
              <a:defRPr/>
            </a:lvl5pPr>
            <a:lvl6pPr>
              <a:buClr>
                <a:schemeClr val="accent1"/>
              </a:buClr>
              <a:defRPr/>
            </a:lvl6pPr>
            <a:lvl7pPr>
              <a:buClr>
                <a:schemeClr val="accent1"/>
              </a:buClr>
              <a:defRPr/>
            </a:lvl7pPr>
            <a:lvl8pPr>
              <a:buClr>
                <a:schemeClr val="accent1"/>
              </a:buClr>
              <a:defRPr/>
            </a:lvl8pPr>
            <a:lvl9pPr>
              <a:buClr>
                <a:schemeClr val="accent1"/>
              </a:buClr>
              <a:defRPr/>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26" name="Text Placeholder 6"/>
          <p:cNvSpPr>
            <a:spLocks noGrp="1"/>
          </p:cNvSpPr>
          <p:nvPr userDrawn="1">
            <p:ph type="body" sz="quarter" idx="31" hasCustomPrompt="1"/>
          </p:nvPr>
        </p:nvSpPr>
        <p:spPr>
          <a:xfrm>
            <a:off x="29644848" y="6172200"/>
            <a:ext cx="13048488" cy="914400"/>
          </a:xfrm>
          <a:prstGeom prst="rect">
            <a:avLst/>
          </a:prstGeom>
          <a:solidFill>
            <a:schemeClr val="accent1"/>
          </a:solidFill>
        </p:spPr>
        <p:txBody>
          <a:bodyPr lIns="365760" anchor="ctr">
            <a:noAutofit/>
          </a:bodyPr>
          <a:lstStyle>
            <a:lvl1pPr marL="0" indent="0">
              <a:spcBef>
                <a:spcPts val="0"/>
              </a:spcBef>
              <a:buNone/>
              <a:defRPr sz="60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27" name="Content Placeholder 17"/>
          <p:cNvSpPr>
            <a:spLocks noGrp="1"/>
          </p:cNvSpPr>
          <p:nvPr userDrawn="1">
            <p:ph sz="quarter" idx="32" hasCustomPrompt="1"/>
          </p:nvPr>
        </p:nvSpPr>
        <p:spPr>
          <a:xfrm>
            <a:off x="29644848" y="7086600"/>
            <a:ext cx="13048488" cy="7315200"/>
          </a:xfrm>
        </p:spPr>
        <p:txBody>
          <a:bodyPr lIns="365760" tIns="182880"/>
          <a:lstStyle>
            <a:lvl1pPr>
              <a:buClr>
                <a:schemeClr val="accent1"/>
              </a:buClr>
              <a:defRPr baseline="0"/>
            </a:lvl1pPr>
            <a:lvl2pPr>
              <a:buClr>
                <a:schemeClr val="accent1"/>
              </a:buClr>
              <a:defRPr/>
            </a:lvl2pPr>
            <a:lvl3pPr>
              <a:buClr>
                <a:schemeClr val="accent1"/>
              </a:buClr>
              <a:defRPr/>
            </a:lvl3pPr>
            <a:lvl4pPr>
              <a:buClr>
                <a:schemeClr val="accent1"/>
              </a:buClr>
              <a:defRPr/>
            </a:lvl4pPr>
            <a:lvl5pPr>
              <a:buClr>
                <a:schemeClr val="accent1"/>
              </a:buClr>
              <a:defRPr/>
            </a:lvl5pPr>
            <a:lvl6pPr>
              <a:buClr>
                <a:schemeClr val="accent1"/>
              </a:buClr>
              <a:defRPr/>
            </a:lvl6pPr>
            <a:lvl7pPr>
              <a:buClr>
                <a:schemeClr val="accent1"/>
              </a:buClr>
              <a:defRPr/>
            </a:lvl7pPr>
            <a:lvl8pPr>
              <a:buClr>
                <a:schemeClr val="accent1"/>
              </a:buClr>
              <a:defRPr/>
            </a:lvl8pPr>
            <a:lvl9pPr>
              <a:buClr>
                <a:schemeClr val="accent1"/>
              </a:buClr>
              <a:defRPr/>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28" name="Content Placeholder 17"/>
          <p:cNvSpPr>
            <a:spLocks noGrp="1"/>
          </p:cNvSpPr>
          <p:nvPr userDrawn="1">
            <p:ph sz="quarter" idx="33" hasCustomPrompt="1"/>
          </p:nvPr>
        </p:nvSpPr>
        <p:spPr>
          <a:xfrm>
            <a:off x="29644848" y="15251886"/>
            <a:ext cx="13048488" cy="7315200"/>
          </a:xfrm>
        </p:spPr>
        <p:txBody>
          <a:bodyPr lIns="365760" tIns="182880"/>
          <a:lstStyle>
            <a:lvl1pPr>
              <a:buClr>
                <a:schemeClr val="accent1"/>
              </a:buClr>
              <a:defRPr baseline="0"/>
            </a:lvl1pPr>
            <a:lvl2pPr>
              <a:buClr>
                <a:schemeClr val="accent1"/>
              </a:buClr>
              <a:defRPr/>
            </a:lvl2pPr>
            <a:lvl3pPr>
              <a:buClr>
                <a:schemeClr val="accent1"/>
              </a:buClr>
              <a:defRPr/>
            </a:lvl3pPr>
            <a:lvl4pPr>
              <a:buClr>
                <a:schemeClr val="accent1"/>
              </a:buClr>
              <a:defRPr/>
            </a:lvl4pPr>
            <a:lvl5pPr>
              <a:buClr>
                <a:schemeClr val="accent1"/>
              </a:buClr>
              <a:defRPr/>
            </a:lvl5pPr>
            <a:lvl6pPr>
              <a:buClr>
                <a:schemeClr val="accent1"/>
              </a:buClr>
              <a:defRPr/>
            </a:lvl6pPr>
            <a:lvl7pPr>
              <a:buClr>
                <a:schemeClr val="accent1"/>
              </a:buClr>
              <a:defRPr/>
            </a:lvl7pPr>
            <a:lvl8pPr>
              <a:buClr>
                <a:schemeClr val="accent1"/>
              </a:buClr>
              <a:defRPr/>
            </a:lvl8pPr>
            <a:lvl9pPr>
              <a:buClr>
                <a:schemeClr val="accent1"/>
              </a:buClr>
              <a:defRPr/>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29" name="Text Placeholder 6"/>
          <p:cNvSpPr>
            <a:spLocks noGrp="1"/>
          </p:cNvSpPr>
          <p:nvPr userDrawn="1">
            <p:ph type="body" sz="quarter" idx="34" hasCustomPrompt="1"/>
          </p:nvPr>
        </p:nvSpPr>
        <p:spPr>
          <a:xfrm>
            <a:off x="29644848" y="23301960"/>
            <a:ext cx="13048488" cy="914400"/>
          </a:xfrm>
          <a:prstGeom prst="rect">
            <a:avLst/>
          </a:prstGeom>
          <a:solidFill>
            <a:schemeClr val="accent3"/>
          </a:solidFill>
        </p:spPr>
        <p:txBody>
          <a:bodyPr lIns="365760" anchor="ctr">
            <a:noAutofit/>
          </a:bodyPr>
          <a:lstStyle>
            <a:lvl1pPr marL="0" indent="0">
              <a:spcBef>
                <a:spcPts val="0"/>
              </a:spcBef>
              <a:buNone/>
              <a:defRPr sz="60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30" name="Content Placeholder 17"/>
          <p:cNvSpPr>
            <a:spLocks noGrp="1"/>
          </p:cNvSpPr>
          <p:nvPr userDrawn="1">
            <p:ph sz="quarter" idx="35" hasCustomPrompt="1"/>
          </p:nvPr>
        </p:nvSpPr>
        <p:spPr>
          <a:xfrm>
            <a:off x="29644848" y="24216361"/>
            <a:ext cx="13048488" cy="7260336"/>
          </a:xfrm>
        </p:spPr>
        <p:txBody>
          <a:bodyPr lIns="365760" tIns="182880"/>
          <a:lstStyle>
            <a:lvl1pPr>
              <a:buClr>
                <a:schemeClr val="accent1"/>
              </a:buClr>
              <a:defRPr baseline="0"/>
            </a:lvl1pPr>
            <a:lvl2pPr>
              <a:buClr>
                <a:schemeClr val="accent1"/>
              </a:buClr>
              <a:defRPr/>
            </a:lvl2pPr>
            <a:lvl3pPr>
              <a:buClr>
                <a:schemeClr val="accent1"/>
              </a:buClr>
              <a:defRPr/>
            </a:lvl3pPr>
            <a:lvl4pPr>
              <a:buClr>
                <a:schemeClr val="accent1"/>
              </a:buClr>
              <a:defRPr/>
            </a:lvl4pPr>
            <a:lvl5pPr>
              <a:buClr>
                <a:schemeClr val="accent1"/>
              </a:buClr>
              <a:defRPr/>
            </a:lvl5pPr>
            <a:lvl6pPr>
              <a:buClr>
                <a:schemeClr val="accent1"/>
              </a:buClr>
              <a:defRPr/>
            </a:lvl6pPr>
            <a:lvl7pPr>
              <a:buClr>
                <a:schemeClr val="accent1"/>
              </a:buClr>
              <a:defRPr/>
            </a:lvl7pPr>
            <a:lvl8pPr>
              <a:buClr>
                <a:schemeClr val="accent1"/>
              </a:buClr>
              <a:defRPr/>
            </a:lvl8pPr>
            <a:lvl9pPr>
              <a:buClr>
                <a:schemeClr val="accent1"/>
              </a:buClr>
              <a:defRPr/>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32" name="Instructions"/>
          <p:cNvSpPr/>
          <p:nvPr userDrawn="1"/>
        </p:nvSpPr>
        <p:spPr>
          <a:xfrm>
            <a:off x="44302680" y="-1"/>
            <a:ext cx="12447270" cy="329184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74320" rIns="274320" rtlCol="0" anchor="t"/>
          <a:lstStyle/>
          <a:p>
            <a:pPr lvl="0">
              <a:spcBef>
                <a:spcPts val="1200"/>
              </a:spcBef>
            </a:pPr>
            <a:r>
              <a:rPr sz="9600" dirty="0">
                <a:solidFill>
                  <a:prstClr val="white">
                    <a:lumMod val="50000"/>
                  </a:prstClr>
                </a:solidFill>
                <a:latin typeface="Calibri Light" panose="020F0302020204030204" pitchFamily="34" charset="0"/>
                <a:cs typeface="Calibri" panose="020F0502020204030204" pitchFamily="34" charset="0"/>
              </a:rPr>
              <a:t>Printing:</a:t>
            </a:r>
          </a:p>
          <a:p>
            <a:pPr lvl="0">
              <a:spcBef>
                <a:spcPts val="1200"/>
              </a:spcBef>
            </a:pPr>
            <a:r>
              <a:rPr lang="en-US" sz="6600" dirty="0" smtClean="0">
                <a:solidFill>
                  <a:prstClr val="white">
                    <a:lumMod val="50000"/>
                  </a:prstClr>
                </a:solidFill>
                <a:latin typeface="Calibri Light" panose="020F0302020204030204" pitchFamily="34" charset="0"/>
                <a:cs typeface="Calibri" panose="020F0502020204030204" pitchFamily="34" charset="0"/>
              </a:rPr>
              <a:t>This poster is 48” wide by 36” high. It’s designed to be printed on a large-format printer.</a:t>
            </a:r>
          </a:p>
          <a:p>
            <a:pPr lvl="0">
              <a:spcBef>
                <a:spcPts val="300"/>
              </a:spcBef>
            </a:pPr>
            <a:endParaRPr sz="6000" dirty="0">
              <a:solidFill>
                <a:prstClr val="white">
                  <a:lumMod val="50000"/>
                </a:prstClr>
              </a:solidFill>
              <a:latin typeface="Calibri Light" panose="020F0302020204030204" pitchFamily="34" charset="0"/>
              <a:cs typeface="Calibri" panose="020F0502020204030204" pitchFamily="34" charset="0"/>
            </a:endParaRPr>
          </a:p>
          <a:p>
            <a:pPr lvl="0">
              <a:spcBef>
                <a:spcPts val="1200"/>
              </a:spcBef>
            </a:pPr>
            <a:r>
              <a:rPr sz="8800" dirty="0">
                <a:solidFill>
                  <a:prstClr val="white">
                    <a:lumMod val="50000"/>
                  </a:prstClr>
                </a:solidFill>
                <a:latin typeface="Calibri Light" panose="020F0302020204030204" pitchFamily="34" charset="0"/>
                <a:cs typeface="Calibri" panose="020F0502020204030204" pitchFamily="34" charset="0"/>
              </a:rPr>
              <a:t>Customizing the Content:</a:t>
            </a:r>
          </a:p>
          <a:p>
            <a:pPr lvl="0">
              <a:spcBef>
                <a:spcPts val="1200"/>
              </a:spcBef>
            </a:pPr>
            <a:r>
              <a:rPr sz="6600" dirty="0">
                <a:solidFill>
                  <a:prstClr val="white">
                    <a:lumMod val="50000"/>
                  </a:prstClr>
                </a:solidFill>
                <a:latin typeface="Calibri Light" panose="020F0302020204030204" pitchFamily="34" charset="0"/>
                <a:cs typeface="Calibri" panose="020F0502020204030204" pitchFamily="34" charset="0"/>
              </a:rPr>
              <a:t>The placeholders in this </a:t>
            </a:r>
            <a:r>
              <a:rPr lang="en-US" sz="6600" dirty="0" smtClean="0">
                <a:solidFill>
                  <a:prstClr val="white">
                    <a:lumMod val="50000"/>
                  </a:prstClr>
                </a:solidFill>
                <a:latin typeface="Calibri Light" panose="020F0302020204030204" pitchFamily="34" charset="0"/>
                <a:cs typeface="Calibri" panose="020F0502020204030204" pitchFamily="34" charset="0"/>
              </a:rPr>
              <a:t>poster </a:t>
            </a:r>
            <a:r>
              <a:rPr sz="6600" dirty="0" smtClean="0">
                <a:solidFill>
                  <a:prstClr val="white">
                    <a:lumMod val="50000"/>
                  </a:prstClr>
                </a:solidFill>
                <a:latin typeface="Calibri Light" panose="020F0302020204030204" pitchFamily="34" charset="0"/>
                <a:cs typeface="Calibri" panose="020F0502020204030204" pitchFamily="34" charset="0"/>
              </a:rPr>
              <a:t>are </a:t>
            </a:r>
            <a:r>
              <a:rPr sz="6600" dirty="0">
                <a:solidFill>
                  <a:prstClr val="white">
                    <a:lumMod val="50000"/>
                  </a:prstClr>
                </a:solidFill>
                <a:latin typeface="Calibri Light" panose="020F0302020204030204" pitchFamily="34" charset="0"/>
                <a:cs typeface="Calibri" panose="020F0502020204030204" pitchFamily="34" charset="0"/>
              </a:rPr>
              <a:t>formatted for you. </a:t>
            </a:r>
            <a:r>
              <a:rPr lang="en-US" sz="6600" dirty="0" smtClean="0">
                <a:solidFill>
                  <a:prstClr val="white">
                    <a:lumMod val="50000"/>
                  </a:prstClr>
                </a:solidFill>
                <a:latin typeface="Calibri Light" panose="020F0302020204030204" pitchFamily="34" charset="0"/>
                <a:cs typeface="Calibri" panose="020F0502020204030204" pitchFamily="34" charset="0"/>
              </a:rPr>
              <a:t>Type</a:t>
            </a:r>
            <a:r>
              <a:rPr lang="en-US" sz="6600" baseline="0" dirty="0" smtClean="0">
                <a:solidFill>
                  <a:prstClr val="white">
                    <a:lumMod val="50000"/>
                  </a:prstClr>
                </a:solidFill>
                <a:latin typeface="Calibri Light" panose="020F0302020204030204" pitchFamily="34" charset="0"/>
                <a:cs typeface="Calibri" panose="020F0502020204030204" pitchFamily="34" charset="0"/>
              </a:rPr>
              <a:t> in the placeholders </a:t>
            </a:r>
            <a:r>
              <a:rPr lang="en-US" sz="6600" dirty="0" smtClean="0">
                <a:solidFill>
                  <a:prstClr val="white">
                    <a:lumMod val="50000"/>
                  </a:prstClr>
                </a:solidFill>
                <a:latin typeface="Calibri Light" panose="020F0302020204030204" pitchFamily="34" charset="0"/>
                <a:cs typeface="Calibri" panose="020F0502020204030204" pitchFamily="34" charset="0"/>
              </a:rPr>
              <a:t>to add text, or c</a:t>
            </a:r>
            <a:r>
              <a:rPr lang="en-US" sz="6600" baseline="0" dirty="0" smtClean="0">
                <a:solidFill>
                  <a:prstClr val="white">
                    <a:lumMod val="50000"/>
                  </a:prstClr>
                </a:solidFill>
                <a:latin typeface="Calibri Light" panose="020F0302020204030204" pitchFamily="34" charset="0"/>
                <a:cs typeface="Calibri" panose="020F0502020204030204" pitchFamily="34" charset="0"/>
              </a:rPr>
              <a:t>lick an icon to add a table, chart, SmartArt graphic, picture or multimedia file.</a:t>
            </a:r>
          </a:p>
          <a:p>
            <a:pPr lvl="0">
              <a:spcBef>
                <a:spcPts val="2400"/>
              </a:spcBef>
            </a:pPr>
            <a:r>
              <a:rPr lang="en-US" sz="6600" dirty="0" smtClean="0">
                <a:solidFill>
                  <a:prstClr val="white">
                    <a:lumMod val="50000"/>
                  </a:prstClr>
                </a:solidFill>
                <a:latin typeface="Calibri Light" panose="020F0302020204030204" pitchFamily="34" charset="0"/>
                <a:cs typeface="Calibri" panose="020F0502020204030204" pitchFamily="34" charset="0"/>
              </a:rPr>
              <a:t>T</a:t>
            </a:r>
            <a:r>
              <a:rPr sz="6600" dirty="0" smtClean="0">
                <a:solidFill>
                  <a:prstClr val="white">
                    <a:lumMod val="50000"/>
                  </a:prstClr>
                </a:solidFill>
                <a:latin typeface="Calibri Light" panose="020F0302020204030204" pitchFamily="34" charset="0"/>
                <a:cs typeface="Calibri" panose="020F0502020204030204" pitchFamily="34" charset="0"/>
              </a:rPr>
              <a:t>o </a:t>
            </a:r>
            <a:r>
              <a:rPr sz="6600" dirty="0">
                <a:solidFill>
                  <a:prstClr val="white">
                    <a:lumMod val="50000"/>
                  </a:prstClr>
                </a:solidFill>
                <a:latin typeface="Calibri Light" panose="020F0302020204030204" pitchFamily="34" charset="0"/>
                <a:cs typeface="Calibri" panose="020F0502020204030204" pitchFamily="34" charset="0"/>
              </a:rPr>
              <a:t>add or remove bullet points from text, just click the Bullets button on the Home tab.</a:t>
            </a:r>
          </a:p>
          <a:p>
            <a:pPr lvl="0">
              <a:spcBef>
                <a:spcPts val="2400"/>
              </a:spcBef>
            </a:pPr>
            <a:r>
              <a:rPr sz="6600" dirty="0">
                <a:solidFill>
                  <a:prstClr val="white">
                    <a:lumMod val="50000"/>
                  </a:prstClr>
                </a:solidFill>
                <a:latin typeface="Calibri Light" panose="020F0302020204030204" pitchFamily="34" charset="0"/>
                <a:cs typeface="Calibri" panose="020F0502020204030204" pitchFamily="34" charset="0"/>
              </a:rPr>
              <a:t>If you need more placeholders for titles, </a:t>
            </a:r>
            <a:r>
              <a:rPr lang="en-US" sz="6600" dirty="0" smtClean="0">
                <a:solidFill>
                  <a:prstClr val="white">
                    <a:lumMod val="50000"/>
                  </a:prstClr>
                </a:solidFill>
                <a:latin typeface="Calibri Light" panose="020F0302020204030204" pitchFamily="34" charset="0"/>
                <a:cs typeface="Calibri" panose="020F0502020204030204" pitchFamily="34" charset="0"/>
              </a:rPr>
              <a:t>content</a:t>
            </a:r>
            <a:r>
              <a:rPr sz="6600" dirty="0" smtClean="0">
                <a:solidFill>
                  <a:prstClr val="white">
                    <a:lumMod val="50000"/>
                  </a:prstClr>
                </a:solidFill>
                <a:latin typeface="Calibri Light" panose="020F0302020204030204" pitchFamily="34" charset="0"/>
                <a:cs typeface="Calibri" panose="020F0502020204030204" pitchFamily="34" charset="0"/>
              </a:rPr>
              <a:t> </a:t>
            </a:r>
            <a:r>
              <a:rPr sz="6600" dirty="0">
                <a:solidFill>
                  <a:prstClr val="white">
                    <a:lumMod val="50000"/>
                  </a:prstClr>
                </a:solidFill>
                <a:latin typeface="Calibri Light" panose="020F0302020204030204" pitchFamily="34" charset="0"/>
                <a:cs typeface="Calibri" panose="020F0502020204030204" pitchFamily="34" charset="0"/>
              </a:rPr>
              <a:t>or body text, just make a copy of what you need and drag it into place. PowerPoint’s Smart Guides will help you align it with everything else.</a:t>
            </a:r>
          </a:p>
          <a:p>
            <a:pPr lvl="0">
              <a:spcBef>
                <a:spcPts val="2400"/>
              </a:spcBef>
            </a:pPr>
            <a:r>
              <a:rPr sz="6600" dirty="0">
                <a:solidFill>
                  <a:prstClr val="white">
                    <a:lumMod val="50000"/>
                  </a:prstClr>
                </a:solidFill>
                <a:latin typeface="Calibri Light" panose="020F0302020204030204" pitchFamily="34" charset="0"/>
                <a:cs typeface="Calibri" panose="020F0502020204030204" pitchFamily="34" charset="0"/>
              </a:rPr>
              <a:t>Want to use your own pictures instead of ours? No problem! Just </a:t>
            </a:r>
            <a:r>
              <a:rPr lang="en-US" sz="6600" dirty="0" smtClean="0">
                <a:solidFill>
                  <a:prstClr val="white">
                    <a:lumMod val="50000"/>
                  </a:prstClr>
                </a:solidFill>
                <a:latin typeface="Calibri Light" panose="020F0302020204030204" pitchFamily="34" charset="0"/>
                <a:cs typeface="Calibri" panose="020F0502020204030204" pitchFamily="34" charset="0"/>
              </a:rPr>
              <a:t>right-</a:t>
            </a:r>
            <a:r>
              <a:rPr sz="6600" dirty="0" smtClean="0">
                <a:solidFill>
                  <a:prstClr val="white">
                    <a:lumMod val="50000"/>
                  </a:prstClr>
                </a:solidFill>
                <a:latin typeface="Calibri Light" panose="020F0302020204030204" pitchFamily="34" charset="0"/>
                <a:cs typeface="Calibri" panose="020F0502020204030204" pitchFamily="34" charset="0"/>
              </a:rPr>
              <a:t>click </a:t>
            </a:r>
            <a:r>
              <a:rPr sz="6600" dirty="0">
                <a:solidFill>
                  <a:prstClr val="white">
                    <a:lumMod val="50000"/>
                  </a:prstClr>
                </a:solidFill>
                <a:latin typeface="Calibri Light" panose="020F0302020204030204" pitchFamily="34" charset="0"/>
                <a:cs typeface="Calibri" panose="020F0502020204030204" pitchFamily="34" charset="0"/>
              </a:rPr>
              <a:t>a </a:t>
            </a:r>
            <a:r>
              <a:rPr sz="6600" dirty="0" smtClean="0">
                <a:solidFill>
                  <a:prstClr val="white">
                    <a:lumMod val="50000"/>
                  </a:prstClr>
                </a:solidFill>
                <a:latin typeface="Calibri Light" panose="020F0302020204030204" pitchFamily="34" charset="0"/>
                <a:cs typeface="Calibri" panose="020F0502020204030204" pitchFamily="34" charset="0"/>
              </a:rPr>
              <a:t>picture</a:t>
            </a:r>
            <a:r>
              <a:rPr lang="en-US" sz="6600" dirty="0" smtClean="0">
                <a:solidFill>
                  <a:prstClr val="white">
                    <a:lumMod val="50000"/>
                  </a:prstClr>
                </a:solidFill>
                <a:latin typeface="Calibri Light" panose="020F0302020204030204" pitchFamily="34" charset="0"/>
                <a:cs typeface="Calibri" panose="020F0502020204030204" pitchFamily="34" charset="0"/>
              </a:rPr>
              <a:t> and choose Change Picture. Maintain the</a:t>
            </a:r>
            <a:r>
              <a:rPr lang="en-US" sz="6600" baseline="0" dirty="0" smtClean="0">
                <a:solidFill>
                  <a:prstClr val="white">
                    <a:lumMod val="50000"/>
                  </a:prstClr>
                </a:solidFill>
                <a:latin typeface="Calibri Light" panose="020F0302020204030204" pitchFamily="34" charset="0"/>
                <a:cs typeface="Calibri" panose="020F0502020204030204" pitchFamily="34" charset="0"/>
              </a:rPr>
              <a:t> proportion of pictures as you r</a:t>
            </a:r>
            <a:r>
              <a:rPr lang="en-US" sz="6600" dirty="0" smtClean="0">
                <a:solidFill>
                  <a:prstClr val="white">
                    <a:lumMod val="50000"/>
                  </a:prstClr>
                </a:solidFill>
                <a:latin typeface="Calibri Light" panose="020F0302020204030204" pitchFamily="34" charset="0"/>
                <a:cs typeface="Calibri" panose="020F0502020204030204" pitchFamily="34" charset="0"/>
              </a:rPr>
              <a:t>esize</a:t>
            </a:r>
            <a:r>
              <a:rPr lang="en-US" sz="6600" baseline="0" dirty="0" smtClean="0">
                <a:solidFill>
                  <a:prstClr val="white">
                    <a:lumMod val="50000"/>
                  </a:prstClr>
                </a:solidFill>
                <a:latin typeface="Calibri Light" panose="020F0302020204030204" pitchFamily="34" charset="0"/>
                <a:cs typeface="Calibri" panose="020F0502020204030204" pitchFamily="34" charset="0"/>
              </a:rPr>
              <a:t> by dragging a corner.</a:t>
            </a:r>
            <a:endParaRPr sz="6600" dirty="0">
              <a:solidFill>
                <a:prstClr val="white">
                  <a:lumMod val="50000"/>
                </a:prstClr>
              </a:solidFill>
              <a:latin typeface="Calibri Light" panose="020F0302020204030204" pitchFamily="34" charset="0"/>
              <a:cs typeface="Calibri" panose="020F0502020204030204" pitchFamily="34" charset="0"/>
            </a:endParaRPr>
          </a:p>
        </p:txBody>
      </p:sp>
      <p:sp>
        <p:nvSpPr>
          <p:cNvPr id="40" name="Line 115"/>
          <p:cNvSpPr>
            <a:spLocks noChangeShapeType="1"/>
          </p:cNvSpPr>
          <p:nvPr/>
        </p:nvSpPr>
        <p:spPr bwMode="white">
          <a:xfrm>
            <a:off x="1143000" y="6172200"/>
            <a:ext cx="0" cy="914400"/>
          </a:xfrm>
          <a:prstGeom prst="line">
            <a:avLst/>
          </a:prstGeom>
          <a:noFill/>
          <a:ln w="57150">
            <a:solidFill>
              <a:schemeClr val="bg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8" name="Line 115"/>
          <p:cNvSpPr>
            <a:spLocks noChangeShapeType="1"/>
          </p:cNvSpPr>
          <p:nvPr/>
        </p:nvSpPr>
        <p:spPr bwMode="white">
          <a:xfrm>
            <a:off x="1143000" y="23301960"/>
            <a:ext cx="0" cy="914400"/>
          </a:xfrm>
          <a:prstGeom prst="line">
            <a:avLst/>
          </a:prstGeom>
          <a:noFill/>
          <a:ln w="57150">
            <a:solidFill>
              <a:schemeClr val="bg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9" name="Rectangle 48"/>
          <p:cNvSpPr/>
          <p:nvPr userDrawn="1"/>
        </p:nvSpPr>
        <p:spPr>
          <a:xfrm>
            <a:off x="14927686" y="6172200"/>
            <a:ext cx="457200" cy="914400"/>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Line 115"/>
          <p:cNvSpPr>
            <a:spLocks noChangeShapeType="1"/>
          </p:cNvSpPr>
          <p:nvPr userDrawn="1"/>
        </p:nvSpPr>
        <p:spPr bwMode="white">
          <a:xfrm>
            <a:off x="15387315" y="6172200"/>
            <a:ext cx="0" cy="914400"/>
          </a:xfrm>
          <a:prstGeom prst="line">
            <a:avLst/>
          </a:prstGeom>
          <a:noFill/>
          <a:ln w="57150">
            <a:solidFill>
              <a:schemeClr val="bg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1" name="Rectangle 50"/>
          <p:cNvSpPr/>
          <p:nvPr userDrawn="1"/>
        </p:nvSpPr>
        <p:spPr>
          <a:xfrm>
            <a:off x="29138880" y="6172200"/>
            <a:ext cx="457200" cy="9144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Line 115"/>
          <p:cNvSpPr>
            <a:spLocks noChangeShapeType="1"/>
          </p:cNvSpPr>
          <p:nvPr userDrawn="1"/>
        </p:nvSpPr>
        <p:spPr bwMode="white">
          <a:xfrm>
            <a:off x="29596080" y="6172200"/>
            <a:ext cx="0" cy="914400"/>
          </a:xfrm>
          <a:prstGeom prst="line">
            <a:avLst/>
          </a:prstGeom>
          <a:noFill/>
          <a:ln w="57150">
            <a:solidFill>
              <a:schemeClr val="bg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3" name="Rectangle 52"/>
          <p:cNvSpPr/>
          <p:nvPr userDrawn="1"/>
        </p:nvSpPr>
        <p:spPr>
          <a:xfrm>
            <a:off x="29141928" y="23298912"/>
            <a:ext cx="457200" cy="914400"/>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Line 115"/>
          <p:cNvSpPr>
            <a:spLocks noChangeShapeType="1"/>
          </p:cNvSpPr>
          <p:nvPr userDrawn="1"/>
        </p:nvSpPr>
        <p:spPr bwMode="white">
          <a:xfrm>
            <a:off x="29596080" y="23298912"/>
            <a:ext cx="0" cy="914400"/>
          </a:xfrm>
          <a:prstGeom prst="line">
            <a:avLst/>
          </a:prstGeom>
          <a:noFill/>
          <a:ln w="57150">
            <a:solidFill>
              <a:schemeClr val="bg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5" name="Rectangle 54"/>
          <p:cNvSpPr/>
          <p:nvPr userDrawn="1"/>
        </p:nvSpPr>
        <p:spPr>
          <a:xfrm>
            <a:off x="14932152" y="23298912"/>
            <a:ext cx="457200" cy="9144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Line 115"/>
          <p:cNvSpPr>
            <a:spLocks noChangeShapeType="1"/>
          </p:cNvSpPr>
          <p:nvPr userDrawn="1"/>
        </p:nvSpPr>
        <p:spPr bwMode="white">
          <a:xfrm>
            <a:off x="15389352" y="23298912"/>
            <a:ext cx="0" cy="914400"/>
          </a:xfrm>
          <a:prstGeom prst="line">
            <a:avLst/>
          </a:prstGeom>
          <a:noFill/>
          <a:ln w="57150">
            <a:solidFill>
              <a:schemeClr val="bg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 name="Date Placeholder 2"/>
          <p:cNvSpPr>
            <a:spLocks noGrp="1"/>
          </p:cNvSpPr>
          <p:nvPr userDrawn="1">
            <p:ph type="dt" sz="half" idx="10"/>
          </p:nvPr>
        </p:nvSpPr>
        <p:spPr/>
        <p:txBody>
          <a:bodyPr/>
          <a:lstStyle/>
          <a:p>
            <a:fld id="{ECAA57DF-1C19-4726-AB84-014692BAD8F5}" type="datetimeFigureOut">
              <a:rPr lang="en-US" smtClean="0"/>
              <a:t>11/20/17</a:t>
            </a:fld>
            <a:endParaRPr lang="en-US"/>
          </a:p>
        </p:txBody>
      </p:sp>
      <p:sp>
        <p:nvSpPr>
          <p:cNvPr id="4" name="Footer Placeholder 3"/>
          <p:cNvSpPr>
            <a:spLocks noGrp="1"/>
          </p:cNvSpPr>
          <p:nvPr userDrawn="1">
            <p:ph type="ftr" sz="quarter" idx="11"/>
          </p:nvPr>
        </p:nvSpPr>
        <p:spPr/>
        <p:txBody>
          <a:bodyPr/>
          <a:lstStyle/>
          <a:p>
            <a:endParaRPr lang="en-US"/>
          </a:p>
        </p:txBody>
      </p:sp>
      <p:sp>
        <p:nvSpPr>
          <p:cNvPr id="5" name="Slide Number Placeholder 4"/>
          <p:cNvSpPr>
            <a:spLocks noGrp="1"/>
          </p:cNvSpPr>
          <p:nvPr userDrawn="1">
            <p:ph type="sldNum" sz="quarter" idx="12"/>
          </p:nvPr>
        </p:nvSpPr>
        <p:spPr/>
        <p:txBody>
          <a:bodyPr/>
          <a:lstStyle/>
          <a:p>
            <a:fld id="{91B4C631-C489-4C11-812F-2172FBEAE82B}" type="slidenum">
              <a:rPr lang="en-US" smtClean="0"/>
              <a:t>‹#›</a:t>
            </a:fld>
            <a:endParaRPr lang="en-US"/>
          </a:p>
        </p:txBody>
      </p:sp>
      <p:sp>
        <p:nvSpPr>
          <p:cNvPr id="46" name="Line 115"/>
          <p:cNvSpPr>
            <a:spLocks noChangeShapeType="1"/>
          </p:cNvSpPr>
          <p:nvPr/>
        </p:nvSpPr>
        <p:spPr bwMode="white">
          <a:xfrm>
            <a:off x="1143000" y="14798040"/>
            <a:ext cx="0" cy="914400"/>
          </a:xfrm>
          <a:prstGeom prst="line">
            <a:avLst/>
          </a:prstGeom>
          <a:noFill/>
          <a:ln w="57150">
            <a:solidFill>
              <a:schemeClr val="bg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Tree>
    <p:extLst>
      <p:ext uri="{BB962C8B-B14F-4D97-AF65-F5344CB8AC3E}">
        <p14:creationId xmlns:p14="http://schemas.microsoft.com/office/powerpoint/2010/main" val="145907722"/>
      </p:ext>
    </p:extLst>
  </p:cSld>
  <p:clrMapOvr>
    <a:masterClrMapping/>
  </p:clrMapOvr>
  <p:extLst mod="1">
    <p:ext uri="{DCECCB84-F9BA-43D5-87BE-67443E8EF086}">
      <p15:sldGuideLst xmlns:p15="http://schemas.microsoft.com/office/powerpoint/2012/main">
        <p15:guide id="1" pos="9168" userDrawn="1">
          <p15:clr>
            <a:srgbClr val="A4A3A4"/>
          </p15:clr>
        </p15:guide>
        <p15:guide id="2" pos="18480" userDrawn="1">
          <p15:clr>
            <a:srgbClr val="A4A3A4"/>
          </p15:clr>
        </p15:guide>
      </p15:sldGuideLst>
    </p:ext>
  </p:extLst>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04"/>
          <p:cNvSpPr>
            <a:spLocks noChangeArrowheads="1"/>
          </p:cNvSpPr>
          <p:nvPr userDrawn="1"/>
        </p:nvSpPr>
        <p:spPr bwMode="auto">
          <a:xfrm flipH="1">
            <a:off x="685800" y="0"/>
            <a:ext cx="457200" cy="3886200"/>
          </a:xfrm>
          <a:prstGeom prst="rect">
            <a:avLst/>
          </a:prstGeom>
          <a:solidFill>
            <a:schemeClr val="accent2"/>
          </a:solidFill>
          <a:ln>
            <a:noFill/>
          </a:ln>
          <a:effectLst/>
        </p:spPr>
        <p:txBody>
          <a:bodyPr wrap="none" anchor="ctr"/>
          <a:lstStyle/>
          <a:p>
            <a:endParaRPr lang="en-US"/>
          </a:p>
        </p:txBody>
      </p:sp>
      <p:sp>
        <p:nvSpPr>
          <p:cNvPr id="7" name="Rectangle 6"/>
          <p:cNvSpPr/>
          <p:nvPr userDrawn="1"/>
        </p:nvSpPr>
        <p:spPr bwMode="auto">
          <a:xfrm>
            <a:off x="1142999" y="0"/>
            <a:ext cx="42748200" cy="3886200"/>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bwMode="auto">
          <a:xfrm>
            <a:off x="2209800" y="1219260"/>
            <a:ext cx="35661600" cy="251454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400800" y="6019800"/>
            <a:ext cx="31089600" cy="2362962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143000" y="32114698"/>
            <a:ext cx="9875520" cy="457200"/>
          </a:xfrm>
          <a:prstGeom prst="rect">
            <a:avLst/>
          </a:prstGeom>
        </p:spPr>
        <p:txBody>
          <a:bodyPr vert="horz" lIns="91440" tIns="45720" rIns="91440" bIns="45720" rtlCol="0" anchor="ctr"/>
          <a:lstStyle>
            <a:lvl1pPr algn="l">
              <a:defRPr sz="1600">
                <a:solidFill>
                  <a:schemeClr val="tx1">
                    <a:tint val="75000"/>
                  </a:schemeClr>
                </a:solidFill>
              </a:defRPr>
            </a:lvl1pPr>
          </a:lstStyle>
          <a:p>
            <a:fld id="{ECAA57DF-1C19-4726-AB84-014692BAD8F5}" type="datetimeFigureOut">
              <a:rPr lang="en-US" smtClean="0"/>
              <a:pPr/>
              <a:t>11/20/17</a:t>
            </a:fld>
            <a:endParaRPr lang="en-US"/>
          </a:p>
        </p:txBody>
      </p:sp>
      <p:sp>
        <p:nvSpPr>
          <p:cNvPr id="5" name="Footer Placeholder 4"/>
          <p:cNvSpPr>
            <a:spLocks noGrp="1"/>
          </p:cNvSpPr>
          <p:nvPr>
            <p:ph type="ftr" sz="quarter" idx="3"/>
          </p:nvPr>
        </p:nvSpPr>
        <p:spPr>
          <a:xfrm>
            <a:off x="11018520" y="32114698"/>
            <a:ext cx="21854160" cy="457200"/>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32872680" y="32114698"/>
            <a:ext cx="9875520" cy="457200"/>
          </a:xfrm>
          <a:prstGeom prst="rect">
            <a:avLst/>
          </a:prstGeom>
        </p:spPr>
        <p:txBody>
          <a:bodyPr vert="horz" lIns="91440" tIns="45720" rIns="91440" bIns="45720" rtlCol="0" anchor="ctr"/>
          <a:lstStyle>
            <a:lvl1pPr algn="r">
              <a:defRPr sz="1600">
                <a:solidFill>
                  <a:schemeClr val="tx1">
                    <a:tint val="75000"/>
                  </a:schemeClr>
                </a:solidFill>
              </a:defRPr>
            </a:lvl1pPr>
          </a:lstStyle>
          <a:p>
            <a:fld id="{91B4C631-C489-4C11-812F-2172FBEAE82B}" type="slidenum">
              <a:rPr lang="en-US" smtClean="0"/>
              <a:pPr/>
              <a:t>‹#›</a:t>
            </a:fld>
            <a:endParaRPr lang="en-US"/>
          </a:p>
        </p:txBody>
      </p:sp>
      <p:grpSp>
        <p:nvGrpSpPr>
          <p:cNvPr id="8" name="Group 7"/>
          <p:cNvGrpSpPr/>
          <p:nvPr userDrawn="1"/>
        </p:nvGrpSpPr>
        <p:grpSpPr bwMode="white">
          <a:xfrm>
            <a:off x="1143000" y="0"/>
            <a:ext cx="42748200" cy="5513832"/>
            <a:chOff x="1143000" y="0"/>
            <a:chExt cx="42748200" cy="5513832"/>
          </a:xfrm>
        </p:grpSpPr>
        <p:sp>
          <p:nvSpPr>
            <p:cNvPr id="9" name="Line 112"/>
            <p:cNvSpPr>
              <a:spLocks noChangeShapeType="1"/>
            </p:cNvSpPr>
            <p:nvPr userDrawn="1"/>
          </p:nvSpPr>
          <p:spPr bwMode="white">
            <a:xfrm>
              <a:off x="1143000" y="3899217"/>
              <a:ext cx="42748200" cy="0"/>
            </a:xfrm>
            <a:prstGeom prst="line">
              <a:avLst/>
            </a:prstGeom>
            <a:noFill/>
            <a:ln w="57150">
              <a:solidFill>
                <a:schemeClr val="bg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0" name="Line 115"/>
            <p:cNvSpPr>
              <a:spLocks noChangeShapeType="1"/>
            </p:cNvSpPr>
            <p:nvPr userDrawn="1"/>
          </p:nvSpPr>
          <p:spPr bwMode="white">
            <a:xfrm>
              <a:off x="1143000" y="0"/>
              <a:ext cx="0" cy="5513832"/>
            </a:xfrm>
            <a:prstGeom prst="line">
              <a:avLst/>
            </a:prstGeom>
            <a:noFill/>
            <a:ln w="57150">
              <a:solidFill>
                <a:schemeClr val="bg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1" name="Line 112"/>
            <p:cNvSpPr>
              <a:spLocks noChangeShapeType="1"/>
            </p:cNvSpPr>
            <p:nvPr userDrawn="1"/>
          </p:nvSpPr>
          <p:spPr bwMode="white">
            <a:xfrm>
              <a:off x="1143000" y="5486400"/>
              <a:ext cx="42748200" cy="0"/>
            </a:xfrm>
            <a:prstGeom prst="line">
              <a:avLst/>
            </a:prstGeom>
            <a:noFill/>
            <a:ln w="57150">
              <a:solidFill>
                <a:schemeClr val="bg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Tree>
    <p:extLst>
      <p:ext uri="{BB962C8B-B14F-4D97-AF65-F5344CB8AC3E}">
        <p14:creationId xmlns:p14="http://schemas.microsoft.com/office/powerpoint/2010/main" val="2508807471"/>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4389120" rtl="0" eaLnBrk="1" latinLnBrk="0" hangingPunct="1">
        <a:lnSpc>
          <a:spcPct val="90000"/>
        </a:lnSpc>
        <a:spcBef>
          <a:spcPct val="0"/>
        </a:spcBef>
        <a:buNone/>
        <a:defRPr sz="8000" b="1" kern="1200">
          <a:solidFill>
            <a:schemeClr val="tx2"/>
          </a:solidFill>
          <a:latin typeface="+mj-lt"/>
          <a:ea typeface="+mj-ea"/>
          <a:cs typeface="+mj-cs"/>
        </a:defRPr>
      </a:lvl1pPr>
    </p:titleStyle>
    <p:bodyStyle>
      <a:lvl1pPr marL="457200" indent="-457200" algn="l" defTabSz="4389120" rtl="0" eaLnBrk="1" latinLnBrk="0" hangingPunct="1">
        <a:lnSpc>
          <a:spcPct val="100000"/>
        </a:lnSpc>
        <a:spcBef>
          <a:spcPts val="1200"/>
        </a:spcBef>
        <a:buClr>
          <a:schemeClr val="accent2"/>
        </a:buClr>
        <a:buFont typeface="Arial" panose="020B0604020202020204" pitchFamily="34" charset="0"/>
        <a:buChar char="•"/>
        <a:defRPr sz="2800" kern="120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4389120" rtl="0" eaLnBrk="1" latinLnBrk="0" hangingPunct="1">
        <a:defRPr sz="8640" kern="1200">
          <a:solidFill>
            <a:schemeClr val="tx1"/>
          </a:solidFill>
          <a:latin typeface="+mn-lt"/>
          <a:ea typeface="+mn-ea"/>
          <a:cs typeface="+mn-cs"/>
        </a:defRPr>
      </a:lvl1pPr>
      <a:lvl2pPr marL="2194560" algn="l" defTabSz="4389120" rtl="0" eaLnBrk="1" latinLnBrk="0" hangingPunct="1">
        <a:defRPr sz="8640" kern="1200">
          <a:solidFill>
            <a:schemeClr val="tx1"/>
          </a:solidFill>
          <a:latin typeface="+mn-lt"/>
          <a:ea typeface="+mn-ea"/>
          <a:cs typeface="+mn-cs"/>
        </a:defRPr>
      </a:lvl2pPr>
      <a:lvl3pPr marL="4389120" algn="l" defTabSz="4389120" rtl="0" eaLnBrk="1" latinLnBrk="0" hangingPunct="1">
        <a:defRPr sz="8640" kern="1200">
          <a:solidFill>
            <a:schemeClr val="tx1"/>
          </a:solidFill>
          <a:latin typeface="+mn-lt"/>
          <a:ea typeface="+mn-ea"/>
          <a:cs typeface="+mn-cs"/>
        </a:defRPr>
      </a:lvl3pPr>
      <a:lvl4pPr marL="6583680" algn="l" defTabSz="4389120" rtl="0" eaLnBrk="1" latinLnBrk="0" hangingPunct="1">
        <a:defRPr sz="8640" kern="1200">
          <a:solidFill>
            <a:schemeClr val="tx1"/>
          </a:solidFill>
          <a:latin typeface="+mn-lt"/>
          <a:ea typeface="+mn-ea"/>
          <a:cs typeface="+mn-cs"/>
        </a:defRPr>
      </a:lvl4pPr>
      <a:lvl5pPr marL="8778240" algn="l" defTabSz="4389120" rtl="0" eaLnBrk="1" latinLnBrk="0" hangingPunct="1">
        <a:defRPr sz="8640" kern="1200">
          <a:solidFill>
            <a:schemeClr val="tx1"/>
          </a:solidFill>
          <a:latin typeface="+mn-lt"/>
          <a:ea typeface="+mn-ea"/>
          <a:cs typeface="+mn-cs"/>
        </a:defRPr>
      </a:lvl5pPr>
      <a:lvl6pPr marL="10972800" algn="l" defTabSz="4389120" rtl="0" eaLnBrk="1" latinLnBrk="0" hangingPunct="1">
        <a:defRPr sz="8640" kern="1200">
          <a:solidFill>
            <a:schemeClr val="tx1"/>
          </a:solidFill>
          <a:latin typeface="+mn-lt"/>
          <a:ea typeface="+mn-ea"/>
          <a:cs typeface="+mn-cs"/>
        </a:defRPr>
      </a:lvl6pPr>
      <a:lvl7pPr marL="13167360" algn="l" defTabSz="4389120" rtl="0" eaLnBrk="1" latinLnBrk="0" hangingPunct="1">
        <a:defRPr sz="8640" kern="1200">
          <a:solidFill>
            <a:schemeClr val="tx1"/>
          </a:solidFill>
          <a:latin typeface="+mn-lt"/>
          <a:ea typeface="+mn-ea"/>
          <a:cs typeface="+mn-cs"/>
        </a:defRPr>
      </a:lvl7pPr>
      <a:lvl8pPr marL="15361920" algn="l" defTabSz="4389120" rtl="0" eaLnBrk="1" latinLnBrk="0" hangingPunct="1">
        <a:defRPr sz="8640" kern="1200">
          <a:solidFill>
            <a:schemeClr val="tx1"/>
          </a:solidFill>
          <a:latin typeface="+mn-lt"/>
          <a:ea typeface="+mn-ea"/>
          <a:cs typeface="+mn-cs"/>
        </a:defRPr>
      </a:lvl8pPr>
      <a:lvl9pPr marL="17556480" algn="l" defTabSz="4389120" rtl="0" eaLnBrk="1" latinLnBrk="0" hangingPunct="1">
        <a:defRPr sz="864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10368" userDrawn="1">
          <p15:clr>
            <a:srgbClr val="A4A3A4"/>
          </p15:clr>
        </p15:guide>
        <p15:guide id="2" pos="720" userDrawn="1">
          <p15:clr>
            <a:srgbClr val="A4A3A4"/>
          </p15:clr>
        </p15:guide>
        <p15:guide id="3" pos="26928" userDrawn="1">
          <p15:clr>
            <a:srgbClr val="A4A3A4"/>
          </p15:clr>
        </p15:guide>
        <p15:guide id="4" pos="13824" userDrawn="1">
          <p15:clr>
            <a:srgbClr val="A4A3A4"/>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jpg"/><Relationship Id="rId3"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M5X01522 – The Enquiring Mind: Creative Approaches</a:t>
            </a:r>
            <a:r>
              <a:rPr lang="en-GB" dirty="0"/>
              <a:t> </a:t>
            </a:r>
            <a:endParaRPr lang="en-US" dirty="0"/>
          </a:p>
        </p:txBody>
      </p:sp>
      <p:sp>
        <p:nvSpPr>
          <p:cNvPr id="23" name="Text Placeholder 22"/>
          <p:cNvSpPr>
            <a:spLocks noGrp="1"/>
          </p:cNvSpPr>
          <p:nvPr>
            <p:ph type="body" sz="quarter" idx="36"/>
          </p:nvPr>
        </p:nvSpPr>
        <p:spPr/>
        <p:txBody>
          <a:bodyPr/>
          <a:lstStyle/>
          <a:p>
            <a:r>
              <a:rPr lang="en-GB" sz="4000" dirty="0" smtClean="0"/>
              <a:t>The critical evaluation of</a:t>
            </a:r>
            <a:r>
              <a:rPr lang="en-GB" sz="4000" b="1" dirty="0" smtClean="0"/>
              <a:t> </a:t>
            </a:r>
            <a:r>
              <a:rPr lang="en-GB" sz="4000" dirty="0"/>
              <a:t>the classic and contemporary perspectives of creative approaches in </a:t>
            </a:r>
            <a:r>
              <a:rPr lang="en-GB" sz="4000" dirty="0" smtClean="0"/>
              <a:t>education</a:t>
            </a:r>
            <a:r>
              <a:rPr lang="en-GB" dirty="0" smtClean="0"/>
              <a:t>..</a:t>
            </a:r>
            <a:endParaRPr lang="en-US" dirty="0"/>
          </a:p>
        </p:txBody>
      </p:sp>
      <p:sp>
        <p:nvSpPr>
          <p:cNvPr id="5" name="Text Placeholder 4"/>
          <p:cNvSpPr>
            <a:spLocks noGrp="1"/>
          </p:cNvSpPr>
          <p:nvPr>
            <p:ph type="body" sz="quarter" idx="13"/>
          </p:nvPr>
        </p:nvSpPr>
        <p:spPr>
          <a:xfrm>
            <a:off x="15429147" y="6213397"/>
            <a:ext cx="13044367" cy="885781"/>
          </a:xfrm>
        </p:spPr>
        <p:txBody>
          <a:bodyPr/>
          <a:lstStyle/>
          <a:p>
            <a:r>
              <a:rPr lang="en-US" dirty="0" smtClean="0"/>
              <a:t>Uninterrupted Time Blocks</a:t>
            </a:r>
            <a:endParaRPr lang="en-US" dirty="0"/>
          </a:p>
        </p:txBody>
      </p:sp>
      <p:sp>
        <p:nvSpPr>
          <p:cNvPr id="11" name="Content Placeholder 10"/>
          <p:cNvSpPr>
            <a:spLocks noGrp="1"/>
          </p:cNvSpPr>
          <p:nvPr>
            <p:ph sz="quarter" idx="24"/>
          </p:nvPr>
        </p:nvSpPr>
        <p:spPr>
          <a:xfrm>
            <a:off x="1166310" y="7772773"/>
            <a:ext cx="13048488" cy="7628860"/>
          </a:xfrm>
        </p:spPr>
        <p:txBody>
          <a:bodyPr>
            <a:normAutofit/>
          </a:bodyPr>
          <a:lstStyle/>
          <a:p>
            <a:pPr marL="0" indent="0">
              <a:buNone/>
            </a:pPr>
            <a:r>
              <a:rPr lang="en-US" sz="2500" dirty="0"/>
              <a:t>The intentions of this poster are to evaluate the classic and contemporary perspectives of creative approaches in education. This poster will explore key perspectives that have influenced that current curriculum used across schools today. These influences include the works of </a:t>
            </a:r>
            <a:r>
              <a:rPr lang="en-US" sz="2500" dirty="0" smtClean="0"/>
              <a:t>Jean Piaget, Jerome Bruner, Anna Craft and Sir </a:t>
            </a:r>
            <a:r>
              <a:rPr lang="en-US" sz="2500" dirty="0"/>
              <a:t>K</a:t>
            </a:r>
            <a:r>
              <a:rPr lang="en-US" sz="2500" dirty="0" smtClean="0"/>
              <a:t>en </a:t>
            </a:r>
            <a:r>
              <a:rPr lang="en-US" sz="2500" dirty="0"/>
              <a:t>R</a:t>
            </a:r>
            <a:r>
              <a:rPr lang="en-US" sz="2500" dirty="0" smtClean="0"/>
              <a:t>obinson.</a:t>
            </a:r>
            <a:endParaRPr lang="en-GB" sz="2500" dirty="0" smtClean="0"/>
          </a:p>
          <a:p>
            <a:pPr marL="0" indent="0">
              <a:buNone/>
            </a:pPr>
            <a:r>
              <a:rPr lang="en-US" sz="2500" dirty="0" smtClean="0"/>
              <a:t>In </a:t>
            </a:r>
            <a:r>
              <a:rPr lang="en-US" sz="2500" dirty="0"/>
              <a:t>the United Kingdom, universal education is still a somewhat new idea and practice, and even younger than this is the concept of a National Curriculum (NC). The 1988 Education Reform Act saw the introduction of a NC for Wales and England. The curriculum however is something that is still widely contested and its content is continuously up for question and debate (</a:t>
            </a:r>
            <a:r>
              <a:rPr lang="en-GB" sz="2500" dirty="0"/>
              <a:t>Driscoll, </a:t>
            </a:r>
            <a:r>
              <a:rPr lang="en-GB" sz="2500" dirty="0" err="1"/>
              <a:t>Lambirth</a:t>
            </a:r>
            <a:r>
              <a:rPr lang="en-GB" sz="2500" dirty="0"/>
              <a:t>, &amp; </a:t>
            </a:r>
            <a:r>
              <a:rPr lang="en-GB" sz="2500" dirty="0" err="1"/>
              <a:t>Roden</a:t>
            </a:r>
            <a:r>
              <a:rPr lang="en-US" sz="2500" dirty="0"/>
              <a:t>, 2011). As stated by Bruner (2009) education should be based on enquiry and is not simply about turning children into “little living libraries”.  Department for Children, Education, Lifelong Learning and Skills (DCELLS) write that children should be encouraged to continually develop their creativity and their imagination across the curriculum. Therefore, it is logical that creative enquiry and learning should be encouraged by the use of creative teaching. </a:t>
            </a:r>
            <a:endParaRPr lang="en-GB" sz="2500" dirty="0"/>
          </a:p>
          <a:p>
            <a:pPr marL="0" lvl="0" indent="0" defTabSz="914400">
              <a:spcBef>
                <a:spcPts val="0"/>
              </a:spcBef>
              <a:buClrTx/>
              <a:buNone/>
            </a:pPr>
            <a:endParaRPr lang="en-US" dirty="0"/>
          </a:p>
        </p:txBody>
      </p:sp>
      <p:sp>
        <p:nvSpPr>
          <p:cNvPr id="8" name="Text Placeholder 7"/>
          <p:cNvSpPr>
            <a:spLocks noGrp="1"/>
          </p:cNvSpPr>
          <p:nvPr>
            <p:ph type="body" sz="quarter" idx="19"/>
          </p:nvPr>
        </p:nvSpPr>
        <p:spPr>
          <a:xfrm>
            <a:off x="1192714" y="14793913"/>
            <a:ext cx="13048488" cy="914400"/>
          </a:xfrm>
        </p:spPr>
        <p:txBody>
          <a:bodyPr/>
          <a:lstStyle/>
          <a:p>
            <a:r>
              <a:rPr lang="en-US" dirty="0" smtClean="0"/>
              <a:t>Play &amp; Development</a:t>
            </a:r>
            <a:endParaRPr lang="en-US" dirty="0"/>
          </a:p>
        </p:txBody>
      </p:sp>
      <p:sp>
        <p:nvSpPr>
          <p:cNvPr id="13" name="Content Placeholder 12"/>
          <p:cNvSpPr>
            <a:spLocks noGrp="1"/>
          </p:cNvSpPr>
          <p:nvPr>
            <p:ph sz="quarter" idx="26"/>
          </p:nvPr>
        </p:nvSpPr>
        <p:spPr>
          <a:xfrm>
            <a:off x="1166310" y="15724599"/>
            <a:ext cx="13048488" cy="14695714"/>
          </a:xfrm>
        </p:spPr>
        <p:txBody>
          <a:bodyPr>
            <a:noAutofit/>
          </a:bodyPr>
          <a:lstStyle/>
          <a:p>
            <a:pPr marL="0" indent="0">
              <a:buNone/>
            </a:pPr>
            <a:r>
              <a:rPr lang="en-US" sz="2500" dirty="0"/>
              <a:t>In early years settings creativity is developed through the spectrum of play. Wood &amp; </a:t>
            </a:r>
            <a:r>
              <a:rPr lang="en-US" sz="2500" dirty="0" err="1"/>
              <a:t>Attfield</a:t>
            </a:r>
            <a:r>
              <a:rPr lang="en-US" sz="2500" dirty="0"/>
              <a:t> (2005) describe play as a catalyst and medium for creativity and learning. However, for play to be a valuable tool promoting creativity and discovery it must have essential characteristics. These include that the activity is primarily fun and pleasurable, Wood (2009) also states that it must be chosen and led by the child and imperative that the activity engages the minds and imagination of the children involved. Bateson, Bateson &amp; Martin (2013) also defines creative play as a process of experiential learning that may be spontaneous, voluntary and engaging. Creative play is said to be most effective if it is self-directed, motivated, guided by personal mental rules, imaginative and a clear engaged mind is used (Gray, 2012).  The link of play to creativity and in turn innovation is described to be strong in children’s development (Bateson et al., 2013</a:t>
            </a:r>
            <a:r>
              <a:rPr lang="en-US" sz="2500" dirty="0" smtClean="0"/>
              <a:t>).</a:t>
            </a:r>
            <a:endParaRPr lang="en-GB" sz="2500" dirty="0" smtClean="0"/>
          </a:p>
          <a:p>
            <a:pPr marL="0" indent="0">
              <a:buNone/>
            </a:pPr>
            <a:endParaRPr lang="en-GB" sz="2500" dirty="0" smtClean="0"/>
          </a:p>
          <a:p>
            <a:pPr marL="640080" marR="457200" lvl="1" indent="0" algn="just">
              <a:lnSpc>
                <a:spcPct val="115000"/>
              </a:lnSpc>
              <a:spcBef>
                <a:spcPts val="0"/>
              </a:spcBef>
              <a:buNone/>
            </a:pPr>
            <a:r>
              <a:rPr lang="en-GB" sz="2500" dirty="0">
                <a:latin typeface="Calibri" charset="0"/>
                <a:ea typeface="Calibri" charset="0"/>
                <a:cs typeface="Times New Roman" charset="0"/>
              </a:rPr>
              <a:t>“Our real problem is – what is the goal of education? Are we </a:t>
            </a:r>
            <a:r>
              <a:rPr lang="en-GB" sz="2500" dirty="0" smtClean="0">
                <a:latin typeface="Calibri" charset="0"/>
                <a:ea typeface="Calibri" charset="0"/>
                <a:cs typeface="Times New Roman" charset="0"/>
              </a:rPr>
              <a:t>forming</a:t>
            </a:r>
          </a:p>
          <a:p>
            <a:pPr marL="640080" marR="457200" lvl="1" indent="0" algn="just">
              <a:lnSpc>
                <a:spcPct val="115000"/>
              </a:lnSpc>
              <a:spcBef>
                <a:spcPts val="0"/>
              </a:spcBef>
              <a:buNone/>
            </a:pPr>
            <a:r>
              <a:rPr lang="en-GB" sz="2500" dirty="0" smtClean="0">
                <a:latin typeface="Calibri" charset="0"/>
                <a:ea typeface="Calibri" charset="0"/>
                <a:cs typeface="Times New Roman" charset="0"/>
              </a:rPr>
              <a:t> </a:t>
            </a:r>
            <a:r>
              <a:rPr lang="en-GB" sz="2500" dirty="0">
                <a:latin typeface="Calibri" charset="0"/>
                <a:ea typeface="Calibri" charset="0"/>
                <a:cs typeface="Times New Roman" charset="0"/>
              </a:rPr>
              <a:t>children </a:t>
            </a:r>
            <a:r>
              <a:rPr lang="en-GB" sz="2500" dirty="0" smtClean="0">
                <a:latin typeface="Calibri" charset="0"/>
                <a:ea typeface="Calibri" charset="0"/>
                <a:cs typeface="Times New Roman" charset="0"/>
              </a:rPr>
              <a:t>that are </a:t>
            </a:r>
            <a:r>
              <a:rPr lang="en-GB" sz="2500" dirty="0">
                <a:latin typeface="Calibri" charset="0"/>
                <a:ea typeface="Calibri" charset="0"/>
                <a:cs typeface="Times New Roman" charset="0"/>
              </a:rPr>
              <a:t>only capable of learning what is already known? </a:t>
            </a:r>
            <a:r>
              <a:rPr lang="en-GB" sz="2500" dirty="0" smtClean="0">
                <a:latin typeface="Calibri" charset="0"/>
                <a:ea typeface="Calibri" charset="0"/>
                <a:cs typeface="Times New Roman" charset="0"/>
              </a:rPr>
              <a:t>Or</a:t>
            </a:r>
          </a:p>
          <a:p>
            <a:pPr marL="640080" marR="457200" lvl="1" indent="0" algn="just">
              <a:lnSpc>
                <a:spcPct val="115000"/>
              </a:lnSpc>
              <a:spcBef>
                <a:spcPts val="0"/>
              </a:spcBef>
              <a:buNone/>
            </a:pPr>
            <a:r>
              <a:rPr lang="en-GB" sz="2500" dirty="0" smtClean="0">
                <a:latin typeface="Calibri" charset="0"/>
                <a:ea typeface="Calibri" charset="0"/>
                <a:cs typeface="Times New Roman" charset="0"/>
              </a:rPr>
              <a:t> </a:t>
            </a:r>
            <a:r>
              <a:rPr lang="en-GB" sz="2500" dirty="0">
                <a:latin typeface="Calibri" charset="0"/>
                <a:ea typeface="Calibri" charset="0"/>
                <a:cs typeface="Times New Roman" charset="0"/>
              </a:rPr>
              <a:t>should we try developing </a:t>
            </a:r>
            <a:r>
              <a:rPr lang="en-GB" sz="2500" dirty="0" smtClean="0">
                <a:latin typeface="Calibri" charset="0"/>
                <a:ea typeface="Calibri" charset="0"/>
                <a:cs typeface="Times New Roman" charset="0"/>
              </a:rPr>
              <a:t>creative </a:t>
            </a:r>
            <a:r>
              <a:rPr lang="en-GB" sz="2500" dirty="0">
                <a:latin typeface="Calibri" charset="0"/>
                <a:ea typeface="Calibri" charset="0"/>
                <a:cs typeface="Times New Roman" charset="0"/>
              </a:rPr>
              <a:t>and innovative minds, capable </a:t>
            </a:r>
            <a:r>
              <a:rPr lang="en-GB" sz="2500" dirty="0" smtClean="0">
                <a:latin typeface="Calibri" charset="0"/>
                <a:ea typeface="Calibri" charset="0"/>
                <a:cs typeface="Times New Roman" charset="0"/>
              </a:rPr>
              <a:t>of</a:t>
            </a:r>
          </a:p>
          <a:p>
            <a:pPr marL="640080" marR="457200" lvl="1" indent="0" algn="just">
              <a:lnSpc>
                <a:spcPct val="115000"/>
              </a:lnSpc>
              <a:spcBef>
                <a:spcPts val="0"/>
              </a:spcBef>
              <a:buNone/>
            </a:pPr>
            <a:r>
              <a:rPr lang="en-GB" sz="2500" dirty="0" smtClean="0">
                <a:latin typeface="Calibri" charset="0"/>
                <a:ea typeface="Calibri" charset="0"/>
                <a:cs typeface="Times New Roman" charset="0"/>
              </a:rPr>
              <a:t> </a:t>
            </a:r>
            <a:r>
              <a:rPr lang="en-GB" sz="2500" dirty="0">
                <a:latin typeface="Calibri" charset="0"/>
                <a:ea typeface="Calibri" charset="0"/>
                <a:cs typeface="Times New Roman" charset="0"/>
              </a:rPr>
              <a:t>discovery from the preschool age on, </a:t>
            </a:r>
            <a:r>
              <a:rPr lang="en-GB" sz="2500" dirty="0" smtClean="0">
                <a:latin typeface="Calibri" charset="0"/>
                <a:ea typeface="Calibri" charset="0"/>
                <a:cs typeface="Times New Roman" charset="0"/>
              </a:rPr>
              <a:t>throughout </a:t>
            </a:r>
            <a:r>
              <a:rPr lang="en-GB" sz="2500" dirty="0">
                <a:latin typeface="Calibri" charset="0"/>
                <a:ea typeface="Calibri" charset="0"/>
                <a:cs typeface="Times New Roman" charset="0"/>
              </a:rPr>
              <a:t>life?”  (Piaget, N.D.)</a:t>
            </a:r>
          </a:p>
          <a:p>
            <a:pPr marL="0" indent="0">
              <a:buNone/>
            </a:pPr>
            <a:r>
              <a:rPr lang="en-GB" sz="2500" dirty="0" smtClean="0"/>
              <a:t> </a:t>
            </a:r>
          </a:p>
          <a:p>
            <a:pPr marL="0" indent="0">
              <a:buNone/>
            </a:pPr>
            <a:r>
              <a:rPr lang="en-GB" sz="2500" dirty="0" smtClean="0"/>
              <a:t>Piaget </a:t>
            </a:r>
            <a:r>
              <a:rPr lang="en-GB" sz="2500" dirty="0"/>
              <a:t>located the child at the </a:t>
            </a:r>
            <a:r>
              <a:rPr lang="en-GB" sz="2500" dirty="0" err="1"/>
              <a:t>center</a:t>
            </a:r>
            <a:r>
              <a:rPr lang="en-GB" sz="2500" dirty="0"/>
              <a:t> of their own learning, he believed that children followed a constructivist approach to cognitive development. This meaning that children actively created their own paths of learning and development (Halfpenny &amp; </a:t>
            </a:r>
            <a:r>
              <a:rPr lang="en-GB" sz="2500" dirty="0" err="1"/>
              <a:t>Petterson</a:t>
            </a:r>
            <a:r>
              <a:rPr lang="en-GB" sz="2500" dirty="0"/>
              <a:t>, 2013).  His theory of play more commonly named ‘developmental stage theory’ is centred around the idea that cognitive development requires suitable stimuli from the environment and new experiences taking place as the child matures (Piaget, 2013). He used the word ‘schema’ to describe internal organised patterns of thought and behaviour. Piaget believed that schemas are conceptual and can evolve and develop through two processes; ‘assimilation’ of new knowledge and experience and ‘accommodation’ of this new knowledge into already established schemas (</a:t>
            </a:r>
            <a:r>
              <a:rPr lang="en-GB" sz="2500" dirty="0" err="1"/>
              <a:t>Gray</a:t>
            </a:r>
            <a:r>
              <a:rPr lang="en-GB" sz="2500" dirty="0"/>
              <a:t> &amp; </a:t>
            </a:r>
            <a:r>
              <a:rPr lang="en-GB" sz="2500" dirty="0" err="1"/>
              <a:t>MacBlain</a:t>
            </a:r>
            <a:r>
              <a:rPr lang="en-GB" sz="2500" dirty="0"/>
              <a:t>, 2015). When interacting with the world around them it is these assembled schemas that are used. He also theorised that the richer a child’s play environment the better the schema will be assembled. </a:t>
            </a:r>
            <a:br>
              <a:rPr lang="en-GB" sz="2500" dirty="0"/>
            </a:br>
            <a:endParaRPr lang="en-GB" sz="2500" dirty="0"/>
          </a:p>
          <a:p>
            <a:pPr marL="0" indent="0">
              <a:buNone/>
            </a:pPr>
            <a:r>
              <a:rPr lang="en-GB" sz="2500" dirty="0"/>
              <a:t>Piaget challenged traditional methods of education at his time, the very basis of his constructivist approach described the child as an active learner. The child directing their own learning and creating their own self specific schemas through interaction with that environment around them (Halfpenny &amp; </a:t>
            </a:r>
            <a:r>
              <a:rPr lang="en-GB" sz="2500" dirty="0" err="1"/>
              <a:t>Petterson</a:t>
            </a:r>
            <a:r>
              <a:rPr lang="en-GB" sz="2500" dirty="0"/>
              <a:t>, 2013).</a:t>
            </a:r>
          </a:p>
          <a:p>
            <a:pPr marL="0" indent="0">
              <a:buNone/>
            </a:pPr>
            <a:endParaRPr lang="en-US" dirty="0"/>
          </a:p>
        </p:txBody>
      </p:sp>
      <p:sp>
        <p:nvSpPr>
          <p:cNvPr id="9" name="Text Placeholder 8"/>
          <p:cNvSpPr>
            <a:spLocks noGrp="1"/>
          </p:cNvSpPr>
          <p:nvPr>
            <p:ph type="body" sz="quarter" idx="21"/>
          </p:nvPr>
        </p:nvSpPr>
        <p:spPr>
          <a:xfrm>
            <a:off x="1166310" y="6172200"/>
            <a:ext cx="13048488" cy="914400"/>
          </a:xfrm>
        </p:spPr>
        <p:txBody>
          <a:bodyPr/>
          <a:lstStyle/>
          <a:p>
            <a:r>
              <a:rPr lang="en-US" dirty="0"/>
              <a:t>What is Creativity?</a:t>
            </a:r>
            <a:endParaRPr lang="en-US" dirty="0"/>
          </a:p>
        </p:txBody>
      </p:sp>
      <p:sp>
        <p:nvSpPr>
          <p:cNvPr id="21" name="Text Placeholder 20"/>
          <p:cNvSpPr>
            <a:spLocks noGrp="1"/>
          </p:cNvSpPr>
          <p:nvPr>
            <p:ph type="body" sz="quarter" idx="34"/>
          </p:nvPr>
        </p:nvSpPr>
        <p:spPr>
          <a:xfrm>
            <a:off x="15394373" y="23317199"/>
            <a:ext cx="13048488" cy="914400"/>
          </a:xfrm>
        </p:spPr>
        <p:txBody>
          <a:bodyPr/>
          <a:lstStyle/>
          <a:p>
            <a:r>
              <a:rPr lang="en-US" dirty="0" smtClean="0"/>
              <a:t>The Three C’s</a:t>
            </a:r>
            <a:endParaRPr lang="en-US" dirty="0"/>
          </a:p>
        </p:txBody>
      </p:sp>
      <p:sp>
        <p:nvSpPr>
          <p:cNvPr id="2" name="TextBox 1"/>
          <p:cNvSpPr txBox="1"/>
          <p:nvPr/>
        </p:nvSpPr>
        <p:spPr>
          <a:xfrm>
            <a:off x="36880800" y="1219260"/>
            <a:ext cx="5811838" cy="1938992"/>
          </a:xfrm>
          <a:prstGeom prst="rect">
            <a:avLst/>
          </a:prstGeom>
          <a:noFill/>
        </p:spPr>
        <p:txBody>
          <a:bodyPr wrap="square" rtlCol="0">
            <a:spAutoFit/>
          </a:bodyPr>
          <a:lstStyle/>
          <a:p>
            <a:pPr algn="ctr"/>
            <a:r>
              <a:rPr lang="en-US" sz="6000" dirty="0" smtClean="0"/>
              <a:t>P1501807</a:t>
            </a:r>
          </a:p>
          <a:p>
            <a:pPr algn="ctr"/>
            <a:r>
              <a:rPr lang="en-US" sz="6000" dirty="0" smtClean="0"/>
              <a:t>Dylan T Churm</a:t>
            </a:r>
            <a:endParaRPr lang="en-US" sz="6000" dirty="0" smtClean="0"/>
          </a:p>
        </p:txBody>
      </p:sp>
      <p:sp>
        <p:nvSpPr>
          <p:cNvPr id="30" name="TextBox 29"/>
          <p:cNvSpPr txBox="1"/>
          <p:nvPr/>
        </p:nvSpPr>
        <p:spPr>
          <a:xfrm>
            <a:off x="15425026" y="7837714"/>
            <a:ext cx="13017835" cy="10095071"/>
          </a:xfrm>
          <a:prstGeom prst="rect">
            <a:avLst/>
          </a:prstGeom>
          <a:noFill/>
        </p:spPr>
        <p:txBody>
          <a:bodyPr wrap="square" rtlCol="0">
            <a:spAutoFit/>
          </a:bodyPr>
          <a:lstStyle/>
          <a:p>
            <a:r>
              <a:rPr lang="en-GB" sz="2500" dirty="0"/>
              <a:t>Dr Maria Montessori approach to education is commonly considered a form of play based learning. She believed that teachers and practitioners should focus on the individual child as a learner as opposed to a specific lesson plan (</a:t>
            </a:r>
            <a:r>
              <a:rPr lang="en-GB" sz="2500" dirty="0" err="1"/>
              <a:t>Issacs</a:t>
            </a:r>
            <a:r>
              <a:rPr lang="en-GB" sz="2500" dirty="0"/>
              <a:t> &amp; </a:t>
            </a:r>
            <a:r>
              <a:rPr lang="en-GB" sz="2500" dirty="0" err="1"/>
              <a:t>Issacs</a:t>
            </a:r>
            <a:r>
              <a:rPr lang="en-GB" sz="2500" dirty="0"/>
              <a:t>, 2013). Montessori practitioners lead children to ask questions, think for themselves, explore, discover and create their own ideas. The main directives of a Montessori practitioner are to aid children to retain the innate curiosity, creativity and intelligence Montessori believed children are born with (</a:t>
            </a:r>
            <a:r>
              <a:rPr lang="en-GB" sz="2500" dirty="0" err="1"/>
              <a:t>Lillard</a:t>
            </a:r>
            <a:r>
              <a:rPr lang="en-GB" sz="2500" dirty="0"/>
              <a:t>, 2013).</a:t>
            </a:r>
          </a:p>
          <a:p>
            <a:r>
              <a:rPr lang="en-GB" sz="2500" dirty="0"/>
              <a:t> </a:t>
            </a:r>
          </a:p>
          <a:p>
            <a:r>
              <a:rPr lang="en-GB" sz="2500" dirty="0"/>
              <a:t>The official American Montessori Society state that there are many elements that make a Montessori classroom unique. The classrooms are arranged with mixed ages, children ranging from three to six years of age are combined in a classroom setting together. The class activities and lessons are choses by the pupils (</a:t>
            </a:r>
            <a:r>
              <a:rPr lang="en-GB" sz="2500" dirty="0" err="1"/>
              <a:t>Broodie</a:t>
            </a:r>
            <a:r>
              <a:rPr lang="en-GB" sz="2500" dirty="0"/>
              <a:t>, 2013). The school day is differently structured to traditional classrooms, allowing children uninterrupted blocks of work time, this is a fundamental aspect of the Montessori approach. This block of time is essential to allow the child enough time to freely select materials and become fully engaged in their work.  This in turn </a:t>
            </a:r>
            <a:r>
              <a:rPr lang="en-US" sz="2500" dirty="0"/>
              <a:t>creates an environment where children aren’t under pressure thus allowing the freedom needed to be creative and innovative (Aubrey &amp; Riley, 2015). </a:t>
            </a:r>
            <a:endParaRPr lang="en-GB" sz="2500" dirty="0"/>
          </a:p>
          <a:p>
            <a:r>
              <a:rPr lang="en-GB" sz="2500" dirty="0"/>
              <a:t> </a:t>
            </a:r>
          </a:p>
          <a:p>
            <a:r>
              <a:rPr lang="en-GB" sz="2500" dirty="0"/>
              <a:t>Despite Montessori’s approach being perceived as a play based learning approach, she was very firm in noting that she believed there was little to be learned from imaginative play. She supported the idea of allowing children the opportunities to take part in practical activities. Instead of role playing serving dinner, Montessori believed children should physically take part in serving dinner in real life. This interesting thought process of hers surprisingly contradicts her apparent emphasis on child centred learning and approaches to creativity (</a:t>
            </a:r>
            <a:r>
              <a:rPr lang="en-GB" sz="2500" dirty="0" err="1"/>
              <a:t>Gray</a:t>
            </a:r>
            <a:r>
              <a:rPr lang="en-GB" sz="2500" dirty="0"/>
              <a:t> &amp; </a:t>
            </a:r>
            <a:r>
              <a:rPr lang="en-GB" sz="2500" dirty="0" err="1"/>
              <a:t>MacBlain</a:t>
            </a:r>
            <a:r>
              <a:rPr lang="en-GB" sz="2500" dirty="0"/>
              <a:t>, 2015). </a:t>
            </a:r>
          </a:p>
        </p:txBody>
      </p:sp>
      <p:pic>
        <p:nvPicPr>
          <p:cNvPr id="31" name="Picture 3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889418" y="18194905"/>
            <a:ext cx="10058400" cy="5029200"/>
          </a:xfrm>
          <a:prstGeom prst="rect">
            <a:avLst/>
          </a:prstGeom>
        </p:spPr>
      </p:pic>
      <p:sp>
        <p:nvSpPr>
          <p:cNvPr id="38" name="Text Placeholder 8"/>
          <p:cNvSpPr>
            <a:spLocks noGrp="1"/>
          </p:cNvSpPr>
          <p:nvPr>
            <p:ph type="body" sz="quarter" idx="21"/>
          </p:nvPr>
        </p:nvSpPr>
        <p:spPr>
          <a:xfrm>
            <a:off x="29679621" y="6184778"/>
            <a:ext cx="13048488" cy="914400"/>
          </a:xfrm>
        </p:spPr>
        <p:txBody>
          <a:bodyPr/>
          <a:lstStyle/>
          <a:p>
            <a:r>
              <a:rPr lang="en-US" dirty="0" smtClean="0"/>
              <a:t>Big C &amp; Little C</a:t>
            </a:r>
            <a:endParaRPr lang="en-US" dirty="0"/>
          </a:p>
        </p:txBody>
      </p:sp>
      <p:sp>
        <p:nvSpPr>
          <p:cNvPr id="39" name="Text Placeholder 20"/>
          <p:cNvSpPr>
            <a:spLocks noGrp="1"/>
          </p:cNvSpPr>
          <p:nvPr>
            <p:ph type="body" sz="quarter" idx="34"/>
          </p:nvPr>
        </p:nvSpPr>
        <p:spPr>
          <a:xfrm>
            <a:off x="15427086" y="23316074"/>
            <a:ext cx="13048488" cy="822430"/>
          </a:xfrm>
        </p:spPr>
        <p:txBody>
          <a:bodyPr/>
          <a:lstStyle/>
          <a:p>
            <a:r>
              <a:rPr lang="en-US" dirty="0" smtClean="0"/>
              <a:t>The Three C’s</a:t>
            </a:r>
            <a:endParaRPr lang="en-US" dirty="0"/>
          </a:p>
        </p:txBody>
      </p:sp>
      <p:sp>
        <p:nvSpPr>
          <p:cNvPr id="34" name="TextBox 33"/>
          <p:cNvSpPr txBox="1"/>
          <p:nvPr/>
        </p:nvSpPr>
        <p:spPr>
          <a:xfrm>
            <a:off x="15425025" y="24403281"/>
            <a:ext cx="13017835" cy="8710077"/>
          </a:xfrm>
          <a:prstGeom prst="rect">
            <a:avLst/>
          </a:prstGeom>
          <a:noFill/>
        </p:spPr>
        <p:txBody>
          <a:bodyPr wrap="square" rtlCol="0">
            <a:spAutoFit/>
          </a:bodyPr>
          <a:lstStyle/>
          <a:p>
            <a:r>
              <a:rPr lang="en-US" sz="2500" dirty="0"/>
              <a:t>Moving on to 21</a:t>
            </a:r>
            <a:r>
              <a:rPr lang="en-US" sz="2500" baseline="30000" dirty="0"/>
              <a:t>st</a:t>
            </a:r>
            <a:r>
              <a:rPr lang="en-US" sz="2500" dirty="0"/>
              <a:t> century education and its influences and perspectives, Tina Bruce is one of the more well-known social learning theorists. Pound (2017) writes that she </a:t>
            </a:r>
            <a:r>
              <a:rPr lang="en-US" sz="2500" dirty="0" err="1"/>
              <a:t>favours</a:t>
            </a:r>
            <a:r>
              <a:rPr lang="en-US" sz="2500" dirty="0"/>
              <a:t> a holistic approach with her work and writing supporting the idea that teaching children and their learning should be focused around creativity, play and first hand experiences. Bruce values play as a complex expression of learning and a chance to share, invent, imagine and create (Bruce, 2004).  Stemming from this is Bruce’s ideas of ‘Free-flow Play’. This form of play is described by Bruce (1991) as a form of non-structured and exploratory play.  Although as previously stated, Montessori did not see the importance of imaginative play, however, her ideas of uninterrupted blocks of time do mirror Bruce’s ideology of free-flow play. Bruce suggests a beneficial free flow play session will allow each child enough time to progress at his/her own pace and be led by the child (Bruce, 2012).   </a:t>
            </a:r>
            <a:endParaRPr lang="en-US" sz="2500" dirty="0" smtClean="0"/>
          </a:p>
          <a:p>
            <a:endParaRPr lang="en-US" sz="2500" dirty="0"/>
          </a:p>
          <a:p>
            <a:r>
              <a:rPr lang="en-US" sz="2500" dirty="0"/>
              <a:t>A chief aspect of Bruce’s theoretical approach to creative learning is built around schema. Bruce (2012) and </a:t>
            </a:r>
            <a:r>
              <a:rPr lang="en-US" sz="2500" dirty="0" err="1"/>
              <a:t>Athey</a:t>
            </a:r>
            <a:r>
              <a:rPr lang="en-US" sz="2500" dirty="0"/>
              <a:t> described schema as a pattern of repeated action. They also noted that a cluster of these assimilated schemas develop into creative concepts. Pound (2017) writes that Bruce’s work has influenced the current Early Years Foundation Stage in England and encouraged government thinking which was key in the writing of the above policy.</a:t>
            </a:r>
            <a:endParaRPr lang="en-GB" sz="8000" dirty="0"/>
          </a:p>
          <a:p>
            <a:endParaRPr lang="en-GB" sz="2500" dirty="0"/>
          </a:p>
          <a:p>
            <a:r>
              <a:rPr lang="en-US" sz="2500" dirty="0"/>
              <a:t> </a:t>
            </a:r>
            <a:endParaRPr lang="en-GB" sz="2500" dirty="0"/>
          </a:p>
          <a:p>
            <a:endParaRPr lang="en-US" sz="6000" dirty="0" err="1" smtClean="0"/>
          </a:p>
        </p:txBody>
      </p:sp>
      <p:sp>
        <p:nvSpPr>
          <p:cNvPr id="42" name="Text Placeholder 4"/>
          <p:cNvSpPr>
            <a:spLocks noGrp="1"/>
          </p:cNvSpPr>
          <p:nvPr>
            <p:ph type="body" sz="quarter" idx="13"/>
          </p:nvPr>
        </p:nvSpPr>
        <p:spPr>
          <a:xfrm>
            <a:off x="29539337" y="20577750"/>
            <a:ext cx="13044367" cy="885781"/>
          </a:xfrm>
        </p:spPr>
        <p:txBody>
          <a:bodyPr/>
          <a:lstStyle/>
          <a:p>
            <a:r>
              <a:rPr lang="en-US" dirty="0" smtClean="0"/>
              <a:t>Conclusion</a:t>
            </a:r>
            <a:endParaRPr lang="en-US" dirty="0"/>
          </a:p>
        </p:txBody>
      </p:sp>
      <p:sp>
        <p:nvSpPr>
          <p:cNvPr id="36" name="Rectangle 35"/>
          <p:cNvSpPr/>
          <p:nvPr/>
        </p:nvSpPr>
        <p:spPr>
          <a:xfrm>
            <a:off x="29679621" y="7533459"/>
            <a:ext cx="12763801" cy="7017306"/>
          </a:xfrm>
          <a:prstGeom prst="rect">
            <a:avLst/>
          </a:prstGeom>
        </p:spPr>
        <p:txBody>
          <a:bodyPr wrap="square">
            <a:spAutoFit/>
          </a:bodyPr>
          <a:lstStyle/>
          <a:p>
            <a:r>
              <a:rPr lang="en-US" sz="2500" dirty="0">
                <a:latin typeface="Calibri" charset="0"/>
                <a:ea typeface="Calibri" charset="0"/>
                <a:cs typeface="Times New Roman" charset="0"/>
              </a:rPr>
              <a:t>Along with Bruce another 21</a:t>
            </a:r>
            <a:r>
              <a:rPr lang="en-US" sz="2500" baseline="30000" dirty="0">
                <a:latin typeface="Calibri" charset="0"/>
                <a:ea typeface="Calibri" charset="0"/>
                <a:cs typeface="Times New Roman" charset="0"/>
              </a:rPr>
              <a:t>st</a:t>
            </a:r>
            <a:r>
              <a:rPr lang="en-US" sz="2500" dirty="0">
                <a:latin typeface="Calibri" charset="0"/>
                <a:ea typeface="Calibri" charset="0"/>
                <a:cs typeface="Times New Roman" charset="0"/>
              </a:rPr>
              <a:t> century perspective includes the champion of creativity Anna Craft. </a:t>
            </a:r>
            <a:r>
              <a:rPr lang="en-US" sz="2500" dirty="0" err="1">
                <a:latin typeface="Calibri" charset="0"/>
                <a:ea typeface="Calibri" charset="0"/>
                <a:cs typeface="Times New Roman" charset="0"/>
              </a:rPr>
              <a:t>Cremin</a:t>
            </a:r>
            <a:r>
              <a:rPr lang="en-US" sz="2500" dirty="0">
                <a:latin typeface="Calibri" charset="0"/>
                <a:ea typeface="Calibri" charset="0"/>
                <a:cs typeface="Times New Roman" charset="0"/>
              </a:rPr>
              <a:t> &amp; Chappell (2014) describe Craft to have coined the term ‘possibility thinking’. Craft believed that creativity should be cultivated from the earliest years of a child’s education. Craft supposed that creativity could be mapped out to be understood as an inherent capability in all children not a gift entrusted to a small few. Possibility Thinking has been incorporated and embraced by early years and secondary practitioners across England (Craft, 2005). </a:t>
            </a:r>
            <a:endParaRPr lang="en-GB" sz="2500" dirty="0">
              <a:latin typeface="Calibri" charset="0"/>
              <a:ea typeface="Calibri" charset="0"/>
              <a:cs typeface="Times New Roman" charset="0"/>
            </a:endParaRPr>
          </a:p>
          <a:p>
            <a:r>
              <a:rPr lang="en-US" sz="2500" dirty="0">
                <a:latin typeface="Calibri" charset="0"/>
                <a:ea typeface="Calibri" charset="0"/>
                <a:cs typeface="Times New Roman" charset="0"/>
              </a:rPr>
              <a:t> </a:t>
            </a:r>
            <a:endParaRPr lang="en-GB" sz="2500" dirty="0">
              <a:latin typeface="Calibri" charset="0"/>
              <a:ea typeface="Calibri" charset="0"/>
              <a:cs typeface="Times New Roman" charset="0"/>
            </a:endParaRPr>
          </a:p>
          <a:p>
            <a:r>
              <a:rPr lang="en-US" sz="2500" dirty="0">
                <a:latin typeface="Calibri" charset="0"/>
                <a:ea typeface="Calibri" charset="0"/>
                <a:cs typeface="Times New Roman" charset="0"/>
              </a:rPr>
              <a:t>In her work, Craft also discussed the ‘Big C’ and ‘Little C’ in creativity. The ‘Big C‘ being the creative break </a:t>
            </a:r>
            <a:r>
              <a:rPr lang="en-US" sz="2500" dirty="0" err="1">
                <a:latin typeface="Calibri" charset="0"/>
                <a:ea typeface="Calibri" charset="0"/>
                <a:cs typeface="Times New Roman" charset="0"/>
              </a:rPr>
              <a:t>throughs</a:t>
            </a:r>
            <a:r>
              <a:rPr lang="en-US" sz="2500" dirty="0">
                <a:latin typeface="Calibri" charset="0"/>
                <a:ea typeface="Calibri" charset="0"/>
                <a:cs typeface="Times New Roman" charset="0"/>
              </a:rPr>
              <a:t> we expect from geniuses and innovative thinkers. The ‘Little C’ is described by Craft as the small ideas that improve and enrich lives. For example, a child creating a small tune on a recorder or teaching their dog to sit. These ideas do not lead to fame but Craft however considered these endeavors as a valid form of creative thinking (Craft, 2003).  Professor Craft suggested that to nurture and proactively encourage the ‘Little C’ in children’s education, practitioners must provide the best play environment. To do this she was adamant that practitioners must understand that a stimulating creative environment is not just a variety of toys and provision, that a toy is 10% of a child’s creative ingenious and the other 90% is a child’s ability to use their imagination freely (Craft, 2001).  </a:t>
            </a:r>
            <a:endParaRPr lang="en-GB" sz="2500" dirty="0">
              <a:latin typeface="Calibri" charset="0"/>
              <a:ea typeface="Calibri" charset="0"/>
              <a:cs typeface="Times New Roman" charset="0"/>
            </a:endParaRPr>
          </a:p>
          <a:p>
            <a:r>
              <a:rPr lang="en-US" sz="2500" dirty="0">
                <a:latin typeface="Calibri" charset="0"/>
                <a:ea typeface="Calibri" charset="0"/>
                <a:cs typeface="Times New Roman" charset="0"/>
              </a:rPr>
              <a:t> </a:t>
            </a:r>
            <a:endParaRPr lang="en-GB" sz="2500" dirty="0">
              <a:effectLst/>
              <a:latin typeface="Calibri" charset="0"/>
              <a:ea typeface="Calibri" charset="0"/>
              <a:cs typeface="Times New Roman" charset="0"/>
            </a:endParaRPr>
          </a:p>
        </p:txBody>
      </p:sp>
      <p:pic>
        <p:nvPicPr>
          <p:cNvPr id="37" name="Picture 3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393311" y="14694483"/>
            <a:ext cx="7226300" cy="4752355"/>
          </a:xfrm>
          <a:prstGeom prst="rect">
            <a:avLst/>
          </a:prstGeom>
        </p:spPr>
      </p:pic>
      <p:sp>
        <p:nvSpPr>
          <p:cNvPr id="41" name="Rectangle 40"/>
          <p:cNvSpPr/>
          <p:nvPr/>
        </p:nvSpPr>
        <p:spPr>
          <a:xfrm>
            <a:off x="30104186" y="22286764"/>
            <a:ext cx="12121522" cy="8556188"/>
          </a:xfrm>
          <a:prstGeom prst="rect">
            <a:avLst/>
          </a:prstGeom>
        </p:spPr>
        <p:txBody>
          <a:bodyPr wrap="square">
            <a:spAutoFit/>
          </a:bodyPr>
          <a:lstStyle/>
          <a:p>
            <a:r>
              <a:rPr lang="en-US" sz="2500" dirty="0">
                <a:latin typeface="Calibri" charset="0"/>
                <a:ea typeface="Calibri" charset="0"/>
                <a:cs typeface="Times New Roman" charset="0"/>
              </a:rPr>
              <a:t>The question being asked by many is; why does the development of creativity matter in children’s education? The answer after evaluating these four perspectives is a relatively simple one. As a society, creativity is highly valued in adults, it is contributed to inventiveness, innovation, can lead to political developments such as new, updated curriculums and even economic progression. Without creativity, humans would not progress and evolve (</a:t>
            </a:r>
            <a:r>
              <a:rPr lang="en-GB" sz="2500" dirty="0" err="1">
                <a:latin typeface="Calibri" charset="0"/>
                <a:ea typeface="Calibri" charset="0"/>
                <a:cs typeface="Times New Roman" charset="0"/>
              </a:rPr>
              <a:t>Doireann</a:t>
            </a:r>
            <a:r>
              <a:rPr lang="en-GB" sz="2500" dirty="0">
                <a:latin typeface="Calibri" charset="0"/>
                <a:ea typeface="Calibri" charset="0"/>
                <a:cs typeface="Times New Roman" charset="0"/>
              </a:rPr>
              <a:t> O'Connor, 2012)</a:t>
            </a:r>
            <a:r>
              <a:rPr lang="en-US" sz="2500" dirty="0">
                <a:latin typeface="Calibri" charset="0"/>
                <a:ea typeface="Calibri" charset="0"/>
                <a:cs typeface="Times New Roman" charset="0"/>
              </a:rPr>
              <a:t>.  </a:t>
            </a:r>
            <a:endParaRPr lang="en-GB" sz="2500" dirty="0">
              <a:latin typeface="Calibri" charset="0"/>
              <a:ea typeface="Calibri" charset="0"/>
              <a:cs typeface="Times New Roman" charset="0"/>
            </a:endParaRPr>
          </a:p>
          <a:p>
            <a:r>
              <a:rPr lang="en-US" sz="2500" dirty="0">
                <a:latin typeface="Calibri" charset="0"/>
                <a:ea typeface="Calibri" charset="0"/>
                <a:cs typeface="Times New Roman" charset="0"/>
              </a:rPr>
              <a:t> </a:t>
            </a:r>
            <a:endParaRPr lang="en-GB" sz="2500" dirty="0">
              <a:latin typeface="Calibri" charset="0"/>
              <a:ea typeface="Calibri" charset="0"/>
              <a:cs typeface="Times New Roman" charset="0"/>
            </a:endParaRPr>
          </a:p>
          <a:p>
            <a:r>
              <a:rPr lang="en-US" sz="2500" dirty="0">
                <a:latin typeface="Calibri" charset="0"/>
                <a:ea typeface="Calibri" charset="0"/>
                <a:cs typeface="Times New Roman" charset="0"/>
              </a:rPr>
              <a:t>Education has a key role to play in the development of children’s curiosity and creativity. Piaget, </a:t>
            </a:r>
            <a:r>
              <a:rPr lang="en-US" sz="2500" dirty="0" err="1">
                <a:latin typeface="Calibri" charset="0"/>
                <a:ea typeface="Calibri" charset="0"/>
                <a:cs typeface="Times New Roman" charset="0"/>
              </a:rPr>
              <a:t>Montesorri</a:t>
            </a:r>
            <a:r>
              <a:rPr lang="en-US" sz="2500" dirty="0">
                <a:latin typeface="Calibri" charset="0"/>
                <a:ea typeface="Calibri" charset="0"/>
                <a:cs typeface="Times New Roman" charset="0"/>
              </a:rPr>
              <a:t>, Bruce and Craft all saw the value of play and its ability to feed the child’s imagination and creative development. DCELLS (2008) write that the creative process is what is most important in the early year’s development of the child, as it allows for the progression of skill sets such as thinking, collaborating and communicating ideas. Children can be taught how to count and how to recite information but they cannot be re taught how to be innovative and creative. DCELLS (2008) also remind practitioners and parents alike that contrary to belief creativity should not only be encouraged through the arts but is essential to all areas of learning including Mathematics, Science and Technology.</a:t>
            </a:r>
            <a:endParaRPr lang="en-GB" sz="2500" dirty="0">
              <a:latin typeface="Calibri" charset="0"/>
              <a:ea typeface="Calibri" charset="0"/>
              <a:cs typeface="Times New Roman" charset="0"/>
            </a:endParaRPr>
          </a:p>
          <a:p>
            <a:r>
              <a:rPr lang="en-US" sz="2500" dirty="0">
                <a:latin typeface="Calibri" charset="0"/>
                <a:ea typeface="Calibri" charset="0"/>
                <a:cs typeface="Times New Roman" charset="0"/>
              </a:rPr>
              <a:t> </a:t>
            </a:r>
            <a:endParaRPr lang="en-GB" sz="2500" dirty="0">
              <a:latin typeface="Calibri" charset="0"/>
              <a:ea typeface="Calibri" charset="0"/>
              <a:cs typeface="Times New Roman" charset="0"/>
            </a:endParaRPr>
          </a:p>
          <a:p>
            <a:r>
              <a:rPr lang="en-US" sz="2500" dirty="0">
                <a:latin typeface="Calibri" charset="0"/>
                <a:ea typeface="Calibri" charset="0"/>
                <a:cs typeface="Times New Roman" charset="0"/>
              </a:rPr>
              <a:t>The Foundation Phase in wales and the Early Years Foundation Stage in England have brought creativity to the forefront of the British education system (Feldman, 2006). As stated above have links to the perspectives this poster has discussed, however it is down to the creative ingenuity of the practitioner to nurture and encourage the child’s creative development.</a:t>
            </a:r>
            <a:endParaRPr lang="en-GB" sz="2500" dirty="0">
              <a:effectLst/>
              <a:latin typeface="Calibri" charset="0"/>
              <a:ea typeface="Calibri" charset="0"/>
              <a:cs typeface="Times New Roman" charset="0"/>
            </a:endParaRPr>
          </a:p>
        </p:txBody>
      </p:sp>
      <p:sp>
        <p:nvSpPr>
          <p:cNvPr id="43" name="Text Placeholder 42"/>
          <p:cNvSpPr>
            <a:spLocks noGrp="1"/>
          </p:cNvSpPr>
          <p:nvPr>
            <p:ph type="body" sz="quarter" idx="29"/>
          </p:nvPr>
        </p:nvSpPr>
        <p:spPr/>
        <p:txBody>
          <a:bodyPr/>
          <a:lstStyle/>
          <a:p>
            <a:r>
              <a:rPr lang="en-US" smtClean="0"/>
              <a:t>Time to Play</a:t>
            </a:r>
            <a:endParaRPr lang="en-US"/>
          </a:p>
        </p:txBody>
      </p:sp>
    </p:spTree>
    <p:extLst>
      <p:ext uri="{BB962C8B-B14F-4D97-AF65-F5344CB8AC3E}">
        <p14:creationId xmlns:p14="http://schemas.microsoft.com/office/powerpoint/2010/main" val="931198942"/>
      </p:ext>
    </p:extLst>
  </p:cSld>
  <p:clrMapOvr>
    <a:masterClrMapping/>
  </p:clrMapOvr>
  <p:timing>
    <p:tnLst>
      <p:par>
        <p:cTn id="1" dur="indefinite" restart="never" nodeType="tmRoot"/>
      </p:par>
    </p:tnLst>
  </p:timing>
</p:sld>
</file>

<file path=ppt/theme/theme1.xml><?xml version="1.0" encoding="utf-8"?>
<a:theme xmlns:a="http://schemas.openxmlformats.org/drawingml/2006/main" name="Medical Poster">
  <a:themeElements>
    <a:clrScheme name="Medical Poster B">
      <a:dk1>
        <a:sysClr val="windowText" lastClr="000000"/>
      </a:dk1>
      <a:lt1>
        <a:sysClr val="window" lastClr="FFFFFF"/>
      </a:lt1>
      <a:dk2>
        <a:srgbClr val="256693"/>
      </a:dk2>
      <a:lt2>
        <a:srgbClr val="D2EAFA"/>
      </a:lt2>
      <a:accent1>
        <a:srgbClr val="2F82BB"/>
      </a:accent1>
      <a:accent2>
        <a:srgbClr val="C9C64E"/>
      </a:accent2>
      <a:accent3>
        <a:srgbClr val="A5AB81"/>
      </a:accent3>
      <a:accent4>
        <a:srgbClr val="D8B25C"/>
      </a:accent4>
      <a:accent5>
        <a:srgbClr val="689CC0"/>
      </a:accent5>
      <a:accent6>
        <a:srgbClr val="968C8C"/>
      </a:accent6>
      <a:hlink>
        <a:srgbClr val="2F82BB"/>
      </a:hlink>
      <a:folHlink>
        <a:srgbClr val="808080"/>
      </a:folHlink>
    </a:clrScheme>
    <a:fontScheme name="Arial Black-Arial">
      <a:majorFont>
        <a:latin typeface="Arial Black" panose="020B0A04020102020204"/>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1">
            <a:lumMod val="75000"/>
          </a:schemeClr>
        </a:solidFill>
        <a:ln>
          <a:noFill/>
        </a:ln>
      </a:spPr>
      <a:bodyPr rtlCol="0" anchor="ctr"/>
      <a:lstStyle>
        <a:defPPr algn="ctr">
          <a:defRPr sz="600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w="28575">
          <a:solidFill>
            <a:schemeClr val="tx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defRPr sz="6000" dirty="0" err="1" smtClean="0"/>
        </a:defPPr>
      </a:lstStyle>
    </a:txDef>
  </a:objectDefaults>
  <a:extraClrSchemeLst/>
  <a:extLst>
    <a:ext uri="{05A4C25C-085E-4340-85A3-A5531E510DB2}">
      <thm15:themeFamily xmlns:thm15="http://schemas.microsoft.com/office/thememl/2012/main" name="Presentation2" id="{0CDA158F-BD11-4947-AD81-47123E717BAC}" vid="{D7EF840D-21B4-42C8-9035-CFD5E088B4D5}"/>
    </a:ext>
  </a:extLst>
</a:theme>
</file>

<file path=ppt/theme/theme2.xml><?xml version="1.0" encoding="utf-8"?>
<a:theme xmlns:a="http://schemas.openxmlformats.org/drawingml/2006/main" name="Office Theme">
  <a:themeElements>
    <a:clrScheme name="Medical Poster B">
      <a:dk1>
        <a:sysClr val="windowText" lastClr="000000"/>
      </a:dk1>
      <a:lt1>
        <a:sysClr val="window" lastClr="FFFFFF"/>
      </a:lt1>
      <a:dk2>
        <a:srgbClr val="256693"/>
      </a:dk2>
      <a:lt2>
        <a:srgbClr val="D2EAFA"/>
      </a:lt2>
      <a:accent1>
        <a:srgbClr val="2F82BB"/>
      </a:accent1>
      <a:accent2>
        <a:srgbClr val="C9C64E"/>
      </a:accent2>
      <a:accent3>
        <a:srgbClr val="A5AB81"/>
      </a:accent3>
      <a:accent4>
        <a:srgbClr val="D8B25C"/>
      </a:accent4>
      <a:accent5>
        <a:srgbClr val="689CC0"/>
      </a:accent5>
      <a:accent6>
        <a:srgbClr val="968C8C"/>
      </a:accent6>
      <a:hlink>
        <a:srgbClr val="2F82BB"/>
      </a:hlink>
      <a:folHlink>
        <a:srgbClr val="808080"/>
      </a:folHlink>
    </a:clrScheme>
    <a:fontScheme name="Arial Black-Arial">
      <a:majorFont>
        <a:latin typeface="Arial Black" panose="020B0A04020102020204"/>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Medical Poster B">
      <a:dk1>
        <a:sysClr val="windowText" lastClr="000000"/>
      </a:dk1>
      <a:lt1>
        <a:sysClr val="window" lastClr="FFFFFF"/>
      </a:lt1>
      <a:dk2>
        <a:srgbClr val="256693"/>
      </a:dk2>
      <a:lt2>
        <a:srgbClr val="D2EAFA"/>
      </a:lt2>
      <a:accent1>
        <a:srgbClr val="2F82BB"/>
      </a:accent1>
      <a:accent2>
        <a:srgbClr val="C9C64E"/>
      </a:accent2>
      <a:accent3>
        <a:srgbClr val="A5AB81"/>
      </a:accent3>
      <a:accent4>
        <a:srgbClr val="D8B25C"/>
      </a:accent4>
      <a:accent5>
        <a:srgbClr val="689CC0"/>
      </a:accent5>
      <a:accent6>
        <a:srgbClr val="968C8C"/>
      </a:accent6>
      <a:hlink>
        <a:srgbClr val="2F82BB"/>
      </a:hlink>
      <a:folHlink>
        <a:srgbClr val="808080"/>
      </a:folHlink>
    </a:clrScheme>
    <a:fontScheme name="Arial Black-Arial">
      <a:majorFont>
        <a:latin typeface="Arial Black" panose="020B0A04020102020204"/>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DirectSourceMarket xmlns="4873beb7-5857-4685-be1f-d57550cc96cc" xsi:nil="true"/>
    <ApprovalStatus xmlns="4873beb7-5857-4685-be1f-d57550cc96cc">InProgress</ApprovalStatus>
    <MarketSpecific xmlns="4873beb7-5857-4685-be1f-d57550cc96cc">false</MarketSpecific>
    <LocComments xmlns="4873beb7-5857-4685-be1f-d57550cc96cc" xsi:nil="true"/>
    <ThumbnailAssetId xmlns="4873beb7-5857-4685-be1f-d57550cc96cc" xsi:nil="true"/>
    <PrimaryImageGen xmlns="4873beb7-5857-4685-be1f-d57550cc96cc">true</PrimaryImageGen>
    <LegacyData xmlns="4873beb7-5857-4685-be1f-d57550cc96cc" xsi:nil="true"/>
    <LocRecommendedHandoff xmlns="4873beb7-5857-4685-be1f-d57550cc96cc" xsi:nil="true"/>
    <BusinessGroup xmlns="4873beb7-5857-4685-be1f-d57550cc96cc" xsi:nil="true"/>
    <BlockPublish xmlns="4873beb7-5857-4685-be1f-d57550cc96cc">false</BlockPublish>
    <TPFriendlyName xmlns="4873beb7-5857-4685-be1f-d57550cc96cc" xsi:nil="true"/>
    <NumericId xmlns="4873beb7-5857-4685-be1f-d57550cc96cc" xsi:nil="true"/>
    <APEditor xmlns="4873beb7-5857-4685-be1f-d57550cc96cc">
      <UserInfo>
        <DisplayName/>
        <AccountId xsi:nil="true"/>
        <AccountType/>
      </UserInfo>
    </APEditor>
    <SourceTitle xmlns="4873beb7-5857-4685-be1f-d57550cc96cc" xsi:nil="true"/>
    <OpenTemplate xmlns="4873beb7-5857-4685-be1f-d57550cc96cc">true</OpenTemplate>
    <UALocComments xmlns="4873beb7-5857-4685-be1f-d57550cc96cc" xsi:nil="true"/>
    <ParentAssetId xmlns="4873beb7-5857-4685-be1f-d57550cc96cc" xsi:nil="true"/>
    <IntlLangReviewDate xmlns="4873beb7-5857-4685-be1f-d57550cc96cc" xsi:nil="true"/>
    <FeatureTagsTaxHTField0 xmlns="4873beb7-5857-4685-be1f-d57550cc96cc">
      <Terms xmlns="http://schemas.microsoft.com/office/infopath/2007/PartnerControls"/>
    </FeatureTagsTaxHTField0>
    <PublishStatusLookup xmlns="4873beb7-5857-4685-be1f-d57550cc96cc">
      <Value>1669304</Value>
      <Value>1669444</Value>
    </PublishStatusLookup>
    <Providers xmlns="4873beb7-5857-4685-be1f-d57550cc96cc" xsi:nil="true"/>
    <MachineTranslated xmlns="4873beb7-5857-4685-be1f-d57550cc96cc">false</MachineTranslated>
    <OriginalSourceMarket xmlns="4873beb7-5857-4685-be1f-d57550cc96cc" xsi:nil="true"/>
    <APDescription xmlns="4873beb7-5857-4685-be1f-d57550cc96cc" xsi:nil="true"/>
    <ClipArtFilename xmlns="4873beb7-5857-4685-be1f-d57550cc96cc" xsi:nil="true"/>
    <ContentItem xmlns="4873beb7-5857-4685-be1f-d57550cc96cc" xsi:nil="true"/>
    <TPInstallLocation xmlns="4873beb7-5857-4685-be1f-d57550cc96cc" xsi:nil="true"/>
    <PublishTargets xmlns="4873beb7-5857-4685-be1f-d57550cc96cc">OfficeOnlineVNext</PublishTargets>
    <TimesCloned xmlns="4873beb7-5857-4685-be1f-d57550cc96cc" xsi:nil="true"/>
    <AssetStart xmlns="4873beb7-5857-4685-be1f-d57550cc96cc">2013-01-21T07:49:00+00:00</AssetStart>
    <Provider xmlns="4873beb7-5857-4685-be1f-d57550cc96cc" xsi:nil="true"/>
    <AcquiredFrom xmlns="4873beb7-5857-4685-be1f-d57550cc96cc">Internal MS</AcquiredFrom>
    <FriendlyTitle xmlns="4873beb7-5857-4685-be1f-d57550cc96cc" xsi:nil="true"/>
    <LastHandOff xmlns="4873beb7-5857-4685-be1f-d57550cc96cc" xsi:nil="true"/>
    <TPClientViewer xmlns="4873beb7-5857-4685-be1f-d57550cc96cc" xsi:nil="true"/>
    <UACurrentWords xmlns="4873beb7-5857-4685-be1f-d57550cc96cc" xsi:nil="true"/>
    <ArtSampleDocs xmlns="4873beb7-5857-4685-be1f-d57550cc96cc" xsi:nil="true"/>
    <UALocRecommendation xmlns="4873beb7-5857-4685-be1f-d57550cc96cc">Localize</UALocRecommendation>
    <Manager xmlns="4873beb7-5857-4685-be1f-d57550cc96cc" xsi:nil="true"/>
    <ShowIn xmlns="4873beb7-5857-4685-be1f-d57550cc96cc">Show everywhere</ShowIn>
    <UANotes xmlns="4873beb7-5857-4685-be1f-d57550cc96cc" xsi:nil="true"/>
    <TemplateStatus xmlns="4873beb7-5857-4685-be1f-d57550cc96cc">Complete</TemplateStatus>
    <InternalTagsTaxHTField0 xmlns="4873beb7-5857-4685-be1f-d57550cc96cc">
      <Terms xmlns="http://schemas.microsoft.com/office/infopath/2007/PartnerControls"/>
    </InternalTagsTaxHTField0>
    <CSXHash xmlns="4873beb7-5857-4685-be1f-d57550cc96cc" xsi:nil="true"/>
    <Downloads xmlns="4873beb7-5857-4685-be1f-d57550cc96cc">0</Downloads>
    <VoteCount xmlns="4873beb7-5857-4685-be1f-d57550cc96cc" xsi:nil="true"/>
    <OOCacheId xmlns="4873beb7-5857-4685-be1f-d57550cc96cc" xsi:nil="true"/>
    <IsDeleted xmlns="4873beb7-5857-4685-be1f-d57550cc96cc">false</IsDeleted>
    <AssetExpire xmlns="4873beb7-5857-4685-be1f-d57550cc96cc">2029-01-01T08:00:00+00:00</AssetExpire>
    <DSATActionTaken xmlns="4873beb7-5857-4685-be1f-d57550cc96cc" xsi:nil="true"/>
    <CSXSubmissionMarket xmlns="4873beb7-5857-4685-be1f-d57550cc96cc" xsi:nil="true"/>
    <TPExecutable xmlns="4873beb7-5857-4685-be1f-d57550cc96cc" xsi:nil="true"/>
    <SubmitterId xmlns="4873beb7-5857-4685-be1f-d57550cc96cc" xsi:nil="true"/>
    <EditorialTags xmlns="4873beb7-5857-4685-be1f-d57550cc96cc" xsi:nil="true"/>
    <AssetType xmlns="4873beb7-5857-4685-be1f-d57550cc96cc">TP</AssetType>
    <BugNumber xmlns="4873beb7-5857-4685-be1f-d57550cc96cc" xsi:nil="true"/>
    <CSXSubmissionDate xmlns="4873beb7-5857-4685-be1f-d57550cc96cc" xsi:nil="true"/>
    <CSXUpdate xmlns="4873beb7-5857-4685-be1f-d57550cc96cc">false</CSXUpdate>
    <ApprovalLog xmlns="4873beb7-5857-4685-be1f-d57550cc96cc" xsi:nil="true"/>
    <Milestone xmlns="4873beb7-5857-4685-be1f-d57550cc96cc" xsi:nil="true"/>
    <RecommendationsModifier xmlns="4873beb7-5857-4685-be1f-d57550cc96cc" xsi:nil="true"/>
    <OriginAsset xmlns="4873beb7-5857-4685-be1f-d57550cc96cc" xsi:nil="true"/>
    <TPComponent xmlns="4873beb7-5857-4685-be1f-d57550cc96cc" xsi:nil="true"/>
    <AssetId xmlns="4873beb7-5857-4685-be1f-d57550cc96cc">TP104001056</AssetId>
    <IntlLocPriority xmlns="4873beb7-5857-4685-be1f-d57550cc96cc" xsi:nil="true"/>
    <PolicheckWords xmlns="4873beb7-5857-4685-be1f-d57550cc96cc" xsi:nil="true"/>
    <TPLaunchHelpLink xmlns="4873beb7-5857-4685-be1f-d57550cc96cc" xsi:nil="true"/>
    <TPApplication xmlns="4873beb7-5857-4685-be1f-d57550cc96cc" xsi:nil="true"/>
    <CrawlForDependencies xmlns="4873beb7-5857-4685-be1f-d57550cc96cc">false</CrawlForDependencies>
    <HandoffToMSDN xmlns="4873beb7-5857-4685-be1f-d57550cc96cc" xsi:nil="true"/>
    <PlannedPubDate xmlns="4873beb7-5857-4685-be1f-d57550cc96cc" xsi:nil="true"/>
    <IntlLangReviewer xmlns="4873beb7-5857-4685-be1f-d57550cc96cc" xsi:nil="true"/>
    <TrustLevel xmlns="4873beb7-5857-4685-be1f-d57550cc96cc">1 Microsoft Managed Content</TrustLevel>
    <LocLastLocAttemptVersionLookup xmlns="4873beb7-5857-4685-be1f-d57550cc96cc">875885</LocLastLocAttemptVersionLookup>
    <IsSearchable xmlns="4873beb7-5857-4685-be1f-d57550cc96cc">true</IsSearchable>
    <TemplateTemplateType xmlns="4873beb7-5857-4685-be1f-d57550cc96cc">PowerPoint Presentation Template</TemplateTemplateType>
    <CampaignTagsTaxHTField0 xmlns="4873beb7-5857-4685-be1f-d57550cc96cc">
      <Terms xmlns="http://schemas.microsoft.com/office/infopath/2007/PartnerControls"/>
    </CampaignTagsTaxHTField0>
    <TPNamespace xmlns="4873beb7-5857-4685-be1f-d57550cc96cc" xsi:nil="true"/>
    <TaxCatchAll xmlns="4873beb7-5857-4685-be1f-d57550cc96cc"/>
    <Markets xmlns="4873beb7-5857-4685-be1f-d57550cc96cc"/>
    <UAProjectedTotalWords xmlns="4873beb7-5857-4685-be1f-d57550cc96cc" xsi:nil="true"/>
    <LocMarketGroupTiers2 xmlns="4873beb7-5857-4685-be1f-d57550cc96cc" xsi:nil="true"/>
    <IntlLangReview xmlns="4873beb7-5857-4685-be1f-d57550cc96cc">false</IntlLangReview>
    <OutputCachingOn xmlns="4873beb7-5857-4685-be1f-d57550cc96cc">false</OutputCachingOn>
    <AverageRating xmlns="4873beb7-5857-4685-be1f-d57550cc96cc" xsi:nil="true"/>
    <APAuthor xmlns="4873beb7-5857-4685-be1f-d57550cc96cc">
      <UserInfo>
        <DisplayName>REDMOND\kristaa</DisplayName>
        <AccountId>136</AccountId>
        <AccountType/>
      </UserInfo>
    </APAuthor>
    <LocManualTestRequired xmlns="4873beb7-5857-4685-be1f-d57550cc96cc">false</LocManualTestRequired>
    <TPCommandLine xmlns="4873beb7-5857-4685-be1f-d57550cc96cc" xsi:nil="true"/>
    <TPAppVersion xmlns="4873beb7-5857-4685-be1f-d57550cc96cc" xsi:nil="true"/>
    <EditorialStatus xmlns="4873beb7-5857-4685-be1f-d57550cc96cc">Complete</EditorialStatus>
    <LastModifiedDateTime xmlns="4873beb7-5857-4685-be1f-d57550cc96cc" xsi:nil="true"/>
    <ScenarioTagsTaxHTField0 xmlns="4873beb7-5857-4685-be1f-d57550cc96cc">
      <Terms xmlns="http://schemas.microsoft.com/office/infopath/2007/PartnerControls"/>
    </ScenarioTagsTaxHTField0>
    <OriginalRelease xmlns="4873beb7-5857-4685-be1f-d57550cc96cc">15</OriginalRelease>
    <TPLaunchHelpLinkType xmlns="4873beb7-5857-4685-be1f-d57550cc96cc">Template</TPLaunchHelpLinkType>
    <LocalizationTagsTaxHTField0 xmlns="4873beb7-5857-4685-be1f-d57550cc96cc">
      <Terms xmlns="http://schemas.microsoft.com/office/infopath/2007/PartnerControls"/>
    </LocalizationTagsTaxHTField0>
  </documentManagement>
</p:properties>
</file>

<file path=customXml/item2.xml><?xml version="1.0" encoding="utf-8"?>
<?mso-contentType ?>
<FormTemplates xmlns="http://schemas.microsoft.com/sharepoint/v3/contenttype/forms">
  <Display>DocumentLibraryForm</Display>
  <Edit>AssetEditForm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954187F-4593-4D03-9F49-10B17A3EBBE3}">
  <ds:schemaRefs>
    <ds:schemaRef ds:uri="http://schemas.microsoft.com/office/2006/metadata/properties"/>
    <ds:schemaRef ds:uri="http://schemas.microsoft.com/office/infopath/2007/PartnerControls"/>
    <ds:schemaRef ds:uri="4873beb7-5857-4685-be1f-d57550cc96cc"/>
  </ds:schemaRefs>
</ds:datastoreItem>
</file>

<file path=customXml/itemProps2.xml><?xml version="1.0" encoding="utf-8"?>
<ds:datastoreItem xmlns:ds="http://schemas.openxmlformats.org/officeDocument/2006/customXml" ds:itemID="{B451A831-6165-46D3-80FA-B53FDB37F9E1}">
  <ds:schemaRefs>
    <ds:schemaRef ds:uri="http://schemas.microsoft.com/sharepoint/v3/contenttype/forms"/>
  </ds:schemaRefs>
</ds:datastoreItem>
</file>

<file path=customXml/itemProps3.xml><?xml version="1.0" encoding="utf-8"?>
<ds:datastoreItem xmlns:ds="http://schemas.openxmlformats.org/officeDocument/2006/customXml" ds:itemID="{6B43430A-A2B4-485F-92F9-A6C22887310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Poster (blue and green design)</Template>
  <TotalTime>0</TotalTime>
  <Words>1025</Words>
  <Application>Microsoft Macintosh PowerPoint</Application>
  <PresentationFormat>Custom</PresentationFormat>
  <Paragraphs>42</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 Black</vt:lpstr>
      <vt:lpstr>Calibri</vt:lpstr>
      <vt:lpstr>Calibri Light</vt:lpstr>
      <vt:lpstr>Times New Roman</vt:lpstr>
      <vt:lpstr>Arial</vt:lpstr>
      <vt:lpstr>Medical Poster</vt:lpstr>
      <vt:lpstr>M5X01522 – The Enquiring Mind: Creative Approaches </vt:lpstr>
    </vt:vector>
  </TitlesOfParts>
  <Company/>
  <LinksUpToDate>false</LinksUpToDate>
  <SharedDoc>false</SharedDoc>
  <HyperlinksChanged>false</HyperlinksChanged>
  <AppVersion>15.0033</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Dylan Churm (P152047)</dc:creator>
  <cp:lastModifiedBy/>
  <cp:revision>1</cp:revision>
  <dcterms:created xsi:type="dcterms:W3CDTF">2017-11-20T11:49:24Z</dcterms:created>
  <dcterms:modified xsi:type="dcterms:W3CDTF">2017-11-24T09:36:03Z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