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7"/>
  </p:notesMasterIdLst>
  <p:sldIdLst>
    <p:sldId id="256" r:id="rId5"/>
    <p:sldId id="257" r:id="rId6"/>
    <p:sldId id="258" r:id="rId7"/>
    <p:sldId id="259" r:id="rId8"/>
    <p:sldId id="264" r:id="rId9"/>
    <p:sldId id="260" r:id="rId10"/>
    <p:sldId id="261" r:id="rId11"/>
    <p:sldId id="262" r:id="rId12"/>
    <p:sldId id="265" r:id="rId13"/>
    <p:sldId id="266" r:id="rId14"/>
    <p:sldId id="268" r:id="rId15"/>
    <p:sldId id="267"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45" dt="2026-10-16T08:05:12.542"/>
    <p1510:client id="{5C58A412-63AF-E52E-8AA0-187ABF438282}" v="28" vWet="29" dt="2026-10-16T08:44:37.372"/>
    <p1510:client id="{7D767D84-D591-3EB2-6228-BCF88784CABA}" v="492" dt="2026-10-15T13:45:24.511"/>
    <p1510:client id="{A92E107A-1E52-DAE5-C644-5C18FCC16CB3}" v="169" dt="2026-10-16T00:07:13.315"/>
    <p1510:client id="{DA9A4567-4117-44D6-9071-04AA226CDA55}" v="133" dt="2026-10-16T11:26:08.176"/>
    <p1510:client id="{DAED3981-A94A-4872-B47D-A73F195A3D09}" v="829" dt="2026-10-16T08:00:46.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14460-3FB2-4844-BB6C-603A0D2FDB3E}" type="datetimeFigureOut">
              <a:t>10/21/2026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FBB3EF-C8B5-445B-863A-659079D19138}" type="slidenum">
              <a:t>‹#›</a:t>
            </a:fld>
            <a:endParaRPr lang="en-GB"/>
          </a:p>
        </p:txBody>
      </p:sp>
    </p:spTree>
    <p:extLst>
      <p:ext uri="{BB962C8B-B14F-4D97-AF65-F5344CB8AC3E}">
        <p14:creationId xmlns:p14="http://schemas.microsoft.com/office/powerpoint/2010/main" val="609253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Everyone introduce themselves short requirements of your team role </a:t>
            </a:r>
          </a:p>
        </p:txBody>
      </p:sp>
      <p:sp>
        <p:nvSpPr>
          <p:cNvPr id="4" name="Slide Number Placeholder 3"/>
          <p:cNvSpPr>
            <a:spLocks noGrp="1"/>
          </p:cNvSpPr>
          <p:nvPr>
            <p:ph type="sldNum" sz="quarter" idx="5"/>
          </p:nvPr>
        </p:nvSpPr>
        <p:spPr/>
        <p:txBody>
          <a:bodyPr/>
          <a:lstStyle/>
          <a:p>
            <a:fld id="{4BFBB3EF-C8B5-445B-863A-659079D19138}" type="slidenum">
              <a:t>2</a:t>
            </a:fld>
            <a:endParaRPr lang="en-GB"/>
          </a:p>
        </p:txBody>
      </p:sp>
    </p:spTree>
    <p:extLst>
      <p:ext uri="{BB962C8B-B14F-4D97-AF65-F5344CB8AC3E}">
        <p14:creationId xmlns:p14="http://schemas.microsoft.com/office/powerpoint/2010/main" val="1793786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ea typeface="Calibri"/>
                <a:cs typeface="Calibri"/>
              </a:rPr>
              <a:t>Sam</a:t>
            </a:r>
            <a:r>
              <a:rPr lang="en-US">
                <a:ea typeface="Calibri"/>
                <a:cs typeface="Calibri"/>
              </a:rPr>
              <a:t> Speak </a:t>
            </a:r>
            <a:endParaRPr lang="en-GB">
              <a:ea typeface="Calibri"/>
              <a:cs typeface="Calibri"/>
            </a:endParaRPr>
          </a:p>
          <a:p>
            <a:r>
              <a:rPr lang="en-GB">
                <a:ea typeface="Calibri"/>
                <a:cs typeface="Calibri"/>
              </a:rPr>
              <a:t>Read slide add any necessary information </a:t>
            </a:r>
            <a:endParaRPr lang="en-US">
              <a:ea typeface="Calibri"/>
              <a:cs typeface="Calibri"/>
            </a:endParaRPr>
          </a:p>
        </p:txBody>
      </p:sp>
      <p:sp>
        <p:nvSpPr>
          <p:cNvPr id="4" name="Slide Number Placeholder 3"/>
          <p:cNvSpPr>
            <a:spLocks noGrp="1"/>
          </p:cNvSpPr>
          <p:nvPr>
            <p:ph type="sldNum" sz="quarter" idx="5"/>
          </p:nvPr>
        </p:nvSpPr>
        <p:spPr/>
        <p:txBody>
          <a:bodyPr/>
          <a:lstStyle/>
          <a:p>
            <a:fld id="{4BFBB3EF-C8B5-445B-863A-659079D19138}" type="slidenum">
              <a:rPr lang="en-GB"/>
              <a:t>3</a:t>
            </a:fld>
            <a:endParaRPr lang="en-GB"/>
          </a:p>
        </p:txBody>
      </p:sp>
    </p:spTree>
    <p:extLst>
      <p:ext uri="{BB962C8B-B14F-4D97-AF65-F5344CB8AC3E}">
        <p14:creationId xmlns:p14="http://schemas.microsoft.com/office/powerpoint/2010/main" val="2963988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Sam Speak explain app and how it can be helpful to wheelchair users </a:t>
            </a:r>
          </a:p>
        </p:txBody>
      </p:sp>
      <p:sp>
        <p:nvSpPr>
          <p:cNvPr id="4" name="Slide Number Placeholder 3"/>
          <p:cNvSpPr>
            <a:spLocks noGrp="1"/>
          </p:cNvSpPr>
          <p:nvPr>
            <p:ph type="sldNum" sz="quarter" idx="5"/>
          </p:nvPr>
        </p:nvSpPr>
        <p:spPr/>
        <p:txBody>
          <a:bodyPr/>
          <a:lstStyle/>
          <a:p>
            <a:fld id="{4BFBB3EF-C8B5-445B-863A-659079D19138}" type="slidenum">
              <a:t>4</a:t>
            </a:fld>
            <a:endParaRPr lang="en-GB"/>
          </a:p>
        </p:txBody>
      </p:sp>
    </p:spTree>
    <p:extLst>
      <p:ext uri="{BB962C8B-B14F-4D97-AF65-F5344CB8AC3E}">
        <p14:creationId xmlns:p14="http://schemas.microsoft.com/office/powerpoint/2010/main" val="1386747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 speak</a:t>
            </a:r>
            <a:endParaRPr lang="en-GB"/>
          </a:p>
        </p:txBody>
      </p:sp>
      <p:sp>
        <p:nvSpPr>
          <p:cNvPr id="4" name="Slide Number Placeholder 3"/>
          <p:cNvSpPr>
            <a:spLocks noGrp="1"/>
          </p:cNvSpPr>
          <p:nvPr>
            <p:ph type="sldNum" sz="quarter" idx="5"/>
          </p:nvPr>
        </p:nvSpPr>
        <p:spPr/>
        <p:txBody>
          <a:bodyPr/>
          <a:lstStyle/>
          <a:p>
            <a:fld id="{4BFBB3EF-C8B5-445B-863A-659079D19138}" type="slidenum">
              <a:rPr lang="en-GB" smtClean="0"/>
              <a:t>5</a:t>
            </a:fld>
            <a:endParaRPr lang="en-GB"/>
          </a:p>
        </p:txBody>
      </p:sp>
    </p:spTree>
    <p:extLst>
      <p:ext uri="{BB962C8B-B14F-4D97-AF65-F5344CB8AC3E}">
        <p14:creationId xmlns:p14="http://schemas.microsoft.com/office/powerpoint/2010/main" val="147258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Iain speak </a:t>
            </a:r>
          </a:p>
        </p:txBody>
      </p:sp>
      <p:sp>
        <p:nvSpPr>
          <p:cNvPr id="4" name="Slide Number Placeholder 3"/>
          <p:cNvSpPr>
            <a:spLocks noGrp="1"/>
          </p:cNvSpPr>
          <p:nvPr>
            <p:ph type="sldNum" sz="quarter" idx="5"/>
          </p:nvPr>
        </p:nvSpPr>
        <p:spPr/>
        <p:txBody>
          <a:bodyPr/>
          <a:lstStyle/>
          <a:p>
            <a:fld id="{4BFBB3EF-C8B5-445B-863A-659079D19138}" type="slidenum">
              <a:rPr lang="en-GB"/>
              <a:t>6</a:t>
            </a:fld>
            <a:endParaRPr lang="en-GB"/>
          </a:p>
        </p:txBody>
      </p:sp>
    </p:spTree>
    <p:extLst>
      <p:ext uri="{BB962C8B-B14F-4D97-AF65-F5344CB8AC3E}">
        <p14:creationId xmlns:p14="http://schemas.microsoft.com/office/powerpoint/2010/main" val="2850792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Sam speak</a:t>
            </a:r>
          </a:p>
        </p:txBody>
      </p:sp>
      <p:sp>
        <p:nvSpPr>
          <p:cNvPr id="4" name="Slide Number Placeholder 3"/>
          <p:cNvSpPr>
            <a:spLocks noGrp="1"/>
          </p:cNvSpPr>
          <p:nvPr>
            <p:ph type="sldNum" sz="quarter" idx="5"/>
          </p:nvPr>
        </p:nvSpPr>
        <p:spPr/>
        <p:txBody>
          <a:bodyPr/>
          <a:lstStyle/>
          <a:p>
            <a:fld id="{4BFBB3EF-C8B5-445B-863A-659079D19138}" type="slidenum">
              <a:rPr lang="en-GB"/>
              <a:t>7</a:t>
            </a:fld>
            <a:endParaRPr lang="en-GB"/>
          </a:p>
        </p:txBody>
      </p:sp>
    </p:spTree>
    <p:extLst>
      <p:ext uri="{BB962C8B-B14F-4D97-AF65-F5344CB8AC3E}">
        <p14:creationId xmlns:p14="http://schemas.microsoft.com/office/powerpoint/2010/main" val="2838092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Jacob Speak</a:t>
            </a:r>
          </a:p>
          <a:p>
            <a:r>
              <a:rPr lang="en-US">
                <a:ea typeface="Calibri"/>
                <a:cs typeface="Calibri"/>
              </a:rPr>
              <a:t>Say the only app closely related to our idea didn’t work here and the app itself was hard to navigate and you had to enter the actual journey itself by putting a start and end journey </a:t>
            </a:r>
          </a:p>
        </p:txBody>
      </p:sp>
      <p:sp>
        <p:nvSpPr>
          <p:cNvPr id="4" name="Slide Number Placeholder 3"/>
          <p:cNvSpPr>
            <a:spLocks noGrp="1"/>
          </p:cNvSpPr>
          <p:nvPr>
            <p:ph type="sldNum" sz="quarter" idx="5"/>
          </p:nvPr>
        </p:nvSpPr>
        <p:spPr/>
        <p:txBody>
          <a:bodyPr/>
          <a:lstStyle/>
          <a:p>
            <a:fld id="{4BFBB3EF-C8B5-445B-863A-659079D19138}" type="slidenum">
              <a:rPr lang="en-GB"/>
              <a:t>8</a:t>
            </a:fld>
            <a:endParaRPr lang="en-GB"/>
          </a:p>
        </p:txBody>
      </p:sp>
    </p:spTree>
    <p:extLst>
      <p:ext uri="{BB962C8B-B14F-4D97-AF65-F5344CB8AC3E}">
        <p14:creationId xmlns:p14="http://schemas.microsoft.com/office/powerpoint/2010/main" val="902621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4FBBF-B3B7-69EA-F8B1-B3E6A3011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ED191-D8D3-77B4-A3E4-CEA853AB61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27766D-CBC7-8436-937F-9B34FD5F00DD}"/>
              </a:ext>
            </a:extLst>
          </p:cNvPr>
          <p:cNvSpPr>
            <a:spLocks noGrp="1"/>
          </p:cNvSpPr>
          <p:nvPr>
            <p:ph type="body" idx="1"/>
          </p:nvPr>
        </p:nvSpPr>
        <p:spPr/>
        <p:txBody>
          <a:bodyPr/>
          <a:lstStyle/>
          <a:p>
            <a:r>
              <a:rPr lang="en-US">
                <a:ea typeface="Calibri"/>
                <a:cs typeface="Calibri"/>
              </a:rPr>
              <a:t>Arif Speak - I will explain the mockups here.</a:t>
            </a:r>
          </a:p>
        </p:txBody>
      </p:sp>
      <p:sp>
        <p:nvSpPr>
          <p:cNvPr id="4" name="Slide Number Placeholder 3">
            <a:extLst>
              <a:ext uri="{FF2B5EF4-FFF2-40B4-BE49-F238E27FC236}">
                <a16:creationId xmlns:a16="http://schemas.microsoft.com/office/drawing/2014/main" id="{EB51A1FC-46CB-3B15-5590-1E9CC0196E76}"/>
              </a:ext>
            </a:extLst>
          </p:cNvPr>
          <p:cNvSpPr>
            <a:spLocks noGrp="1"/>
          </p:cNvSpPr>
          <p:nvPr>
            <p:ph type="sldNum" sz="quarter" idx="5"/>
          </p:nvPr>
        </p:nvSpPr>
        <p:spPr/>
        <p:txBody>
          <a:bodyPr/>
          <a:lstStyle/>
          <a:p>
            <a:fld id="{4BFBB3EF-C8B5-445B-863A-659079D19138}" type="slidenum">
              <a:rPr lang="en-GB"/>
              <a:t>9</a:t>
            </a:fld>
            <a:endParaRPr lang="en-GB"/>
          </a:p>
        </p:txBody>
      </p:sp>
    </p:spTree>
    <p:extLst>
      <p:ext uri="{BB962C8B-B14F-4D97-AF65-F5344CB8AC3E}">
        <p14:creationId xmlns:p14="http://schemas.microsoft.com/office/powerpoint/2010/main" val="2383098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851A5-104B-7CD5-B865-078E558C45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CC79D-C728-F0BA-39A2-A405437673B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05BDD8-80FA-9975-3C1B-D36876232730}"/>
              </a:ext>
            </a:extLst>
          </p:cNvPr>
          <p:cNvSpPr>
            <a:spLocks noGrp="1"/>
          </p:cNvSpPr>
          <p:nvPr>
            <p:ph type="body" idx="1"/>
          </p:nvPr>
        </p:nvSpPr>
        <p:spPr/>
        <p:txBody>
          <a:bodyPr/>
          <a:lstStyle/>
          <a:p>
            <a:r>
              <a:rPr lang="en-US">
                <a:ea typeface="Calibri"/>
                <a:cs typeface="Calibri"/>
              </a:rPr>
              <a:t>Arif Speak – I will explain here the app launch sequence as well as the design idea behind the logo.</a:t>
            </a:r>
          </a:p>
        </p:txBody>
      </p:sp>
      <p:sp>
        <p:nvSpPr>
          <p:cNvPr id="4" name="Slide Number Placeholder 3">
            <a:extLst>
              <a:ext uri="{FF2B5EF4-FFF2-40B4-BE49-F238E27FC236}">
                <a16:creationId xmlns:a16="http://schemas.microsoft.com/office/drawing/2014/main" id="{942C5931-1157-734E-A26F-2EED3D732A98}"/>
              </a:ext>
            </a:extLst>
          </p:cNvPr>
          <p:cNvSpPr>
            <a:spLocks noGrp="1"/>
          </p:cNvSpPr>
          <p:nvPr>
            <p:ph type="sldNum" sz="quarter" idx="5"/>
          </p:nvPr>
        </p:nvSpPr>
        <p:spPr/>
        <p:txBody>
          <a:bodyPr/>
          <a:lstStyle/>
          <a:p>
            <a:fld id="{4BFBB3EF-C8B5-445B-863A-659079D19138}" type="slidenum">
              <a:rPr lang="en-GB"/>
              <a:t>10</a:t>
            </a:fld>
            <a:endParaRPr lang="en-GB"/>
          </a:p>
        </p:txBody>
      </p:sp>
    </p:spTree>
    <p:extLst>
      <p:ext uri="{BB962C8B-B14F-4D97-AF65-F5344CB8AC3E}">
        <p14:creationId xmlns:p14="http://schemas.microsoft.com/office/powerpoint/2010/main" val="3705032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630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58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4577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972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74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457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7407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10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374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4020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299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608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427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1714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2909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7396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961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10/21/2026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39090"/>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8" Type="http://schemas.openxmlformats.org/officeDocument/2006/relationships/hyperlink" Target="https://www.motabilityfoundation.org.uk/research-and-innovation/innovation" TargetMode="External"/><Relationship Id="rId3" Type="http://schemas.openxmlformats.org/officeDocument/2006/relationships/image" Target="../media/image1.jpeg"/><Relationship Id="rId7" Type="http://schemas.openxmlformats.org/officeDocument/2006/relationships/hyperlink" Target="https://bushhealthcare.co.uk/our-stores/swansea/"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swansea.gov.uk/article/5672/Disability-aids-and-equipment" TargetMode="External"/><Relationship Id="rId11" Type="http://schemas.openxmlformats.org/officeDocument/2006/relationships/hyperlink" Target="https://digitalaccessibilitycentre.org/contact.html" TargetMode="External"/><Relationship Id="rId5" Type="http://schemas.openxmlformats.org/officeDocument/2006/relationships/hyperlink" Target="https://www.daysmobility.co.uk/?srsltid=AU7gw4WDY0dfSbCWGr7FcnfDmd3yg6rnitGRzmByYYb43rIp0NX6TQxJ" TargetMode="External"/><Relationship Id="rId10" Type="http://schemas.openxmlformats.org/officeDocument/2006/relationships/hyperlink" Target="https://www.transportforall.org.uk/" TargetMode="External"/><Relationship Id="rId4" Type="http://schemas.openxmlformats.org/officeDocument/2006/relationships/image" Target="../media/image6.png"/><Relationship Id="rId9" Type="http://schemas.openxmlformats.org/officeDocument/2006/relationships/hyperlink" Target="https://www.pcmobilityservices.com/sale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hyperlink" Target="https://route4u.org/?utm_source=chatgpt.com" TargetMode="External"/><Relationship Id="rId7" Type="http://schemas.openxmlformats.org/officeDocument/2006/relationships/image" Target="../media/image16.png"/><Relationship Id="rId2" Type="http://schemas.openxmlformats.org/officeDocument/2006/relationships/hyperlink" Target="https://www.apple.com/uk/maps/?utm_source=chatgpt.com" TargetMode="External"/><Relationship Id="rId1" Type="http://schemas.openxmlformats.org/officeDocument/2006/relationships/slideLayout" Target="../slideLayouts/slideLayout2.xml"/><Relationship Id="rId6" Type="http://schemas.openxmlformats.org/officeDocument/2006/relationships/hyperlink" Target="https://apps.apple.com/ca/app/wheelaccess/id6799036336?utm_source=chatgpt.com" TargetMode="External"/><Relationship Id="rId5" Type="http://schemas.openxmlformats.org/officeDocument/2006/relationships/hyperlink" Target="https://apps.apple.com/gb/app/wheelmap/id399239476" TargetMode="External"/><Relationship Id="rId4" Type="http://schemas.openxmlformats.org/officeDocument/2006/relationships/hyperlink" Target="https://apps.apple.com/gb/app/accessnow/id1485306841?utm_source=chatgpt.co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Emerging Trends </a:t>
            </a:r>
            <a:br>
              <a:rPr lang="en-GB"/>
            </a:br>
            <a:r>
              <a:rPr lang="en-GB"/>
              <a:t>ACCB6019</a:t>
            </a:r>
          </a:p>
        </p:txBody>
      </p:sp>
      <p:sp>
        <p:nvSpPr>
          <p:cNvPr id="3" name="Subtitle 2"/>
          <p:cNvSpPr>
            <a:spLocks noGrp="1"/>
          </p:cNvSpPr>
          <p:nvPr>
            <p:ph type="subTitle" idx="1"/>
          </p:nvPr>
        </p:nvSpPr>
        <p:spPr/>
        <p:txBody>
          <a:bodyPr vert="horz" lIns="91440" tIns="45720" rIns="91440" bIns="45720" rtlCol="0" anchor="t">
            <a:normAutofit/>
          </a:bodyPr>
          <a:lstStyle/>
          <a:p>
            <a:r>
              <a:rPr lang="en-GB" sz="3600"/>
              <a:t>Hackathon</a:t>
            </a:r>
          </a:p>
          <a:p>
            <a:r>
              <a:rPr lang="en-GB" sz="3600"/>
              <a:t>TEAM KERBLESS</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3B443-EB5F-CDA4-C775-A8138DAD536B}"/>
              </a:ext>
            </a:extLst>
          </p:cNvPr>
          <p:cNvSpPr>
            <a:spLocks noGrp="1"/>
          </p:cNvSpPr>
          <p:nvPr>
            <p:ph type="title"/>
          </p:nvPr>
        </p:nvSpPr>
        <p:spPr/>
        <p:txBody>
          <a:bodyPr/>
          <a:lstStyle/>
          <a:p>
            <a:r>
              <a:rPr lang="en-GB" b="1"/>
              <a:t>Team Members </a:t>
            </a:r>
          </a:p>
        </p:txBody>
      </p:sp>
      <p:sp>
        <p:nvSpPr>
          <p:cNvPr id="3" name="Content Placeholder 2">
            <a:extLst>
              <a:ext uri="{FF2B5EF4-FFF2-40B4-BE49-F238E27FC236}">
                <a16:creationId xmlns:a16="http://schemas.microsoft.com/office/drawing/2014/main" id="{0BA1137A-0199-C896-58C6-224CB80A46F4}"/>
              </a:ext>
            </a:extLst>
          </p:cNvPr>
          <p:cNvSpPr>
            <a:spLocks noGrp="1"/>
          </p:cNvSpPr>
          <p:nvPr>
            <p:ph idx="1"/>
          </p:nvPr>
        </p:nvSpPr>
        <p:spPr>
          <a:xfrm>
            <a:off x="3048950" y="2666999"/>
            <a:ext cx="2866073" cy="3124201"/>
          </a:xfrm>
        </p:spPr>
        <p:txBody>
          <a:bodyPr vert="horz" lIns="91440" tIns="45720" rIns="91440" bIns="45720" rtlCol="0" anchor="t">
            <a:noAutofit/>
          </a:bodyPr>
          <a:lstStyle/>
          <a:p>
            <a:pPr marL="0" indent="0">
              <a:buNone/>
            </a:pPr>
            <a:r>
              <a:rPr lang="en-GB" sz="1400" b="1"/>
              <a:t>Samuel Albrighton - 2404921</a:t>
            </a:r>
          </a:p>
          <a:p>
            <a:pPr lvl="1"/>
            <a:r>
              <a:rPr lang="en-GB" sz="1400"/>
              <a:t>Project Manager </a:t>
            </a:r>
            <a:endParaRPr lang="en-US" sz="1400"/>
          </a:p>
          <a:p>
            <a:pPr lvl="1">
              <a:buClr>
                <a:srgbClr val="1287C3"/>
              </a:buClr>
            </a:pPr>
            <a:r>
              <a:rPr lang="en-GB" sz="1400"/>
              <a:t>Computer Games Design </a:t>
            </a:r>
          </a:p>
          <a:p>
            <a:pPr marL="457200" lvl="1" indent="0">
              <a:buClr>
                <a:srgbClr val="1287C3"/>
              </a:buClr>
              <a:buNone/>
            </a:pPr>
            <a:endParaRPr lang="en-GB" sz="1400"/>
          </a:p>
          <a:p>
            <a:pPr marL="0" indent="0">
              <a:buNone/>
            </a:pPr>
            <a:r>
              <a:rPr lang="en-GB" sz="1400" b="1"/>
              <a:t>Benjamin Roberts - 2205382</a:t>
            </a:r>
          </a:p>
          <a:p>
            <a:pPr marL="800100" lvl="1" indent="-342900"/>
            <a:r>
              <a:rPr lang="en-GB" sz="1400"/>
              <a:t>Cybersecurity</a:t>
            </a:r>
          </a:p>
          <a:p>
            <a:pPr marL="800100" lvl="1" indent="-342900"/>
            <a:r>
              <a:rPr lang="en-GB" sz="1400"/>
              <a:t>Applied Computing</a:t>
            </a:r>
          </a:p>
          <a:p>
            <a:pPr marL="1028700" lvl="1">
              <a:buClr>
                <a:srgbClr val="1287C3"/>
              </a:buClr>
            </a:pPr>
            <a:endParaRPr lang="en-GB" sz="1400"/>
          </a:p>
          <a:p>
            <a:pPr marL="0" indent="0">
              <a:buNone/>
            </a:pPr>
            <a:r>
              <a:rPr lang="en-GB" sz="1400" b="1"/>
              <a:t>Iain Martin - 2311038</a:t>
            </a:r>
          </a:p>
          <a:p>
            <a:pPr marL="800100" lvl="1" indent="-342900">
              <a:buClr>
                <a:srgbClr val="1287C3"/>
              </a:buClr>
            </a:pPr>
            <a:r>
              <a:rPr lang="en-GB" sz="1400"/>
              <a:t>VR Modelling and Research</a:t>
            </a:r>
            <a:endParaRPr lang="en-US" sz="1400"/>
          </a:p>
          <a:p>
            <a:pPr marL="800100" lvl="1" indent="-342900">
              <a:buClr>
                <a:srgbClr val="1287C3"/>
              </a:buClr>
            </a:pPr>
            <a:r>
              <a:rPr lang="en-GB" sz="1400"/>
              <a:t>Computer Games Design</a:t>
            </a:r>
          </a:p>
        </p:txBody>
      </p:sp>
      <p:sp>
        <p:nvSpPr>
          <p:cNvPr id="5" name="Content Placeholder 2">
            <a:extLst>
              <a:ext uri="{FF2B5EF4-FFF2-40B4-BE49-F238E27FC236}">
                <a16:creationId xmlns:a16="http://schemas.microsoft.com/office/drawing/2014/main" id="{5D9423E0-AE8A-7827-692E-E4769289142D}"/>
              </a:ext>
            </a:extLst>
          </p:cNvPr>
          <p:cNvSpPr txBox="1">
            <a:spLocks/>
          </p:cNvSpPr>
          <p:nvPr/>
        </p:nvSpPr>
        <p:spPr>
          <a:xfrm>
            <a:off x="7057733" y="2666999"/>
            <a:ext cx="2561273" cy="4017169"/>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buNone/>
            </a:pPr>
            <a:r>
              <a:rPr lang="en-GB" sz="1400" b="1"/>
              <a:t>Jacob Moseley - 2317034</a:t>
            </a:r>
            <a:endParaRPr lang="en-US" sz="1400"/>
          </a:p>
          <a:p>
            <a:pPr lvl="1">
              <a:buClr>
                <a:srgbClr val="1287C3"/>
              </a:buClr>
            </a:pPr>
            <a:r>
              <a:rPr lang="en-GB" sz="1400"/>
              <a:t>Developer</a:t>
            </a:r>
            <a:endParaRPr lang="en-US" sz="1400"/>
          </a:p>
          <a:p>
            <a:pPr lvl="1">
              <a:buClr>
                <a:srgbClr val="1287C3"/>
              </a:buClr>
            </a:pPr>
            <a:r>
              <a:rPr lang="en-GB" sz="1400"/>
              <a:t>Software Engineering</a:t>
            </a:r>
          </a:p>
          <a:p>
            <a:pPr marL="457200" lvl="1" indent="0">
              <a:buClr>
                <a:srgbClr val="1287C3"/>
              </a:buClr>
              <a:buFont typeface="Arial"/>
              <a:buNone/>
            </a:pPr>
            <a:endParaRPr lang="en-GB" sz="1400"/>
          </a:p>
          <a:p>
            <a:pPr marL="0" indent="0">
              <a:buNone/>
            </a:pPr>
            <a:r>
              <a:rPr lang="en-GB" sz="1400" b="1"/>
              <a:t>Arif  Khamis  - 2305406</a:t>
            </a:r>
            <a:endParaRPr lang="en-GB" sz="1400"/>
          </a:p>
          <a:p>
            <a:pPr marL="800100" lvl="1" indent="-342900">
              <a:buClr>
                <a:srgbClr val="1287C3"/>
              </a:buClr>
            </a:pPr>
            <a:r>
              <a:rPr lang="en-GB" sz="1400"/>
              <a:t>Creative Lead</a:t>
            </a:r>
          </a:p>
          <a:p>
            <a:pPr marL="800100" lvl="1" indent="-342900">
              <a:buClr>
                <a:srgbClr val="1287C3"/>
              </a:buClr>
            </a:pPr>
            <a:r>
              <a:rPr lang="en-GB" sz="1400"/>
              <a:t>Animation and VFX</a:t>
            </a:r>
          </a:p>
          <a:p>
            <a:pPr>
              <a:buNone/>
            </a:pPr>
            <a:r>
              <a:rPr lang="en-GB" sz="1400" b="1"/>
              <a:t>Rhys Myer - 2400921</a:t>
            </a:r>
            <a:endParaRPr lang="en-GB" sz="1400"/>
          </a:p>
          <a:p>
            <a:pPr lvl="1" indent="-342900">
              <a:buClr>
                <a:srgbClr val="1287C3"/>
              </a:buClr>
            </a:pPr>
            <a:r>
              <a:rPr lang="en-GB" sz="1400"/>
              <a:t>Researcher</a:t>
            </a:r>
            <a:endParaRPr lang="en-GB"/>
          </a:p>
          <a:p>
            <a:pPr lvl="1" indent="-342900">
              <a:buClr>
                <a:srgbClr val="1287C3"/>
              </a:buClr>
            </a:pPr>
            <a:r>
              <a:rPr lang="en-GB" sz="1400"/>
              <a:t>3D Artist</a:t>
            </a:r>
          </a:p>
          <a:p>
            <a:pPr lvl="1" indent="-342900">
              <a:buClr>
                <a:srgbClr val="1287C3"/>
              </a:buClr>
            </a:pPr>
            <a:r>
              <a:rPr lang="en-GB" sz="1400"/>
              <a:t>Animation and VFX</a:t>
            </a:r>
          </a:p>
          <a:p>
            <a:pPr marL="457200" lvl="1" indent="0">
              <a:buClr>
                <a:srgbClr val="30ACEC">
                  <a:lumMod val="75000"/>
                </a:srgbClr>
              </a:buClr>
              <a:buNone/>
            </a:pPr>
            <a:endParaRPr lang="en-GB" sz="1400"/>
          </a:p>
          <a:p>
            <a:pPr marL="0" indent="0">
              <a:buClr>
                <a:srgbClr val="30ACEC">
                  <a:lumMod val="75000"/>
                </a:srgbClr>
              </a:buClr>
              <a:buNone/>
            </a:pPr>
            <a:endParaRPr lang="en-GB" sz="1800"/>
          </a:p>
        </p:txBody>
      </p:sp>
    </p:spTree>
    <p:extLst>
      <p:ext uri="{BB962C8B-B14F-4D97-AF65-F5344CB8AC3E}">
        <p14:creationId xmlns:p14="http://schemas.microsoft.com/office/powerpoint/2010/main" val="1667836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27500CA-FA61-49B6-AC7B-2CE50433D9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BB2C0D0-9D80-4309-B3A1-320A61FC6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D302E04-6272-4489-AC6C-BD90F6BE4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654ECFC5-08C7-4BEA-8913-423DF4B20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22B548B5-28F3-4F2F-BDDA-A16D0D276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EB0B6947-A2CA-4DF4-B955-DAFECEC2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D4F51AD8-AD43-4ABE-85E8-4F769F8C2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CB64AEE-981E-D5F2-264D-912F479105C5}"/>
              </a:ext>
            </a:extLst>
          </p:cNvPr>
          <p:cNvSpPr>
            <a:spLocks noGrp="1"/>
          </p:cNvSpPr>
          <p:nvPr>
            <p:ph type="title"/>
          </p:nvPr>
        </p:nvSpPr>
        <p:spPr>
          <a:xfrm>
            <a:off x="1484311" y="685800"/>
            <a:ext cx="5781729" cy="1752599"/>
          </a:xfrm>
        </p:spPr>
        <p:txBody>
          <a:bodyPr vert="horz" lIns="91440" tIns="45720" rIns="91440" bIns="45720" rtlCol="0" anchor="ctr">
            <a:normAutofit/>
          </a:bodyPr>
          <a:lstStyle/>
          <a:p>
            <a:r>
              <a:rPr lang="en-US"/>
              <a:t>Issue and solution </a:t>
            </a:r>
          </a:p>
        </p:txBody>
      </p:sp>
      <p:sp>
        <p:nvSpPr>
          <p:cNvPr id="6" name="TextBox 5">
            <a:extLst>
              <a:ext uri="{FF2B5EF4-FFF2-40B4-BE49-F238E27FC236}">
                <a16:creationId xmlns:a16="http://schemas.microsoft.com/office/drawing/2014/main" id="{4D11AE13-EDC8-0482-7229-413ADD6C06DF}"/>
              </a:ext>
            </a:extLst>
          </p:cNvPr>
          <p:cNvSpPr txBox="1"/>
          <p:nvPr/>
        </p:nvSpPr>
        <p:spPr>
          <a:xfrm>
            <a:off x="1484310" y="2666999"/>
            <a:ext cx="578173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pPr>
            <a:r>
              <a:rPr lang="en-US" b="1"/>
              <a:t>Chosen Problem: </a:t>
            </a:r>
            <a:r>
              <a:rPr lang="en-US"/>
              <a:t>Wheelchair accessibility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Navigation apps don’t always take into account whether the user is differently abled.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 lot of buildings and areas around Swansea tend to be wheelchair inaccessible </a:t>
            </a:r>
          </a:p>
          <a:p>
            <a:pPr defTabSz="457200">
              <a:lnSpc>
                <a:spcPct val="90000"/>
              </a:lnSpc>
              <a:spcBef>
                <a:spcPct val="20000"/>
              </a:spcBef>
              <a:spcAft>
                <a:spcPts val="600"/>
              </a:spcAft>
              <a:buClr>
                <a:schemeClr val="accent1">
                  <a:lumMod val="75000"/>
                </a:schemeClr>
              </a:buClr>
              <a:buSzPct val="145000"/>
            </a:pPr>
            <a:endParaRPr lang="en-US"/>
          </a:p>
          <a:p>
            <a:pPr defTabSz="457200">
              <a:lnSpc>
                <a:spcPct val="90000"/>
              </a:lnSpc>
              <a:spcBef>
                <a:spcPct val="20000"/>
              </a:spcBef>
              <a:spcAft>
                <a:spcPts val="600"/>
              </a:spcAft>
              <a:buClr>
                <a:schemeClr val="accent1">
                  <a:lumMod val="75000"/>
                </a:schemeClr>
              </a:buClr>
              <a:buSzPct val="145000"/>
            </a:pPr>
            <a:r>
              <a:rPr lang="en-US" b="1"/>
              <a:t>Proposed solution: </a:t>
            </a:r>
            <a:r>
              <a:rPr lang="en-US"/>
              <a:t>Smart navigation app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An app specifically for wheelchair users</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Help them find the friendliest route to their destination </a:t>
            </a:r>
          </a:p>
        </p:txBody>
      </p:sp>
      <p:sp>
        <p:nvSpPr>
          <p:cNvPr id="19" name="Rounded Rectangle 16">
            <a:extLst>
              <a:ext uri="{FF2B5EF4-FFF2-40B4-BE49-F238E27FC236}">
                <a16:creationId xmlns:a16="http://schemas.microsoft.com/office/drawing/2014/main" id="{6958E693-06E1-4835-9E33-076E6D8ED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E7EC8D-A378-660B-2504-BD958278927F}"/>
              </a:ext>
            </a:extLst>
          </p:cNvPr>
          <p:cNvPicPr>
            <a:picLocks noChangeAspect="1"/>
          </p:cNvPicPr>
          <p:nvPr/>
        </p:nvPicPr>
        <p:blipFill>
          <a:blip r:embed="rId4">
            <a:extLst>
              <a:ext uri="{28A0092B-C50C-407E-A947-70E740481C1C}">
                <a14:useLocalDpi xmlns:a14="http://schemas.microsoft.com/office/drawing/2010/main" val="0"/>
              </a:ext>
            </a:extLst>
          </a:blip>
          <a:srcRect r="1768" b="2"/>
          <a:stretch>
            <a:fillRect/>
          </a:stretch>
        </p:blipFill>
        <p:spPr>
          <a:xfrm>
            <a:off x="7590503" y="660693"/>
            <a:ext cx="3937889" cy="5548376"/>
          </a:xfrm>
          <a:prstGeom prst="rect">
            <a:avLst/>
          </a:prstGeom>
        </p:spPr>
      </p:pic>
      <p:sp>
        <p:nvSpPr>
          <p:cNvPr id="4" name="TextBox 3">
            <a:extLst>
              <a:ext uri="{FF2B5EF4-FFF2-40B4-BE49-F238E27FC236}">
                <a16:creationId xmlns:a16="http://schemas.microsoft.com/office/drawing/2014/main" id="{B0A46529-33C3-273A-53E6-3202B6C7D43F}"/>
              </a:ext>
            </a:extLst>
          </p:cNvPr>
          <p:cNvSpPr txBox="1"/>
          <p:nvPr/>
        </p:nvSpPr>
        <p:spPr>
          <a:xfrm>
            <a:off x="8958713" y="6220831"/>
            <a:ext cx="1648208" cy="369332"/>
          </a:xfrm>
          <a:prstGeom prst="rect">
            <a:avLst/>
          </a:prstGeom>
          <a:noFill/>
        </p:spPr>
        <p:txBody>
          <a:bodyPr wrap="none" rtlCol="0">
            <a:spAutoFit/>
          </a:bodyPr>
          <a:lstStyle/>
          <a:p>
            <a:r>
              <a:rPr lang="en-US"/>
              <a:t>Apple Maps [1] </a:t>
            </a:r>
            <a:endParaRPr lang="en-GB"/>
          </a:p>
        </p:txBody>
      </p:sp>
    </p:spTree>
    <p:extLst>
      <p:ext uri="{BB962C8B-B14F-4D97-AF65-F5344CB8AC3E}">
        <p14:creationId xmlns:p14="http://schemas.microsoft.com/office/powerpoint/2010/main" val="2321398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D2CD7-0DB3-C3A0-8DE9-18E821CC20AA}"/>
              </a:ext>
            </a:extLst>
          </p:cNvPr>
          <p:cNvSpPr>
            <a:spLocks noGrp="1"/>
          </p:cNvSpPr>
          <p:nvPr>
            <p:ph type="title"/>
          </p:nvPr>
        </p:nvSpPr>
        <p:spPr>
          <a:xfrm>
            <a:off x="4842934" y="905933"/>
            <a:ext cx="6660090" cy="965200"/>
          </a:xfrm>
        </p:spPr>
        <p:txBody>
          <a:bodyPr>
            <a:normAutofit/>
          </a:bodyPr>
          <a:lstStyle/>
          <a:p>
            <a:r>
              <a:rPr lang="en-US"/>
              <a:t>Kerbless</a:t>
            </a:r>
          </a:p>
        </p:txBody>
      </p:sp>
      <p:pic>
        <p:nvPicPr>
          <p:cNvPr id="5" name="Picture 4">
            <a:extLst>
              <a:ext uri="{FF2B5EF4-FFF2-40B4-BE49-F238E27FC236}">
                <a16:creationId xmlns:a16="http://schemas.microsoft.com/office/drawing/2014/main" id="{C877094C-F865-B3D6-CE36-5739B611A7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2043450"/>
            <a:ext cx="3632789" cy="277801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89073761-0C49-F783-7EF5-26A020264387}"/>
              </a:ext>
            </a:extLst>
          </p:cNvPr>
          <p:cNvSpPr>
            <a:spLocks noGrp="1"/>
          </p:cNvSpPr>
          <p:nvPr>
            <p:ph idx="1"/>
          </p:nvPr>
        </p:nvSpPr>
        <p:spPr>
          <a:xfrm>
            <a:off x="4842933" y="1998133"/>
            <a:ext cx="6660090" cy="3793067"/>
          </a:xfrm>
        </p:spPr>
        <p:txBody>
          <a:bodyPr>
            <a:normAutofit lnSpcReduction="10000"/>
          </a:bodyPr>
          <a:lstStyle/>
          <a:p>
            <a:pPr marL="0" indent="0">
              <a:lnSpc>
                <a:spcPct val="90000"/>
              </a:lnSpc>
              <a:buNone/>
            </a:pPr>
            <a:r>
              <a:rPr lang="en-US" sz="1300"/>
              <a:t>Wheelchair navigation app works in map mode or augmented reality mode </a:t>
            </a:r>
          </a:p>
          <a:p>
            <a:pPr marL="0" indent="0">
              <a:lnSpc>
                <a:spcPct val="90000"/>
              </a:lnSpc>
              <a:buNone/>
            </a:pPr>
            <a:r>
              <a:rPr lang="en-US" sz="1300"/>
              <a:t>Will point the user towards the most wheelchair friendly route to get to their chosen destination </a:t>
            </a:r>
          </a:p>
          <a:p>
            <a:pPr marL="0" indent="0">
              <a:lnSpc>
                <a:spcPct val="90000"/>
              </a:lnSpc>
              <a:buNone/>
            </a:pPr>
            <a:r>
              <a:rPr lang="en-US" sz="1300"/>
              <a:t>The app will take into account</a:t>
            </a:r>
          </a:p>
          <a:p>
            <a:pPr marL="342900" indent="-342900">
              <a:lnSpc>
                <a:spcPct val="90000"/>
              </a:lnSpc>
            </a:pPr>
            <a:r>
              <a:rPr lang="en-US" sz="1300"/>
              <a:t>Stairs</a:t>
            </a:r>
          </a:p>
          <a:p>
            <a:pPr marL="342900" indent="-342900">
              <a:lnSpc>
                <a:spcPct val="90000"/>
              </a:lnSpc>
              <a:buClr>
                <a:srgbClr val="1287C3"/>
              </a:buClr>
            </a:pPr>
            <a:r>
              <a:rPr lang="en-US" sz="1300"/>
              <a:t>Kerbs </a:t>
            </a:r>
          </a:p>
          <a:p>
            <a:pPr marL="342900" indent="-342900">
              <a:lnSpc>
                <a:spcPct val="90000"/>
              </a:lnSpc>
              <a:buClr>
                <a:srgbClr val="1287C3"/>
              </a:buClr>
            </a:pPr>
            <a:r>
              <a:rPr lang="en-US" sz="1300"/>
              <a:t>Path width </a:t>
            </a:r>
          </a:p>
          <a:p>
            <a:pPr marL="342900" indent="-342900">
              <a:lnSpc>
                <a:spcPct val="90000"/>
              </a:lnSpc>
              <a:buClr>
                <a:srgbClr val="1287C3"/>
              </a:buClr>
            </a:pPr>
            <a:r>
              <a:rPr lang="en-US" sz="1300"/>
              <a:t>Extenuating circumstance</a:t>
            </a:r>
          </a:p>
          <a:p>
            <a:pPr marL="0" indent="0">
              <a:lnSpc>
                <a:spcPct val="90000"/>
              </a:lnSpc>
              <a:buNone/>
            </a:pPr>
            <a:endParaRPr lang="en-GB" sz="1300"/>
          </a:p>
          <a:p>
            <a:pPr marL="0" indent="0">
              <a:lnSpc>
                <a:spcPct val="90000"/>
              </a:lnSpc>
              <a:buNone/>
            </a:pPr>
            <a:r>
              <a:rPr lang="en-GB" sz="1300"/>
              <a:t>Aims and objectives </a:t>
            </a:r>
            <a:endParaRPr lang="en-GB"/>
          </a:p>
          <a:p>
            <a:pPr>
              <a:lnSpc>
                <a:spcPct val="90000"/>
              </a:lnSpc>
            </a:pPr>
            <a:r>
              <a:rPr lang="en-GB" sz="1300"/>
              <a:t>Provide easy navigation for wheelchair users</a:t>
            </a:r>
          </a:p>
          <a:p>
            <a:r>
              <a:rPr lang="en-GB" sz="1300">
                <a:ea typeface="+mn-lt"/>
                <a:cs typeface="+mn-lt"/>
              </a:rPr>
              <a:t>Accessible and easy to use for all skill levels</a:t>
            </a:r>
          </a:p>
          <a:p>
            <a:pPr>
              <a:buClr>
                <a:srgbClr val="1287C3"/>
              </a:buClr>
            </a:pPr>
            <a:r>
              <a:rPr lang="en-GB" sz="1300">
                <a:ea typeface="+mn-lt"/>
                <a:cs typeface="+mn-lt"/>
              </a:rPr>
              <a:t>AI-powered navigation that avoids inaccessible obstacles</a:t>
            </a:r>
            <a:endParaRPr lang="en-GB"/>
          </a:p>
          <a:p>
            <a:pPr marL="0" indent="0">
              <a:lnSpc>
                <a:spcPct val="90000"/>
              </a:lnSpc>
              <a:buClr>
                <a:srgbClr val="30ACEC">
                  <a:lumMod val="75000"/>
                </a:srgbClr>
              </a:buClr>
              <a:buNone/>
            </a:pPr>
            <a:endParaRPr lang="en-US" sz="1300"/>
          </a:p>
        </p:txBody>
      </p:sp>
      <p:sp>
        <p:nvSpPr>
          <p:cNvPr id="8" name="Content Placeholder 2">
            <a:extLst>
              <a:ext uri="{FF2B5EF4-FFF2-40B4-BE49-F238E27FC236}">
                <a16:creationId xmlns:a16="http://schemas.microsoft.com/office/drawing/2014/main" id="{C4EB5C59-FAE5-DB92-7E88-6F027825344A}"/>
              </a:ext>
            </a:extLst>
          </p:cNvPr>
          <p:cNvSpPr>
            <a:spLocks noGrp="1"/>
          </p:cNvSpPr>
          <p:nvPr/>
        </p:nvSpPr>
        <p:spPr>
          <a:xfrm>
            <a:off x="1824891" y="4821465"/>
            <a:ext cx="1507006" cy="63500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nSpc>
                <a:spcPct val="90000"/>
              </a:lnSpc>
              <a:buNone/>
            </a:pPr>
            <a:r>
              <a:rPr lang="en-GB" sz="1300"/>
              <a:t>Logo design made by Arif Khamis </a:t>
            </a:r>
            <a:endParaRPr lang="en-US" sz="1300"/>
          </a:p>
        </p:txBody>
      </p:sp>
    </p:spTree>
    <p:extLst>
      <p:ext uri="{BB962C8B-B14F-4D97-AF65-F5344CB8AC3E}">
        <p14:creationId xmlns:p14="http://schemas.microsoft.com/office/powerpoint/2010/main" val="55014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9826-C16C-079C-42ED-C2AFB9A86BCB}"/>
              </a:ext>
            </a:extLst>
          </p:cNvPr>
          <p:cNvSpPr>
            <a:spLocks noGrp="1"/>
          </p:cNvSpPr>
          <p:nvPr>
            <p:ph type="title"/>
          </p:nvPr>
        </p:nvSpPr>
        <p:spPr/>
        <p:txBody>
          <a:bodyPr/>
          <a:lstStyle/>
          <a:p>
            <a:r>
              <a:rPr lang="en-GB"/>
              <a:t>Security</a:t>
            </a:r>
          </a:p>
        </p:txBody>
      </p:sp>
      <p:sp>
        <p:nvSpPr>
          <p:cNvPr id="3" name="Content Placeholder 2">
            <a:extLst>
              <a:ext uri="{FF2B5EF4-FFF2-40B4-BE49-F238E27FC236}">
                <a16:creationId xmlns:a16="http://schemas.microsoft.com/office/drawing/2014/main" id="{5A18E040-A160-F150-F701-0204B1BEAE08}"/>
              </a:ext>
            </a:extLst>
          </p:cNvPr>
          <p:cNvSpPr>
            <a:spLocks noGrp="1"/>
          </p:cNvSpPr>
          <p:nvPr>
            <p:ph idx="1"/>
          </p:nvPr>
        </p:nvSpPr>
        <p:spPr/>
        <p:txBody>
          <a:bodyPr>
            <a:normAutofit fontScale="62500" lnSpcReduction="20000"/>
          </a:bodyPr>
          <a:lstStyle/>
          <a:p>
            <a:r>
              <a:rPr lang="en-GB"/>
              <a:t>Modern software must consider privacy and security.</a:t>
            </a:r>
          </a:p>
          <a:p>
            <a:pPr lvl="1">
              <a:buClr>
                <a:srgbClr val="1287C3"/>
              </a:buClr>
              <a:buFont typeface="Courier New,monospace"/>
              <a:buChar char="o"/>
            </a:pPr>
            <a:r>
              <a:rPr lang="en-GB"/>
              <a:t>There are many reasons for this; e.g. GDPR, compliance regulations, hackers, etc.</a:t>
            </a:r>
            <a:endParaRPr lang="en-US"/>
          </a:p>
          <a:p>
            <a:pPr>
              <a:buClr>
                <a:srgbClr val="1287C3"/>
              </a:buClr>
            </a:pPr>
            <a:r>
              <a:rPr lang="en-GB"/>
              <a:t>To prevent spam in route review sections, a user account will be required. Two-factor authentication is recommended.</a:t>
            </a:r>
          </a:p>
          <a:p>
            <a:pPr lvl="1">
              <a:buClr>
                <a:srgbClr val="1287C3"/>
              </a:buClr>
              <a:buFont typeface="Courier New"/>
              <a:buChar char="o"/>
            </a:pPr>
            <a:r>
              <a:rPr lang="en-GB"/>
              <a:t>User accounts are not mandatory to use the app, only for submitting route reviews and/or using cross-device saving</a:t>
            </a:r>
          </a:p>
          <a:p>
            <a:pPr>
              <a:buClr>
                <a:srgbClr val="1287C3"/>
              </a:buClr>
            </a:pPr>
            <a:r>
              <a:rPr lang="en-GB"/>
              <a:t>The AI used for calculating routes will run natively on the device.</a:t>
            </a:r>
          </a:p>
          <a:p>
            <a:pPr lvl="1">
              <a:buClr>
                <a:srgbClr val="1287C3"/>
              </a:buClr>
              <a:buFont typeface="Courier New"/>
              <a:buChar char="o"/>
            </a:pPr>
            <a:r>
              <a:rPr lang="en-GB"/>
              <a:t>While this increases system requirements, it also enables greater control over what the service can do on both the user and developers' end (whereas renting a cloud service would put the program at the behest of the cloud provider) and allow the software to run even when it cannot communicate with the servers</a:t>
            </a:r>
          </a:p>
          <a:p>
            <a:pPr>
              <a:buClr>
                <a:srgbClr val="1287C3"/>
              </a:buClr>
            </a:pPr>
            <a:r>
              <a:rPr lang="en-GB"/>
              <a:t>Automated data collection (telemetry, etc.) should be completely optional, be anonymised and be encrypted to prevent leakage of user data</a:t>
            </a:r>
          </a:p>
          <a:p>
            <a:pPr lvl="1">
              <a:buClr>
                <a:srgbClr val="1287C3"/>
              </a:buClr>
              <a:buFont typeface="Courier New"/>
              <a:buChar char="o"/>
            </a:pPr>
            <a:r>
              <a:rPr lang="en-GB"/>
              <a:t>While this may have disadvantages from a commercial standpoint, it is preferable to receiving fines and lawsuits for inappropriate data security measures</a:t>
            </a:r>
          </a:p>
          <a:p>
            <a:pPr>
              <a:buClr>
                <a:srgbClr val="1287C3"/>
              </a:buClr>
            </a:pPr>
            <a:endParaRPr lang="en-GB"/>
          </a:p>
        </p:txBody>
      </p:sp>
    </p:spTree>
    <p:extLst>
      <p:ext uri="{BB962C8B-B14F-4D97-AF65-F5344CB8AC3E}">
        <p14:creationId xmlns:p14="http://schemas.microsoft.com/office/powerpoint/2010/main" val="524781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48DF1-A8B8-40F9-B350-F6681BAE5447}"/>
              </a:ext>
            </a:extLst>
          </p:cNvPr>
          <p:cNvSpPr>
            <a:spLocks noGrp="1"/>
          </p:cNvSpPr>
          <p:nvPr>
            <p:ph type="title"/>
          </p:nvPr>
        </p:nvSpPr>
        <p:spPr>
          <a:xfrm>
            <a:off x="1084573" y="-1249"/>
            <a:ext cx="10018713" cy="1752599"/>
          </a:xfrm>
        </p:spPr>
        <p:txBody>
          <a:bodyPr/>
          <a:lstStyle/>
          <a:p>
            <a:r>
              <a:rPr lang="en-US"/>
              <a:t>Research : Feedback </a:t>
            </a:r>
          </a:p>
        </p:txBody>
      </p:sp>
      <p:sp>
        <p:nvSpPr>
          <p:cNvPr id="3" name="Content Placeholder 2">
            <a:extLst>
              <a:ext uri="{FF2B5EF4-FFF2-40B4-BE49-F238E27FC236}">
                <a16:creationId xmlns:a16="http://schemas.microsoft.com/office/drawing/2014/main" id="{8ED294E9-9E88-CCE9-D99D-EEB1831447FF}"/>
              </a:ext>
            </a:extLst>
          </p:cNvPr>
          <p:cNvSpPr>
            <a:spLocks noGrp="1"/>
          </p:cNvSpPr>
          <p:nvPr>
            <p:ph idx="1"/>
          </p:nvPr>
        </p:nvSpPr>
        <p:spPr>
          <a:xfrm>
            <a:off x="1083159" y="1012897"/>
            <a:ext cx="4878338" cy="5397708"/>
          </a:xfrm>
        </p:spPr>
        <p:txBody>
          <a:bodyPr>
            <a:normAutofit fontScale="92500" lnSpcReduction="10000"/>
          </a:bodyPr>
          <a:lstStyle/>
          <a:p>
            <a:pPr>
              <a:buClr>
                <a:srgbClr val="1287C3"/>
              </a:buClr>
            </a:pPr>
            <a:r>
              <a:rPr lang="en-US" sz="1600" i="1"/>
              <a:t>"Wheel friendly Google maps? Could be interesting. Can you build in reporting for pavement parking? Path width is also a thing, mostly impacted by pavement parking, overgrown hedges and abandoned wheelie bins. Boris bike/scooter parking can also be a pain. Then there's the game of find the dropped curb when one corner /crossing point has it and the other doesn't. If you want to get really technical, the height of some dropped curbs is difficult to get up. Getting down is easier. Would you be able to input what mobility aid your using so AI can get the specs and tailor your route accordingly? My big scooter can take much rougher terrain than my chair."</a:t>
            </a:r>
            <a:r>
              <a:rPr lang="en-US" sz="1600"/>
              <a:t> - Gemma</a:t>
            </a:r>
            <a:endParaRPr lang="en-US" sz="1600" i="1"/>
          </a:p>
          <a:p>
            <a:pPr>
              <a:buClr>
                <a:srgbClr val="1287C3"/>
              </a:buClr>
            </a:pPr>
            <a:r>
              <a:rPr lang="en-US" sz="1600" i="1">
                <a:latin typeface="Corbel"/>
                <a:ea typeface="Segoe UI Historic"/>
                <a:cs typeface="Segoe UI Historic"/>
              </a:rPr>
              <a:t>"I think this would be very helpful. I'm not sure about the AR glasses due to most people wearing glasses anyway, maybe headphones/ear buds would be more suitable. The ramps or stairs are a great idea as would disabled toilets or rails for walking into building using sticks as most people leave mobility scooter outside at the door. Streel lighting and pot holes or cobbles are something else that can effect the scooter as are the steepness of braes etc. And as thee aren't any at the moment, a phone holder that fits on the top of the tiller to hold your phone up in front of you making it easier to see where you are going."</a:t>
            </a:r>
            <a:r>
              <a:rPr lang="en-US" sz="1600"/>
              <a:t> – Sheena</a:t>
            </a:r>
          </a:p>
        </p:txBody>
      </p:sp>
      <p:sp>
        <p:nvSpPr>
          <p:cNvPr id="5" name="Content Placeholder 2">
            <a:extLst>
              <a:ext uri="{FF2B5EF4-FFF2-40B4-BE49-F238E27FC236}">
                <a16:creationId xmlns:a16="http://schemas.microsoft.com/office/drawing/2014/main" id="{FD1CBCB1-3A95-C9F3-32C2-0D514F1629DD}"/>
              </a:ext>
            </a:extLst>
          </p:cNvPr>
          <p:cNvSpPr txBox="1">
            <a:spLocks/>
          </p:cNvSpPr>
          <p:nvPr/>
        </p:nvSpPr>
        <p:spPr>
          <a:xfrm>
            <a:off x="5963706" y="1302705"/>
            <a:ext cx="3566697" cy="411729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Clr>
                <a:srgbClr val="1287C3"/>
              </a:buClr>
            </a:pPr>
            <a:r>
              <a:rPr lang="en-US" sz="1600"/>
              <a:t>Reporting system</a:t>
            </a:r>
            <a:endParaRPr lang="en-US"/>
          </a:p>
          <a:p>
            <a:pPr lvl="1">
              <a:buClr>
                <a:srgbClr val="1287C3"/>
              </a:buClr>
              <a:buFont typeface="Courier New"/>
              <a:buChar char="o"/>
            </a:pPr>
            <a:r>
              <a:rPr lang="en-US" sz="1200"/>
              <a:t>Pavement Parking</a:t>
            </a:r>
          </a:p>
          <a:p>
            <a:pPr lvl="1">
              <a:buClr>
                <a:srgbClr val="1287C3"/>
              </a:buClr>
              <a:buFont typeface="Courier New"/>
              <a:buChar char="o"/>
            </a:pPr>
            <a:r>
              <a:rPr lang="en-US" sz="1200"/>
              <a:t>Path Width</a:t>
            </a:r>
          </a:p>
          <a:p>
            <a:pPr lvl="1">
              <a:buClr>
                <a:srgbClr val="1287C3"/>
              </a:buClr>
              <a:buFont typeface="Courier New"/>
              <a:buChar char="o"/>
            </a:pPr>
            <a:r>
              <a:rPr lang="en-US" sz="1200"/>
              <a:t>Overgrown Hedges</a:t>
            </a:r>
          </a:p>
          <a:p>
            <a:pPr lvl="1">
              <a:buClr>
                <a:srgbClr val="1287C3"/>
              </a:buClr>
              <a:buFont typeface="Courier New"/>
              <a:buChar char="o"/>
            </a:pPr>
            <a:r>
              <a:rPr lang="en-US" sz="1200"/>
              <a:t>Wheelie Bins</a:t>
            </a:r>
          </a:p>
          <a:p>
            <a:pPr lvl="1">
              <a:buClr>
                <a:srgbClr val="1287C3"/>
              </a:buClr>
              <a:buFont typeface="Courier New"/>
              <a:buChar char="o"/>
            </a:pPr>
            <a:r>
              <a:rPr lang="en-US" sz="1200"/>
              <a:t>Street Lighting</a:t>
            </a:r>
          </a:p>
          <a:p>
            <a:pPr lvl="1">
              <a:buClr>
                <a:srgbClr val="1287C3"/>
              </a:buClr>
              <a:buFont typeface="Courier New"/>
              <a:buChar char="o"/>
            </a:pPr>
            <a:r>
              <a:rPr lang="en-US" sz="1200"/>
              <a:t>Cobble Streets</a:t>
            </a:r>
          </a:p>
          <a:p>
            <a:pPr>
              <a:buClr>
                <a:srgbClr val="1287C3"/>
              </a:buClr>
            </a:pPr>
            <a:r>
              <a:rPr lang="en-US" sz="1600"/>
              <a:t>Mobility Scooter/Wheelchair Types</a:t>
            </a:r>
            <a:endParaRPr lang="en-US"/>
          </a:p>
          <a:p>
            <a:pPr lvl="1">
              <a:buClr>
                <a:srgbClr val="1287C3"/>
              </a:buClr>
              <a:buFont typeface="Courier New"/>
              <a:buChar char="o"/>
            </a:pPr>
            <a:r>
              <a:rPr lang="en-US" sz="1200"/>
              <a:t>Size</a:t>
            </a:r>
          </a:p>
          <a:p>
            <a:pPr lvl="1">
              <a:buClr>
                <a:srgbClr val="1287C3"/>
              </a:buClr>
              <a:buFont typeface="Courier New"/>
              <a:buChar char="o"/>
            </a:pPr>
            <a:r>
              <a:rPr lang="en-US" sz="1200"/>
              <a:t>clearance</a:t>
            </a:r>
          </a:p>
          <a:p>
            <a:pPr>
              <a:buClr>
                <a:srgbClr val="1287C3"/>
              </a:buClr>
            </a:pPr>
            <a:r>
              <a:rPr lang="en-US" sz="1600"/>
              <a:t>Audio directions</a:t>
            </a:r>
          </a:p>
          <a:p>
            <a:pPr lvl="1">
              <a:buClr>
                <a:srgbClr val="1287C3"/>
              </a:buClr>
              <a:buFont typeface="Courier New"/>
              <a:buChar char="o"/>
            </a:pPr>
            <a:r>
              <a:rPr lang="en-US" sz="1200"/>
              <a:t>Via headphones</a:t>
            </a:r>
          </a:p>
          <a:p>
            <a:pPr>
              <a:buClr>
                <a:srgbClr val="1287C3"/>
              </a:buClr>
            </a:pPr>
            <a:endParaRPr lang="en-US" sz="1600"/>
          </a:p>
        </p:txBody>
      </p:sp>
      <p:pic>
        <p:nvPicPr>
          <p:cNvPr id="6" name="Picture 5" descr="A car parked in a parking lot&#10;&#10;AI-generated content may be incorrect.">
            <a:extLst>
              <a:ext uri="{FF2B5EF4-FFF2-40B4-BE49-F238E27FC236}">
                <a16:creationId xmlns:a16="http://schemas.microsoft.com/office/drawing/2014/main" id="{C23369D2-81E9-82AD-F46F-6E0FB81FB39F}"/>
              </a:ext>
            </a:extLst>
          </p:cNvPr>
          <p:cNvPicPr>
            <a:picLocks noChangeAspect="1"/>
          </p:cNvPicPr>
          <p:nvPr/>
        </p:nvPicPr>
        <p:blipFill>
          <a:blip r:embed="rId3"/>
          <a:stretch>
            <a:fillRect/>
          </a:stretch>
        </p:blipFill>
        <p:spPr>
          <a:xfrm>
            <a:off x="8736377" y="870914"/>
            <a:ext cx="3151214" cy="2374223"/>
          </a:xfrm>
          <a:prstGeom prst="rect">
            <a:avLst/>
          </a:prstGeom>
        </p:spPr>
      </p:pic>
      <p:pic>
        <p:nvPicPr>
          <p:cNvPr id="7" name="Picture 6" descr="A truck on the road&#10;&#10;AI-generated content may be incorrect.">
            <a:extLst>
              <a:ext uri="{FF2B5EF4-FFF2-40B4-BE49-F238E27FC236}">
                <a16:creationId xmlns:a16="http://schemas.microsoft.com/office/drawing/2014/main" id="{A57A0E04-B7C2-D1DF-650F-39B3386C0C20}"/>
              </a:ext>
            </a:extLst>
          </p:cNvPr>
          <p:cNvPicPr>
            <a:picLocks noChangeAspect="1"/>
          </p:cNvPicPr>
          <p:nvPr/>
        </p:nvPicPr>
        <p:blipFill>
          <a:blip r:embed="rId4"/>
          <a:stretch>
            <a:fillRect/>
          </a:stretch>
        </p:blipFill>
        <p:spPr>
          <a:xfrm>
            <a:off x="8738015" y="3903688"/>
            <a:ext cx="3147936" cy="2367198"/>
          </a:xfrm>
          <a:prstGeom prst="rect">
            <a:avLst/>
          </a:prstGeom>
        </p:spPr>
      </p:pic>
    </p:spTree>
    <p:extLst>
      <p:ext uri="{BB962C8B-B14F-4D97-AF65-F5344CB8AC3E}">
        <p14:creationId xmlns:p14="http://schemas.microsoft.com/office/powerpoint/2010/main" val="161085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2BA66-2C34-9526-EC0A-B9B25241E45F}"/>
              </a:ext>
            </a:extLst>
          </p:cNvPr>
          <p:cNvSpPr>
            <a:spLocks noGrp="1"/>
          </p:cNvSpPr>
          <p:nvPr>
            <p:ph type="title"/>
          </p:nvPr>
        </p:nvSpPr>
        <p:spPr>
          <a:xfrm>
            <a:off x="1484311" y="685800"/>
            <a:ext cx="10018713" cy="1185333"/>
          </a:xfrm>
        </p:spPr>
        <p:txBody>
          <a:bodyPr>
            <a:normAutofit/>
          </a:bodyPr>
          <a:lstStyle/>
          <a:p>
            <a:r>
              <a:rPr lang="en-US" b="1"/>
              <a:t>Industry Sources </a:t>
            </a:r>
          </a:p>
        </p:txBody>
      </p:sp>
      <p:pic>
        <p:nvPicPr>
          <p:cNvPr id="4" name="Picture 3">
            <a:extLst>
              <a:ext uri="{FF2B5EF4-FFF2-40B4-BE49-F238E27FC236}">
                <a16:creationId xmlns:a16="http://schemas.microsoft.com/office/drawing/2014/main" id="{0F864AD5-C24F-6004-6B69-9548D8BA5D98}"/>
              </a:ext>
            </a:extLst>
          </p:cNvPr>
          <p:cNvPicPr>
            <a:picLocks noChangeAspect="1"/>
          </p:cNvPicPr>
          <p:nvPr/>
        </p:nvPicPr>
        <p:blipFill>
          <a:blip r:embed="rId4"/>
          <a:srcRect l="10932" r="10587"/>
          <a:stretch>
            <a:fillRect/>
          </a:stretch>
        </p:blipFill>
        <p:spPr>
          <a:xfrm>
            <a:off x="171339" y="2547850"/>
            <a:ext cx="4054380" cy="198961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4F7CD1A2-EE68-D3A8-C80C-A798A387A348}"/>
              </a:ext>
            </a:extLst>
          </p:cNvPr>
          <p:cNvSpPr>
            <a:spLocks noGrp="1"/>
          </p:cNvSpPr>
          <p:nvPr>
            <p:ph idx="1"/>
          </p:nvPr>
        </p:nvSpPr>
        <p:spPr>
          <a:xfrm>
            <a:off x="4329849" y="2009019"/>
            <a:ext cx="7272868" cy="3793067"/>
          </a:xfrm>
        </p:spPr>
        <p:txBody>
          <a:bodyPr>
            <a:normAutofit/>
          </a:bodyPr>
          <a:lstStyle/>
          <a:p>
            <a:pPr marL="0" indent="0">
              <a:lnSpc>
                <a:spcPct val="90000"/>
              </a:lnSpc>
              <a:buNone/>
            </a:pPr>
            <a:r>
              <a:rPr lang="en-US" sz="1200">
                <a:latin typeface="Corbel"/>
                <a:ea typeface="Calibri"/>
                <a:cs typeface="Calibri"/>
              </a:rPr>
              <a:t>We gathered these sources to research wheelchair dimensions and identify the most common accessibility barriers faced by wheelchair users.</a:t>
            </a:r>
          </a:p>
          <a:p>
            <a:pPr marL="0" indent="0">
              <a:lnSpc>
                <a:spcPct val="90000"/>
              </a:lnSpc>
              <a:buNone/>
            </a:pPr>
            <a:r>
              <a:rPr lang="en-US" sz="1200">
                <a:latin typeface="inherit"/>
                <a:hlinkClick r:id="rId5"/>
              </a:rPr>
              <a:t>https://www.daysmobility.co.uk/?srsltid=AU7gw4WDY0dfSbCWGr7FcnfDmd3yg6rnitGRzmByYYb43rIp0NX6TQxJ</a:t>
            </a:r>
            <a:endParaRPr lang="en-US" sz="1100">
              <a:ea typeface="+mn-lt"/>
              <a:cs typeface="+mn-lt"/>
            </a:endParaRPr>
          </a:p>
          <a:p>
            <a:pPr marL="0" indent="0">
              <a:lnSpc>
                <a:spcPct val="90000"/>
              </a:lnSpc>
              <a:buNone/>
            </a:pPr>
            <a:r>
              <a:rPr lang="en-US" sz="1200">
                <a:ea typeface="+mn-lt"/>
                <a:cs typeface="+mn-lt"/>
              </a:rPr>
              <a:t> </a:t>
            </a:r>
            <a:r>
              <a:rPr lang="en-US" sz="1200">
                <a:latin typeface="inherit"/>
                <a:hlinkClick r:id="rId6"/>
              </a:rPr>
              <a:t>https://www.swansea.gov.uk/article/5672/Disability-aids-and-equipment</a:t>
            </a:r>
            <a:endParaRPr lang="en-US" sz="1200">
              <a:latin typeface="Corbel" panose="020B0503020204020204"/>
            </a:endParaRPr>
          </a:p>
          <a:p>
            <a:pPr marL="0" indent="0">
              <a:lnSpc>
                <a:spcPct val="90000"/>
              </a:lnSpc>
              <a:buNone/>
            </a:pPr>
            <a:r>
              <a:rPr lang="en-US" sz="1200">
                <a:latin typeface="inherit"/>
                <a:hlinkClick r:id="rId7"/>
              </a:rPr>
              <a:t>https://bushhealthcare.co.uk/our-stores/swansea/</a:t>
            </a:r>
            <a:endParaRPr lang="en-US" sz="1200">
              <a:latin typeface="inherit"/>
              <a:ea typeface="+mn-lt"/>
              <a:cs typeface="+mn-lt"/>
            </a:endParaRPr>
          </a:p>
          <a:p>
            <a:pPr marL="0" indent="0">
              <a:lnSpc>
                <a:spcPct val="90000"/>
              </a:lnSpc>
              <a:buNone/>
            </a:pPr>
            <a:endParaRPr lang="en-US" sz="1200">
              <a:ea typeface="+mn-lt"/>
              <a:cs typeface="+mn-lt"/>
            </a:endParaRPr>
          </a:p>
          <a:p>
            <a:pPr marL="0" indent="0">
              <a:lnSpc>
                <a:spcPct val="90000"/>
              </a:lnSpc>
              <a:buNone/>
            </a:pPr>
            <a:r>
              <a:rPr lang="en-US" sz="1200">
                <a:ea typeface="+mn-lt"/>
                <a:cs typeface="+mn-lt"/>
                <a:hlinkClick r:id="rId8"/>
              </a:rPr>
              <a:t>https://www.motabilityfoundation.org.uk/research-and-innovation/innovation</a:t>
            </a:r>
            <a:endParaRPr lang="en-US" sz="1200">
              <a:ea typeface="+mn-lt"/>
              <a:cs typeface="+mn-lt"/>
            </a:endParaRPr>
          </a:p>
          <a:p>
            <a:pPr marL="0" indent="0">
              <a:lnSpc>
                <a:spcPct val="90000"/>
              </a:lnSpc>
              <a:buNone/>
            </a:pPr>
            <a:r>
              <a:rPr lang="en-US" sz="1200">
                <a:ea typeface="+mn-lt"/>
                <a:cs typeface="+mn-lt"/>
              </a:rPr>
              <a:t>Motability foundation this organization supports and funds research into accessible transport help us to look into existing research </a:t>
            </a:r>
            <a:endParaRPr lang="en-US" sz="1200">
              <a:latin typeface="inherit"/>
              <a:ea typeface="+mn-lt"/>
              <a:cs typeface="+mn-lt"/>
              <a:hlinkClick r:id="rId9"/>
            </a:endParaRPr>
          </a:p>
          <a:p>
            <a:pPr marL="0" indent="0">
              <a:lnSpc>
                <a:spcPct val="90000"/>
              </a:lnSpc>
              <a:buNone/>
            </a:pPr>
            <a:r>
              <a:rPr lang="en-US" sz="1200">
                <a:ea typeface="+mn-lt"/>
                <a:cs typeface="+mn-lt"/>
                <a:hlinkClick r:id="rId10"/>
              </a:rPr>
              <a:t>https://www.transportforall.org.uk/</a:t>
            </a:r>
            <a:endParaRPr lang="en-US" sz="1200">
              <a:ea typeface="+mn-lt"/>
              <a:cs typeface="+mn-lt"/>
            </a:endParaRPr>
          </a:p>
          <a:p>
            <a:pPr marL="0" indent="0">
              <a:lnSpc>
                <a:spcPct val="90000"/>
              </a:lnSpc>
              <a:buNone/>
            </a:pPr>
            <a:r>
              <a:rPr lang="en-US" sz="1200">
                <a:ea typeface="+mn-lt"/>
                <a:cs typeface="+mn-lt"/>
              </a:rPr>
              <a:t>Organization campaigning for accessible transport could help us find common issues wheelchair users face while traveling </a:t>
            </a:r>
          </a:p>
          <a:p>
            <a:pPr marL="0" indent="0">
              <a:lnSpc>
                <a:spcPct val="90000"/>
              </a:lnSpc>
              <a:buNone/>
            </a:pPr>
            <a:r>
              <a:rPr lang="en-US" sz="1200">
                <a:ea typeface="+mn-lt"/>
                <a:cs typeface="+mn-lt"/>
                <a:hlinkClick r:id="rId11"/>
              </a:rPr>
              <a:t>https://digitalaccessibilitycentre.org/contact.html</a:t>
            </a:r>
            <a:endParaRPr lang="en-US" sz="1200"/>
          </a:p>
          <a:p>
            <a:pPr marL="0" indent="0">
              <a:lnSpc>
                <a:spcPct val="90000"/>
              </a:lnSpc>
              <a:buNone/>
            </a:pPr>
            <a:r>
              <a:rPr lang="en-US" sz="1200">
                <a:ea typeface="+mn-lt"/>
                <a:cs typeface="+mn-lt"/>
              </a:rPr>
              <a:t>Specializes in digital accessibility testing and could help us to lay out the app in most user-friendly way </a:t>
            </a:r>
            <a:endParaRPr lang="en-GB" sz="1200"/>
          </a:p>
          <a:p>
            <a:pPr marL="0" indent="0">
              <a:lnSpc>
                <a:spcPct val="90000"/>
              </a:lnSpc>
              <a:buNone/>
            </a:pPr>
            <a:endParaRPr lang="en-US" sz="1200">
              <a:ea typeface="+mn-lt"/>
              <a:cs typeface="+mn-lt"/>
            </a:endParaRPr>
          </a:p>
        </p:txBody>
      </p:sp>
    </p:spTree>
    <p:extLst>
      <p:ext uri="{BB962C8B-B14F-4D97-AF65-F5344CB8AC3E}">
        <p14:creationId xmlns:p14="http://schemas.microsoft.com/office/powerpoint/2010/main" val="895844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7264-8BAB-DD99-A7E3-AC14DAEBC6D6}"/>
              </a:ext>
            </a:extLst>
          </p:cNvPr>
          <p:cNvSpPr>
            <a:spLocks noGrp="1"/>
          </p:cNvSpPr>
          <p:nvPr>
            <p:ph type="title"/>
          </p:nvPr>
        </p:nvSpPr>
        <p:spPr>
          <a:xfrm>
            <a:off x="1484312" y="685800"/>
            <a:ext cx="4074345" cy="1752599"/>
          </a:xfrm>
        </p:spPr>
        <p:txBody>
          <a:bodyPr>
            <a:normAutofit/>
          </a:bodyPr>
          <a:lstStyle/>
          <a:p>
            <a:r>
              <a:rPr lang="en-US" b="1"/>
              <a:t>Examples </a:t>
            </a:r>
          </a:p>
        </p:txBody>
      </p:sp>
      <p:sp>
        <p:nvSpPr>
          <p:cNvPr id="3" name="Content Placeholder 2">
            <a:extLst>
              <a:ext uri="{FF2B5EF4-FFF2-40B4-BE49-F238E27FC236}">
                <a16:creationId xmlns:a16="http://schemas.microsoft.com/office/drawing/2014/main" id="{187718DF-3BD2-0811-D0B5-50C4AD11FEE6}"/>
              </a:ext>
            </a:extLst>
          </p:cNvPr>
          <p:cNvSpPr>
            <a:spLocks noGrp="1"/>
          </p:cNvSpPr>
          <p:nvPr>
            <p:ph idx="1"/>
          </p:nvPr>
        </p:nvSpPr>
        <p:spPr>
          <a:xfrm>
            <a:off x="1484311" y="2666999"/>
            <a:ext cx="4074345" cy="3124201"/>
          </a:xfrm>
        </p:spPr>
        <p:txBody>
          <a:bodyPr>
            <a:normAutofit/>
          </a:bodyPr>
          <a:lstStyle/>
          <a:p>
            <a:pPr>
              <a:lnSpc>
                <a:spcPct val="90000"/>
              </a:lnSpc>
            </a:pPr>
            <a:r>
              <a:rPr lang="en-US" sz="2000" b="1"/>
              <a:t>Wheelmap</a:t>
            </a:r>
            <a:r>
              <a:rPr lang="en-US" sz="2000"/>
              <a:t> – wheelchair accessible locations </a:t>
            </a:r>
          </a:p>
          <a:p>
            <a:pPr>
              <a:lnSpc>
                <a:spcPct val="90000"/>
              </a:lnSpc>
              <a:buClr>
                <a:srgbClr val="1287C3"/>
              </a:buClr>
            </a:pPr>
            <a:r>
              <a:rPr lang="en-US" sz="2000" b="1" err="1"/>
              <a:t>Accessnow</a:t>
            </a:r>
            <a:r>
              <a:rPr lang="en-US" sz="2000"/>
              <a:t> – wheelchair accessible locations with user rating </a:t>
            </a:r>
          </a:p>
          <a:p>
            <a:pPr>
              <a:lnSpc>
                <a:spcPct val="90000"/>
              </a:lnSpc>
              <a:buClr>
                <a:srgbClr val="1287C3"/>
              </a:buClr>
            </a:pPr>
            <a:r>
              <a:rPr lang="en-US" sz="2000" b="1" err="1"/>
              <a:t>Wheelaccess</a:t>
            </a:r>
            <a:r>
              <a:rPr lang="en-US" sz="2000"/>
              <a:t> – navigation app in French </a:t>
            </a:r>
          </a:p>
          <a:p>
            <a:pPr>
              <a:lnSpc>
                <a:spcPct val="90000"/>
              </a:lnSpc>
              <a:buClr>
                <a:srgbClr val="1287C3"/>
              </a:buClr>
            </a:pPr>
            <a:r>
              <a:rPr lang="en-US" sz="2000" b="1"/>
              <a:t>Route4u</a:t>
            </a:r>
            <a:r>
              <a:rPr lang="en-US" sz="2000"/>
              <a:t> – navigation app not usable here </a:t>
            </a:r>
          </a:p>
        </p:txBody>
      </p:sp>
      <p:pic>
        <p:nvPicPr>
          <p:cNvPr id="9" name="Picture 8">
            <a:extLst>
              <a:ext uri="{FF2B5EF4-FFF2-40B4-BE49-F238E27FC236}">
                <a16:creationId xmlns:a16="http://schemas.microsoft.com/office/drawing/2014/main" id="{F8F1B008-C331-91FB-EFB7-DE73EE360E37}"/>
              </a:ext>
            </a:extLst>
          </p:cNvPr>
          <p:cNvPicPr>
            <a:picLocks noChangeAspect="1"/>
          </p:cNvPicPr>
          <p:nvPr/>
        </p:nvPicPr>
        <p:blipFill>
          <a:blip r:embed="rId4"/>
          <a:stretch>
            <a:fillRect/>
          </a:stretch>
        </p:blipFill>
        <p:spPr>
          <a:xfrm>
            <a:off x="9716464" y="76325"/>
            <a:ext cx="166784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8" name="Picture 7">
            <a:extLst>
              <a:ext uri="{FF2B5EF4-FFF2-40B4-BE49-F238E27FC236}">
                <a16:creationId xmlns:a16="http://schemas.microsoft.com/office/drawing/2014/main" id="{8077963D-4F70-0B6A-98B2-A76DC7579635}"/>
              </a:ext>
            </a:extLst>
          </p:cNvPr>
          <p:cNvPicPr>
            <a:picLocks noChangeAspect="1"/>
          </p:cNvPicPr>
          <p:nvPr/>
        </p:nvPicPr>
        <p:blipFill>
          <a:blip r:embed="rId5"/>
          <a:stretch>
            <a:fillRect/>
          </a:stretch>
        </p:blipFill>
        <p:spPr>
          <a:xfrm>
            <a:off x="5891940" y="3429125"/>
            <a:ext cx="175542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a:extLst>
              <a:ext uri="{FF2B5EF4-FFF2-40B4-BE49-F238E27FC236}">
                <a16:creationId xmlns:a16="http://schemas.microsoft.com/office/drawing/2014/main" id="{D908F2EA-2AB0-FEA0-72D7-00C6BFE2A2F0}"/>
              </a:ext>
            </a:extLst>
          </p:cNvPr>
          <p:cNvPicPr>
            <a:picLocks noChangeAspect="1"/>
          </p:cNvPicPr>
          <p:nvPr/>
        </p:nvPicPr>
        <p:blipFill>
          <a:blip r:embed="rId6"/>
          <a:stretch>
            <a:fillRect/>
          </a:stretch>
        </p:blipFill>
        <p:spPr>
          <a:xfrm>
            <a:off x="9720866" y="3433682"/>
            <a:ext cx="1673598"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7" name="Picture 6">
            <a:extLst>
              <a:ext uri="{FF2B5EF4-FFF2-40B4-BE49-F238E27FC236}">
                <a16:creationId xmlns:a16="http://schemas.microsoft.com/office/drawing/2014/main" id="{28F0D62F-39CA-E66E-0B91-2493B45779B8}"/>
              </a:ext>
            </a:extLst>
          </p:cNvPr>
          <p:cNvPicPr>
            <a:picLocks noChangeAspect="1"/>
          </p:cNvPicPr>
          <p:nvPr/>
        </p:nvPicPr>
        <p:blipFill>
          <a:blip r:embed="rId7"/>
          <a:stretch>
            <a:fillRect/>
          </a:stretch>
        </p:blipFill>
        <p:spPr>
          <a:xfrm>
            <a:off x="5891940" y="80882"/>
            <a:ext cx="1757006"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0" name="TextBox 9">
            <a:extLst>
              <a:ext uri="{FF2B5EF4-FFF2-40B4-BE49-F238E27FC236}">
                <a16:creationId xmlns:a16="http://schemas.microsoft.com/office/drawing/2014/main" id="{8E4805A4-F2C2-FE17-1C59-97BF5AF5487C}"/>
              </a:ext>
            </a:extLst>
          </p:cNvPr>
          <p:cNvSpPr txBox="1"/>
          <p:nvPr/>
        </p:nvSpPr>
        <p:spPr>
          <a:xfrm>
            <a:off x="4181582" y="497840"/>
            <a:ext cx="192891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err="1"/>
              <a:t>Wheelmap</a:t>
            </a:r>
            <a:r>
              <a:rPr lang="en-US" sz="1400" b="1"/>
              <a:t>[4]</a:t>
            </a:r>
            <a:endParaRPr lang="en-US" b="1"/>
          </a:p>
        </p:txBody>
      </p:sp>
      <p:sp>
        <p:nvSpPr>
          <p:cNvPr id="11" name="TextBox 10">
            <a:extLst>
              <a:ext uri="{FF2B5EF4-FFF2-40B4-BE49-F238E27FC236}">
                <a16:creationId xmlns:a16="http://schemas.microsoft.com/office/drawing/2014/main" id="{C679BDE0-1713-F03F-022C-6280F265B8D0}"/>
              </a:ext>
            </a:extLst>
          </p:cNvPr>
          <p:cNvSpPr txBox="1"/>
          <p:nvPr/>
        </p:nvSpPr>
        <p:spPr>
          <a:xfrm>
            <a:off x="4181582" y="5830528"/>
            <a:ext cx="20609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err="1"/>
              <a:t>Wheelaccess</a:t>
            </a:r>
            <a:r>
              <a:rPr lang="en-US" sz="1400" b="1"/>
              <a:t>[5]</a:t>
            </a:r>
            <a:endParaRPr lang="en-US" b="1"/>
          </a:p>
        </p:txBody>
      </p:sp>
      <p:sp>
        <p:nvSpPr>
          <p:cNvPr id="12" name="TextBox 11">
            <a:extLst>
              <a:ext uri="{FF2B5EF4-FFF2-40B4-BE49-F238E27FC236}">
                <a16:creationId xmlns:a16="http://schemas.microsoft.com/office/drawing/2014/main" id="{3EDB20F9-E06F-49BB-6AC9-8407EFD0F5A9}"/>
              </a:ext>
            </a:extLst>
          </p:cNvPr>
          <p:cNvSpPr txBox="1"/>
          <p:nvPr/>
        </p:nvSpPr>
        <p:spPr>
          <a:xfrm>
            <a:off x="8056880" y="497840"/>
            <a:ext cx="15748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err="1"/>
              <a:t>Accessnow</a:t>
            </a:r>
            <a:r>
              <a:rPr lang="en-US" sz="1400" b="1"/>
              <a:t>[3]</a:t>
            </a:r>
            <a:endParaRPr lang="en-US" b="1"/>
          </a:p>
        </p:txBody>
      </p:sp>
      <p:sp>
        <p:nvSpPr>
          <p:cNvPr id="13" name="TextBox 12">
            <a:extLst>
              <a:ext uri="{FF2B5EF4-FFF2-40B4-BE49-F238E27FC236}">
                <a16:creationId xmlns:a16="http://schemas.microsoft.com/office/drawing/2014/main" id="{C78A7D1A-5410-0332-B1CF-D29865A7037B}"/>
              </a:ext>
            </a:extLst>
          </p:cNvPr>
          <p:cNvSpPr txBox="1"/>
          <p:nvPr/>
        </p:nvSpPr>
        <p:spPr>
          <a:xfrm>
            <a:off x="8229600" y="5791200"/>
            <a:ext cx="14204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Route4U</a:t>
            </a:r>
            <a:r>
              <a:rPr lang="en-US" sz="1400" b="1"/>
              <a:t>[2]</a:t>
            </a:r>
            <a:endParaRPr lang="en-US" b="1"/>
          </a:p>
        </p:txBody>
      </p:sp>
    </p:spTree>
    <p:extLst>
      <p:ext uri="{BB962C8B-B14F-4D97-AF65-F5344CB8AC3E}">
        <p14:creationId xmlns:p14="http://schemas.microsoft.com/office/powerpoint/2010/main" val="254654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9646982-82B2-E90D-78BB-40B4ED7AB249}"/>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0FB281B7-309B-2C38-04EA-C3A851E50422}"/>
              </a:ext>
            </a:extLst>
          </p:cNvPr>
          <p:cNvSpPr>
            <a:spLocks noGrp="1"/>
          </p:cNvSpPr>
          <p:nvPr>
            <p:ph type="title"/>
          </p:nvPr>
        </p:nvSpPr>
        <p:spPr>
          <a:xfrm>
            <a:off x="1867795" y="578979"/>
            <a:ext cx="2805030" cy="770472"/>
          </a:xfrm>
        </p:spPr>
        <p:txBody>
          <a:bodyPr vert="horz" lIns="91440" tIns="45720" rIns="91440" bIns="45720" rtlCol="0" anchor="b">
            <a:normAutofit/>
          </a:bodyPr>
          <a:lstStyle/>
          <a:p>
            <a:pPr>
              <a:lnSpc>
                <a:spcPct val="90000"/>
              </a:lnSpc>
            </a:pPr>
            <a:r>
              <a:rPr lang="en-US" sz="4800"/>
              <a:t>Mock-ups</a:t>
            </a:r>
          </a:p>
        </p:txBody>
      </p:sp>
      <p:pic>
        <p:nvPicPr>
          <p:cNvPr id="17" name="Content Placeholder 3">
            <a:extLst>
              <a:ext uri="{FF2B5EF4-FFF2-40B4-BE49-F238E27FC236}">
                <a16:creationId xmlns:a16="http://schemas.microsoft.com/office/drawing/2014/main" id="{B4F8ECE8-8B9C-AF58-91E7-1515B263BFD6}"/>
              </a:ext>
            </a:extLst>
          </p:cNvPr>
          <p:cNvPicPr>
            <a:picLocks noChangeAspect="1"/>
          </p:cNvPicPr>
          <p:nvPr/>
        </p:nvPicPr>
        <p:blipFill>
          <a:blip r:embed="rId4"/>
          <a:srcRect t="12571" r="1" b="18333"/>
          <a:stretch>
            <a:fillRect/>
          </a:stretch>
        </p:blipFill>
        <p:spPr>
          <a:xfrm>
            <a:off x="5155971" y="2673250"/>
            <a:ext cx="2193238" cy="3276678"/>
          </a:xfrm>
          <a:custGeom>
            <a:avLst/>
            <a:gdLst/>
            <a:ahLst/>
            <a:cxnLst/>
            <a:rect l="l" t="t" r="r" b="b"/>
            <a:pathLst>
              <a:path w="2495622" h="3728438">
                <a:moveTo>
                  <a:pt x="163306" y="0"/>
                </a:moveTo>
                <a:lnTo>
                  <a:pt x="2495622" y="0"/>
                </a:lnTo>
                <a:lnTo>
                  <a:pt x="2495622" y="3728438"/>
                </a:lnTo>
                <a:lnTo>
                  <a:pt x="163306" y="3728438"/>
                </a:lnTo>
                <a:cubicBezTo>
                  <a:pt x="73115" y="3728438"/>
                  <a:pt x="0" y="3655323"/>
                  <a:pt x="0" y="3565132"/>
                </a:cubicBezTo>
                <a:lnTo>
                  <a:pt x="0" y="163306"/>
                </a:lnTo>
                <a:cubicBezTo>
                  <a:pt x="0" y="73115"/>
                  <a:pt x="73115" y="0"/>
                  <a:pt x="163306"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8" name="Content Placeholder 5">
            <a:extLst>
              <a:ext uri="{FF2B5EF4-FFF2-40B4-BE49-F238E27FC236}">
                <a16:creationId xmlns:a16="http://schemas.microsoft.com/office/drawing/2014/main" id="{752D6851-F83A-82E5-BB29-4D05E38DDD4F}"/>
              </a:ext>
            </a:extLst>
          </p:cNvPr>
          <p:cNvPicPr>
            <a:picLocks noGrp="1" noChangeAspect="1"/>
          </p:cNvPicPr>
          <p:nvPr>
            <p:ph idx="1"/>
          </p:nvPr>
        </p:nvPicPr>
        <p:blipFill>
          <a:blip r:embed="rId5"/>
          <a:srcRect t="19901" r="1" b="11002"/>
          <a:stretch>
            <a:fillRect/>
          </a:stretch>
        </p:blipFill>
        <p:spPr>
          <a:xfrm>
            <a:off x="7349817" y="2673250"/>
            <a:ext cx="2193236" cy="3276678"/>
          </a:xfrm>
          <a:custGeom>
            <a:avLst/>
            <a:gdLst/>
            <a:ahLst/>
            <a:cxnLst/>
            <a:rect l="l" t="t" r="r" b="b"/>
            <a:pathLst>
              <a:path w="2495621" h="3728438">
                <a:moveTo>
                  <a:pt x="0" y="0"/>
                </a:moveTo>
                <a:lnTo>
                  <a:pt x="2495621" y="0"/>
                </a:lnTo>
                <a:lnTo>
                  <a:pt x="2495621" y="3728438"/>
                </a:ln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9" name="Picture 18">
            <a:extLst>
              <a:ext uri="{FF2B5EF4-FFF2-40B4-BE49-F238E27FC236}">
                <a16:creationId xmlns:a16="http://schemas.microsoft.com/office/drawing/2014/main" id="{4BD54AAD-87E9-81B7-6658-0C09F87196B9}"/>
              </a:ext>
            </a:extLst>
          </p:cNvPr>
          <p:cNvPicPr>
            <a:picLocks noChangeAspect="1"/>
          </p:cNvPicPr>
          <p:nvPr/>
        </p:nvPicPr>
        <p:blipFill>
          <a:blip r:embed="rId6"/>
          <a:srcRect t="10801" r="3" b="20123"/>
          <a:stretch>
            <a:fillRect/>
          </a:stretch>
        </p:blipFill>
        <p:spPr>
          <a:xfrm>
            <a:off x="9543661" y="2673250"/>
            <a:ext cx="2193844" cy="3276678"/>
          </a:xfrm>
          <a:custGeom>
            <a:avLst/>
            <a:gdLst/>
            <a:ahLst/>
            <a:cxnLst/>
            <a:rect l="l" t="t" r="r" b="b"/>
            <a:pathLst>
              <a:path w="2496313" h="3728438">
                <a:moveTo>
                  <a:pt x="0" y="0"/>
                </a:moveTo>
                <a:lnTo>
                  <a:pt x="2333007" y="0"/>
                </a:lnTo>
                <a:cubicBezTo>
                  <a:pt x="2423198" y="0"/>
                  <a:pt x="2496313" y="73115"/>
                  <a:pt x="2496313" y="163306"/>
                </a:cubicBezTo>
                <a:lnTo>
                  <a:pt x="2496313" y="3565132"/>
                </a:lnTo>
                <a:cubicBezTo>
                  <a:pt x="2496313" y="3655323"/>
                  <a:pt x="2423198" y="3728438"/>
                  <a:pt x="2333007" y="3728438"/>
                </a:cubicBez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2" name="TextBox 21">
            <a:extLst>
              <a:ext uri="{FF2B5EF4-FFF2-40B4-BE49-F238E27FC236}">
                <a16:creationId xmlns:a16="http://schemas.microsoft.com/office/drawing/2014/main" id="{32C82050-ABAC-2B1E-AB39-38EBEA9094B0}"/>
              </a:ext>
            </a:extLst>
          </p:cNvPr>
          <p:cNvSpPr txBox="1"/>
          <p:nvPr/>
        </p:nvSpPr>
        <p:spPr>
          <a:xfrm>
            <a:off x="254036" y="1476624"/>
            <a:ext cx="6096000" cy="646331"/>
          </a:xfrm>
          <a:prstGeom prst="rect">
            <a:avLst/>
          </a:prstGeom>
          <a:noFill/>
        </p:spPr>
        <p:txBody>
          <a:bodyPr wrap="square">
            <a:spAutoFit/>
          </a:bodyPr>
          <a:lstStyle/>
          <a:p>
            <a:pPr algn="ctr">
              <a:lnSpc>
                <a:spcPct val="90000"/>
              </a:lnSpc>
            </a:pPr>
            <a:r>
              <a:rPr lang="en-US" sz="2000"/>
              <a:t>Camera view shows when steps</a:t>
            </a:r>
          </a:p>
          <a:p>
            <a:pPr algn="ctr">
              <a:lnSpc>
                <a:spcPct val="90000"/>
              </a:lnSpc>
            </a:pPr>
            <a:r>
              <a:rPr lang="en-US" sz="2000"/>
              <a:t>or ramps are nearby.</a:t>
            </a:r>
          </a:p>
        </p:txBody>
      </p:sp>
      <p:sp>
        <p:nvSpPr>
          <p:cNvPr id="23" name="TextBox 22">
            <a:extLst>
              <a:ext uri="{FF2B5EF4-FFF2-40B4-BE49-F238E27FC236}">
                <a16:creationId xmlns:a16="http://schemas.microsoft.com/office/drawing/2014/main" id="{67BBA855-B1CB-269B-E759-30EF26BF788A}"/>
              </a:ext>
            </a:extLst>
          </p:cNvPr>
          <p:cNvSpPr txBox="1"/>
          <p:nvPr/>
        </p:nvSpPr>
        <p:spPr>
          <a:xfrm>
            <a:off x="1448101" y="2293942"/>
            <a:ext cx="3707870" cy="1200329"/>
          </a:xfrm>
          <a:prstGeom prst="rect">
            <a:avLst/>
          </a:prstGeom>
          <a:noFill/>
        </p:spPr>
        <p:txBody>
          <a:bodyPr wrap="square">
            <a:spAutoFit/>
          </a:bodyPr>
          <a:lstStyle/>
          <a:p>
            <a:pPr algn="ctr">
              <a:lnSpc>
                <a:spcPct val="90000"/>
              </a:lnSpc>
            </a:pPr>
            <a:r>
              <a:rPr lang="en-US" sz="2000"/>
              <a:t>Map view has symbols to denote</a:t>
            </a:r>
          </a:p>
          <a:p>
            <a:pPr algn="ctr">
              <a:lnSpc>
                <a:spcPct val="90000"/>
              </a:lnSpc>
            </a:pPr>
            <a:r>
              <a:rPr lang="en-US" sz="2000"/>
              <a:t>certain obstacles such as bollards, or to </a:t>
            </a:r>
          </a:p>
          <a:p>
            <a:pPr algn="ctr">
              <a:lnSpc>
                <a:spcPct val="90000"/>
              </a:lnSpc>
            </a:pPr>
            <a:r>
              <a:rPr lang="en-US" sz="2000"/>
              <a:t>denote where there are ramps. </a:t>
            </a:r>
          </a:p>
        </p:txBody>
      </p:sp>
      <p:sp>
        <p:nvSpPr>
          <p:cNvPr id="24" name="TextBox 23">
            <a:extLst>
              <a:ext uri="{FF2B5EF4-FFF2-40B4-BE49-F238E27FC236}">
                <a16:creationId xmlns:a16="http://schemas.microsoft.com/office/drawing/2014/main" id="{18BD461B-63D2-A042-406E-92DF7C3CF409}"/>
              </a:ext>
            </a:extLst>
          </p:cNvPr>
          <p:cNvSpPr txBox="1"/>
          <p:nvPr/>
        </p:nvSpPr>
        <p:spPr>
          <a:xfrm>
            <a:off x="1448101" y="3665258"/>
            <a:ext cx="3707870" cy="646331"/>
          </a:xfrm>
          <a:prstGeom prst="rect">
            <a:avLst/>
          </a:prstGeom>
          <a:noFill/>
        </p:spPr>
        <p:txBody>
          <a:bodyPr wrap="square">
            <a:spAutoFit/>
          </a:bodyPr>
          <a:lstStyle/>
          <a:p>
            <a:pPr algn="ctr">
              <a:lnSpc>
                <a:spcPct val="90000"/>
              </a:lnSpc>
            </a:pPr>
            <a:r>
              <a:rPr lang="en-US" sz="2000"/>
              <a:t>Ability to report an obstacle is also a part of the app.</a:t>
            </a:r>
          </a:p>
        </p:txBody>
      </p:sp>
      <p:pic>
        <p:nvPicPr>
          <p:cNvPr id="26" name="Picture 25">
            <a:extLst>
              <a:ext uri="{FF2B5EF4-FFF2-40B4-BE49-F238E27FC236}">
                <a16:creationId xmlns:a16="http://schemas.microsoft.com/office/drawing/2014/main" id="{BE2D757C-FCD6-877F-359A-D2004C198975}"/>
              </a:ext>
            </a:extLst>
          </p:cNvPr>
          <p:cNvPicPr>
            <a:picLocks noChangeAspect="1"/>
          </p:cNvPicPr>
          <p:nvPr/>
        </p:nvPicPr>
        <p:blipFill>
          <a:blip r:embed="rId7"/>
          <a:stretch>
            <a:fillRect/>
          </a:stretch>
        </p:blipFill>
        <p:spPr>
          <a:xfrm>
            <a:off x="6017593" y="1574428"/>
            <a:ext cx="4857684" cy="646330"/>
          </a:xfrm>
          <a:prstGeom prst="rect">
            <a:avLst/>
          </a:prstGeom>
        </p:spPr>
      </p:pic>
      <p:sp>
        <p:nvSpPr>
          <p:cNvPr id="28" name="TextBox 27">
            <a:extLst>
              <a:ext uri="{FF2B5EF4-FFF2-40B4-BE49-F238E27FC236}">
                <a16:creationId xmlns:a16="http://schemas.microsoft.com/office/drawing/2014/main" id="{CF01F773-2F3D-59AA-8105-E8E8D6EEACB1}"/>
              </a:ext>
            </a:extLst>
          </p:cNvPr>
          <p:cNvSpPr txBox="1"/>
          <p:nvPr/>
        </p:nvSpPr>
        <p:spPr>
          <a:xfrm>
            <a:off x="6728512" y="1291957"/>
            <a:ext cx="3707870" cy="369332"/>
          </a:xfrm>
          <a:prstGeom prst="rect">
            <a:avLst/>
          </a:prstGeom>
          <a:noFill/>
        </p:spPr>
        <p:txBody>
          <a:bodyPr wrap="square">
            <a:spAutoFit/>
          </a:bodyPr>
          <a:lstStyle/>
          <a:p>
            <a:pPr algn="ctr">
              <a:lnSpc>
                <a:spcPct val="90000"/>
              </a:lnSpc>
            </a:pPr>
            <a:r>
              <a:rPr lang="en-US" sz="2000"/>
              <a:t>Symbol “key” example</a:t>
            </a:r>
          </a:p>
        </p:txBody>
      </p:sp>
    </p:spTree>
    <p:extLst>
      <p:ext uri="{BB962C8B-B14F-4D97-AF65-F5344CB8AC3E}">
        <p14:creationId xmlns:p14="http://schemas.microsoft.com/office/powerpoint/2010/main" val="349702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2C4A5A0-A609-DC66-C048-348493E66EAD}"/>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B1F6A46C-A86C-6164-E726-27D87C7D6E1C}"/>
              </a:ext>
            </a:extLst>
          </p:cNvPr>
          <p:cNvSpPr>
            <a:spLocks noGrp="1"/>
          </p:cNvSpPr>
          <p:nvPr>
            <p:ph type="title"/>
          </p:nvPr>
        </p:nvSpPr>
        <p:spPr>
          <a:xfrm>
            <a:off x="3087963" y="293843"/>
            <a:ext cx="6016073" cy="770472"/>
          </a:xfrm>
        </p:spPr>
        <p:txBody>
          <a:bodyPr vert="horz" lIns="91440" tIns="45720" rIns="91440" bIns="45720" rtlCol="0" anchor="b">
            <a:normAutofit/>
          </a:bodyPr>
          <a:lstStyle/>
          <a:p>
            <a:pPr>
              <a:lnSpc>
                <a:spcPct val="90000"/>
              </a:lnSpc>
            </a:pPr>
            <a:r>
              <a:rPr lang="en-US" sz="4800"/>
              <a:t>App Launch Sequence</a:t>
            </a:r>
          </a:p>
        </p:txBody>
      </p:sp>
      <p:pic>
        <p:nvPicPr>
          <p:cNvPr id="2" name="kerblesslogo0001-0198">
            <a:hlinkClick r:id="" action="ppaction://media"/>
            <a:extLst>
              <a:ext uri="{FF2B5EF4-FFF2-40B4-BE49-F238E27FC236}">
                <a16:creationId xmlns:a16="http://schemas.microsoft.com/office/drawing/2014/main" id="{2FC78F26-2C98-D26F-1D1D-E7641FC1DB9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18655" y="1304244"/>
            <a:ext cx="7554688" cy="4249512"/>
          </a:xfrm>
          <a:prstGeom prst="rect">
            <a:avLst/>
          </a:prstGeom>
        </p:spPr>
      </p:pic>
      <p:sp>
        <p:nvSpPr>
          <p:cNvPr id="3" name="TextBox 2">
            <a:extLst>
              <a:ext uri="{FF2B5EF4-FFF2-40B4-BE49-F238E27FC236}">
                <a16:creationId xmlns:a16="http://schemas.microsoft.com/office/drawing/2014/main" id="{2AC4CBD7-A3DF-59DB-7506-7D7EC325004B}"/>
              </a:ext>
            </a:extLst>
          </p:cNvPr>
          <p:cNvSpPr txBox="1"/>
          <p:nvPr/>
        </p:nvSpPr>
        <p:spPr>
          <a:xfrm>
            <a:off x="2358565" y="5793685"/>
            <a:ext cx="7474867" cy="923330"/>
          </a:xfrm>
          <a:prstGeom prst="rect">
            <a:avLst/>
          </a:prstGeom>
          <a:noFill/>
        </p:spPr>
        <p:txBody>
          <a:bodyPr wrap="none" rtlCol="0">
            <a:spAutoFit/>
          </a:bodyPr>
          <a:lstStyle/>
          <a:p>
            <a:pPr algn="ctr"/>
            <a:r>
              <a:rPr lang="en-GB"/>
              <a:t>Dotted line represents the kerb</a:t>
            </a:r>
          </a:p>
          <a:p>
            <a:pPr algn="ctr"/>
            <a:r>
              <a:rPr lang="en-GB"/>
              <a:t>Triangle and sliding circle representing wheel-friendly slope in green to show </a:t>
            </a:r>
          </a:p>
          <a:p>
            <a:pPr algn="ctr"/>
            <a:r>
              <a:rPr lang="en-GB"/>
              <a:t>that it’s the easier way for wheeled mobility aids</a:t>
            </a:r>
          </a:p>
        </p:txBody>
      </p:sp>
    </p:spTree>
    <p:extLst>
      <p:ext uri="{BB962C8B-B14F-4D97-AF65-F5344CB8AC3E}">
        <p14:creationId xmlns:p14="http://schemas.microsoft.com/office/powerpoint/2010/main" val="23488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402381-F9CE-0CF3-1678-FB19E7B2B176}"/>
              </a:ext>
            </a:extLst>
          </p:cNvPr>
          <p:cNvSpPr>
            <a:spLocks noGrp="1"/>
          </p:cNvSpPr>
          <p:nvPr/>
        </p:nvSpPr>
        <p:spPr>
          <a:xfrm>
            <a:off x="1028728" y="990600"/>
            <a:ext cx="10018713" cy="1752599"/>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References</a:t>
            </a:r>
          </a:p>
        </p:txBody>
      </p:sp>
      <p:sp>
        <p:nvSpPr>
          <p:cNvPr id="5" name="Content Placeholder 2">
            <a:extLst>
              <a:ext uri="{FF2B5EF4-FFF2-40B4-BE49-F238E27FC236}">
                <a16:creationId xmlns:a16="http://schemas.microsoft.com/office/drawing/2014/main" id="{C16C0C66-9353-0F27-3B42-8161CA0B1EFF}"/>
              </a:ext>
            </a:extLst>
          </p:cNvPr>
          <p:cNvSpPr>
            <a:spLocks noGrp="1"/>
          </p:cNvSpPr>
          <p:nvPr/>
        </p:nvSpPr>
        <p:spPr>
          <a:xfrm>
            <a:off x="1144560" y="2743199"/>
            <a:ext cx="10018713" cy="3124201"/>
          </a:xfrm>
          <a:prstGeom prst="rect">
            <a:avLst/>
          </a:prstGeom>
        </p:spPr>
        <p:txBody>
          <a:bodyPr vert="horz" lIns="91440" tIns="45720" rIns="91440" bIns="45720" rtlCol="0" anchor="ctr">
            <a:normAutofit fontScale="85000" lnSpcReduction="20000"/>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r>
              <a:rPr lang="en-GB" b="0" i="0">
                <a:solidFill>
                  <a:schemeClr val="bg1">
                    <a:lumMod val="10000"/>
                  </a:schemeClr>
                </a:solidFill>
                <a:effectLst/>
              </a:rPr>
              <a:t>[1] Apple Inc., “Apple Maps.” [Online]. Available: </a:t>
            </a:r>
            <a:r>
              <a:rPr lang="en-GB" b="0" i="0">
                <a:solidFill>
                  <a:schemeClr val="bg1">
                    <a:lumMod val="10000"/>
                  </a:schemeClr>
                </a:solidFill>
                <a:effectLst/>
                <a:hlinkClick r:id="rId2">
                  <a:extLst>
                    <a:ext uri="{A12FA001-AC4F-418D-AE19-62706E023703}">
                      <ahyp:hlinkClr xmlns:ahyp="http://schemas.microsoft.com/office/drawing/2018/hyperlinkcolor" val="tx"/>
                    </a:ext>
                  </a:extLst>
                </a:hlinkClick>
              </a:rPr>
              <a:t>https://www.apple.com/uk/maps/</a:t>
            </a:r>
            <a:r>
              <a:rPr lang="en-GB" b="0" i="0">
                <a:solidFill>
                  <a:schemeClr val="bg1">
                    <a:lumMod val="10000"/>
                  </a:schemeClr>
                </a:solidFill>
                <a:effectLst/>
              </a:rPr>
              <a:t>. [Accessed: Oct. 16, 2026].  Apple (UK)</a:t>
            </a:r>
          </a:p>
          <a:p>
            <a:r>
              <a:rPr lang="en-GB" b="0" i="0">
                <a:solidFill>
                  <a:schemeClr val="bg1">
                    <a:lumMod val="10000"/>
                  </a:schemeClr>
                </a:solidFill>
                <a:effectLst/>
              </a:rPr>
              <a:t>[2] Route4U, “Route4U.” [Online]. Available: </a:t>
            </a:r>
            <a:r>
              <a:rPr lang="en-GB" b="0" i="0">
                <a:solidFill>
                  <a:schemeClr val="bg1">
                    <a:lumMod val="10000"/>
                  </a:schemeClr>
                </a:solidFill>
                <a:effectLst/>
                <a:hlinkClick r:id="rId3">
                  <a:extLst>
                    <a:ext uri="{A12FA001-AC4F-418D-AE19-62706E023703}">
                      <ahyp:hlinkClr xmlns:ahyp="http://schemas.microsoft.com/office/drawing/2018/hyperlinkcolor" val="tx"/>
                    </a:ext>
                  </a:extLst>
                </a:hlinkClick>
              </a:rPr>
              <a:t>https://route4u.org/</a:t>
            </a:r>
            <a:r>
              <a:rPr lang="en-GB" b="0" i="0">
                <a:solidFill>
                  <a:schemeClr val="bg1">
                    <a:lumMod val="10000"/>
                  </a:schemeClr>
                </a:solidFill>
                <a:effectLst/>
              </a:rPr>
              <a:t>. [Accessed: Oct. 16, 2026].</a:t>
            </a:r>
          </a:p>
          <a:p>
            <a:r>
              <a:rPr lang="en-GB" b="0" i="0">
                <a:solidFill>
                  <a:schemeClr val="bg1">
                    <a:lumMod val="10000"/>
                  </a:schemeClr>
                </a:solidFill>
                <a:effectLst/>
              </a:rPr>
              <a:t>[3] Accessibility Now, “AccessNow,” Apple App Store. [Online]. Available: </a:t>
            </a:r>
            <a:r>
              <a:rPr lang="en-GB" b="0" i="0">
                <a:solidFill>
                  <a:srgbClr val="3085ED"/>
                </a:solidFill>
                <a:effectLst/>
                <a:hlinkClick r:id="rId4">
                  <a:extLst>
                    <a:ext uri="{A12FA001-AC4F-418D-AE19-62706E023703}">
                      <ahyp:hlinkClr xmlns:ahyp="http://schemas.microsoft.com/office/drawing/2018/hyperlinkcolor" val="tx"/>
                    </a:ext>
                  </a:extLst>
                </a:hlinkClick>
              </a:rPr>
              <a:t>https://apps.apple.com/gb/app/</a:t>
            </a:r>
            <a:r>
              <a:rPr lang="en-GB" b="0" i="0" err="1">
                <a:solidFill>
                  <a:srgbClr val="3085ED"/>
                </a:solidFill>
                <a:effectLst/>
                <a:hlinkClick r:id="rId4">
                  <a:extLst>
                    <a:ext uri="{A12FA001-AC4F-418D-AE19-62706E023703}">
                      <ahyp:hlinkClr xmlns:ahyp="http://schemas.microsoft.com/office/drawing/2018/hyperlinkcolor" val="tx"/>
                    </a:ext>
                  </a:extLst>
                </a:hlinkClick>
              </a:rPr>
              <a:t>accessnow</a:t>
            </a:r>
            <a:r>
              <a:rPr lang="en-GB" b="0" i="0">
                <a:solidFill>
                  <a:schemeClr val="bg1">
                    <a:lumMod val="10000"/>
                  </a:schemeClr>
                </a:solidFill>
                <a:effectLst/>
                <a:hlinkClick r:id="rId4">
                  <a:extLst>
                    <a:ext uri="{A12FA001-AC4F-418D-AE19-62706E023703}">
                      <ahyp:hlinkClr xmlns:ahyp="http://schemas.microsoft.com/office/drawing/2018/hyperlinkcolor" val="tx"/>
                    </a:ext>
                  </a:extLst>
                </a:hlinkClick>
              </a:rPr>
              <a:t>/</a:t>
            </a:r>
            <a:r>
              <a:rPr lang="en-GB" b="0" i="0">
                <a:solidFill>
                  <a:schemeClr val="bg1">
                    <a:lumMod val="10000"/>
                  </a:schemeClr>
                </a:solidFill>
                <a:effectLst/>
              </a:rPr>
              <a:t> [Accessed: Oct. 16, 2026]. </a:t>
            </a:r>
          </a:p>
          <a:p>
            <a:r>
              <a:rPr lang="en-GB" b="0" i="0">
                <a:solidFill>
                  <a:schemeClr val="bg1">
                    <a:lumMod val="10000"/>
                  </a:schemeClr>
                </a:solidFill>
                <a:effectLst/>
              </a:rPr>
              <a:t>[4] </a:t>
            </a:r>
            <a:r>
              <a:rPr lang="en-GB" b="0" i="0" err="1">
                <a:solidFill>
                  <a:schemeClr val="bg1">
                    <a:lumMod val="10000"/>
                  </a:schemeClr>
                </a:solidFill>
                <a:effectLst/>
              </a:rPr>
              <a:t>Sozialhelden</a:t>
            </a:r>
            <a:r>
              <a:rPr lang="en-GB" b="0" i="0">
                <a:solidFill>
                  <a:schemeClr val="bg1">
                    <a:lumMod val="10000"/>
                  </a:schemeClr>
                </a:solidFill>
                <a:effectLst/>
              </a:rPr>
              <a:t> e.V., “</a:t>
            </a:r>
            <a:r>
              <a:rPr lang="en-GB" b="0" i="0" err="1">
                <a:solidFill>
                  <a:schemeClr val="bg1">
                    <a:lumMod val="10000"/>
                  </a:schemeClr>
                </a:solidFill>
                <a:effectLst/>
              </a:rPr>
              <a:t>Wheelmap</a:t>
            </a:r>
            <a:r>
              <a:rPr lang="en-GB" b="0" i="0">
                <a:solidFill>
                  <a:schemeClr val="bg1">
                    <a:lumMod val="10000"/>
                  </a:schemeClr>
                </a:solidFill>
                <a:effectLst/>
              </a:rPr>
              <a:t>—Wheelchair Accessible Places,” Apple App Store. [Online]. Available: </a:t>
            </a:r>
            <a:r>
              <a:rPr lang="en-GB" b="0" i="0">
                <a:solidFill>
                  <a:srgbClr val="3085ED"/>
                </a:solidFill>
                <a:effectLst/>
                <a:hlinkClick r:id="rId5">
                  <a:extLst>
                    <a:ext uri="{A12FA001-AC4F-418D-AE19-62706E023703}">
                      <ahyp:hlinkClr xmlns:ahyp="http://schemas.microsoft.com/office/drawing/2018/hyperlinkcolor" val="tx"/>
                    </a:ext>
                  </a:extLst>
                </a:hlinkClick>
              </a:rPr>
              <a:t>https://apps.apple.com/gb/app/</a:t>
            </a:r>
            <a:r>
              <a:rPr lang="en-GB" b="0" i="0" err="1">
                <a:solidFill>
                  <a:srgbClr val="3085ED"/>
                </a:solidFill>
                <a:effectLst/>
                <a:hlinkClick r:id="rId5">
                  <a:extLst>
                    <a:ext uri="{A12FA001-AC4F-418D-AE19-62706E023703}">
                      <ahyp:hlinkClr xmlns:ahyp="http://schemas.microsoft.com/office/drawing/2018/hyperlinkcolor" val="tx"/>
                    </a:ext>
                  </a:extLst>
                </a:hlinkClick>
              </a:rPr>
              <a:t>wheelmap</a:t>
            </a:r>
            <a:r>
              <a:rPr lang="en-GB" b="0" i="0">
                <a:solidFill>
                  <a:schemeClr val="bg1">
                    <a:lumMod val="10000"/>
                  </a:schemeClr>
                </a:solidFill>
                <a:effectLst/>
              </a:rPr>
              <a:t>. [Accessed: Oct. 16, 2026]. </a:t>
            </a:r>
          </a:p>
          <a:p>
            <a:r>
              <a:rPr lang="en-GB" b="0" i="0">
                <a:solidFill>
                  <a:schemeClr val="bg1">
                    <a:lumMod val="10000"/>
                  </a:schemeClr>
                </a:solidFill>
                <a:effectLst/>
              </a:rPr>
              <a:t>[5] E. </a:t>
            </a:r>
            <a:r>
              <a:rPr lang="en-GB" b="0" i="0" err="1">
                <a:solidFill>
                  <a:schemeClr val="bg1">
                    <a:lumMod val="10000"/>
                  </a:schemeClr>
                </a:solidFill>
                <a:effectLst/>
              </a:rPr>
              <a:t>Vautrin</a:t>
            </a:r>
            <a:r>
              <a:rPr lang="en-GB" b="0" i="0">
                <a:solidFill>
                  <a:schemeClr val="bg1">
                    <a:lumMod val="10000"/>
                  </a:schemeClr>
                </a:solidFill>
                <a:effectLst/>
              </a:rPr>
              <a:t>, “</a:t>
            </a:r>
            <a:r>
              <a:rPr lang="en-GB" b="0" i="0" err="1">
                <a:solidFill>
                  <a:schemeClr val="bg1">
                    <a:lumMod val="10000"/>
                  </a:schemeClr>
                </a:solidFill>
                <a:effectLst/>
              </a:rPr>
              <a:t>Wheelaccess</a:t>
            </a:r>
            <a:r>
              <a:rPr lang="en-GB" b="0" i="0">
                <a:solidFill>
                  <a:schemeClr val="bg1">
                    <a:lumMod val="10000"/>
                  </a:schemeClr>
                </a:solidFill>
                <a:effectLst/>
              </a:rPr>
              <a:t>,” Apple App Store. [Online]. Available: </a:t>
            </a:r>
            <a:r>
              <a:rPr lang="en-GB" b="0" i="0">
                <a:solidFill>
                  <a:srgbClr val="3085ED"/>
                </a:solidFill>
                <a:effectLst/>
                <a:hlinkClick r:id="rId6">
                  <a:extLst>
                    <a:ext uri="{A12FA001-AC4F-418D-AE19-62706E023703}">
                      <ahyp:hlinkClr xmlns:ahyp="http://schemas.microsoft.com/office/drawing/2018/hyperlinkcolor" val="tx"/>
                    </a:ext>
                  </a:extLst>
                </a:hlinkClick>
              </a:rPr>
              <a:t>https://apps.apple.com/ca/app/</a:t>
            </a:r>
            <a:r>
              <a:rPr lang="en-GB" b="0" i="0" err="1">
                <a:solidFill>
                  <a:srgbClr val="3085ED"/>
                </a:solidFill>
                <a:effectLst/>
                <a:hlinkClick r:id="rId6">
                  <a:extLst>
                    <a:ext uri="{A12FA001-AC4F-418D-AE19-62706E023703}">
                      <ahyp:hlinkClr xmlns:ahyp="http://schemas.microsoft.com/office/drawing/2018/hyperlinkcolor" val="tx"/>
                    </a:ext>
                  </a:extLst>
                </a:hlinkClick>
              </a:rPr>
              <a:t>wheelaccess</a:t>
            </a:r>
            <a:r>
              <a:rPr lang="en-GB" b="0" i="0">
                <a:solidFill>
                  <a:schemeClr val="bg1">
                    <a:lumMod val="10000"/>
                  </a:schemeClr>
                </a:solidFill>
                <a:effectLst/>
              </a:rPr>
              <a:t>[Accessed: Oct. 16, 2026]. </a:t>
            </a:r>
          </a:p>
          <a:p>
            <a:endParaRPr lang="en-GB"/>
          </a:p>
        </p:txBody>
      </p:sp>
      <p:pic>
        <p:nvPicPr>
          <p:cNvPr id="6" name="Picture 5">
            <a:extLst>
              <a:ext uri="{FF2B5EF4-FFF2-40B4-BE49-F238E27FC236}">
                <a16:creationId xmlns:a16="http://schemas.microsoft.com/office/drawing/2014/main" id="{7A7E60C6-FB82-3C6D-46BD-A609733149D8}"/>
              </a:ext>
            </a:extLst>
          </p:cNvPr>
          <p:cNvPicPr>
            <a:picLocks noChangeAspect="1"/>
          </p:cNvPicPr>
          <p:nvPr/>
        </p:nvPicPr>
        <p:blipFill>
          <a:blip r:embed="rId7"/>
          <a:stretch>
            <a:fillRect/>
          </a:stretch>
        </p:blipFill>
        <p:spPr>
          <a:xfrm>
            <a:off x="5576917" y="3670300"/>
            <a:ext cx="127000" cy="127000"/>
          </a:xfrm>
          <a:prstGeom prst="rect">
            <a:avLst/>
          </a:prstGeom>
        </p:spPr>
      </p:pic>
      <p:pic>
        <p:nvPicPr>
          <p:cNvPr id="7" name="Picture 6">
            <a:extLst>
              <a:ext uri="{FF2B5EF4-FFF2-40B4-BE49-F238E27FC236}">
                <a16:creationId xmlns:a16="http://schemas.microsoft.com/office/drawing/2014/main" id="{4E8C345F-B4FA-832A-61A4-A6C32A18846E}"/>
              </a:ext>
            </a:extLst>
          </p:cNvPr>
          <p:cNvPicPr>
            <a:picLocks noChangeAspect="1"/>
          </p:cNvPicPr>
          <p:nvPr/>
        </p:nvPicPr>
        <p:blipFill>
          <a:blip r:embed="rId8"/>
          <a:stretch>
            <a:fillRect/>
          </a:stretch>
        </p:blipFill>
        <p:spPr>
          <a:xfrm>
            <a:off x="5726917" y="3820300"/>
            <a:ext cx="127000" cy="127000"/>
          </a:xfrm>
          <a:prstGeom prst="rect">
            <a:avLst/>
          </a:prstGeom>
        </p:spPr>
      </p:pic>
      <p:pic>
        <p:nvPicPr>
          <p:cNvPr id="8" name="Picture 7">
            <a:extLst>
              <a:ext uri="{FF2B5EF4-FFF2-40B4-BE49-F238E27FC236}">
                <a16:creationId xmlns:a16="http://schemas.microsoft.com/office/drawing/2014/main" id="{3164318A-40E6-9109-5D25-75F3B963904E}"/>
              </a:ext>
            </a:extLst>
          </p:cNvPr>
          <p:cNvPicPr>
            <a:picLocks noChangeAspect="1"/>
          </p:cNvPicPr>
          <p:nvPr/>
        </p:nvPicPr>
        <p:blipFill>
          <a:blip r:embed="rId8"/>
          <a:stretch>
            <a:fillRect/>
          </a:stretch>
        </p:blipFill>
        <p:spPr>
          <a:xfrm>
            <a:off x="5876917" y="3970300"/>
            <a:ext cx="127000" cy="127000"/>
          </a:xfrm>
          <a:prstGeom prst="rect">
            <a:avLst/>
          </a:prstGeom>
        </p:spPr>
      </p:pic>
      <p:pic>
        <p:nvPicPr>
          <p:cNvPr id="9" name="Picture 8">
            <a:extLst>
              <a:ext uri="{FF2B5EF4-FFF2-40B4-BE49-F238E27FC236}">
                <a16:creationId xmlns:a16="http://schemas.microsoft.com/office/drawing/2014/main" id="{4AD9CB64-1378-FF3F-E4D3-D50A7727B825}"/>
              </a:ext>
            </a:extLst>
          </p:cNvPr>
          <p:cNvPicPr>
            <a:picLocks noChangeAspect="1"/>
          </p:cNvPicPr>
          <p:nvPr/>
        </p:nvPicPr>
        <p:blipFill>
          <a:blip r:embed="rId8"/>
          <a:stretch>
            <a:fillRect/>
          </a:stretch>
        </p:blipFill>
        <p:spPr>
          <a:xfrm>
            <a:off x="6026917" y="4120300"/>
            <a:ext cx="127000" cy="127000"/>
          </a:xfrm>
          <a:prstGeom prst="rect">
            <a:avLst/>
          </a:prstGeom>
        </p:spPr>
      </p:pic>
    </p:spTree>
    <p:extLst>
      <p:ext uri="{BB962C8B-B14F-4D97-AF65-F5344CB8AC3E}">
        <p14:creationId xmlns:p14="http://schemas.microsoft.com/office/powerpoint/2010/main" val="3874918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205A54-1030-2A26-7C65-8A3741777C01}"/>
              </a:ext>
            </a:extLst>
          </p:cNvPr>
          <p:cNvSpPr>
            <a:spLocks noGrp="1"/>
          </p:cNvSpPr>
          <p:nvPr>
            <p:ph type="title"/>
          </p:nvPr>
        </p:nvSpPr>
        <p:spPr>
          <a:xfrm>
            <a:off x="3087963" y="2836936"/>
            <a:ext cx="6016073" cy="770472"/>
          </a:xfrm>
        </p:spPr>
        <p:txBody>
          <a:bodyPr vert="horz" lIns="91440" tIns="45720" rIns="91440" bIns="45720" rtlCol="0" anchor="b">
            <a:normAutofit/>
          </a:bodyPr>
          <a:lstStyle/>
          <a:p>
            <a:pPr>
              <a:lnSpc>
                <a:spcPct val="90000"/>
              </a:lnSpc>
            </a:pPr>
            <a:r>
              <a:rPr lang="en-US" sz="4800"/>
              <a:t>Thanks for listening!</a:t>
            </a:r>
          </a:p>
        </p:txBody>
      </p:sp>
    </p:spTree>
    <p:extLst>
      <p:ext uri="{BB962C8B-B14F-4D97-AF65-F5344CB8AC3E}">
        <p14:creationId xmlns:p14="http://schemas.microsoft.com/office/powerpoint/2010/main" val="4004088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12" ma:contentTypeDescription="Create a new document." ma:contentTypeScope="" ma:versionID="ee74a637c16a85c314a6f835ea7d8249">
  <xsd:schema xmlns:xsd="http://www.w3.org/2001/XMLSchema" xmlns:xs="http://www.w3.org/2001/XMLSchema" xmlns:p="http://schemas.microsoft.com/office/2006/metadata/properties" xmlns:ns3="170d7878-6d73-463a-a069-a6c57769e00c" targetNamespace="http://schemas.microsoft.com/office/2006/metadata/properties" ma:root="true" ma:fieldsID="96bff27c95b325e54b9c648ba4bd89b9"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element name="MediaServiceLocation" ma:index="19" nillable="true" ma:displayName="Location" ma:indexed="true"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93988A8E-317F-48F4-A7B7-235986553189}">
  <ds:schemaRefs>
    <ds:schemaRef ds:uri="170d7878-6d73-463a-a069-a6c57769e00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EA68BB2-F174-48C6-873A-75868EA80872}">
  <ds:schemaRefs>
    <ds:schemaRef ds:uri="http://schemas.microsoft.com/sharepoint/v3/contenttype/forms"/>
  </ds:schemaRefs>
</ds:datastoreItem>
</file>

<file path=customXml/itemProps3.xml><?xml version="1.0" encoding="utf-8"?>
<ds:datastoreItem xmlns:ds="http://schemas.openxmlformats.org/officeDocument/2006/customXml" ds:itemID="{440E4BA7-90DB-4ADB-AD9C-4E75D968029C}">
  <ds:schemaRefs>
    <ds:schemaRef ds:uri="170d7878-6d73-463a-a069-a6c57769e00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9</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Emerging Trends  ACCB6019</vt:lpstr>
      <vt:lpstr>Team Members </vt:lpstr>
      <vt:lpstr>Issue and solution </vt:lpstr>
      <vt:lpstr>Kerbless</vt:lpstr>
      <vt:lpstr>Security</vt:lpstr>
      <vt:lpstr>Research : Feedback </vt:lpstr>
      <vt:lpstr>Industry Sources </vt:lpstr>
      <vt:lpstr>Examples </vt:lpstr>
      <vt:lpstr>Mock-ups</vt:lpstr>
      <vt:lpstr>App Launch Sequence</vt:lpstr>
      <vt:lpstr>PowerPoint Presentation</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  ACCB6019</dc:title>
  <dc:creator/>
  <cp:revision>2</cp:revision>
  <dcterms:created xsi:type="dcterms:W3CDTF">2026-10-09T10:57:35Z</dcterms:created>
  <dcterms:modified xsi:type="dcterms:W3CDTF">2026-10-21T13:23:58Z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