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65" r:id="rId2"/>
    <p:sldId id="258" r:id="rId3"/>
    <p:sldId id="266" r:id="rId4"/>
    <p:sldId id="261" r:id="rId5"/>
    <p:sldId id="262" r:id="rId6"/>
    <p:sldId id="26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62"/>
  </p:normalViewPr>
  <p:slideViewPr>
    <p:cSldViewPr snapToGrid="0" snapToObjects="1">
      <p:cViewPr varScale="1">
        <p:scale>
          <a:sx n="96" d="100"/>
          <a:sy n="96" d="100"/>
        </p:scale>
        <p:origin x="6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478B3-B3C2-884F-8FA6-41E3D8FEEF6A}" type="datetimeFigureOut">
              <a:rPr lang="en-US" smtClean="0"/>
              <a:t>3/7/22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F41F4F-E3B8-2B4C-BA9F-018478377E8F}" type="slidenum">
              <a:rPr lang="en-US" smtClean="0"/>
              <a:t>‹#›</a:t>
            </a:fld>
            <a:endParaRPr lang="en-US"/>
          </a:p>
        </p:txBody>
      </p:sp>
    </p:spTree>
    <p:extLst>
      <p:ext uri="{BB962C8B-B14F-4D97-AF65-F5344CB8AC3E}">
        <p14:creationId xmlns:p14="http://schemas.microsoft.com/office/powerpoint/2010/main" val="3206669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A28A49D-42BC-0544-85C9-D593E7D82CD7}" type="slidenum">
              <a:rPr lang="en-GB" smtClean="0"/>
              <a:t>1</a:t>
            </a:fld>
            <a:endParaRPr lang="en-GB"/>
          </a:p>
        </p:txBody>
      </p:sp>
    </p:spTree>
    <p:extLst>
      <p:ext uri="{BB962C8B-B14F-4D97-AF65-F5344CB8AC3E}">
        <p14:creationId xmlns:p14="http://schemas.microsoft.com/office/powerpoint/2010/main" val="3848977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CE909-E37D-E047-A6A7-BE77125C27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5CBF2EE-0ABB-AA4B-990B-36C5D0DDFE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DAEC6E3-A96F-7D42-9CEF-B79D55B5EDB2}"/>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5" name="Footer Placeholder 4">
            <a:extLst>
              <a:ext uri="{FF2B5EF4-FFF2-40B4-BE49-F238E27FC236}">
                <a16:creationId xmlns:a16="http://schemas.microsoft.com/office/drawing/2014/main" id="{D2E3E11A-F6CF-6E46-8EA3-D9E2E6B473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064442-BED2-2740-A8A0-96153EB63D43}"/>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4145828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4C5B1-F22C-E24A-8F23-B6152D484B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8AFF0E-7975-BD42-8AAA-2DCF198CBA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4F84A0-14C7-634C-A703-24FE390D7F8E}"/>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5" name="Footer Placeholder 4">
            <a:extLst>
              <a:ext uri="{FF2B5EF4-FFF2-40B4-BE49-F238E27FC236}">
                <a16:creationId xmlns:a16="http://schemas.microsoft.com/office/drawing/2014/main" id="{5F53BE22-BF98-2D47-ADFD-E3C3439DC0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6F813D-0500-D04B-AB99-070535F1FB09}"/>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2105821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B2DF2-C5EA-D34C-8148-67529206D28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EBAEA51-5849-DA41-97B2-74255F3BFC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174BE9-0872-3F4D-8905-5FFD80E92674}"/>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5" name="Footer Placeholder 4">
            <a:extLst>
              <a:ext uri="{FF2B5EF4-FFF2-40B4-BE49-F238E27FC236}">
                <a16:creationId xmlns:a16="http://schemas.microsoft.com/office/drawing/2014/main" id="{7E516F43-4016-D541-89AA-35624F27AE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4042BB-64F1-0F46-B480-2BEEC4EBD835}"/>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2839879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64C0D-7109-5A41-BE84-DFBC3682B7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8AEE6-80E0-4E42-88E0-66DA6A932BA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92B15C4-4B9C-6C47-8951-71CF5C4BDA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7231795-AF3B-7A4E-9F43-EA975729A3AA}"/>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6" name="Footer Placeholder 5">
            <a:extLst>
              <a:ext uri="{FF2B5EF4-FFF2-40B4-BE49-F238E27FC236}">
                <a16:creationId xmlns:a16="http://schemas.microsoft.com/office/drawing/2014/main" id="{47A94771-FA18-1D47-A07A-98FD5F84A8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52E18E-C034-0841-999A-2361DEF07CA9}"/>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1121781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344AE-8833-BC43-9F7F-03D59C7E63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20C58C-E9E5-854A-91DC-7CEAF89D5F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771F84-BB44-7E49-95F8-58D6AF9124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AC02BC-D7D3-A346-80FA-FD6E4B0164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6530C7-D643-AD4A-9E34-6B588F0ADAE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0EE4266-34C2-0841-8376-2968C67AC9AC}"/>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8" name="Footer Placeholder 7">
            <a:extLst>
              <a:ext uri="{FF2B5EF4-FFF2-40B4-BE49-F238E27FC236}">
                <a16:creationId xmlns:a16="http://schemas.microsoft.com/office/drawing/2014/main" id="{BAFD89E3-F0ED-514F-9E67-9328BF29885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1EBC0C-3103-034B-B33D-34EC2DE3D853}"/>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1406762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000CF-4F0B-6043-81B1-673246E796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56C61AB-D230-6B46-957C-0A54D702B4C3}"/>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4" name="Footer Placeholder 3">
            <a:extLst>
              <a:ext uri="{FF2B5EF4-FFF2-40B4-BE49-F238E27FC236}">
                <a16:creationId xmlns:a16="http://schemas.microsoft.com/office/drawing/2014/main" id="{9FE2CE8C-E0F3-E54D-9BC2-DEC5E570FB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B28D55-5DC5-144A-B03C-28D0B6FCE185}"/>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176095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B6FA04-C358-2643-ADBB-E631EC788015}"/>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3" name="Footer Placeholder 2">
            <a:extLst>
              <a:ext uri="{FF2B5EF4-FFF2-40B4-BE49-F238E27FC236}">
                <a16:creationId xmlns:a16="http://schemas.microsoft.com/office/drawing/2014/main" id="{5B6199BC-FB7D-5C45-A77D-00377144562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18FBFB-330A-F045-9192-346F324A5CB2}"/>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881734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170AF-6EAC-8644-B0FF-7B7223A338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8F1D355-8F30-DA4B-8F3E-2BEC679F11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2DAB31B-8ED5-9241-87DF-3EE5130EB4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DFFAB2-1EC9-0945-9239-925DB9EABD14}"/>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6" name="Footer Placeholder 5">
            <a:extLst>
              <a:ext uri="{FF2B5EF4-FFF2-40B4-BE49-F238E27FC236}">
                <a16:creationId xmlns:a16="http://schemas.microsoft.com/office/drawing/2014/main" id="{AFB69810-CB15-F247-A431-BE508C4435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AB6F22-09FD-744F-80B2-D2B4E3571C00}"/>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160381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A5EC3-7877-1440-A042-C1D6AACC97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7E199B5-7BD2-284C-A1B5-AF69F831E4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367333-E7DE-1341-BA8A-62573AF29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87C94C-8F0D-7A42-8A5C-EE55C41211AB}"/>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6" name="Footer Placeholder 5">
            <a:extLst>
              <a:ext uri="{FF2B5EF4-FFF2-40B4-BE49-F238E27FC236}">
                <a16:creationId xmlns:a16="http://schemas.microsoft.com/office/drawing/2014/main" id="{777BAD0F-22B5-3B4C-8D84-5EB13FBBCB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240DC3-4B56-A64E-8F20-EF54B8D9D2A5}"/>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3748900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129D6-5E18-3543-ABD3-9CD6FCD7B6F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8F619C-9948-9648-9F96-CB589F8981A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92AAC5-1DD2-7A4C-8588-4D7EFDD4790A}"/>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5" name="Footer Placeholder 4">
            <a:extLst>
              <a:ext uri="{FF2B5EF4-FFF2-40B4-BE49-F238E27FC236}">
                <a16:creationId xmlns:a16="http://schemas.microsoft.com/office/drawing/2014/main" id="{1E2D81D5-03D9-BA4D-919D-B44A853C67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ED3183-0098-724C-9263-463102B0EAD9}"/>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1511040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84FEE-56C5-644E-900D-E92C25D6206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76F570-6BC5-524A-B634-2572617123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B5C67A-9B4E-AB4B-9F7A-DF238DF891D1}"/>
              </a:ext>
            </a:extLst>
          </p:cNvPr>
          <p:cNvSpPr>
            <a:spLocks noGrp="1"/>
          </p:cNvSpPr>
          <p:nvPr>
            <p:ph type="dt" sz="half" idx="10"/>
          </p:nvPr>
        </p:nvSpPr>
        <p:spPr/>
        <p:txBody>
          <a:bodyPr/>
          <a:lstStyle/>
          <a:p>
            <a:fld id="{7A6D83B4-C121-DC44-826E-2F43E3425558}" type="datetimeFigureOut">
              <a:rPr lang="en-US" smtClean="0"/>
              <a:t>3/7/22</a:t>
            </a:fld>
            <a:endParaRPr lang="en-US"/>
          </a:p>
        </p:txBody>
      </p:sp>
      <p:sp>
        <p:nvSpPr>
          <p:cNvPr id="5" name="Footer Placeholder 4">
            <a:extLst>
              <a:ext uri="{FF2B5EF4-FFF2-40B4-BE49-F238E27FC236}">
                <a16:creationId xmlns:a16="http://schemas.microsoft.com/office/drawing/2014/main" id="{78440CAF-AAB3-4946-9DB6-1175A5DF26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7BB85-CA28-1747-B4FB-EED9D22F0F5E}"/>
              </a:ext>
            </a:extLst>
          </p:cNvPr>
          <p:cNvSpPr>
            <a:spLocks noGrp="1"/>
          </p:cNvSpPr>
          <p:nvPr>
            <p:ph type="sldNum" sz="quarter" idx="12"/>
          </p:nvPr>
        </p:nvSpPr>
        <p:spPr/>
        <p:txBody>
          <a:bodyPr/>
          <a:lstStyle/>
          <a:p>
            <a:fld id="{5E8CA57C-2910-7743-9B90-98CDD7BBA5BF}" type="slidenum">
              <a:rPr lang="en-US" smtClean="0"/>
              <a:t>‹#›</a:t>
            </a:fld>
            <a:endParaRPr lang="en-US"/>
          </a:p>
        </p:txBody>
      </p:sp>
    </p:spTree>
    <p:extLst>
      <p:ext uri="{BB962C8B-B14F-4D97-AF65-F5344CB8AC3E}">
        <p14:creationId xmlns:p14="http://schemas.microsoft.com/office/powerpoint/2010/main" val="3109550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420E4D-F1F8-304C-9971-B98534A943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16B867B-938B-D94B-8947-31DE7009E4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49CDE7-AFE1-DB41-8792-8E51CE4D75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6D83B4-C121-DC44-826E-2F43E3425558}" type="datetimeFigureOut">
              <a:rPr lang="en-US" smtClean="0"/>
              <a:t>3/7/22</a:t>
            </a:fld>
            <a:endParaRPr lang="en-US"/>
          </a:p>
        </p:txBody>
      </p:sp>
      <p:sp>
        <p:nvSpPr>
          <p:cNvPr id="5" name="Footer Placeholder 4">
            <a:extLst>
              <a:ext uri="{FF2B5EF4-FFF2-40B4-BE49-F238E27FC236}">
                <a16:creationId xmlns:a16="http://schemas.microsoft.com/office/drawing/2014/main" id="{9DE745DB-4BCD-CF4F-9E58-99A577896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089CC8A-D81D-1E47-AE53-AE2E8B846A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8CA57C-2910-7743-9B90-98CDD7BBA5BF}" type="slidenum">
              <a:rPr lang="en-US" smtClean="0"/>
              <a:t>‹#›</a:t>
            </a:fld>
            <a:endParaRPr lang="en-US"/>
          </a:p>
        </p:txBody>
      </p:sp>
    </p:spTree>
    <p:extLst>
      <p:ext uri="{BB962C8B-B14F-4D97-AF65-F5344CB8AC3E}">
        <p14:creationId xmlns:p14="http://schemas.microsoft.com/office/powerpoint/2010/main" val="3115449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Rectangle 4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Algerian" pitchFamily="82" charset="77"/>
              </a:rPr>
              <a:t>            MAIN  PROJECT  PROPOSAL</a:t>
            </a:r>
          </a:p>
        </p:txBody>
      </p:sp>
      <p:sp>
        <p:nvSpPr>
          <p:cNvPr id="30" name="Content Placeholder 2">
            <a:extLst>
              <a:ext uri="{FF2B5EF4-FFF2-40B4-BE49-F238E27FC236}">
                <a16:creationId xmlns:a16="http://schemas.microsoft.com/office/drawing/2014/main" id="{7C55405F-B1B5-4DEF-B747-6D8A425C7DED}"/>
              </a:ext>
            </a:extLst>
          </p:cNvPr>
          <p:cNvSpPr>
            <a:spLocks noGrp="1"/>
          </p:cNvSpPr>
          <p:nvPr>
            <p:ph idx="1"/>
          </p:nvPr>
        </p:nvSpPr>
        <p:spPr>
          <a:xfrm>
            <a:off x="1367624" y="2490436"/>
            <a:ext cx="9708995" cy="3567173"/>
          </a:xfrm>
        </p:spPr>
        <p:txBody>
          <a:bodyPr anchor="ctr">
            <a:normAutofit/>
          </a:bodyPr>
          <a:lstStyle/>
          <a:p>
            <a:endParaRPr lang="en-US" sz="2200" dirty="0">
              <a:latin typeface="Arial" panose="020B0604020202020204" pitchFamily="34" charset="0"/>
              <a:cs typeface="Arial" panose="020B0604020202020204" pitchFamily="34" charset="0"/>
            </a:endParaRPr>
          </a:p>
          <a:p>
            <a:pPr marL="0" indent="0">
              <a:buNone/>
            </a:pPr>
            <a:endParaRPr lang="en-US" sz="2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638549B-2140-874F-8AA8-82D8C617CEE4}"/>
              </a:ext>
            </a:extLst>
          </p:cNvPr>
          <p:cNvSpPr txBox="1"/>
          <p:nvPr/>
        </p:nvSpPr>
        <p:spPr>
          <a:xfrm>
            <a:off x="3165935" y="2268750"/>
            <a:ext cx="5704268" cy="3788858"/>
          </a:xfrm>
          <a:prstGeom prst="rect">
            <a:avLst/>
          </a:prstGeom>
          <a:noFill/>
        </p:spPr>
        <p:txBody>
          <a:bodyPr wrap="square" rtlCol="0">
            <a:spAutoFit/>
          </a:bodyPr>
          <a:lstStyle/>
          <a:p>
            <a:pPr indent="-228600">
              <a:lnSpc>
                <a:spcPct val="150000"/>
              </a:lnSpc>
              <a:buFont typeface="Arial" panose="020B0604020202020204" pitchFamily="34" charset="0"/>
              <a:buChar char="•"/>
            </a:pPr>
            <a:endParaRPr lang="en-US" dirty="0"/>
          </a:p>
          <a:p>
            <a:pPr indent="-228600">
              <a:lnSpc>
                <a:spcPct val="150000"/>
              </a:lnSpc>
              <a:buFont typeface="Arial" panose="020B0604020202020204" pitchFamily="34" charset="0"/>
              <a:buChar char="•"/>
            </a:pPr>
            <a:r>
              <a:rPr lang="en-US" b="1" dirty="0"/>
              <a:t>Module Title: Independent Project (BMHP6020_LON)</a:t>
            </a:r>
            <a:endParaRPr lang="en-US" dirty="0"/>
          </a:p>
          <a:p>
            <a:pPr indent="-228600">
              <a:lnSpc>
                <a:spcPct val="150000"/>
              </a:lnSpc>
              <a:buFont typeface="Arial" panose="020B0604020202020204" pitchFamily="34" charset="0"/>
              <a:buChar char="•"/>
            </a:pPr>
            <a:r>
              <a:rPr lang="en-US" b="1" dirty="0"/>
              <a:t>Assessment title: </a:t>
            </a:r>
            <a:r>
              <a:rPr lang="en-US" dirty="0"/>
              <a:t>Stage 1 </a:t>
            </a:r>
          </a:p>
          <a:p>
            <a:pPr indent="-228600">
              <a:lnSpc>
                <a:spcPct val="150000"/>
              </a:lnSpc>
              <a:buFont typeface="Arial" panose="020B0604020202020204" pitchFamily="34" charset="0"/>
              <a:buChar char="•"/>
            </a:pPr>
            <a:r>
              <a:rPr lang="en-US" b="1" dirty="0"/>
              <a:t>Output:</a:t>
            </a:r>
            <a:r>
              <a:rPr lang="en-US" dirty="0"/>
              <a:t> Dissertation</a:t>
            </a:r>
          </a:p>
          <a:p>
            <a:pPr marL="285750" indent="-285750">
              <a:lnSpc>
                <a:spcPct val="150000"/>
              </a:lnSpc>
              <a:buFont typeface="Arial" panose="020B0604020202020204" pitchFamily="34" charset="0"/>
              <a:buChar char="•"/>
            </a:pPr>
            <a:r>
              <a:rPr lang="en-US" b="1" dirty="0"/>
              <a:t>Student Name: </a:t>
            </a:r>
            <a:r>
              <a:rPr lang="en-US" dirty="0"/>
              <a:t>Mabel Tiwaah Ankomah</a:t>
            </a:r>
          </a:p>
          <a:p>
            <a:pPr indent="-228600">
              <a:lnSpc>
                <a:spcPct val="150000"/>
              </a:lnSpc>
              <a:buFont typeface="Arial" panose="020B0604020202020204" pitchFamily="34" charset="0"/>
              <a:buChar char="•"/>
            </a:pPr>
            <a:r>
              <a:rPr lang="en-US" b="1" dirty="0"/>
              <a:t>Student ID</a:t>
            </a:r>
            <a:r>
              <a:rPr lang="en-US" dirty="0"/>
              <a:t>: 1905514 </a:t>
            </a:r>
          </a:p>
          <a:p>
            <a:pPr indent="-228600">
              <a:lnSpc>
                <a:spcPct val="150000"/>
              </a:lnSpc>
              <a:buFont typeface="Arial" panose="020B0604020202020204" pitchFamily="34" charset="0"/>
              <a:buChar char="•"/>
            </a:pPr>
            <a:r>
              <a:rPr lang="en-US" b="1" dirty="0"/>
              <a:t>Lecturer Name: </a:t>
            </a:r>
            <a:r>
              <a:rPr lang="en-US" dirty="0"/>
              <a:t>Eleni Koutsogeorgou</a:t>
            </a:r>
          </a:p>
          <a:p>
            <a:pPr indent="-228600">
              <a:lnSpc>
                <a:spcPct val="150000"/>
              </a:lnSpc>
              <a:buFont typeface="Arial" panose="020B0604020202020204" pitchFamily="34" charset="0"/>
              <a:buChar char="•"/>
            </a:pPr>
            <a:r>
              <a:rPr lang="en-US" b="1" dirty="0"/>
              <a:t>Date of submission</a:t>
            </a:r>
            <a:r>
              <a:rPr lang="en-US" dirty="0"/>
              <a:t>: 7/03/2022</a:t>
            </a:r>
          </a:p>
          <a:p>
            <a:pPr indent="-228600">
              <a:lnSpc>
                <a:spcPct val="150000"/>
              </a:lnSpc>
              <a:buFont typeface="Arial" panose="020B0604020202020204" pitchFamily="34" charset="0"/>
              <a:buChar char="•"/>
            </a:pPr>
            <a:endParaRPr lang="en-US" dirty="0"/>
          </a:p>
        </p:txBody>
      </p:sp>
    </p:spTree>
    <p:extLst>
      <p:ext uri="{BB962C8B-B14F-4D97-AF65-F5344CB8AC3E}">
        <p14:creationId xmlns:p14="http://schemas.microsoft.com/office/powerpoint/2010/main" val="800150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Rectangle 5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Algerian" pitchFamily="82" charset="77"/>
              </a:rPr>
              <a:t>    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1367624" y="2490436"/>
            <a:ext cx="9708995" cy="3567173"/>
          </a:xfrm>
        </p:spPr>
        <p:txBody>
          <a:bodyPr anchor="ctr">
            <a:normAutofit fontScale="25000" lnSpcReduction="20000"/>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lang="en-US" sz="2000" dirty="0"/>
          </a:p>
          <a:p>
            <a:pPr marL="0" indent="0">
              <a:lnSpc>
                <a:spcPct val="120000"/>
              </a:lnSpc>
              <a:buNone/>
            </a:pPr>
            <a:r>
              <a:rPr lang="en-US" sz="6400" b="1" dirty="0"/>
              <a:t>PROJECT TITLE</a:t>
            </a:r>
            <a:r>
              <a:rPr lang="en-US" sz="6400" dirty="0"/>
              <a:t>: </a:t>
            </a:r>
          </a:p>
          <a:p>
            <a:pPr>
              <a:lnSpc>
                <a:spcPct val="120000"/>
              </a:lnSpc>
            </a:pPr>
            <a:r>
              <a:rPr lang="en-US" sz="6400" dirty="0"/>
              <a:t>The Effectiveness of Assistive Technology (AT) for Dementia Patients</a:t>
            </a:r>
          </a:p>
          <a:p>
            <a:pPr marL="0" indent="0">
              <a:lnSpc>
                <a:spcPct val="120000"/>
              </a:lnSpc>
              <a:buNone/>
            </a:pPr>
            <a:r>
              <a:rPr lang="en-US" sz="6400" b="1" dirty="0"/>
              <a:t>AIM:</a:t>
            </a:r>
          </a:p>
          <a:p>
            <a:pPr>
              <a:lnSpc>
                <a:spcPct val="120000"/>
              </a:lnSpc>
            </a:pPr>
            <a:r>
              <a:rPr lang="en-US" sz="6400" dirty="0"/>
              <a:t>The aim of this project is to investigate whether AT effectively support  dementia patients.</a:t>
            </a:r>
            <a:endParaRPr lang="en-US" sz="6400" i="1" dirty="0"/>
          </a:p>
          <a:p>
            <a:pPr marL="0" indent="0">
              <a:lnSpc>
                <a:spcPct val="120000"/>
              </a:lnSpc>
              <a:buNone/>
            </a:pPr>
            <a:r>
              <a:rPr lang="en-US" sz="6400" b="1" dirty="0"/>
              <a:t>OBJECTIVES:</a:t>
            </a:r>
          </a:p>
          <a:p>
            <a:pPr>
              <a:lnSpc>
                <a:spcPct val="120000"/>
              </a:lnSpc>
            </a:pPr>
            <a:r>
              <a:rPr lang="en-US" sz="6400" dirty="0"/>
              <a:t>To explore the definition, types, uses and advantages</a:t>
            </a:r>
          </a:p>
          <a:p>
            <a:pPr>
              <a:lnSpc>
                <a:spcPct val="120000"/>
              </a:lnSpc>
            </a:pPr>
            <a:r>
              <a:rPr lang="en-US" sz="6400" dirty="0"/>
              <a:t>To analyze the relevant published articles in order to comment on the gaps and identify the findings.</a:t>
            </a:r>
          </a:p>
          <a:p>
            <a:pPr>
              <a:lnSpc>
                <a:spcPct val="120000"/>
              </a:lnSpc>
            </a:pPr>
            <a:r>
              <a:rPr lang="en-US" sz="6400" dirty="0"/>
              <a:t>To make evaluation by conducting a secondary research by using a systematic literature review.</a:t>
            </a:r>
          </a:p>
          <a:p>
            <a:pPr>
              <a:lnSpc>
                <a:spcPct val="120000"/>
              </a:lnSpc>
            </a:pPr>
            <a:r>
              <a:rPr lang="en-US" sz="6400" dirty="0"/>
              <a:t>To give recommendations for improvement taking into consideration the policies and legislation which can benefit organizations, policy makers and carers</a:t>
            </a:r>
          </a:p>
          <a:p>
            <a:pPr marL="0" indent="0">
              <a:buNone/>
            </a:pPr>
            <a:endParaRPr lang="en-US" sz="2000" b="1" dirty="0"/>
          </a:p>
          <a:p>
            <a:pPr marL="0" indent="0">
              <a:buNone/>
            </a:pPr>
            <a:endParaRPr lang="en-GB" sz="2000"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0A35D78-5FDE-2746-8FC8-5DB97B5AA888}"/>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Algerian" pitchFamily="82" charset="77"/>
              </a:rPr>
              <a:t>BACKGROUND</a:t>
            </a:r>
          </a:p>
        </p:txBody>
      </p:sp>
      <p:sp>
        <p:nvSpPr>
          <p:cNvPr id="3" name="Content Placeholder 2">
            <a:extLst>
              <a:ext uri="{FF2B5EF4-FFF2-40B4-BE49-F238E27FC236}">
                <a16:creationId xmlns:a16="http://schemas.microsoft.com/office/drawing/2014/main" id="{263E8533-866E-DF4D-8723-53CC390CBEC7}"/>
              </a:ext>
            </a:extLst>
          </p:cNvPr>
          <p:cNvSpPr>
            <a:spLocks noGrp="1"/>
          </p:cNvSpPr>
          <p:nvPr>
            <p:ph idx="1"/>
          </p:nvPr>
        </p:nvSpPr>
        <p:spPr>
          <a:xfrm>
            <a:off x="1368637" y="2381889"/>
            <a:ext cx="9708995" cy="3880438"/>
          </a:xfrm>
        </p:spPr>
        <p:txBody>
          <a:bodyPr anchor="ctr">
            <a:normAutofit/>
          </a:bodyPr>
          <a:lstStyle/>
          <a:p>
            <a:pPr>
              <a:lnSpc>
                <a:spcPct val="150000"/>
              </a:lnSpc>
            </a:pPr>
            <a:r>
              <a:rPr lang="en-GB" sz="1600" dirty="0"/>
              <a:t> In the United Kingdom, there are over 12 million persons aged 65 and above. One in every four persons would be over the age of 65 by 2036, with 3.2 million people aged 80 and over (ONS,2021). </a:t>
            </a:r>
          </a:p>
          <a:p>
            <a:pPr>
              <a:lnSpc>
                <a:spcPct val="150000"/>
              </a:lnSpc>
            </a:pPr>
            <a:r>
              <a:rPr lang="en-GB" sz="1600" dirty="0"/>
              <a:t>Issues associated with old age includes dementia (cognitive impairment) currently affecting 900, 000 people in the UK and about 15 million globally (Alzheimer's Society, 2022).</a:t>
            </a:r>
          </a:p>
          <a:p>
            <a:pPr>
              <a:lnSpc>
                <a:spcPct val="150000"/>
              </a:lnSpc>
            </a:pPr>
            <a:r>
              <a:rPr lang="en-GB" sz="1600" dirty="0"/>
              <a:t>AT is one of the possible solutions to this challenge to promote independence and quality of life (SCIE, 2019).</a:t>
            </a:r>
          </a:p>
          <a:p>
            <a:pPr>
              <a:lnSpc>
                <a:spcPct val="150000"/>
              </a:lnSpc>
            </a:pPr>
            <a:r>
              <a:rPr lang="en-US" sz="1600" dirty="0"/>
              <a:t>AT -  Devices or systems that help people with disabilities to execute tasks that are often difficult or impossible. (GOV.UK, 2021). </a:t>
            </a:r>
            <a:r>
              <a:rPr lang="en-GB" sz="1600" dirty="0"/>
              <a:t>Examples are fall detectors, location monitoring services medical reminders.</a:t>
            </a:r>
          </a:p>
          <a:p>
            <a:pPr marL="0" indent="0">
              <a:lnSpc>
                <a:spcPct val="150000"/>
              </a:lnSpc>
              <a:buNone/>
            </a:pPr>
            <a:endParaRPr lang="en-US" sz="1800" dirty="0"/>
          </a:p>
        </p:txBody>
      </p:sp>
    </p:spTree>
    <p:extLst>
      <p:ext uri="{BB962C8B-B14F-4D97-AF65-F5344CB8AC3E}">
        <p14:creationId xmlns:p14="http://schemas.microsoft.com/office/powerpoint/2010/main" val="3800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Algerian" pitchFamily="82" charset="77"/>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367624" y="2490436"/>
            <a:ext cx="9708995" cy="3567173"/>
          </a:xfrm>
        </p:spPr>
        <p:txBody>
          <a:bodyPr anchor="ctr">
            <a:normAutofit/>
          </a:bodyPr>
          <a:lstStyle/>
          <a:p>
            <a:pPr>
              <a:lnSpc>
                <a:spcPct val="150000"/>
              </a:lnSpc>
            </a:pPr>
            <a:r>
              <a:rPr lang="en-US" sz="1600" dirty="0"/>
              <a:t>A secondary research focusing on quantitative and qualitative articles for a systematic literature review will be performed</a:t>
            </a:r>
          </a:p>
          <a:p>
            <a:pPr>
              <a:lnSpc>
                <a:spcPct val="150000"/>
              </a:lnSpc>
            </a:pPr>
            <a:r>
              <a:rPr lang="en-US" sz="1600" dirty="0"/>
              <a:t>These key words will be used : Dementia, assistive technology, home care, care setting, devices, patients, effectiveness.</a:t>
            </a:r>
          </a:p>
          <a:p>
            <a:pPr>
              <a:lnSpc>
                <a:spcPct val="150000"/>
              </a:lnSpc>
            </a:pPr>
            <a:r>
              <a:rPr lang="en-US" sz="1600" b="1" dirty="0"/>
              <a:t>Resources: </a:t>
            </a:r>
            <a:r>
              <a:rPr lang="en-US" sz="1600" dirty="0"/>
              <a:t>Google scholar, PubMed, the university library, supervisors and lecturers, academic support team, workshops and medical published journals from secured websites such as NICE, NHS and others.</a:t>
            </a:r>
          </a:p>
          <a:p>
            <a:pPr>
              <a:lnSpc>
                <a:spcPct val="150000"/>
              </a:lnSpc>
            </a:pPr>
            <a:endParaRPr lang="en-US" sz="1800" b="1" dirty="0"/>
          </a:p>
        </p:txBody>
      </p:sp>
    </p:spTree>
    <p:extLst>
      <p:ext uri="{BB962C8B-B14F-4D97-AF65-F5344CB8AC3E}">
        <p14:creationId xmlns:p14="http://schemas.microsoft.com/office/powerpoint/2010/main" val="227494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27F7AF4-72C6-4B71-9E40-53E8BFEF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20013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1">
            <a:extLst>
              <a:ext uri="{FF2B5EF4-FFF2-40B4-BE49-F238E27FC236}">
                <a16:creationId xmlns:a16="http://schemas.microsoft.com/office/drawing/2014/main" id="{64C2C7EE-51BE-3E43-AA55-34B8BB0700B0}"/>
              </a:ext>
            </a:extLst>
          </p:cNvPr>
          <p:cNvSpPr>
            <a:spLocks noChangeArrowheads="1"/>
          </p:cNvSpPr>
          <p:nvPr/>
        </p:nvSpPr>
        <p:spPr bwMode="auto">
          <a:xfrm>
            <a:off x="424131" y="245082"/>
            <a:ext cx="10515599" cy="93268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lang="en-US" altLang="en-US" sz="4000" dirty="0">
                <a:solidFill>
                  <a:schemeClr val="bg1"/>
                </a:solidFill>
                <a:latin typeface="Algerian" pitchFamily="82" charset="77"/>
                <a:ea typeface="+mj-ea"/>
                <a:cs typeface="+mj-cs"/>
              </a:rPr>
              <a:t>ESTIMATED TIME</a:t>
            </a:r>
            <a:endParaRPr kumimoji="0" lang="en-US" altLang="en-US" sz="4000" b="0" i="0" u="none" strike="noStrike" kern="1200" cap="none" normalizeH="0" baseline="0" dirty="0">
              <a:ln>
                <a:noFill/>
              </a:ln>
              <a:solidFill>
                <a:schemeClr val="bg1"/>
              </a:solidFill>
              <a:effectLst/>
              <a:latin typeface="Algerian" pitchFamily="82" charset="77"/>
              <a:ea typeface="+mj-ea"/>
              <a:cs typeface="+mj-cs"/>
            </a:endParaRPr>
          </a:p>
        </p:txBody>
      </p:sp>
      <p:graphicFrame>
        <p:nvGraphicFramePr>
          <p:cNvPr id="4" name="Table 3">
            <a:extLst>
              <a:ext uri="{FF2B5EF4-FFF2-40B4-BE49-F238E27FC236}">
                <a16:creationId xmlns:a16="http://schemas.microsoft.com/office/drawing/2014/main" id="{162F37F6-AD30-174F-B75A-0A85E594D707}"/>
              </a:ext>
            </a:extLst>
          </p:cNvPr>
          <p:cNvGraphicFramePr>
            <a:graphicFrameLocks noGrp="1"/>
          </p:cNvGraphicFramePr>
          <p:nvPr>
            <p:extLst>
              <p:ext uri="{D42A27DB-BD31-4B8C-83A1-F6EECF244321}">
                <p14:modId xmlns:p14="http://schemas.microsoft.com/office/powerpoint/2010/main" val="1413454243"/>
              </p:ext>
            </p:extLst>
          </p:nvPr>
        </p:nvGraphicFramePr>
        <p:xfrm>
          <a:off x="838200" y="2460537"/>
          <a:ext cx="10515601" cy="3629882"/>
        </p:xfrm>
        <a:graphic>
          <a:graphicData uri="http://schemas.openxmlformats.org/drawingml/2006/table">
            <a:tbl>
              <a:tblPr firstRow="1" firstCol="1" bandRow="1">
                <a:noFill/>
                <a:tableStyleId>{5C22544A-7EE6-4342-B048-85BDC9FD1C3A}</a:tableStyleId>
              </a:tblPr>
              <a:tblGrid>
                <a:gridCol w="2994207">
                  <a:extLst>
                    <a:ext uri="{9D8B030D-6E8A-4147-A177-3AD203B41FA5}">
                      <a16:colId xmlns:a16="http://schemas.microsoft.com/office/drawing/2014/main" val="1661725135"/>
                    </a:ext>
                  </a:extLst>
                </a:gridCol>
                <a:gridCol w="4429332">
                  <a:extLst>
                    <a:ext uri="{9D8B030D-6E8A-4147-A177-3AD203B41FA5}">
                      <a16:colId xmlns:a16="http://schemas.microsoft.com/office/drawing/2014/main" val="3989018534"/>
                    </a:ext>
                  </a:extLst>
                </a:gridCol>
                <a:gridCol w="3092062">
                  <a:extLst>
                    <a:ext uri="{9D8B030D-6E8A-4147-A177-3AD203B41FA5}">
                      <a16:colId xmlns:a16="http://schemas.microsoft.com/office/drawing/2014/main" val="1588796679"/>
                    </a:ext>
                  </a:extLst>
                </a:gridCol>
              </a:tblGrid>
              <a:tr h="697302">
                <a:tc>
                  <a:txBody>
                    <a:bodyPr/>
                    <a:lstStyle/>
                    <a:p>
                      <a:pPr>
                        <a:lnSpc>
                          <a:spcPct val="107000"/>
                        </a:lnSpc>
                        <a:spcAft>
                          <a:spcPts val="800"/>
                        </a:spcAft>
                      </a:pPr>
                      <a:r>
                        <a:rPr lang="en-GB" sz="2200" b="1">
                          <a:solidFill>
                            <a:schemeClr val="tx1">
                              <a:lumMod val="75000"/>
                              <a:lumOff val="25000"/>
                            </a:schemeClr>
                          </a:solidFill>
                          <a:effectLst/>
                        </a:rPr>
                        <a:t>CHAPTERS</a:t>
                      </a:r>
                      <a:endParaRPr lang="en-GB" sz="2200" b="1">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67706" marT="167706" marB="167706">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nSpc>
                          <a:spcPct val="107000"/>
                        </a:lnSpc>
                        <a:spcAft>
                          <a:spcPts val="800"/>
                        </a:spcAft>
                      </a:pPr>
                      <a:r>
                        <a:rPr lang="en-GB" sz="2200">
                          <a:solidFill>
                            <a:schemeClr val="tx1">
                              <a:lumMod val="75000"/>
                              <a:lumOff val="25000"/>
                            </a:schemeClr>
                          </a:solidFill>
                          <a:effectLst/>
                        </a:rPr>
                        <a:t>TOPIC</a:t>
                      </a:r>
                      <a:endParaRPr lang="en-GB" sz="220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67706" marT="167706" marB="167706">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nSpc>
                          <a:spcPct val="107000"/>
                        </a:lnSpc>
                        <a:spcAft>
                          <a:spcPts val="800"/>
                        </a:spcAft>
                      </a:pPr>
                      <a:r>
                        <a:rPr lang="en-GB" sz="2200" dirty="0">
                          <a:solidFill>
                            <a:schemeClr val="tx1">
                              <a:lumMod val="75000"/>
                              <a:lumOff val="25000"/>
                            </a:schemeClr>
                          </a:solidFill>
                          <a:effectLst/>
                        </a:rPr>
                        <a:t>ESTIMATED TIME</a:t>
                      </a:r>
                      <a:endParaRPr lang="en-GB" sz="22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67706" marT="167706" marB="167706">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267032493"/>
                  </a:ext>
                </a:extLst>
              </a:tr>
              <a:tr h="586516">
                <a:tc>
                  <a:txBody>
                    <a:bodyPr/>
                    <a:lstStyle/>
                    <a:p>
                      <a:pPr>
                        <a:lnSpc>
                          <a:spcPct val="107000"/>
                        </a:lnSpc>
                        <a:spcAft>
                          <a:spcPts val="800"/>
                        </a:spcAft>
                      </a:pPr>
                      <a:r>
                        <a:rPr lang="en-GB" sz="1600" b="1">
                          <a:solidFill>
                            <a:schemeClr val="tx1">
                              <a:lumMod val="75000"/>
                              <a:lumOff val="25000"/>
                            </a:schemeClr>
                          </a:solidFill>
                          <a:effectLst/>
                        </a:rPr>
                        <a:t>1</a:t>
                      </a:r>
                      <a:endParaRPr lang="en-GB" sz="1600" b="1">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600" dirty="0">
                          <a:solidFill>
                            <a:schemeClr val="tx1">
                              <a:lumMod val="75000"/>
                              <a:lumOff val="25000"/>
                            </a:schemeClr>
                          </a:solidFill>
                          <a:effectLst/>
                        </a:rPr>
                        <a:t>Introduction</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9050" cap="flat" cmpd="sng" algn="ctr">
                      <a:solidFill>
                        <a:srgbClr val="FFFFFF"/>
                      </a:solid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600" dirty="0">
                          <a:solidFill>
                            <a:schemeClr val="tx1">
                              <a:lumMod val="75000"/>
                              <a:lumOff val="25000"/>
                            </a:schemeClr>
                          </a:solidFill>
                          <a:effectLst/>
                        </a:rPr>
                        <a:t>14 - 28 March</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338709058"/>
                  </a:ext>
                </a:extLst>
              </a:tr>
              <a:tr h="586516">
                <a:tc>
                  <a:txBody>
                    <a:bodyPr/>
                    <a:lstStyle/>
                    <a:p>
                      <a:pPr>
                        <a:lnSpc>
                          <a:spcPct val="107000"/>
                        </a:lnSpc>
                        <a:spcAft>
                          <a:spcPts val="800"/>
                        </a:spcAft>
                      </a:pPr>
                      <a:r>
                        <a:rPr lang="en-GB" sz="1600" b="1">
                          <a:solidFill>
                            <a:schemeClr val="tx1">
                              <a:lumMod val="75000"/>
                              <a:lumOff val="25000"/>
                            </a:schemeClr>
                          </a:solidFill>
                          <a:effectLst/>
                        </a:rPr>
                        <a:t>2</a:t>
                      </a:r>
                      <a:endParaRPr lang="en-GB" sz="1600" b="1">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600" dirty="0">
                          <a:solidFill>
                            <a:schemeClr val="tx1">
                              <a:lumMod val="75000"/>
                              <a:lumOff val="25000"/>
                            </a:schemeClr>
                          </a:solidFill>
                          <a:effectLst/>
                        </a:rPr>
                        <a:t>Background</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600" dirty="0">
                          <a:solidFill>
                            <a:schemeClr val="tx1">
                              <a:lumMod val="75000"/>
                              <a:lumOff val="25000"/>
                            </a:schemeClr>
                          </a:solidFill>
                          <a:effectLst/>
                        </a:rPr>
                        <a:t>29 March -11 April</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46284561"/>
                  </a:ext>
                </a:extLst>
              </a:tr>
              <a:tr h="586516">
                <a:tc>
                  <a:txBody>
                    <a:bodyPr/>
                    <a:lstStyle/>
                    <a:p>
                      <a:pPr>
                        <a:lnSpc>
                          <a:spcPct val="107000"/>
                        </a:lnSpc>
                        <a:spcAft>
                          <a:spcPts val="800"/>
                        </a:spcAft>
                      </a:pPr>
                      <a:r>
                        <a:rPr lang="en-GB" sz="1600" b="1" dirty="0">
                          <a:solidFill>
                            <a:schemeClr val="tx1">
                              <a:lumMod val="75000"/>
                              <a:lumOff val="25000"/>
                            </a:schemeClr>
                          </a:solidFill>
                          <a:effectLst/>
                        </a:rPr>
                        <a:t>3</a:t>
                      </a:r>
                      <a:endParaRPr lang="en-GB" sz="1600" b="1"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600">
                          <a:solidFill>
                            <a:schemeClr val="tx1">
                              <a:lumMod val="75000"/>
                              <a:lumOff val="25000"/>
                            </a:schemeClr>
                          </a:solidFill>
                          <a:effectLst/>
                        </a:rPr>
                        <a:t>Methods</a:t>
                      </a:r>
                      <a:endParaRPr lang="en-GB" sz="160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11 April – 2 May</a:t>
                      </a:r>
                    </a:p>
                  </a:txBody>
                  <a:tcPr marL="279511" marR="145346" marT="145346" marB="145346">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372583571"/>
                  </a:ext>
                </a:extLst>
              </a:tr>
              <a:tr h="586516">
                <a:tc>
                  <a:txBody>
                    <a:bodyPr/>
                    <a:lstStyle/>
                    <a:p>
                      <a:pPr>
                        <a:lnSpc>
                          <a:spcPct val="107000"/>
                        </a:lnSpc>
                        <a:spcAft>
                          <a:spcPts val="800"/>
                        </a:spcAft>
                      </a:pPr>
                      <a:r>
                        <a:rPr lang="en-GB" sz="1600" b="1">
                          <a:solidFill>
                            <a:schemeClr val="tx1">
                              <a:lumMod val="75000"/>
                              <a:lumOff val="25000"/>
                            </a:schemeClr>
                          </a:solidFill>
                          <a:effectLst/>
                        </a:rPr>
                        <a:t>4</a:t>
                      </a:r>
                      <a:endParaRPr lang="en-GB" sz="1600" b="1">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600">
                          <a:solidFill>
                            <a:schemeClr val="tx1">
                              <a:lumMod val="75000"/>
                              <a:lumOff val="25000"/>
                            </a:schemeClr>
                          </a:solidFill>
                          <a:effectLst/>
                        </a:rPr>
                        <a:t>Results and Discussion</a:t>
                      </a:r>
                      <a:endParaRPr lang="en-GB" sz="160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9 May – 30 June</a:t>
                      </a:r>
                    </a:p>
                  </a:txBody>
                  <a:tcPr marL="279511" marR="145346" marT="145346" marB="145346">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686778256"/>
                  </a:ext>
                </a:extLst>
              </a:tr>
              <a:tr h="586516">
                <a:tc>
                  <a:txBody>
                    <a:bodyPr/>
                    <a:lstStyle/>
                    <a:p>
                      <a:pPr>
                        <a:lnSpc>
                          <a:spcPct val="107000"/>
                        </a:lnSpc>
                        <a:spcAft>
                          <a:spcPts val="800"/>
                        </a:spcAft>
                      </a:pPr>
                      <a:r>
                        <a:rPr lang="en-GB" sz="1600" b="1" dirty="0">
                          <a:solidFill>
                            <a:schemeClr val="tx1">
                              <a:lumMod val="75000"/>
                              <a:lumOff val="25000"/>
                            </a:schemeClr>
                          </a:solidFill>
                          <a:effectLst/>
                        </a:rPr>
                        <a:t>5</a:t>
                      </a:r>
                      <a:endParaRPr lang="en-GB" sz="1600" b="1"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nSpc>
                          <a:spcPct val="107000"/>
                        </a:lnSpc>
                        <a:spcAft>
                          <a:spcPts val="800"/>
                        </a:spcAft>
                      </a:pPr>
                      <a:r>
                        <a:rPr lang="en-GB" sz="1600">
                          <a:solidFill>
                            <a:schemeClr val="tx1">
                              <a:lumMod val="75000"/>
                              <a:lumOff val="25000"/>
                            </a:schemeClr>
                          </a:solidFill>
                          <a:effectLst/>
                        </a:rPr>
                        <a:t>Conclusion and recommendations</a:t>
                      </a:r>
                      <a:endParaRPr lang="en-GB" sz="160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9050" cap="flat" cmpd="sng" algn="ctr">
                      <a:solidFill>
                        <a:srgbClr val="FFFFFF"/>
                      </a:solid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nSpc>
                          <a:spcPct val="107000"/>
                        </a:lnSpc>
                        <a:spcAft>
                          <a:spcPts val="800"/>
                        </a:spcAft>
                      </a:pPr>
                      <a:r>
                        <a:rPr lang="en-GB" sz="1600" dirty="0">
                          <a:solidFill>
                            <a:schemeClr val="tx1">
                              <a:lumMod val="75000"/>
                              <a:lumOff val="25000"/>
                            </a:schemeClr>
                          </a:solidFill>
                          <a:effectLst/>
                        </a:rPr>
                        <a:t>1 July to 10 August</a:t>
                      </a:r>
                      <a:endParaRPr lang="en-GB" sz="160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79511" marR="145346" marT="145346" marB="145346">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3259898581"/>
                  </a:ext>
                </a:extLst>
              </a:tr>
            </a:tbl>
          </a:graphicData>
        </a:graphic>
      </p:graphicFrame>
    </p:spTree>
    <p:extLst>
      <p:ext uri="{BB962C8B-B14F-4D97-AF65-F5344CB8AC3E}">
        <p14:creationId xmlns:p14="http://schemas.microsoft.com/office/powerpoint/2010/main" val="2195309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3A2DE-8851-3B4B-A22A-B345554B5C36}"/>
              </a:ext>
            </a:extLst>
          </p:cNvPr>
          <p:cNvSpPr>
            <a:spLocks noGrp="1"/>
          </p:cNvSpPr>
          <p:nvPr>
            <p:ph type="title"/>
          </p:nvPr>
        </p:nvSpPr>
        <p:spPr/>
        <p:txBody>
          <a:bodyPr>
            <a:normAutofit/>
          </a:bodyPr>
          <a:lstStyle/>
          <a:p>
            <a:r>
              <a:rPr lang="en-US" sz="4000" dirty="0">
                <a:latin typeface="Algerian" pitchFamily="82" charset="77"/>
              </a:rPr>
              <a:t>REFERENCES</a:t>
            </a:r>
          </a:p>
        </p:txBody>
      </p:sp>
      <p:sp>
        <p:nvSpPr>
          <p:cNvPr id="3" name="Content Placeholder 2">
            <a:extLst>
              <a:ext uri="{FF2B5EF4-FFF2-40B4-BE49-F238E27FC236}">
                <a16:creationId xmlns:a16="http://schemas.microsoft.com/office/drawing/2014/main" id="{03A72496-277C-5F4C-A7F3-5E0A8E3F61DA}"/>
              </a:ext>
            </a:extLst>
          </p:cNvPr>
          <p:cNvSpPr>
            <a:spLocks noGrp="1"/>
          </p:cNvSpPr>
          <p:nvPr>
            <p:ph idx="1"/>
          </p:nvPr>
        </p:nvSpPr>
        <p:spPr/>
        <p:txBody>
          <a:bodyPr>
            <a:normAutofit lnSpcReduction="10000"/>
          </a:bodyPr>
          <a:lstStyle/>
          <a:p>
            <a:pPr>
              <a:lnSpc>
                <a:spcPct val="150000"/>
              </a:lnSpc>
            </a:pPr>
            <a:r>
              <a:rPr lang="en-GB" sz="1600" dirty="0"/>
              <a:t>Alzheimer's Society (2022) </a:t>
            </a:r>
            <a:r>
              <a:rPr lang="en-GB" sz="1600" i="1" dirty="0"/>
              <a:t>Facts for the Media</a:t>
            </a:r>
            <a:r>
              <a:rPr lang="en-GB" sz="1600" dirty="0"/>
              <a:t> . Available at https://www.alzheimers.org.uk/about-us/news-and-media/facts-media (Accessed 4 March 2022).</a:t>
            </a:r>
          </a:p>
          <a:p>
            <a:pPr>
              <a:lnSpc>
                <a:spcPct val="150000"/>
              </a:lnSpc>
            </a:pPr>
            <a:r>
              <a:rPr lang="en-GB" sz="1600" dirty="0"/>
              <a:t>GOV.UK (2021) </a:t>
            </a:r>
            <a:r>
              <a:rPr lang="en-GB" sz="1600" i="1" dirty="0"/>
              <a:t>Assistive technology: Definition and Safe Use</a:t>
            </a:r>
            <a:r>
              <a:rPr lang="en-GB" sz="1600" dirty="0"/>
              <a:t> . Available at https://www.gov.uk/government/publications/assistive-technology-definition-and-safe-use/assistive-technology-definition-and-safe-use (Accessed 1 March 2022).</a:t>
            </a:r>
          </a:p>
          <a:p>
            <a:pPr>
              <a:lnSpc>
                <a:spcPct val="150000"/>
              </a:lnSpc>
            </a:pPr>
            <a:r>
              <a:rPr lang="en-GB" sz="1600" dirty="0"/>
              <a:t>Office for National Statistics (2021) </a:t>
            </a:r>
            <a:r>
              <a:rPr lang="en-GB" sz="1600" i="1" dirty="0"/>
              <a:t>Overview of the UK Population - Office for National Statistics</a:t>
            </a:r>
            <a:r>
              <a:rPr lang="en-GB" sz="1600" dirty="0"/>
              <a:t> [Online]. Available at https://www.ons.gov.uk/peoplepopulationandcommunity/populationandmigration/population estimates/articles/overviewoftheukpopulation/january2021#the-uks-population-is-ageing (Accessed 4 March 2022).</a:t>
            </a:r>
          </a:p>
          <a:p>
            <a:pPr>
              <a:lnSpc>
                <a:spcPct val="150000"/>
              </a:lnSpc>
            </a:pPr>
            <a:r>
              <a:rPr lang="en-GB" sz="1700" dirty="0"/>
              <a:t>Social Care Institute for Excellence (2019) </a:t>
            </a:r>
            <a:r>
              <a:rPr lang="en-GB" sz="1700" i="1" dirty="0"/>
              <a:t>Dementia: Assistive Technology | </a:t>
            </a:r>
            <a:r>
              <a:rPr lang="en-GB" sz="1700" i="1"/>
              <a:t>SCIE</a:t>
            </a:r>
            <a:r>
              <a:rPr lang="en-GB" sz="1700"/>
              <a:t> . </a:t>
            </a:r>
            <a:r>
              <a:rPr lang="en-GB" sz="1700" dirty="0"/>
              <a:t>Available at https://www.scie.org.uk/dementia/support/housing/assistive-technology#:~:text=Assistive%20technology%20in%20the%20home (Accessed 4 March 2022).</a:t>
            </a:r>
          </a:p>
          <a:p>
            <a:pPr>
              <a:lnSpc>
                <a:spcPct val="150000"/>
              </a:lnSpc>
            </a:pPr>
            <a:endParaRPr lang="en-GB" sz="1700" dirty="0"/>
          </a:p>
          <a:p>
            <a:endParaRPr lang="en-US" dirty="0"/>
          </a:p>
        </p:txBody>
      </p:sp>
    </p:spTree>
    <p:extLst>
      <p:ext uri="{BB962C8B-B14F-4D97-AF65-F5344CB8AC3E}">
        <p14:creationId xmlns:p14="http://schemas.microsoft.com/office/powerpoint/2010/main" val="19531190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906</TotalTime>
  <Words>575</Words>
  <Application>Microsoft Macintosh PowerPoint</Application>
  <PresentationFormat>Widescreen</PresentationFormat>
  <Paragraphs>54</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Algerian</vt:lpstr>
      <vt:lpstr>Arial</vt:lpstr>
      <vt:lpstr>Calibri</vt:lpstr>
      <vt:lpstr>Calibri Light</vt:lpstr>
      <vt:lpstr>Times New Roman</vt:lpstr>
      <vt:lpstr>Office Theme</vt:lpstr>
      <vt:lpstr>            MAIN  PROJECT  PROPOSAL</vt:lpstr>
      <vt:lpstr>    INTRODUCTION</vt:lpstr>
      <vt:lpstr>BACKGROUND</vt:lpstr>
      <vt:lpstr>METHODS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Mabel Ankomah (1905514)</dc:creator>
  <cp:lastModifiedBy>Mabel Ankomah (1905514)</cp:lastModifiedBy>
  <cp:revision>10</cp:revision>
  <dcterms:created xsi:type="dcterms:W3CDTF">2022-03-06T10:50:34Z</dcterms:created>
  <dcterms:modified xsi:type="dcterms:W3CDTF">2022-03-07T10:15:47Z</dcterms:modified>
</cp:coreProperties>
</file>