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2"/>
  </p:sldMasterIdLst>
  <p:notesMasterIdLst>
    <p:notesMasterId r:id="rId38"/>
  </p:notesMasterIdLst>
  <p:handoutMasterIdLst>
    <p:handoutMasterId r:id="rId39"/>
  </p:handoutMasterIdLst>
  <p:sldIdLst>
    <p:sldId id="265" r:id="rId3"/>
    <p:sldId id="271" r:id="rId4"/>
    <p:sldId id="272" r:id="rId5"/>
    <p:sldId id="273" r:id="rId6"/>
    <p:sldId id="323" r:id="rId7"/>
    <p:sldId id="277" r:id="rId8"/>
    <p:sldId id="278" r:id="rId9"/>
    <p:sldId id="279" r:id="rId10"/>
    <p:sldId id="280" r:id="rId11"/>
    <p:sldId id="281" r:id="rId12"/>
    <p:sldId id="282" r:id="rId13"/>
    <p:sldId id="283" r:id="rId14"/>
    <p:sldId id="284" r:id="rId15"/>
    <p:sldId id="285" r:id="rId16"/>
    <p:sldId id="325" r:id="rId17"/>
    <p:sldId id="288" r:id="rId18"/>
    <p:sldId id="326" r:id="rId19"/>
    <p:sldId id="327" r:id="rId20"/>
    <p:sldId id="328" r:id="rId21"/>
    <p:sldId id="301" r:id="rId22"/>
    <p:sldId id="305" r:id="rId23"/>
    <p:sldId id="306" r:id="rId24"/>
    <p:sldId id="307" r:id="rId25"/>
    <p:sldId id="329" r:id="rId26"/>
    <p:sldId id="330" r:id="rId27"/>
    <p:sldId id="331" r:id="rId28"/>
    <p:sldId id="332" r:id="rId29"/>
    <p:sldId id="333" r:id="rId30"/>
    <p:sldId id="335" r:id="rId31"/>
    <p:sldId id="336" r:id="rId32"/>
    <p:sldId id="337" r:id="rId33"/>
    <p:sldId id="338" r:id="rId34"/>
    <p:sldId id="339" r:id="rId35"/>
    <p:sldId id="334" r:id="rId36"/>
    <p:sldId id="34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B326E6-25A5-4D0A-8F17-8256E2DF5A80}" v="9" dt="2026-10-26T10:54:27.413"/>
    <p1510:client id="{0E0BE506-04EA-4EF6-8A21-A58CC77F0BAC}" v="109" dt="2026-10-26T10:19:48.7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showGuides="1">
      <p:cViewPr varScale="1">
        <p:scale>
          <a:sx n="97" d="100"/>
          <a:sy n="97" d="100"/>
        </p:scale>
        <p:origin x="84" y="216"/>
      </p:cViewPr>
      <p:guideLst>
        <p:guide orient="horz" pos="2160"/>
        <p:guide pos="3840"/>
      </p:guideLst>
    </p:cSldViewPr>
  </p:slideViewPr>
  <p:notesTextViewPr>
    <p:cViewPr>
      <p:scale>
        <a:sx n="1" d="1"/>
        <a:sy n="1" d="1"/>
      </p:scale>
      <p:origin x="0" y="0"/>
    </p:cViewPr>
  </p:notesTextViewPr>
  <p:notesViewPr>
    <p:cSldViewPr snapToGrid="0">
      <p:cViewPr varScale="1">
        <p:scale>
          <a:sx n="76" d="100"/>
          <a:sy n="76" d="100"/>
        </p:scale>
        <p:origin x="24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handoutMaster" Target="handoutMasters/handout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1.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4DE52512-5DF6-4E48-94D2-530BDD681FF4}"/>
    <pc:docChg chg="undo custSel addSld modSld">
      <pc:chgData name="Karen EatonThomas" userId="2efaeda1-34af-46a7-af56-657065a001e9" providerId="ADAL" clId="{4DE52512-5DF6-4E48-94D2-530BDD681FF4}" dt="2026-10-26T11:01:23.043" v="693" actId="1076"/>
      <pc:docMkLst>
        <pc:docMk/>
      </pc:docMkLst>
      <pc:sldChg chg="addSp modSp mod">
        <pc:chgData name="Karen EatonThomas" userId="2efaeda1-34af-46a7-af56-657065a001e9" providerId="ADAL" clId="{4DE52512-5DF6-4E48-94D2-530BDD681FF4}" dt="2026-10-26T10:43:15.832" v="162" actId="1076"/>
        <pc:sldMkLst>
          <pc:docMk/>
          <pc:sldMk cId="703124963" sldId="271"/>
        </pc:sldMkLst>
        <pc:spChg chg="add mod">
          <ac:chgData name="Karen EatonThomas" userId="2efaeda1-34af-46a7-af56-657065a001e9" providerId="ADAL" clId="{4DE52512-5DF6-4E48-94D2-530BDD681FF4}" dt="2026-10-26T10:43:15.832" v="162" actId="1076"/>
          <ac:spMkLst>
            <pc:docMk/>
            <pc:sldMk cId="703124963" sldId="271"/>
            <ac:spMk id="4" creationId="{7330F7CD-1FFB-03B4-1219-9157FEA515EF}"/>
          </ac:spMkLst>
        </pc:spChg>
      </pc:sldChg>
      <pc:sldChg chg="modSp mod">
        <pc:chgData name="Karen EatonThomas" userId="2efaeda1-34af-46a7-af56-657065a001e9" providerId="ADAL" clId="{4DE52512-5DF6-4E48-94D2-530BDD681FF4}" dt="2026-10-26T10:57:17.581" v="554" actId="208"/>
        <pc:sldMkLst>
          <pc:docMk/>
          <pc:sldMk cId="2545225007" sldId="277"/>
        </pc:sldMkLst>
        <pc:picChg chg="mod">
          <ac:chgData name="Karen EatonThomas" userId="2efaeda1-34af-46a7-af56-657065a001e9" providerId="ADAL" clId="{4DE52512-5DF6-4E48-94D2-530BDD681FF4}" dt="2026-10-26T10:57:17.581" v="554" actId="208"/>
          <ac:picMkLst>
            <pc:docMk/>
            <pc:sldMk cId="2545225007" sldId="277"/>
            <ac:picMk id="5" creationId="{82AF708D-C3EC-AA29-33BC-A96248AAB5E8}"/>
          </ac:picMkLst>
        </pc:picChg>
      </pc:sldChg>
      <pc:sldChg chg="modSp mod">
        <pc:chgData name="Karen EatonThomas" userId="2efaeda1-34af-46a7-af56-657065a001e9" providerId="ADAL" clId="{4DE52512-5DF6-4E48-94D2-530BDD681FF4}" dt="2026-10-26T10:57:08.239" v="553" actId="255"/>
        <pc:sldMkLst>
          <pc:docMk/>
          <pc:sldMk cId="3465437756" sldId="323"/>
        </pc:sldMkLst>
        <pc:spChg chg="mod">
          <ac:chgData name="Karen EatonThomas" userId="2efaeda1-34af-46a7-af56-657065a001e9" providerId="ADAL" clId="{4DE52512-5DF6-4E48-94D2-530BDD681FF4}" dt="2026-10-26T10:57:08.239" v="553" actId="255"/>
          <ac:spMkLst>
            <pc:docMk/>
            <pc:sldMk cId="3465437756" sldId="323"/>
            <ac:spMk id="2" creationId="{53449497-7D96-329E-B6BC-EA542BF2C5F5}"/>
          </ac:spMkLst>
        </pc:spChg>
        <pc:spChg chg="mod">
          <ac:chgData name="Karen EatonThomas" userId="2efaeda1-34af-46a7-af56-657065a001e9" providerId="ADAL" clId="{4DE52512-5DF6-4E48-94D2-530BDD681FF4}" dt="2026-10-26T10:54:55.356" v="542" actId="27636"/>
          <ac:spMkLst>
            <pc:docMk/>
            <pc:sldMk cId="3465437756" sldId="323"/>
            <ac:spMk id="3" creationId="{417EE80C-74C7-9EBF-F79D-6F1A98986C7C}"/>
          </ac:spMkLst>
        </pc:spChg>
      </pc:sldChg>
      <pc:sldChg chg="addSp modSp new mod modClrScheme chgLayout">
        <pc:chgData name="Karen EatonThomas" userId="2efaeda1-34af-46a7-af56-657065a001e9" providerId="ADAL" clId="{4DE52512-5DF6-4E48-94D2-530BDD681FF4}" dt="2026-10-26T11:01:23.043" v="693" actId="1076"/>
        <pc:sldMkLst>
          <pc:docMk/>
          <pc:sldMk cId="4073138716" sldId="340"/>
        </pc:sldMkLst>
        <pc:spChg chg="mod">
          <ac:chgData name="Karen EatonThomas" userId="2efaeda1-34af-46a7-af56-657065a001e9" providerId="ADAL" clId="{4DE52512-5DF6-4E48-94D2-530BDD681FF4}" dt="2026-10-26T11:01:23.043" v="693" actId="1076"/>
          <ac:spMkLst>
            <pc:docMk/>
            <pc:sldMk cId="4073138716" sldId="340"/>
            <ac:spMk id="2" creationId="{F53364A6-C1F2-FD2C-0EF8-80223B603A71}"/>
          </ac:spMkLst>
        </pc:spChg>
        <pc:spChg chg="mod">
          <ac:chgData name="Karen EatonThomas" userId="2efaeda1-34af-46a7-af56-657065a001e9" providerId="ADAL" clId="{4DE52512-5DF6-4E48-94D2-530BDD681FF4}" dt="2026-10-26T11:00:00.493" v="640" actId="1076"/>
          <ac:spMkLst>
            <pc:docMk/>
            <pc:sldMk cId="4073138716" sldId="340"/>
            <ac:spMk id="3" creationId="{7618851A-12BD-D715-12A1-F36423EE3001}"/>
          </ac:spMkLst>
        </pc:spChg>
        <pc:picChg chg="add mod ord">
          <ac:chgData name="Karen EatonThomas" userId="2efaeda1-34af-46a7-af56-657065a001e9" providerId="ADAL" clId="{4DE52512-5DF6-4E48-94D2-530BDD681FF4}" dt="2026-10-26T11:00:27.861" v="645" actId="208"/>
          <ac:picMkLst>
            <pc:docMk/>
            <pc:sldMk cId="4073138716" sldId="340"/>
            <ac:picMk id="5" creationId="{CBCC5AE0-529F-989C-9C47-DD9FEA32956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7E6259-CCBF-414B-A765-570ACDA67EB0}" type="doc">
      <dgm:prSet loTypeId="urn:microsoft.com/office/officeart/2008/layout/VerticalCurvedList" loCatId="list" qsTypeId="urn:microsoft.com/office/officeart/2005/8/quickstyle/3d3" qsCatId="3D" csTypeId="urn:microsoft.com/office/officeart/2005/8/colors/accent1_3" csCatId="accent1" phldr="1"/>
      <dgm:spPr/>
      <dgm:t>
        <a:bodyPr/>
        <a:lstStyle/>
        <a:p>
          <a:endParaRPr lang="en-GB"/>
        </a:p>
      </dgm:t>
    </dgm:pt>
    <dgm:pt modelId="{7CF50DA1-B0E5-4A07-83D2-0317801A91A9}">
      <dgm:prSet phldrT="[Text]"/>
      <dgm:spPr/>
      <dgm:t>
        <a:bodyPr/>
        <a:lstStyle/>
        <a:p>
          <a:r>
            <a:rPr lang="en-GB" b="1"/>
            <a:t>Fines: the offender is required to pay a specified sum of money to the authorities (economical and no stigma, but could be seen as operating cost).</a:t>
          </a:r>
          <a:endParaRPr lang="en-GB" dirty="0"/>
        </a:p>
      </dgm:t>
    </dgm:pt>
    <dgm:pt modelId="{BDC595BF-D624-49B8-864C-5F10252FF2FA}" type="parTrans" cxnId="{2ACAE2BB-9AB8-4B08-BFF1-52F0C199B599}">
      <dgm:prSet/>
      <dgm:spPr/>
      <dgm:t>
        <a:bodyPr/>
        <a:lstStyle/>
        <a:p>
          <a:endParaRPr lang="en-GB"/>
        </a:p>
      </dgm:t>
    </dgm:pt>
    <dgm:pt modelId="{71EB30E0-4D1E-4B40-BFA7-1F8FFD123421}" type="sibTrans" cxnId="{2ACAE2BB-9AB8-4B08-BFF1-52F0C199B599}">
      <dgm:prSet/>
      <dgm:spPr/>
      <dgm:t>
        <a:bodyPr/>
        <a:lstStyle/>
        <a:p>
          <a:endParaRPr lang="en-GB"/>
        </a:p>
      </dgm:t>
    </dgm:pt>
    <dgm:pt modelId="{A45F12C0-03BD-47FA-B117-9FD802F74428}">
      <dgm:prSet phldrT="[Text]"/>
      <dgm:spPr/>
      <dgm:t>
        <a:bodyPr/>
        <a:lstStyle/>
        <a:p>
          <a:r>
            <a:rPr lang="en-GB" b="1" dirty="0"/>
            <a:t>Probation: the offender is required to be supervised and regularly checked for a specific period. This has traditionally been found to be as effective as imprisonment</a:t>
          </a:r>
          <a:endParaRPr lang="en-GB" dirty="0"/>
        </a:p>
      </dgm:t>
    </dgm:pt>
    <dgm:pt modelId="{D9D18D4F-1EC3-4668-ADE1-4E834AD9BF08}" type="parTrans" cxnId="{BCF6FCD7-AA8B-4C6C-8EBE-6C4841E4052A}">
      <dgm:prSet/>
      <dgm:spPr/>
      <dgm:t>
        <a:bodyPr/>
        <a:lstStyle/>
        <a:p>
          <a:endParaRPr lang="en-GB"/>
        </a:p>
      </dgm:t>
    </dgm:pt>
    <dgm:pt modelId="{F59BF360-6F2F-4D84-A1F9-9C7D3225DD4F}" type="sibTrans" cxnId="{BCF6FCD7-AA8B-4C6C-8EBE-6C4841E4052A}">
      <dgm:prSet/>
      <dgm:spPr/>
      <dgm:t>
        <a:bodyPr/>
        <a:lstStyle/>
        <a:p>
          <a:endParaRPr lang="en-GB"/>
        </a:p>
      </dgm:t>
    </dgm:pt>
    <dgm:pt modelId="{D28D4A7B-B787-4320-A915-249F227FA5B1}">
      <dgm:prSet phldrT="[Text]"/>
      <dgm:spPr/>
      <dgm:t>
        <a:bodyPr/>
        <a:lstStyle/>
        <a:p>
          <a:r>
            <a:rPr lang="en-GB" b="1" dirty="0">
              <a:solidFill>
                <a:schemeClr val="accent1">
                  <a:lumMod val="50000"/>
                </a:schemeClr>
              </a:solidFill>
            </a:rPr>
            <a:t>Reparation &amp; restitution: the offender is required to undertake specified activities to ‘repay’ either society or his victim for his criminal activities. </a:t>
          </a:r>
          <a:endParaRPr lang="en-GB" dirty="0">
            <a:solidFill>
              <a:schemeClr val="accent1">
                <a:lumMod val="50000"/>
              </a:schemeClr>
            </a:solidFill>
          </a:endParaRPr>
        </a:p>
      </dgm:t>
    </dgm:pt>
    <dgm:pt modelId="{4EFD3A57-175F-452E-B297-06A12CEBD208}" type="parTrans" cxnId="{489DAEC2-1875-4E3B-9034-D678C7D707B6}">
      <dgm:prSet/>
      <dgm:spPr/>
      <dgm:t>
        <a:bodyPr/>
        <a:lstStyle/>
        <a:p>
          <a:endParaRPr lang="en-GB"/>
        </a:p>
      </dgm:t>
    </dgm:pt>
    <dgm:pt modelId="{90EA6594-03DC-46DB-AAAA-487B0767AF64}" type="sibTrans" cxnId="{489DAEC2-1875-4E3B-9034-D678C7D707B6}">
      <dgm:prSet/>
      <dgm:spPr/>
      <dgm:t>
        <a:bodyPr/>
        <a:lstStyle/>
        <a:p>
          <a:endParaRPr lang="en-GB"/>
        </a:p>
      </dgm:t>
    </dgm:pt>
    <dgm:pt modelId="{EFC7E0F3-C436-442F-844A-EE6F43403792}" type="pres">
      <dgm:prSet presAssocID="{5E7E6259-CCBF-414B-A765-570ACDA67EB0}" presName="Name0" presStyleCnt="0">
        <dgm:presLayoutVars>
          <dgm:chMax val="7"/>
          <dgm:chPref val="7"/>
          <dgm:dir/>
        </dgm:presLayoutVars>
      </dgm:prSet>
      <dgm:spPr/>
    </dgm:pt>
    <dgm:pt modelId="{CF9C54A9-6894-4A64-B4ED-6C5138CF2355}" type="pres">
      <dgm:prSet presAssocID="{5E7E6259-CCBF-414B-A765-570ACDA67EB0}" presName="Name1" presStyleCnt="0"/>
      <dgm:spPr/>
    </dgm:pt>
    <dgm:pt modelId="{EBDB9673-CBDC-45E4-92BE-AE6B71670287}" type="pres">
      <dgm:prSet presAssocID="{5E7E6259-CCBF-414B-A765-570ACDA67EB0}" presName="cycle" presStyleCnt="0"/>
      <dgm:spPr/>
    </dgm:pt>
    <dgm:pt modelId="{FFEB9BB3-356C-45B1-A95C-2781F95BA316}" type="pres">
      <dgm:prSet presAssocID="{5E7E6259-CCBF-414B-A765-570ACDA67EB0}" presName="srcNode" presStyleLbl="node1" presStyleIdx="0" presStyleCnt="3"/>
      <dgm:spPr/>
    </dgm:pt>
    <dgm:pt modelId="{102FFD1B-EDAB-4584-BB9F-B1BFDF2F5AFE}" type="pres">
      <dgm:prSet presAssocID="{5E7E6259-CCBF-414B-A765-570ACDA67EB0}" presName="conn" presStyleLbl="parChTrans1D2" presStyleIdx="0" presStyleCnt="1"/>
      <dgm:spPr/>
    </dgm:pt>
    <dgm:pt modelId="{DB34018D-6789-43A1-BF0B-767B6A3AABEE}" type="pres">
      <dgm:prSet presAssocID="{5E7E6259-CCBF-414B-A765-570ACDA67EB0}" presName="extraNode" presStyleLbl="node1" presStyleIdx="0" presStyleCnt="3"/>
      <dgm:spPr/>
    </dgm:pt>
    <dgm:pt modelId="{C3306167-65CA-43AE-80BC-A184F0FA777D}" type="pres">
      <dgm:prSet presAssocID="{5E7E6259-CCBF-414B-A765-570ACDA67EB0}" presName="dstNode" presStyleLbl="node1" presStyleIdx="0" presStyleCnt="3"/>
      <dgm:spPr/>
    </dgm:pt>
    <dgm:pt modelId="{7B83422A-6B5D-4029-82F8-2112FF1919D6}" type="pres">
      <dgm:prSet presAssocID="{7CF50DA1-B0E5-4A07-83D2-0317801A91A9}" presName="text_1" presStyleLbl="node1" presStyleIdx="0" presStyleCnt="3">
        <dgm:presLayoutVars>
          <dgm:bulletEnabled val="1"/>
        </dgm:presLayoutVars>
      </dgm:prSet>
      <dgm:spPr/>
    </dgm:pt>
    <dgm:pt modelId="{8BDCE09C-1817-435E-9ECD-4ECFA0B864A2}" type="pres">
      <dgm:prSet presAssocID="{7CF50DA1-B0E5-4A07-83D2-0317801A91A9}" presName="accent_1" presStyleCnt="0"/>
      <dgm:spPr/>
    </dgm:pt>
    <dgm:pt modelId="{4A665DA2-D0C1-40D5-A2A1-2EA365AD9009}" type="pres">
      <dgm:prSet presAssocID="{7CF50DA1-B0E5-4A07-83D2-0317801A91A9}" presName="accentRepeatNode" presStyleLbl="solidFgAcc1" presStyleIdx="0" presStyleCnt="3"/>
      <dgm:spPr/>
    </dgm:pt>
    <dgm:pt modelId="{19565509-E4C3-4A25-BDFD-D6B3E1E11945}" type="pres">
      <dgm:prSet presAssocID="{A45F12C0-03BD-47FA-B117-9FD802F74428}" presName="text_2" presStyleLbl="node1" presStyleIdx="1" presStyleCnt="3">
        <dgm:presLayoutVars>
          <dgm:bulletEnabled val="1"/>
        </dgm:presLayoutVars>
      </dgm:prSet>
      <dgm:spPr/>
    </dgm:pt>
    <dgm:pt modelId="{9B0270DC-8474-41CE-A8BA-98BC91051785}" type="pres">
      <dgm:prSet presAssocID="{A45F12C0-03BD-47FA-B117-9FD802F74428}" presName="accent_2" presStyleCnt="0"/>
      <dgm:spPr/>
    </dgm:pt>
    <dgm:pt modelId="{0A6F8C62-ED5C-42BF-AA0D-1F10C8241907}" type="pres">
      <dgm:prSet presAssocID="{A45F12C0-03BD-47FA-B117-9FD802F74428}" presName="accentRepeatNode" presStyleLbl="solidFgAcc1" presStyleIdx="1" presStyleCnt="3"/>
      <dgm:spPr/>
    </dgm:pt>
    <dgm:pt modelId="{A3CFCACF-6E8F-473A-A1A6-DC4C379F8A04}" type="pres">
      <dgm:prSet presAssocID="{D28D4A7B-B787-4320-A915-249F227FA5B1}" presName="text_3" presStyleLbl="node1" presStyleIdx="2" presStyleCnt="3">
        <dgm:presLayoutVars>
          <dgm:bulletEnabled val="1"/>
        </dgm:presLayoutVars>
      </dgm:prSet>
      <dgm:spPr/>
    </dgm:pt>
    <dgm:pt modelId="{9D8C691C-B497-4867-AF8A-E14AD3B35E45}" type="pres">
      <dgm:prSet presAssocID="{D28D4A7B-B787-4320-A915-249F227FA5B1}" presName="accent_3" presStyleCnt="0"/>
      <dgm:spPr/>
    </dgm:pt>
    <dgm:pt modelId="{0ADC3661-03F8-464C-BDBD-91FF605CF3EF}" type="pres">
      <dgm:prSet presAssocID="{D28D4A7B-B787-4320-A915-249F227FA5B1}" presName="accentRepeatNode" presStyleLbl="solidFgAcc1" presStyleIdx="2" presStyleCnt="3"/>
      <dgm:spPr/>
    </dgm:pt>
  </dgm:ptLst>
  <dgm:cxnLst>
    <dgm:cxn modelId="{C88D0A27-97C1-4F8B-AEF4-7B4E85597776}" type="presOf" srcId="{71EB30E0-4D1E-4B40-BFA7-1F8FFD123421}" destId="{102FFD1B-EDAB-4584-BB9F-B1BFDF2F5AFE}" srcOrd="0" destOrd="0" presId="urn:microsoft.com/office/officeart/2008/layout/VerticalCurvedList"/>
    <dgm:cxn modelId="{AC840643-D423-4464-BADF-4A23E95C54A2}" type="presOf" srcId="{A45F12C0-03BD-47FA-B117-9FD802F74428}" destId="{19565509-E4C3-4A25-BDFD-D6B3E1E11945}" srcOrd="0" destOrd="0" presId="urn:microsoft.com/office/officeart/2008/layout/VerticalCurvedList"/>
    <dgm:cxn modelId="{0CF8AB4E-BF54-4C54-AC01-AA560529DB4E}" type="presOf" srcId="{D28D4A7B-B787-4320-A915-249F227FA5B1}" destId="{A3CFCACF-6E8F-473A-A1A6-DC4C379F8A04}" srcOrd="0" destOrd="0" presId="urn:microsoft.com/office/officeart/2008/layout/VerticalCurvedList"/>
    <dgm:cxn modelId="{2ACAE2BB-9AB8-4B08-BFF1-52F0C199B599}" srcId="{5E7E6259-CCBF-414B-A765-570ACDA67EB0}" destId="{7CF50DA1-B0E5-4A07-83D2-0317801A91A9}" srcOrd="0" destOrd="0" parTransId="{BDC595BF-D624-49B8-864C-5F10252FF2FA}" sibTransId="{71EB30E0-4D1E-4B40-BFA7-1F8FFD123421}"/>
    <dgm:cxn modelId="{489DAEC2-1875-4E3B-9034-D678C7D707B6}" srcId="{5E7E6259-CCBF-414B-A765-570ACDA67EB0}" destId="{D28D4A7B-B787-4320-A915-249F227FA5B1}" srcOrd="2" destOrd="0" parTransId="{4EFD3A57-175F-452E-B297-06A12CEBD208}" sibTransId="{90EA6594-03DC-46DB-AAAA-487B0767AF64}"/>
    <dgm:cxn modelId="{C31EA2CE-801B-4230-B887-299FC66680B8}" type="presOf" srcId="{7CF50DA1-B0E5-4A07-83D2-0317801A91A9}" destId="{7B83422A-6B5D-4029-82F8-2112FF1919D6}" srcOrd="0" destOrd="0" presId="urn:microsoft.com/office/officeart/2008/layout/VerticalCurvedList"/>
    <dgm:cxn modelId="{BCF6FCD7-AA8B-4C6C-8EBE-6C4841E4052A}" srcId="{5E7E6259-CCBF-414B-A765-570ACDA67EB0}" destId="{A45F12C0-03BD-47FA-B117-9FD802F74428}" srcOrd="1" destOrd="0" parTransId="{D9D18D4F-1EC3-4668-ADE1-4E834AD9BF08}" sibTransId="{F59BF360-6F2F-4D84-A1F9-9C7D3225DD4F}"/>
    <dgm:cxn modelId="{FA9905EF-7795-42C6-8DBF-E05038205DE5}" type="presOf" srcId="{5E7E6259-CCBF-414B-A765-570ACDA67EB0}" destId="{EFC7E0F3-C436-442F-844A-EE6F43403792}" srcOrd="0" destOrd="0" presId="urn:microsoft.com/office/officeart/2008/layout/VerticalCurvedList"/>
    <dgm:cxn modelId="{AF2931C2-F628-4952-B563-8331FC9D0276}" type="presParOf" srcId="{EFC7E0F3-C436-442F-844A-EE6F43403792}" destId="{CF9C54A9-6894-4A64-B4ED-6C5138CF2355}" srcOrd="0" destOrd="0" presId="urn:microsoft.com/office/officeart/2008/layout/VerticalCurvedList"/>
    <dgm:cxn modelId="{F56017D4-7FAC-45C2-9794-772C31E5687B}" type="presParOf" srcId="{CF9C54A9-6894-4A64-B4ED-6C5138CF2355}" destId="{EBDB9673-CBDC-45E4-92BE-AE6B71670287}" srcOrd="0" destOrd="0" presId="urn:microsoft.com/office/officeart/2008/layout/VerticalCurvedList"/>
    <dgm:cxn modelId="{92C16E2A-C74A-4875-842B-7DBD14E39581}" type="presParOf" srcId="{EBDB9673-CBDC-45E4-92BE-AE6B71670287}" destId="{FFEB9BB3-356C-45B1-A95C-2781F95BA316}" srcOrd="0" destOrd="0" presId="urn:microsoft.com/office/officeart/2008/layout/VerticalCurvedList"/>
    <dgm:cxn modelId="{E4C3736F-C003-4204-8555-60125ECACCA8}" type="presParOf" srcId="{EBDB9673-CBDC-45E4-92BE-AE6B71670287}" destId="{102FFD1B-EDAB-4584-BB9F-B1BFDF2F5AFE}" srcOrd="1" destOrd="0" presId="urn:microsoft.com/office/officeart/2008/layout/VerticalCurvedList"/>
    <dgm:cxn modelId="{7B4BFAC8-A7D0-4DB5-B73D-41B7893835AC}" type="presParOf" srcId="{EBDB9673-CBDC-45E4-92BE-AE6B71670287}" destId="{DB34018D-6789-43A1-BF0B-767B6A3AABEE}" srcOrd="2" destOrd="0" presId="urn:microsoft.com/office/officeart/2008/layout/VerticalCurvedList"/>
    <dgm:cxn modelId="{9DB2E69C-AA75-4645-8B35-E693CA10AE6F}" type="presParOf" srcId="{EBDB9673-CBDC-45E4-92BE-AE6B71670287}" destId="{C3306167-65CA-43AE-80BC-A184F0FA777D}" srcOrd="3" destOrd="0" presId="urn:microsoft.com/office/officeart/2008/layout/VerticalCurvedList"/>
    <dgm:cxn modelId="{DA3A1EAF-9D3D-4B45-8B5F-AD6027F4A5F5}" type="presParOf" srcId="{CF9C54A9-6894-4A64-B4ED-6C5138CF2355}" destId="{7B83422A-6B5D-4029-82F8-2112FF1919D6}" srcOrd="1" destOrd="0" presId="urn:microsoft.com/office/officeart/2008/layout/VerticalCurvedList"/>
    <dgm:cxn modelId="{319490AB-D1AB-4289-934A-7A54B4454C11}" type="presParOf" srcId="{CF9C54A9-6894-4A64-B4ED-6C5138CF2355}" destId="{8BDCE09C-1817-435E-9ECD-4ECFA0B864A2}" srcOrd="2" destOrd="0" presId="urn:microsoft.com/office/officeart/2008/layout/VerticalCurvedList"/>
    <dgm:cxn modelId="{C47A7D4D-840A-4261-A483-35CCE47E5E22}" type="presParOf" srcId="{8BDCE09C-1817-435E-9ECD-4ECFA0B864A2}" destId="{4A665DA2-D0C1-40D5-A2A1-2EA365AD9009}" srcOrd="0" destOrd="0" presId="urn:microsoft.com/office/officeart/2008/layout/VerticalCurvedList"/>
    <dgm:cxn modelId="{7EFE02B5-7B5A-4E12-A317-6AB76BDA64F5}" type="presParOf" srcId="{CF9C54A9-6894-4A64-B4ED-6C5138CF2355}" destId="{19565509-E4C3-4A25-BDFD-D6B3E1E11945}" srcOrd="3" destOrd="0" presId="urn:microsoft.com/office/officeart/2008/layout/VerticalCurvedList"/>
    <dgm:cxn modelId="{A7617981-62F3-49A0-9DC8-F86B56339A2F}" type="presParOf" srcId="{CF9C54A9-6894-4A64-B4ED-6C5138CF2355}" destId="{9B0270DC-8474-41CE-A8BA-98BC91051785}" srcOrd="4" destOrd="0" presId="urn:microsoft.com/office/officeart/2008/layout/VerticalCurvedList"/>
    <dgm:cxn modelId="{B883631C-7D9C-496D-8E4D-C319B6DBC076}" type="presParOf" srcId="{9B0270DC-8474-41CE-A8BA-98BC91051785}" destId="{0A6F8C62-ED5C-42BF-AA0D-1F10C8241907}" srcOrd="0" destOrd="0" presId="urn:microsoft.com/office/officeart/2008/layout/VerticalCurvedList"/>
    <dgm:cxn modelId="{E3F2E5DC-F4D2-4AE2-86A7-B51AD0487636}" type="presParOf" srcId="{CF9C54A9-6894-4A64-B4ED-6C5138CF2355}" destId="{A3CFCACF-6E8F-473A-A1A6-DC4C379F8A04}" srcOrd="5" destOrd="0" presId="urn:microsoft.com/office/officeart/2008/layout/VerticalCurvedList"/>
    <dgm:cxn modelId="{DC95214C-5914-4084-8FF0-F4583E5903B3}" type="presParOf" srcId="{CF9C54A9-6894-4A64-B4ED-6C5138CF2355}" destId="{9D8C691C-B497-4867-AF8A-E14AD3B35E45}" srcOrd="6" destOrd="0" presId="urn:microsoft.com/office/officeart/2008/layout/VerticalCurvedList"/>
    <dgm:cxn modelId="{E6C012D4-7C65-4106-9034-35C5A2D5A085}" type="presParOf" srcId="{9D8C691C-B497-4867-AF8A-E14AD3B35E45}" destId="{0ADC3661-03F8-464C-BDBD-91FF605CF3EF}"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8F645B-0271-493C-A407-0296D731305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F712CD09-7A9B-453A-AEE4-650E47478C28}">
      <dgm:prSet phldrT="[Text]" phldr="0"/>
      <dgm:spPr/>
      <dgm:t>
        <a:bodyPr/>
        <a:lstStyle/>
        <a:p>
          <a:r>
            <a:rPr lang="en-GB" dirty="0">
              <a:solidFill>
                <a:schemeClr val="accent1">
                  <a:lumMod val="50000"/>
                </a:schemeClr>
              </a:solidFill>
            </a:rPr>
            <a:t>Older research suggests that:</a:t>
          </a:r>
        </a:p>
      </dgm:t>
    </dgm:pt>
    <dgm:pt modelId="{90512DB8-A581-4A33-A4D4-FD63DDD9F145}" type="parTrans" cxnId="{0EB34330-947B-4981-8A8C-EC336406ED23}">
      <dgm:prSet/>
      <dgm:spPr/>
      <dgm:t>
        <a:bodyPr/>
        <a:lstStyle/>
        <a:p>
          <a:endParaRPr lang="en-GB"/>
        </a:p>
      </dgm:t>
    </dgm:pt>
    <dgm:pt modelId="{3B867B50-2D12-4612-81B8-EAABF10E04D8}" type="sibTrans" cxnId="{0EB34330-947B-4981-8A8C-EC336406ED23}">
      <dgm:prSet/>
      <dgm:spPr/>
      <dgm:t>
        <a:bodyPr/>
        <a:lstStyle/>
        <a:p>
          <a:endParaRPr lang="en-GB"/>
        </a:p>
      </dgm:t>
    </dgm:pt>
    <dgm:pt modelId="{535A3F23-ACF5-4FCB-829F-5D5D25B232C1}">
      <dgm:prSet phldrT="[Text]"/>
      <dgm:spPr/>
      <dgm:t>
        <a:bodyPr/>
        <a:lstStyle/>
        <a:p>
          <a:r>
            <a:rPr lang="en-GB" b="1" dirty="0">
              <a:solidFill>
                <a:schemeClr val="accent1">
                  <a:lumMod val="50000"/>
                </a:schemeClr>
              </a:solidFill>
            </a:rPr>
            <a:t>Difficulties in evaluating the effectiveness of types of noncustodial sentence. Many variables influence offending, of which the type of punishment given is only one. </a:t>
          </a:r>
          <a:endParaRPr lang="en-GB" dirty="0"/>
        </a:p>
      </dgm:t>
    </dgm:pt>
    <dgm:pt modelId="{DC9318D7-9520-4C77-A006-00B63CF200C8}" type="parTrans" cxnId="{29F0FE80-B4AB-42C6-991C-3A8F4F481E62}">
      <dgm:prSet/>
      <dgm:spPr/>
      <dgm:t>
        <a:bodyPr/>
        <a:lstStyle/>
        <a:p>
          <a:endParaRPr lang="en-GB"/>
        </a:p>
      </dgm:t>
    </dgm:pt>
    <dgm:pt modelId="{C5525329-959A-45A1-9730-251AD4FD4FFE}" type="sibTrans" cxnId="{29F0FE80-B4AB-42C6-991C-3A8F4F481E62}">
      <dgm:prSet/>
      <dgm:spPr/>
      <dgm:t>
        <a:bodyPr/>
        <a:lstStyle/>
        <a:p>
          <a:endParaRPr lang="en-GB"/>
        </a:p>
      </dgm:t>
    </dgm:pt>
    <dgm:pt modelId="{88C2F5AA-705C-4AA8-A844-1A7874E018E5}">
      <dgm:prSet phldrT="[Text]"/>
      <dgm:spPr/>
      <dgm:t>
        <a:bodyPr/>
        <a:lstStyle/>
        <a:p>
          <a:r>
            <a:rPr lang="en-GB" b="1" dirty="0">
              <a:solidFill>
                <a:schemeClr val="accent1">
                  <a:lumMod val="50000"/>
                </a:schemeClr>
              </a:solidFill>
            </a:rPr>
            <a:t>McDonald (1989) observes that offenders’ decisions to reoffend involved weighing up potential benefits against an ‘entire gauntlet of punishment’ involving the effects of arrest, remand, raising bail, leaning on friends and family etc. </a:t>
          </a:r>
          <a:endParaRPr lang="en-GB" dirty="0"/>
        </a:p>
      </dgm:t>
    </dgm:pt>
    <dgm:pt modelId="{83B74FF6-F88B-4606-901D-30D7B574C3DF}" type="parTrans" cxnId="{9C05CE3C-417F-4535-A611-49016BC09FE8}">
      <dgm:prSet/>
      <dgm:spPr/>
      <dgm:t>
        <a:bodyPr/>
        <a:lstStyle/>
        <a:p>
          <a:endParaRPr lang="en-GB"/>
        </a:p>
      </dgm:t>
    </dgm:pt>
    <dgm:pt modelId="{745F11F1-7BBA-4CF1-8B8D-4292CA6EFAF6}" type="sibTrans" cxnId="{9C05CE3C-417F-4535-A611-49016BC09FE8}">
      <dgm:prSet/>
      <dgm:spPr/>
      <dgm:t>
        <a:bodyPr/>
        <a:lstStyle/>
        <a:p>
          <a:endParaRPr lang="en-GB"/>
        </a:p>
      </dgm:t>
    </dgm:pt>
    <dgm:pt modelId="{3A8E27F7-D5D2-437A-B020-1991C50C9BC7}">
      <dgm:prSet phldrT="[Text]"/>
      <dgm:spPr/>
      <dgm:t>
        <a:bodyPr/>
        <a:lstStyle/>
        <a:p>
          <a:r>
            <a:rPr lang="en-GB" b="1" dirty="0">
              <a:solidFill>
                <a:schemeClr val="accent1">
                  <a:lumMod val="50000"/>
                </a:schemeClr>
              </a:solidFill>
            </a:rPr>
            <a:t>The</a:t>
          </a:r>
          <a:r>
            <a:rPr lang="en-GB" b="1" dirty="0">
              <a:solidFill>
                <a:schemeClr val="tx2">
                  <a:lumMod val="75000"/>
                </a:schemeClr>
              </a:solidFill>
            </a:rPr>
            <a:t> </a:t>
          </a:r>
          <a:r>
            <a:rPr lang="en-GB" b="1" dirty="0">
              <a:solidFill>
                <a:srgbClr val="FF0000"/>
              </a:solidFill>
            </a:rPr>
            <a:t>actual judicial sentence was a minor factor </a:t>
          </a:r>
          <a:r>
            <a:rPr lang="en-GB" b="1" dirty="0">
              <a:solidFill>
                <a:schemeClr val="accent1">
                  <a:lumMod val="50000"/>
                </a:schemeClr>
              </a:solidFill>
            </a:rPr>
            <a:t>in their considerations. </a:t>
          </a:r>
          <a:endParaRPr lang="en-GB" dirty="0"/>
        </a:p>
      </dgm:t>
    </dgm:pt>
    <dgm:pt modelId="{39DF50E4-95D3-436F-B6B8-5956186C43D7}" type="parTrans" cxnId="{7C42C422-F546-4122-8561-7A2E0B05E2D5}">
      <dgm:prSet/>
      <dgm:spPr/>
      <dgm:t>
        <a:bodyPr/>
        <a:lstStyle/>
        <a:p>
          <a:endParaRPr lang="en-GB"/>
        </a:p>
      </dgm:t>
    </dgm:pt>
    <dgm:pt modelId="{EE9AA16B-E0D2-4477-A2EF-63B4A3483DE7}" type="sibTrans" cxnId="{7C42C422-F546-4122-8561-7A2E0B05E2D5}">
      <dgm:prSet/>
      <dgm:spPr/>
      <dgm:t>
        <a:bodyPr/>
        <a:lstStyle/>
        <a:p>
          <a:endParaRPr lang="en-GB"/>
        </a:p>
      </dgm:t>
    </dgm:pt>
    <dgm:pt modelId="{4B15544B-DDA2-4DF8-B582-CC90476FF81C}" type="pres">
      <dgm:prSet presAssocID="{B78F645B-0271-493C-A407-0296D7313051}" presName="vert0" presStyleCnt="0">
        <dgm:presLayoutVars>
          <dgm:dir/>
          <dgm:animOne val="branch"/>
          <dgm:animLvl val="lvl"/>
        </dgm:presLayoutVars>
      </dgm:prSet>
      <dgm:spPr/>
    </dgm:pt>
    <dgm:pt modelId="{B605C3FB-876E-455C-8465-01CB1F74C424}" type="pres">
      <dgm:prSet presAssocID="{F712CD09-7A9B-453A-AEE4-650E47478C28}" presName="thickLine" presStyleLbl="alignNode1" presStyleIdx="0" presStyleCnt="1"/>
      <dgm:spPr/>
    </dgm:pt>
    <dgm:pt modelId="{10F8FB0D-6B18-40FF-ABA6-76DB9C082171}" type="pres">
      <dgm:prSet presAssocID="{F712CD09-7A9B-453A-AEE4-650E47478C28}" presName="horz1" presStyleCnt="0"/>
      <dgm:spPr/>
    </dgm:pt>
    <dgm:pt modelId="{CF518340-EC70-469D-BF22-4694610731D3}" type="pres">
      <dgm:prSet presAssocID="{F712CD09-7A9B-453A-AEE4-650E47478C28}" presName="tx1" presStyleLbl="revTx" presStyleIdx="0" presStyleCnt="4"/>
      <dgm:spPr/>
    </dgm:pt>
    <dgm:pt modelId="{325D4191-E19C-437C-9014-838561A8B655}" type="pres">
      <dgm:prSet presAssocID="{F712CD09-7A9B-453A-AEE4-650E47478C28}" presName="vert1" presStyleCnt="0"/>
      <dgm:spPr/>
    </dgm:pt>
    <dgm:pt modelId="{2D1EB63F-022B-40B5-B93D-19AFEAA89D81}" type="pres">
      <dgm:prSet presAssocID="{535A3F23-ACF5-4FCB-829F-5D5D25B232C1}" presName="vertSpace2a" presStyleCnt="0"/>
      <dgm:spPr/>
    </dgm:pt>
    <dgm:pt modelId="{A5453348-4E02-4A63-BE9A-B99B9C822DED}" type="pres">
      <dgm:prSet presAssocID="{535A3F23-ACF5-4FCB-829F-5D5D25B232C1}" presName="horz2" presStyleCnt="0"/>
      <dgm:spPr/>
    </dgm:pt>
    <dgm:pt modelId="{A73336D4-172C-4406-94F9-5AB16C934129}" type="pres">
      <dgm:prSet presAssocID="{535A3F23-ACF5-4FCB-829F-5D5D25B232C1}" presName="horzSpace2" presStyleCnt="0"/>
      <dgm:spPr/>
    </dgm:pt>
    <dgm:pt modelId="{19435204-432F-4E93-A6F7-A6D4DD5FA4EE}" type="pres">
      <dgm:prSet presAssocID="{535A3F23-ACF5-4FCB-829F-5D5D25B232C1}" presName="tx2" presStyleLbl="revTx" presStyleIdx="1" presStyleCnt="4"/>
      <dgm:spPr/>
    </dgm:pt>
    <dgm:pt modelId="{9951A43A-C1BF-44B8-A70B-1BBFD9CCA0A5}" type="pres">
      <dgm:prSet presAssocID="{535A3F23-ACF5-4FCB-829F-5D5D25B232C1}" presName="vert2" presStyleCnt="0"/>
      <dgm:spPr/>
    </dgm:pt>
    <dgm:pt modelId="{05406D57-212C-41BF-9F56-4349BBE25841}" type="pres">
      <dgm:prSet presAssocID="{535A3F23-ACF5-4FCB-829F-5D5D25B232C1}" presName="thinLine2b" presStyleLbl="callout" presStyleIdx="0" presStyleCnt="3"/>
      <dgm:spPr/>
    </dgm:pt>
    <dgm:pt modelId="{5D0B9B94-E5EE-44FF-AC18-9332232A8AC0}" type="pres">
      <dgm:prSet presAssocID="{535A3F23-ACF5-4FCB-829F-5D5D25B232C1}" presName="vertSpace2b" presStyleCnt="0"/>
      <dgm:spPr/>
    </dgm:pt>
    <dgm:pt modelId="{F1B92C38-172C-4675-B60F-C95EC8A50222}" type="pres">
      <dgm:prSet presAssocID="{88C2F5AA-705C-4AA8-A844-1A7874E018E5}" presName="horz2" presStyleCnt="0"/>
      <dgm:spPr/>
    </dgm:pt>
    <dgm:pt modelId="{C0B7699E-9088-4524-8DCD-21CA7678E0DF}" type="pres">
      <dgm:prSet presAssocID="{88C2F5AA-705C-4AA8-A844-1A7874E018E5}" presName="horzSpace2" presStyleCnt="0"/>
      <dgm:spPr/>
    </dgm:pt>
    <dgm:pt modelId="{12C595C3-5155-4D2C-A9CE-5F82B5D700D2}" type="pres">
      <dgm:prSet presAssocID="{88C2F5AA-705C-4AA8-A844-1A7874E018E5}" presName="tx2" presStyleLbl="revTx" presStyleIdx="2" presStyleCnt="4"/>
      <dgm:spPr/>
    </dgm:pt>
    <dgm:pt modelId="{5A2DB87C-D322-413A-89A0-7117BA3422F5}" type="pres">
      <dgm:prSet presAssocID="{88C2F5AA-705C-4AA8-A844-1A7874E018E5}" presName="vert2" presStyleCnt="0"/>
      <dgm:spPr/>
    </dgm:pt>
    <dgm:pt modelId="{38961099-2571-43CF-A58A-62389B4C9FC1}" type="pres">
      <dgm:prSet presAssocID="{88C2F5AA-705C-4AA8-A844-1A7874E018E5}" presName="thinLine2b" presStyleLbl="callout" presStyleIdx="1" presStyleCnt="3"/>
      <dgm:spPr/>
    </dgm:pt>
    <dgm:pt modelId="{A4A1D419-1FDC-4CF6-A00F-0E696926615D}" type="pres">
      <dgm:prSet presAssocID="{88C2F5AA-705C-4AA8-A844-1A7874E018E5}" presName="vertSpace2b" presStyleCnt="0"/>
      <dgm:spPr/>
    </dgm:pt>
    <dgm:pt modelId="{4AF47597-59D4-4931-ABE4-263843E79A8E}" type="pres">
      <dgm:prSet presAssocID="{3A8E27F7-D5D2-437A-B020-1991C50C9BC7}" presName="horz2" presStyleCnt="0"/>
      <dgm:spPr/>
    </dgm:pt>
    <dgm:pt modelId="{3377862E-A2BF-4E90-86AB-699D6A281DB0}" type="pres">
      <dgm:prSet presAssocID="{3A8E27F7-D5D2-437A-B020-1991C50C9BC7}" presName="horzSpace2" presStyleCnt="0"/>
      <dgm:spPr/>
    </dgm:pt>
    <dgm:pt modelId="{13ABB3CB-FC84-46BE-A393-4DD9FD8C35E2}" type="pres">
      <dgm:prSet presAssocID="{3A8E27F7-D5D2-437A-B020-1991C50C9BC7}" presName="tx2" presStyleLbl="revTx" presStyleIdx="3" presStyleCnt="4"/>
      <dgm:spPr/>
    </dgm:pt>
    <dgm:pt modelId="{0936C80C-6F93-4D7A-B4A1-7A7DE6F4219E}" type="pres">
      <dgm:prSet presAssocID="{3A8E27F7-D5D2-437A-B020-1991C50C9BC7}" presName="vert2" presStyleCnt="0"/>
      <dgm:spPr/>
    </dgm:pt>
    <dgm:pt modelId="{9FDA4309-DD56-45C3-AE1D-57C4F45F3145}" type="pres">
      <dgm:prSet presAssocID="{3A8E27F7-D5D2-437A-B020-1991C50C9BC7}" presName="thinLine2b" presStyleLbl="callout" presStyleIdx="2" presStyleCnt="3"/>
      <dgm:spPr/>
    </dgm:pt>
    <dgm:pt modelId="{9033B8BD-FF66-4A59-9F24-DF49AC8E15D4}" type="pres">
      <dgm:prSet presAssocID="{3A8E27F7-D5D2-437A-B020-1991C50C9BC7}" presName="vertSpace2b" presStyleCnt="0"/>
      <dgm:spPr/>
    </dgm:pt>
  </dgm:ptLst>
  <dgm:cxnLst>
    <dgm:cxn modelId="{208A2505-A2DF-446F-BD33-6A0F0D98AE0B}" type="presOf" srcId="{B78F645B-0271-493C-A407-0296D7313051}" destId="{4B15544B-DDA2-4DF8-B582-CC90476FF81C}" srcOrd="0" destOrd="0" presId="urn:microsoft.com/office/officeart/2008/layout/LinedList"/>
    <dgm:cxn modelId="{7C42C422-F546-4122-8561-7A2E0B05E2D5}" srcId="{F712CD09-7A9B-453A-AEE4-650E47478C28}" destId="{3A8E27F7-D5D2-437A-B020-1991C50C9BC7}" srcOrd="2" destOrd="0" parTransId="{39DF50E4-95D3-436F-B6B8-5956186C43D7}" sibTransId="{EE9AA16B-E0D2-4477-A2EF-63B4A3483DE7}"/>
    <dgm:cxn modelId="{8321452C-583D-406D-9028-1E0C4EBD3D6D}" type="presOf" srcId="{88C2F5AA-705C-4AA8-A844-1A7874E018E5}" destId="{12C595C3-5155-4D2C-A9CE-5F82B5D700D2}" srcOrd="0" destOrd="0" presId="urn:microsoft.com/office/officeart/2008/layout/LinedList"/>
    <dgm:cxn modelId="{0EB34330-947B-4981-8A8C-EC336406ED23}" srcId="{B78F645B-0271-493C-A407-0296D7313051}" destId="{F712CD09-7A9B-453A-AEE4-650E47478C28}" srcOrd="0" destOrd="0" parTransId="{90512DB8-A581-4A33-A4D4-FD63DDD9F145}" sibTransId="{3B867B50-2D12-4612-81B8-EAABF10E04D8}"/>
    <dgm:cxn modelId="{9C05CE3C-417F-4535-A611-49016BC09FE8}" srcId="{F712CD09-7A9B-453A-AEE4-650E47478C28}" destId="{88C2F5AA-705C-4AA8-A844-1A7874E018E5}" srcOrd="1" destOrd="0" parTransId="{83B74FF6-F88B-4606-901D-30D7B574C3DF}" sibTransId="{745F11F1-7BBA-4CF1-8B8D-4292CA6EFAF6}"/>
    <dgm:cxn modelId="{AF0D6C63-907F-4B69-9C50-3B2DB9311577}" type="presOf" srcId="{3A8E27F7-D5D2-437A-B020-1991C50C9BC7}" destId="{13ABB3CB-FC84-46BE-A393-4DD9FD8C35E2}" srcOrd="0" destOrd="0" presId="urn:microsoft.com/office/officeart/2008/layout/LinedList"/>
    <dgm:cxn modelId="{B50F8480-2DB8-4521-B7DD-D95AC3451A05}" type="presOf" srcId="{F712CD09-7A9B-453A-AEE4-650E47478C28}" destId="{CF518340-EC70-469D-BF22-4694610731D3}" srcOrd="0" destOrd="0" presId="urn:microsoft.com/office/officeart/2008/layout/LinedList"/>
    <dgm:cxn modelId="{29F0FE80-B4AB-42C6-991C-3A8F4F481E62}" srcId="{F712CD09-7A9B-453A-AEE4-650E47478C28}" destId="{535A3F23-ACF5-4FCB-829F-5D5D25B232C1}" srcOrd="0" destOrd="0" parTransId="{DC9318D7-9520-4C77-A006-00B63CF200C8}" sibTransId="{C5525329-959A-45A1-9730-251AD4FD4FFE}"/>
    <dgm:cxn modelId="{27023093-0C1A-44B0-9AF9-9ACC348091E8}" type="presOf" srcId="{535A3F23-ACF5-4FCB-829F-5D5D25B232C1}" destId="{19435204-432F-4E93-A6F7-A6D4DD5FA4EE}" srcOrd="0" destOrd="0" presId="urn:microsoft.com/office/officeart/2008/layout/LinedList"/>
    <dgm:cxn modelId="{43CDDA00-C49A-4B21-AA5E-6E1EAF196F53}" type="presParOf" srcId="{4B15544B-DDA2-4DF8-B582-CC90476FF81C}" destId="{B605C3FB-876E-455C-8465-01CB1F74C424}" srcOrd="0" destOrd="0" presId="urn:microsoft.com/office/officeart/2008/layout/LinedList"/>
    <dgm:cxn modelId="{5579B319-AF2E-4723-9ED1-423ADAD46D1D}" type="presParOf" srcId="{4B15544B-DDA2-4DF8-B582-CC90476FF81C}" destId="{10F8FB0D-6B18-40FF-ABA6-76DB9C082171}" srcOrd="1" destOrd="0" presId="urn:microsoft.com/office/officeart/2008/layout/LinedList"/>
    <dgm:cxn modelId="{49EC7B8A-BD82-4EA1-AF01-C5463453E959}" type="presParOf" srcId="{10F8FB0D-6B18-40FF-ABA6-76DB9C082171}" destId="{CF518340-EC70-469D-BF22-4694610731D3}" srcOrd="0" destOrd="0" presId="urn:microsoft.com/office/officeart/2008/layout/LinedList"/>
    <dgm:cxn modelId="{7DE89738-C596-4ED6-AE6E-73AD4E2D640B}" type="presParOf" srcId="{10F8FB0D-6B18-40FF-ABA6-76DB9C082171}" destId="{325D4191-E19C-437C-9014-838561A8B655}" srcOrd="1" destOrd="0" presId="urn:microsoft.com/office/officeart/2008/layout/LinedList"/>
    <dgm:cxn modelId="{1A10CF2C-B6A6-4D46-BAEB-B5D6F6457405}" type="presParOf" srcId="{325D4191-E19C-437C-9014-838561A8B655}" destId="{2D1EB63F-022B-40B5-B93D-19AFEAA89D81}" srcOrd="0" destOrd="0" presId="urn:microsoft.com/office/officeart/2008/layout/LinedList"/>
    <dgm:cxn modelId="{946F9B16-E77D-4B6B-AD19-B069B21FF614}" type="presParOf" srcId="{325D4191-E19C-437C-9014-838561A8B655}" destId="{A5453348-4E02-4A63-BE9A-B99B9C822DED}" srcOrd="1" destOrd="0" presId="urn:microsoft.com/office/officeart/2008/layout/LinedList"/>
    <dgm:cxn modelId="{45A8A707-7BF4-4F82-9386-008557B8DAF2}" type="presParOf" srcId="{A5453348-4E02-4A63-BE9A-B99B9C822DED}" destId="{A73336D4-172C-4406-94F9-5AB16C934129}" srcOrd="0" destOrd="0" presId="urn:microsoft.com/office/officeart/2008/layout/LinedList"/>
    <dgm:cxn modelId="{220144D0-B8A0-4D33-96AF-8E5329DF6D5B}" type="presParOf" srcId="{A5453348-4E02-4A63-BE9A-B99B9C822DED}" destId="{19435204-432F-4E93-A6F7-A6D4DD5FA4EE}" srcOrd="1" destOrd="0" presId="urn:microsoft.com/office/officeart/2008/layout/LinedList"/>
    <dgm:cxn modelId="{78E27F10-F2E4-4F3A-AF58-54A7B7AF1CD6}" type="presParOf" srcId="{A5453348-4E02-4A63-BE9A-B99B9C822DED}" destId="{9951A43A-C1BF-44B8-A70B-1BBFD9CCA0A5}" srcOrd="2" destOrd="0" presId="urn:microsoft.com/office/officeart/2008/layout/LinedList"/>
    <dgm:cxn modelId="{87B8D5BB-8685-4DFF-93A6-CDE7D17A414D}" type="presParOf" srcId="{325D4191-E19C-437C-9014-838561A8B655}" destId="{05406D57-212C-41BF-9F56-4349BBE25841}" srcOrd="2" destOrd="0" presId="urn:microsoft.com/office/officeart/2008/layout/LinedList"/>
    <dgm:cxn modelId="{592AE589-42BD-476D-B316-130D542D5F1A}" type="presParOf" srcId="{325D4191-E19C-437C-9014-838561A8B655}" destId="{5D0B9B94-E5EE-44FF-AC18-9332232A8AC0}" srcOrd="3" destOrd="0" presId="urn:microsoft.com/office/officeart/2008/layout/LinedList"/>
    <dgm:cxn modelId="{51392ACA-3FEB-4714-BF92-019F9111793E}" type="presParOf" srcId="{325D4191-E19C-437C-9014-838561A8B655}" destId="{F1B92C38-172C-4675-B60F-C95EC8A50222}" srcOrd="4" destOrd="0" presId="urn:microsoft.com/office/officeart/2008/layout/LinedList"/>
    <dgm:cxn modelId="{1674C984-A3FB-4F15-9DE6-BFC359F8F48D}" type="presParOf" srcId="{F1B92C38-172C-4675-B60F-C95EC8A50222}" destId="{C0B7699E-9088-4524-8DCD-21CA7678E0DF}" srcOrd="0" destOrd="0" presId="urn:microsoft.com/office/officeart/2008/layout/LinedList"/>
    <dgm:cxn modelId="{BDE3356A-4C4C-44EA-BFBF-42CD251885B8}" type="presParOf" srcId="{F1B92C38-172C-4675-B60F-C95EC8A50222}" destId="{12C595C3-5155-4D2C-A9CE-5F82B5D700D2}" srcOrd="1" destOrd="0" presId="urn:microsoft.com/office/officeart/2008/layout/LinedList"/>
    <dgm:cxn modelId="{FEA33D71-149A-459B-867D-41EDA5756FB8}" type="presParOf" srcId="{F1B92C38-172C-4675-B60F-C95EC8A50222}" destId="{5A2DB87C-D322-413A-89A0-7117BA3422F5}" srcOrd="2" destOrd="0" presId="urn:microsoft.com/office/officeart/2008/layout/LinedList"/>
    <dgm:cxn modelId="{E90A8A1C-8DBB-4090-9AA7-7DF5D3931760}" type="presParOf" srcId="{325D4191-E19C-437C-9014-838561A8B655}" destId="{38961099-2571-43CF-A58A-62389B4C9FC1}" srcOrd="5" destOrd="0" presId="urn:microsoft.com/office/officeart/2008/layout/LinedList"/>
    <dgm:cxn modelId="{6AF48457-F88F-4735-9428-8CD34E179803}" type="presParOf" srcId="{325D4191-E19C-437C-9014-838561A8B655}" destId="{A4A1D419-1FDC-4CF6-A00F-0E696926615D}" srcOrd="6" destOrd="0" presId="urn:microsoft.com/office/officeart/2008/layout/LinedList"/>
    <dgm:cxn modelId="{E238278A-F833-43AF-8BC1-6D3A4F31E49D}" type="presParOf" srcId="{325D4191-E19C-437C-9014-838561A8B655}" destId="{4AF47597-59D4-4931-ABE4-263843E79A8E}" srcOrd="7" destOrd="0" presId="urn:microsoft.com/office/officeart/2008/layout/LinedList"/>
    <dgm:cxn modelId="{3176283C-BC2E-4AC2-ABD8-68764051EBDB}" type="presParOf" srcId="{4AF47597-59D4-4931-ABE4-263843E79A8E}" destId="{3377862E-A2BF-4E90-86AB-699D6A281DB0}" srcOrd="0" destOrd="0" presId="urn:microsoft.com/office/officeart/2008/layout/LinedList"/>
    <dgm:cxn modelId="{2FFEB7E5-72CC-4DA0-A842-DCECB0426971}" type="presParOf" srcId="{4AF47597-59D4-4931-ABE4-263843E79A8E}" destId="{13ABB3CB-FC84-46BE-A393-4DD9FD8C35E2}" srcOrd="1" destOrd="0" presId="urn:microsoft.com/office/officeart/2008/layout/LinedList"/>
    <dgm:cxn modelId="{A6F57566-2100-4CE2-A17E-42EF46D9CA3E}" type="presParOf" srcId="{4AF47597-59D4-4931-ABE4-263843E79A8E}" destId="{0936C80C-6F93-4D7A-B4A1-7A7DE6F4219E}" srcOrd="2" destOrd="0" presId="urn:microsoft.com/office/officeart/2008/layout/LinedList"/>
    <dgm:cxn modelId="{3C24E6DE-58A4-45D4-958B-7178BA2990F7}" type="presParOf" srcId="{325D4191-E19C-437C-9014-838561A8B655}" destId="{9FDA4309-DD56-45C3-AE1D-57C4F45F3145}" srcOrd="8" destOrd="0" presId="urn:microsoft.com/office/officeart/2008/layout/LinedList"/>
    <dgm:cxn modelId="{71C5B4F5-8E1B-4A8A-9DB7-99EAA40A6F58}" type="presParOf" srcId="{325D4191-E19C-437C-9014-838561A8B655}" destId="{9033B8BD-FF66-4A59-9F24-DF49AC8E15D4}"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8F645B-0271-493C-A407-0296D731305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F712CD09-7A9B-453A-AEE4-650E47478C28}">
      <dgm:prSet phldrT="[Text]" phldr="0"/>
      <dgm:spPr/>
      <dgm:t>
        <a:bodyPr/>
        <a:lstStyle/>
        <a:p>
          <a:r>
            <a:rPr lang="en-GB" dirty="0">
              <a:solidFill>
                <a:schemeClr val="accent1">
                  <a:lumMod val="50000"/>
                </a:schemeClr>
              </a:solidFill>
            </a:rPr>
            <a:t>Older research suggests that:</a:t>
          </a:r>
        </a:p>
      </dgm:t>
    </dgm:pt>
    <dgm:pt modelId="{90512DB8-A581-4A33-A4D4-FD63DDD9F145}" type="parTrans" cxnId="{0EB34330-947B-4981-8A8C-EC336406ED23}">
      <dgm:prSet/>
      <dgm:spPr/>
      <dgm:t>
        <a:bodyPr/>
        <a:lstStyle/>
        <a:p>
          <a:endParaRPr lang="en-GB"/>
        </a:p>
      </dgm:t>
    </dgm:pt>
    <dgm:pt modelId="{3B867B50-2D12-4612-81B8-EAABF10E04D8}" type="sibTrans" cxnId="{0EB34330-947B-4981-8A8C-EC336406ED23}">
      <dgm:prSet/>
      <dgm:spPr/>
      <dgm:t>
        <a:bodyPr/>
        <a:lstStyle/>
        <a:p>
          <a:endParaRPr lang="en-GB"/>
        </a:p>
      </dgm:t>
    </dgm:pt>
    <dgm:pt modelId="{535A3F23-ACF5-4FCB-829F-5D5D25B232C1}">
      <dgm:prSet phldrT="[Text]"/>
      <dgm:spPr/>
      <dgm:t>
        <a:bodyPr/>
        <a:lstStyle/>
        <a:p>
          <a:r>
            <a:rPr lang="en-GB" b="1" dirty="0">
              <a:solidFill>
                <a:schemeClr val="accent1">
                  <a:lumMod val="50000"/>
                </a:schemeClr>
              </a:solidFill>
            </a:rPr>
            <a:t>Government statistics support the effectiveness of non-custodial sentences. </a:t>
          </a:r>
          <a:endParaRPr lang="en-GB" dirty="0"/>
        </a:p>
      </dgm:t>
    </dgm:pt>
    <dgm:pt modelId="{DC9318D7-9520-4C77-A006-00B63CF200C8}" type="parTrans" cxnId="{29F0FE80-B4AB-42C6-991C-3A8F4F481E62}">
      <dgm:prSet/>
      <dgm:spPr/>
      <dgm:t>
        <a:bodyPr/>
        <a:lstStyle/>
        <a:p>
          <a:endParaRPr lang="en-GB"/>
        </a:p>
      </dgm:t>
    </dgm:pt>
    <dgm:pt modelId="{C5525329-959A-45A1-9730-251AD4FD4FFE}" type="sibTrans" cxnId="{29F0FE80-B4AB-42C6-991C-3A8F4F481E62}">
      <dgm:prSet/>
      <dgm:spPr/>
      <dgm:t>
        <a:bodyPr/>
        <a:lstStyle/>
        <a:p>
          <a:endParaRPr lang="en-GB"/>
        </a:p>
      </dgm:t>
    </dgm:pt>
    <dgm:pt modelId="{88C2F5AA-705C-4AA8-A844-1A7874E018E5}">
      <dgm:prSet phldrT="[Text]"/>
      <dgm:spPr/>
      <dgm:t>
        <a:bodyPr/>
        <a:lstStyle/>
        <a:p>
          <a:r>
            <a:rPr lang="en-GB" b="1" dirty="0">
              <a:solidFill>
                <a:schemeClr val="accent1">
                  <a:lumMod val="50000"/>
                </a:schemeClr>
              </a:solidFill>
            </a:rPr>
            <a:t>However, it should be stressed that the effectiveness of non-custodial sentences depends heavily on the programme content, particularly when there are efforts to address the factors that underpin offending. </a:t>
          </a:r>
          <a:endParaRPr lang="en-GB" dirty="0"/>
        </a:p>
      </dgm:t>
    </dgm:pt>
    <dgm:pt modelId="{83B74FF6-F88B-4606-901D-30D7B574C3DF}" type="parTrans" cxnId="{9C05CE3C-417F-4535-A611-49016BC09FE8}">
      <dgm:prSet/>
      <dgm:spPr/>
      <dgm:t>
        <a:bodyPr/>
        <a:lstStyle/>
        <a:p>
          <a:endParaRPr lang="en-GB"/>
        </a:p>
      </dgm:t>
    </dgm:pt>
    <dgm:pt modelId="{745F11F1-7BBA-4CF1-8B8D-4292CA6EFAF6}" type="sibTrans" cxnId="{9C05CE3C-417F-4535-A611-49016BC09FE8}">
      <dgm:prSet/>
      <dgm:spPr/>
      <dgm:t>
        <a:bodyPr/>
        <a:lstStyle/>
        <a:p>
          <a:endParaRPr lang="en-GB"/>
        </a:p>
      </dgm:t>
    </dgm:pt>
    <dgm:pt modelId="{3A8E27F7-D5D2-437A-B020-1991C50C9BC7}">
      <dgm:prSet phldrT="[Text]"/>
      <dgm:spPr/>
      <dgm:t>
        <a:bodyPr/>
        <a:lstStyle/>
        <a:p>
          <a:r>
            <a:rPr lang="en-GB" b="1" dirty="0">
              <a:solidFill>
                <a:schemeClr val="accent1">
                  <a:lumMod val="50000"/>
                </a:schemeClr>
              </a:solidFill>
            </a:rPr>
            <a:t>Attention should therefore be given to interventions specifically designed to address these factors, including psychological ‘treatments’ for crime.</a:t>
          </a:r>
          <a:endParaRPr lang="en-GB" dirty="0"/>
        </a:p>
      </dgm:t>
    </dgm:pt>
    <dgm:pt modelId="{39DF50E4-95D3-436F-B6B8-5956186C43D7}" type="parTrans" cxnId="{7C42C422-F546-4122-8561-7A2E0B05E2D5}">
      <dgm:prSet/>
      <dgm:spPr/>
      <dgm:t>
        <a:bodyPr/>
        <a:lstStyle/>
        <a:p>
          <a:endParaRPr lang="en-GB"/>
        </a:p>
      </dgm:t>
    </dgm:pt>
    <dgm:pt modelId="{EE9AA16B-E0D2-4477-A2EF-63B4A3483DE7}" type="sibTrans" cxnId="{7C42C422-F546-4122-8561-7A2E0B05E2D5}">
      <dgm:prSet/>
      <dgm:spPr/>
      <dgm:t>
        <a:bodyPr/>
        <a:lstStyle/>
        <a:p>
          <a:endParaRPr lang="en-GB"/>
        </a:p>
      </dgm:t>
    </dgm:pt>
    <dgm:pt modelId="{7D9DCFE8-0F20-4122-BE86-2B0C0ABF623E}">
      <dgm:prSet/>
      <dgm:spPr/>
      <dgm:t>
        <a:bodyPr/>
        <a:lstStyle/>
        <a:p>
          <a:r>
            <a:rPr lang="en-GB" b="1">
              <a:solidFill>
                <a:schemeClr val="accent1">
                  <a:lumMod val="50000"/>
                </a:schemeClr>
              </a:solidFill>
            </a:rPr>
            <a:t>Data showed the one-year recidivism rate of those sentenced to community-based punishments at 36 % compared to 59% for those sentenced to short prison terms (Ministry of Justice, 2008).</a:t>
          </a:r>
          <a:endParaRPr lang="en-GB" b="1" dirty="0">
            <a:solidFill>
              <a:schemeClr val="accent1">
                <a:lumMod val="50000"/>
              </a:schemeClr>
            </a:solidFill>
          </a:endParaRPr>
        </a:p>
      </dgm:t>
    </dgm:pt>
    <dgm:pt modelId="{2B0E91BE-F87D-47E2-905C-6244DA1AD090}" type="parTrans" cxnId="{DC64C3DF-BEA1-4699-A8CE-421FDE40BCEA}">
      <dgm:prSet/>
      <dgm:spPr/>
      <dgm:t>
        <a:bodyPr/>
        <a:lstStyle/>
        <a:p>
          <a:endParaRPr lang="en-GB"/>
        </a:p>
      </dgm:t>
    </dgm:pt>
    <dgm:pt modelId="{B5BC8A73-DF4E-427B-B275-50523A069942}" type="sibTrans" cxnId="{DC64C3DF-BEA1-4699-A8CE-421FDE40BCEA}">
      <dgm:prSet/>
      <dgm:spPr/>
      <dgm:t>
        <a:bodyPr/>
        <a:lstStyle/>
        <a:p>
          <a:endParaRPr lang="en-GB"/>
        </a:p>
      </dgm:t>
    </dgm:pt>
    <dgm:pt modelId="{4B15544B-DDA2-4DF8-B582-CC90476FF81C}" type="pres">
      <dgm:prSet presAssocID="{B78F645B-0271-493C-A407-0296D7313051}" presName="vert0" presStyleCnt="0">
        <dgm:presLayoutVars>
          <dgm:dir/>
          <dgm:animOne val="branch"/>
          <dgm:animLvl val="lvl"/>
        </dgm:presLayoutVars>
      </dgm:prSet>
      <dgm:spPr/>
    </dgm:pt>
    <dgm:pt modelId="{B605C3FB-876E-455C-8465-01CB1F74C424}" type="pres">
      <dgm:prSet presAssocID="{F712CD09-7A9B-453A-AEE4-650E47478C28}" presName="thickLine" presStyleLbl="alignNode1" presStyleIdx="0" presStyleCnt="1"/>
      <dgm:spPr/>
    </dgm:pt>
    <dgm:pt modelId="{10F8FB0D-6B18-40FF-ABA6-76DB9C082171}" type="pres">
      <dgm:prSet presAssocID="{F712CD09-7A9B-453A-AEE4-650E47478C28}" presName="horz1" presStyleCnt="0"/>
      <dgm:spPr/>
    </dgm:pt>
    <dgm:pt modelId="{CF518340-EC70-469D-BF22-4694610731D3}" type="pres">
      <dgm:prSet presAssocID="{F712CD09-7A9B-453A-AEE4-650E47478C28}" presName="tx1" presStyleLbl="revTx" presStyleIdx="0" presStyleCnt="5"/>
      <dgm:spPr/>
    </dgm:pt>
    <dgm:pt modelId="{325D4191-E19C-437C-9014-838561A8B655}" type="pres">
      <dgm:prSet presAssocID="{F712CD09-7A9B-453A-AEE4-650E47478C28}" presName="vert1" presStyleCnt="0"/>
      <dgm:spPr/>
    </dgm:pt>
    <dgm:pt modelId="{2D1EB63F-022B-40B5-B93D-19AFEAA89D81}" type="pres">
      <dgm:prSet presAssocID="{535A3F23-ACF5-4FCB-829F-5D5D25B232C1}" presName="vertSpace2a" presStyleCnt="0"/>
      <dgm:spPr/>
    </dgm:pt>
    <dgm:pt modelId="{A5453348-4E02-4A63-BE9A-B99B9C822DED}" type="pres">
      <dgm:prSet presAssocID="{535A3F23-ACF5-4FCB-829F-5D5D25B232C1}" presName="horz2" presStyleCnt="0"/>
      <dgm:spPr/>
    </dgm:pt>
    <dgm:pt modelId="{A73336D4-172C-4406-94F9-5AB16C934129}" type="pres">
      <dgm:prSet presAssocID="{535A3F23-ACF5-4FCB-829F-5D5D25B232C1}" presName="horzSpace2" presStyleCnt="0"/>
      <dgm:spPr/>
    </dgm:pt>
    <dgm:pt modelId="{19435204-432F-4E93-A6F7-A6D4DD5FA4EE}" type="pres">
      <dgm:prSet presAssocID="{535A3F23-ACF5-4FCB-829F-5D5D25B232C1}" presName="tx2" presStyleLbl="revTx" presStyleIdx="1" presStyleCnt="5"/>
      <dgm:spPr/>
    </dgm:pt>
    <dgm:pt modelId="{9951A43A-C1BF-44B8-A70B-1BBFD9CCA0A5}" type="pres">
      <dgm:prSet presAssocID="{535A3F23-ACF5-4FCB-829F-5D5D25B232C1}" presName="vert2" presStyleCnt="0"/>
      <dgm:spPr/>
    </dgm:pt>
    <dgm:pt modelId="{05406D57-212C-41BF-9F56-4349BBE25841}" type="pres">
      <dgm:prSet presAssocID="{535A3F23-ACF5-4FCB-829F-5D5D25B232C1}" presName="thinLine2b" presStyleLbl="callout" presStyleIdx="0" presStyleCnt="4"/>
      <dgm:spPr/>
    </dgm:pt>
    <dgm:pt modelId="{5D0B9B94-E5EE-44FF-AC18-9332232A8AC0}" type="pres">
      <dgm:prSet presAssocID="{535A3F23-ACF5-4FCB-829F-5D5D25B232C1}" presName="vertSpace2b" presStyleCnt="0"/>
      <dgm:spPr/>
    </dgm:pt>
    <dgm:pt modelId="{AAD89AD9-EBB6-4A02-AE7B-9ACD47A1C880}" type="pres">
      <dgm:prSet presAssocID="{7D9DCFE8-0F20-4122-BE86-2B0C0ABF623E}" presName="horz2" presStyleCnt="0"/>
      <dgm:spPr/>
    </dgm:pt>
    <dgm:pt modelId="{22659367-6ECE-4FB5-AF9A-AD7755672539}" type="pres">
      <dgm:prSet presAssocID="{7D9DCFE8-0F20-4122-BE86-2B0C0ABF623E}" presName="horzSpace2" presStyleCnt="0"/>
      <dgm:spPr/>
    </dgm:pt>
    <dgm:pt modelId="{0AC5E84A-75AA-4FD3-BA5D-6091E46A08AF}" type="pres">
      <dgm:prSet presAssocID="{7D9DCFE8-0F20-4122-BE86-2B0C0ABF623E}" presName="tx2" presStyleLbl="revTx" presStyleIdx="2" presStyleCnt="5"/>
      <dgm:spPr/>
    </dgm:pt>
    <dgm:pt modelId="{E27BEF94-7556-42C8-B4CD-C4B06134E732}" type="pres">
      <dgm:prSet presAssocID="{7D9DCFE8-0F20-4122-BE86-2B0C0ABF623E}" presName="vert2" presStyleCnt="0"/>
      <dgm:spPr/>
    </dgm:pt>
    <dgm:pt modelId="{00644D63-ED91-4AB1-8146-A709B1798095}" type="pres">
      <dgm:prSet presAssocID="{7D9DCFE8-0F20-4122-BE86-2B0C0ABF623E}" presName="thinLine2b" presStyleLbl="callout" presStyleIdx="1" presStyleCnt="4"/>
      <dgm:spPr/>
    </dgm:pt>
    <dgm:pt modelId="{DA00C1DF-B13A-41F5-B7CD-0B2AE1899216}" type="pres">
      <dgm:prSet presAssocID="{7D9DCFE8-0F20-4122-BE86-2B0C0ABF623E}" presName="vertSpace2b" presStyleCnt="0"/>
      <dgm:spPr/>
    </dgm:pt>
    <dgm:pt modelId="{F1B92C38-172C-4675-B60F-C95EC8A50222}" type="pres">
      <dgm:prSet presAssocID="{88C2F5AA-705C-4AA8-A844-1A7874E018E5}" presName="horz2" presStyleCnt="0"/>
      <dgm:spPr/>
    </dgm:pt>
    <dgm:pt modelId="{C0B7699E-9088-4524-8DCD-21CA7678E0DF}" type="pres">
      <dgm:prSet presAssocID="{88C2F5AA-705C-4AA8-A844-1A7874E018E5}" presName="horzSpace2" presStyleCnt="0"/>
      <dgm:spPr/>
    </dgm:pt>
    <dgm:pt modelId="{12C595C3-5155-4D2C-A9CE-5F82B5D700D2}" type="pres">
      <dgm:prSet presAssocID="{88C2F5AA-705C-4AA8-A844-1A7874E018E5}" presName="tx2" presStyleLbl="revTx" presStyleIdx="3" presStyleCnt="5"/>
      <dgm:spPr/>
    </dgm:pt>
    <dgm:pt modelId="{5A2DB87C-D322-413A-89A0-7117BA3422F5}" type="pres">
      <dgm:prSet presAssocID="{88C2F5AA-705C-4AA8-A844-1A7874E018E5}" presName="vert2" presStyleCnt="0"/>
      <dgm:spPr/>
    </dgm:pt>
    <dgm:pt modelId="{38961099-2571-43CF-A58A-62389B4C9FC1}" type="pres">
      <dgm:prSet presAssocID="{88C2F5AA-705C-4AA8-A844-1A7874E018E5}" presName="thinLine2b" presStyleLbl="callout" presStyleIdx="2" presStyleCnt="4"/>
      <dgm:spPr/>
    </dgm:pt>
    <dgm:pt modelId="{A4A1D419-1FDC-4CF6-A00F-0E696926615D}" type="pres">
      <dgm:prSet presAssocID="{88C2F5AA-705C-4AA8-A844-1A7874E018E5}" presName="vertSpace2b" presStyleCnt="0"/>
      <dgm:spPr/>
    </dgm:pt>
    <dgm:pt modelId="{4AF47597-59D4-4931-ABE4-263843E79A8E}" type="pres">
      <dgm:prSet presAssocID="{3A8E27F7-D5D2-437A-B020-1991C50C9BC7}" presName="horz2" presStyleCnt="0"/>
      <dgm:spPr/>
    </dgm:pt>
    <dgm:pt modelId="{3377862E-A2BF-4E90-86AB-699D6A281DB0}" type="pres">
      <dgm:prSet presAssocID="{3A8E27F7-D5D2-437A-B020-1991C50C9BC7}" presName="horzSpace2" presStyleCnt="0"/>
      <dgm:spPr/>
    </dgm:pt>
    <dgm:pt modelId="{13ABB3CB-FC84-46BE-A393-4DD9FD8C35E2}" type="pres">
      <dgm:prSet presAssocID="{3A8E27F7-D5D2-437A-B020-1991C50C9BC7}" presName="tx2" presStyleLbl="revTx" presStyleIdx="4" presStyleCnt="5"/>
      <dgm:spPr/>
    </dgm:pt>
    <dgm:pt modelId="{0936C80C-6F93-4D7A-B4A1-7A7DE6F4219E}" type="pres">
      <dgm:prSet presAssocID="{3A8E27F7-D5D2-437A-B020-1991C50C9BC7}" presName="vert2" presStyleCnt="0"/>
      <dgm:spPr/>
    </dgm:pt>
    <dgm:pt modelId="{9FDA4309-DD56-45C3-AE1D-57C4F45F3145}" type="pres">
      <dgm:prSet presAssocID="{3A8E27F7-D5D2-437A-B020-1991C50C9BC7}" presName="thinLine2b" presStyleLbl="callout" presStyleIdx="3" presStyleCnt="4"/>
      <dgm:spPr/>
    </dgm:pt>
    <dgm:pt modelId="{9033B8BD-FF66-4A59-9F24-DF49AC8E15D4}" type="pres">
      <dgm:prSet presAssocID="{3A8E27F7-D5D2-437A-B020-1991C50C9BC7}" presName="vertSpace2b" presStyleCnt="0"/>
      <dgm:spPr/>
    </dgm:pt>
  </dgm:ptLst>
  <dgm:cxnLst>
    <dgm:cxn modelId="{208A2505-A2DF-446F-BD33-6A0F0D98AE0B}" type="presOf" srcId="{B78F645B-0271-493C-A407-0296D7313051}" destId="{4B15544B-DDA2-4DF8-B582-CC90476FF81C}" srcOrd="0" destOrd="0" presId="urn:microsoft.com/office/officeart/2008/layout/LinedList"/>
    <dgm:cxn modelId="{7C42C422-F546-4122-8561-7A2E0B05E2D5}" srcId="{F712CD09-7A9B-453A-AEE4-650E47478C28}" destId="{3A8E27F7-D5D2-437A-B020-1991C50C9BC7}" srcOrd="3" destOrd="0" parTransId="{39DF50E4-95D3-436F-B6B8-5956186C43D7}" sibTransId="{EE9AA16B-E0D2-4477-A2EF-63B4A3483DE7}"/>
    <dgm:cxn modelId="{8321452C-583D-406D-9028-1E0C4EBD3D6D}" type="presOf" srcId="{88C2F5AA-705C-4AA8-A844-1A7874E018E5}" destId="{12C595C3-5155-4D2C-A9CE-5F82B5D700D2}" srcOrd="0" destOrd="0" presId="urn:microsoft.com/office/officeart/2008/layout/LinedList"/>
    <dgm:cxn modelId="{0EB34330-947B-4981-8A8C-EC336406ED23}" srcId="{B78F645B-0271-493C-A407-0296D7313051}" destId="{F712CD09-7A9B-453A-AEE4-650E47478C28}" srcOrd="0" destOrd="0" parTransId="{90512DB8-A581-4A33-A4D4-FD63DDD9F145}" sibTransId="{3B867B50-2D12-4612-81B8-EAABF10E04D8}"/>
    <dgm:cxn modelId="{9C05CE3C-417F-4535-A611-49016BC09FE8}" srcId="{F712CD09-7A9B-453A-AEE4-650E47478C28}" destId="{88C2F5AA-705C-4AA8-A844-1A7874E018E5}" srcOrd="2" destOrd="0" parTransId="{83B74FF6-F88B-4606-901D-30D7B574C3DF}" sibTransId="{745F11F1-7BBA-4CF1-8B8D-4292CA6EFAF6}"/>
    <dgm:cxn modelId="{AF0D6C63-907F-4B69-9C50-3B2DB9311577}" type="presOf" srcId="{3A8E27F7-D5D2-437A-B020-1991C50C9BC7}" destId="{13ABB3CB-FC84-46BE-A393-4DD9FD8C35E2}" srcOrd="0" destOrd="0" presId="urn:microsoft.com/office/officeart/2008/layout/LinedList"/>
    <dgm:cxn modelId="{B50F8480-2DB8-4521-B7DD-D95AC3451A05}" type="presOf" srcId="{F712CD09-7A9B-453A-AEE4-650E47478C28}" destId="{CF518340-EC70-469D-BF22-4694610731D3}" srcOrd="0" destOrd="0" presId="urn:microsoft.com/office/officeart/2008/layout/LinedList"/>
    <dgm:cxn modelId="{29F0FE80-B4AB-42C6-991C-3A8F4F481E62}" srcId="{F712CD09-7A9B-453A-AEE4-650E47478C28}" destId="{535A3F23-ACF5-4FCB-829F-5D5D25B232C1}" srcOrd="0" destOrd="0" parTransId="{DC9318D7-9520-4C77-A006-00B63CF200C8}" sibTransId="{C5525329-959A-45A1-9730-251AD4FD4FFE}"/>
    <dgm:cxn modelId="{27023093-0C1A-44B0-9AF9-9ACC348091E8}" type="presOf" srcId="{535A3F23-ACF5-4FCB-829F-5D5D25B232C1}" destId="{19435204-432F-4E93-A6F7-A6D4DD5FA4EE}" srcOrd="0" destOrd="0" presId="urn:microsoft.com/office/officeart/2008/layout/LinedList"/>
    <dgm:cxn modelId="{1364EEA0-E23B-405A-AB0F-7BB683F98848}" type="presOf" srcId="{7D9DCFE8-0F20-4122-BE86-2B0C0ABF623E}" destId="{0AC5E84A-75AA-4FD3-BA5D-6091E46A08AF}" srcOrd="0" destOrd="0" presId="urn:microsoft.com/office/officeart/2008/layout/LinedList"/>
    <dgm:cxn modelId="{DC64C3DF-BEA1-4699-A8CE-421FDE40BCEA}" srcId="{F712CD09-7A9B-453A-AEE4-650E47478C28}" destId="{7D9DCFE8-0F20-4122-BE86-2B0C0ABF623E}" srcOrd="1" destOrd="0" parTransId="{2B0E91BE-F87D-47E2-905C-6244DA1AD090}" sibTransId="{B5BC8A73-DF4E-427B-B275-50523A069942}"/>
    <dgm:cxn modelId="{43CDDA00-C49A-4B21-AA5E-6E1EAF196F53}" type="presParOf" srcId="{4B15544B-DDA2-4DF8-B582-CC90476FF81C}" destId="{B605C3FB-876E-455C-8465-01CB1F74C424}" srcOrd="0" destOrd="0" presId="urn:microsoft.com/office/officeart/2008/layout/LinedList"/>
    <dgm:cxn modelId="{5579B319-AF2E-4723-9ED1-423ADAD46D1D}" type="presParOf" srcId="{4B15544B-DDA2-4DF8-B582-CC90476FF81C}" destId="{10F8FB0D-6B18-40FF-ABA6-76DB9C082171}" srcOrd="1" destOrd="0" presId="urn:microsoft.com/office/officeart/2008/layout/LinedList"/>
    <dgm:cxn modelId="{49EC7B8A-BD82-4EA1-AF01-C5463453E959}" type="presParOf" srcId="{10F8FB0D-6B18-40FF-ABA6-76DB9C082171}" destId="{CF518340-EC70-469D-BF22-4694610731D3}" srcOrd="0" destOrd="0" presId="urn:microsoft.com/office/officeart/2008/layout/LinedList"/>
    <dgm:cxn modelId="{7DE89738-C596-4ED6-AE6E-73AD4E2D640B}" type="presParOf" srcId="{10F8FB0D-6B18-40FF-ABA6-76DB9C082171}" destId="{325D4191-E19C-437C-9014-838561A8B655}" srcOrd="1" destOrd="0" presId="urn:microsoft.com/office/officeart/2008/layout/LinedList"/>
    <dgm:cxn modelId="{1A10CF2C-B6A6-4D46-BAEB-B5D6F6457405}" type="presParOf" srcId="{325D4191-E19C-437C-9014-838561A8B655}" destId="{2D1EB63F-022B-40B5-B93D-19AFEAA89D81}" srcOrd="0" destOrd="0" presId="urn:microsoft.com/office/officeart/2008/layout/LinedList"/>
    <dgm:cxn modelId="{946F9B16-E77D-4B6B-AD19-B069B21FF614}" type="presParOf" srcId="{325D4191-E19C-437C-9014-838561A8B655}" destId="{A5453348-4E02-4A63-BE9A-B99B9C822DED}" srcOrd="1" destOrd="0" presId="urn:microsoft.com/office/officeart/2008/layout/LinedList"/>
    <dgm:cxn modelId="{45A8A707-7BF4-4F82-9386-008557B8DAF2}" type="presParOf" srcId="{A5453348-4E02-4A63-BE9A-B99B9C822DED}" destId="{A73336D4-172C-4406-94F9-5AB16C934129}" srcOrd="0" destOrd="0" presId="urn:microsoft.com/office/officeart/2008/layout/LinedList"/>
    <dgm:cxn modelId="{220144D0-B8A0-4D33-96AF-8E5329DF6D5B}" type="presParOf" srcId="{A5453348-4E02-4A63-BE9A-B99B9C822DED}" destId="{19435204-432F-4E93-A6F7-A6D4DD5FA4EE}" srcOrd="1" destOrd="0" presId="urn:microsoft.com/office/officeart/2008/layout/LinedList"/>
    <dgm:cxn modelId="{78E27F10-F2E4-4F3A-AF58-54A7B7AF1CD6}" type="presParOf" srcId="{A5453348-4E02-4A63-BE9A-B99B9C822DED}" destId="{9951A43A-C1BF-44B8-A70B-1BBFD9CCA0A5}" srcOrd="2" destOrd="0" presId="urn:microsoft.com/office/officeart/2008/layout/LinedList"/>
    <dgm:cxn modelId="{87B8D5BB-8685-4DFF-93A6-CDE7D17A414D}" type="presParOf" srcId="{325D4191-E19C-437C-9014-838561A8B655}" destId="{05406D57-212C-41BF-9F56-4349BBE25841}" srcOrd="2" destOrd="0" presId="urn:microsoft.com/office/officeart/2008/layout/LinedList"/>
    <dgm:cxn modelId="{592AE589-42BD-476D-B316-130D542D5F1A}" type="presParOf" srcId="{325D4191-E19C-437C-9014-838561A8B655}" destId="{5D0B9B94-E5EE-44FF-AC18-9332232A8AC0}" srcOrd="3" destOrd="0" presId="urn:microsoft.com/office/officeart/2008/layout/LinedList"/>
    <dgm:cxn modelId="{37AE2043-3D68-4CA1-A511-6BA835917EB1}" type="presParOf" srcId="{325D4191-E19C-437C-9014-838561A8B655}" destId="{AAD89AD9-EBB6-4A02-AE7B-9ACD47A1C880}" srcOrd="4" destOrd="0" presId="urn:microsoft.com/office/officeart/2008/layout/LinedList"/>
    <dgm:cxn modelId="{25FB5A89-B15C-457B-A23A-95A4A85E75C4}" type="presParOf" srcId="{AAD89AD9-EBB6-4A02-AE7B-9ACD47A1C880}" destId="{22659367-6ECE-4FB5-AF9A-AD7755672539}" srcOrd="0" destOrd="0" presId="urn:microsoft.com/office/officeart/2008/layout/LinedList"/>
    <dgm:cxn modelId="{CC36DC1A-8A74-4369-87A0-346AC623048B}" type="presParOf" srcId="{AAD89AD9-EBB6-4A02-AE7B-9ACD47A1C880}" destId="{0AC5E84A-75AA-4FD3-BA5D-6091E46A08AF}" srcOrd="1" destOrd="0" presId="urn:microsoft.com/office/officeart/2008/layout/LinedList"/>
    <dgm:cxn modelId="{2F2E163A-229A-4E65-AAA5-90A4ED315316}" type="presParOf" srcId="{AAD89AD9-EBB6-4A02-AE7B-9ACD47A1C880}" destId="{E27BEF94-7556-42C8-B4CD-C4B06134E732}" srcOrd="2" destOrd="0" presId="urn:microsoft.com/office/officeart/2008/layout/LinedList"/>
    <dgm:cxn modelId="{834F91BA-818F-45C3-9D72-59EB430208B6}" type="presParOf" srcId="{325D4191-E19C-437C-9014-838561A8B655}" destId="{00644D63-ED91-4AB1-8146-A709B1798095}" srcOrd="5" destOrd="0" presId="urn:microsoft.com/office/officeart/2008/layout/LinedList"/>
    <dgm:cxn modelId="{C6641123-D74C-4B7E-A733-A87D552A943B}" type="presParOf" srcId="{325D4191-E19C-437C-9014-838561A8B655}" destId="{DA00C1DF-B13A-41F5-B7CD-0B2AE1899216}" srcOrd="6" destOrd="0" presId="urn:microsoft.com/office/officeart/2008/layout/LinedList"/>
    <dgm:cxn modelId="{51392ACA-3FEB-4714-BF92-019F9111793E}" type="presParOf" srcId="{325D4191-E19C-437C-9014-838561A8B655}" destId="{F1B92C38-172C-4675-B60F-C95EC8A50222}" srcOrd="7" destOrd="0" presId="urn:microsoft.com/office/officeart/2008/layout/LinedList"/>
    <dgm:cxn modelId="{1674C984-A3FB-4F15-9DE6-BFC359F8F48D}" type="presParOf" srcId="{F1B92C38-172C-4675-B60F-C95EC8A50222}" destId="{C0B7699E-9088-4524-8DCD-21CA7678E0DF}" srcOrd="0" destOrd="0" presId="urn:microsoft.com/office/officeart/2008/layout/LinedList"/>
    <dgm:cxn modelId="{BDE3356A-4C4C-44EA-BFBF-42CD251885B8}" type="presParOf" srcId="{F1B92C38-172C-4675-B60F-C95EC8A50222}" destId="{12C595C3-5155-4D2C-A9CE-5F82B5D700D2}" srcOrd="1" destOrd="0" presId="urn:microsoft.com/office/officeart/2008/layout/LinedList"/>
    <dgm:cxn modelId="{FEA33D71-149A-459B-867D-41EDA5756FB8}" type="presParOf" srcId="{F1B92C38-172C-4675-B60F-C95EC8A50222}" destId="{5A2DB87C-D322-413A-89A0-7117BA3422F5}" srcOrd="2" destOrd="0" presId="urn:microsoft.com/office/officeart/2008/layout/LinedList"/>
    <dgm:cxn modelId="{E90A8A1C-8DBB-4090-9AA7-7DF5D3931760}" type="presParOf" srcId="{325D4191-E19C-437C-9014-838561A8B655}" destId="{38961099-2571-43CF-A58A-62389B4C9FC1}" srcOrd="8" destOrd="0" presId="urn:microsoft.com/office/officeart/2008/layout/LinedList"/>
    <dgm:cxn modelId="{6AF48457-F88F-4735-9428-8CD34E179803}" type="presParOf" srcId="{325D4191-E19C-437C-9014-838561A8B655}" destId="{A4A1D419-1FDC-4CF6-A00F-0E696926615D}" srcOrd="9" destOrd="0" presId="urn:microsoft.com/office/officeart/2008/layout/LinedList"/>
    <dgm:cxn modelId="{E238278A-F833-43AF-8BC1-6D3A4F31E49D}" type="presParOf" srcId="{325D4191-E19C-437C-9014-838561A8B655}" destId="{4AF47597-59D4-4931-ABE4-263843E79A8E}" srcOrd="10" destOrd="0" presId="urn:microsoft.com/office/officeart/2008/layout/LinedList"/>
    <dgm:cxn modelId="{3176283C-BC2E-4AC2-ABD8-68764051EBDB}" type="presParOf" srcId="{4AF47597-59D4-4931-ABE4-263843E79A8E}" destId="{3377862E-A2BF-4E90-86AB-699D6A281DB0}" srcOrd="0" destOrd="0" presId="urn:microsoft.com/office/officeart/2008/layout/LinedList"/>
    <dgm:cxn modelId="{2FFEB7E5-72CC-4DA0-A842-DCECB0426971}" type="presParOf" srcId="{4AF47597-59D4-4931-ABE4-263843E79A8E}" destId="{13ABB3CB-FC84-46BE-A393-4DD9FD8C35E2}" srcOrd="1" destOrd="0" presId="urn:microsoft.com/office/officeart/2008/layout/LinedList"/>
    <dgm:cxn modelId="{A6F57566-2100-4CE2-A17E-42EF46D9CA3E}" type="presParOf" srcId="{4AF47597-59D4-4931-ABE4-263843E79A8E}" destId="{0936C80C-6F93-4D7A-B4A1-7A7DE6F4219E}" srcOrd="2" destOrd="0" presId="urn:microsoft.com/office/officeart/2008/layout/LinedList"/>
    <dgm:cxn modelId="{3C24E6DE-58A4-45D4-958B-7178BA2990F7}" type="presParOf" srcId="{325D4191-E19C-437C-9014-838561A8B655}" destId="{9FDA4309-DD56-45C3-AE1D-57C4F45F3145}" srcOrd="11" destOrd="0" presId="urn:microsoft.com/office/officeart/2008/layout/LinedList"/>
    <dgm:cxn modelId="{71C5B4F5-8E1B-4A8A-9DB7-99EAA40A6F58}" type="presParOf" srcId="{325D4191-E19C-437C-9014-838561A8B655}" destId="{9033B8BD-FF66-4A59-9F24-DF49AC8E15D4}" srcOrd="12"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A2D530-99AD-4935-8F55-6300569F307F}" type="doc">
      <dgm:prSet loTypeId="urn:microsoft.com/office/officeart/2008/layout/VerticalAccentList" loCatId="list" qsTypeId="urn:microsoft.com/office/officeart/2005/8/quickstyle/simple1" qsCatId="simple" csTypeId="urn:microsoft.com/office/officeart/2005/8/colors/accent1_3" csCatId="accent1" phldr="1"/>
      <dgm:spPr/>
      <dgm:t>
        <a:bodyPr/>
        <a:lstStyle/>
        <a:p>
          <a:endParaRPr lang="en-GB"/>
        </a:p>
      </dgm:t>
    </dgm:pt>
    <dgm:pt modelId="{A2E060E3-71BD-450E-A22A-DB5414931410}">
      <dgm:prSet phldrT="[Text]" phldr="0"/>
      <dgm:spPr/>
      <dgm:t>
        <a:bodyPr/>
        <a:lstStyle/>
        <a:p>
          <a:r>
            <a:rPr lang="en-GB" dirty="0"/>
            <a:t>Rational choice?</a:t>
          </a:r>
        </a:p>
      </dgm:t>
    </dgm:pt>
    <dgm:pt modelId="{19238041-0A1C-4DFA-BA42-FD7718699F7B}" type="parTrans" cxnId="{5D41BC7D-2DEA-4B60-B1B8-6052C4DDCBB5}">
      <dgm:prSet/>
      <dgm:spPr/>
      <dgm:t>
        <a:bodyPr/>
        <a:lstStyle/>
        <a:p>
          <a:endParaRPr lang="en-GB"/>
        </a:p>
      </dgm:t>
    </dgm:pt>
    <dgm:pt modelId="{6246C4E6-F618-486C-BD2C-8BBC07E47BC5}" type="sibTrans" cxnId="{5D41BC7D-2DEA-4B60-B1B8-6052C4DDCBB5}">
      <dgm:prSet/>
      <dgm:spPr/>
      <dgm:t>
        <a:bodyPr/>
        <a:lstStyle/>
        <a:p>
          <a:endParaRPr lang="en-GB"/>
        </a:p>
      </dgm:t>
    </dgm:pt>
    <dgm:pt modelId="{8C059269-52DA-44BD-933E-81A71496D94E}">
      <dgm:prSet phldrT="[Text]" phldr="0"/>
      <dgm:spPr/>
      <dgm:t>
        <a:bodyPr/>
        <a:lstStyle/>
        <a:p>
          <a:r>
            <a:rPr lang="en-GB" dirty="0"/>
            <a:t>Beyond their control?</a:t>
          </a:r>
        </a:p>
      </dgm:t>
    </dgm:pt>
    <dgm:pt modelId="{38CD95D0-8527-4F3C-A9B6-CC69832CFECE}" type="parTrans" cxnId="{D3F7934D-DC04-4445-AA41-7559CBDE4134}">
      <dgm:prSet/>
      <dgm:spPr/>
      <dgm:t>
        <a:bodyPr/>
        <a:lstStyle/>
        <a:p>
          <a:endParaRPr lang="en-GB"/>
        </a:p>
      </dgm:t>
    </dgm:pt>
    <dgm:pt modelId="{3A5A3B21-D21A-425F-B177-3C6BB4C1751C}" type="sibTrans" cxnId="{D3F7934D-DC04-4445-AA41-7559CBDE4134}">
      <dgm:prSet/>
      <dgm:spPr/>
      <dgm:t>
        <a:bodyPr/>
        <a:lstStyle/>
        <a:p>
          <a:endParaRPr lang="en-GB"/>
        </a:p>
      </dgm:t>
    </dgm:pt>
    <dgm:pt modelId="{D2FD69D1-B62E-4E59-99CE-CFD9F60F03D2}">
      <dgm:prSet phldrT="[Text]"/>
      <dgm:spPr/>
      <dgm:t>
        <a:bodyPr/>
        <a:lstStyle/>
        <a:p>
          <a:r>
            <a:rPr lang="en-GB" b="1"/>
            <a:t>Depending on which perspective is taken, offending may be seen as the outcome of a variety of process that the offender does not fully control. </a:t>
          </a:r>
          <a:endParaRPr lang="en-GB" dirty="0"/>
        </a:p>
      </dgm:t>
    </dgm:pt>
    <dgm:pt modelId="{0C754120-66A6-4F9E-A111-CAFE62CB9156}" type="parTrans" cxnId="{7E9785FD-D216-4283-AF55-96EF216B71BC}">
      <dgm:prSet/>
      <dgm:spPr/>
      <dgm:t>
        <a:bodyPr/>
        <a:lstStyle/>
        <a:p>
          <a:endParaRPr lang="en-GB"/>
        </a:p>
      </dgm:t>
    </dgm:pt>
    <dgm:pt modelId="{4637A346-AD9E-46CA-9D0C-764C91EDDEDE}" type="sibTrans" cxnId="{7E9785FD-D216-4283-AF55-96EF216B71BC}">
      <dgm:prSet/>
      <dgm:spPr/>
      <dgm:t>
        <a:bodyPr/>
        <a:lstStyle/>
        <a:p>
          <a:endParaRPr lang="en-GB"/>
        </a:p>
      </dgm:t>
    </dgm:pt>
    <dgm:pt modelId="{7E657AB0-3B68-4A5A-AA76-D87C03BD6708}">
      <dgm:prSet phldrT="[Text]" phldr="0"/>
      <dgm:spPr/>
      <dgm:t>
        <a:bodyPr/>
        <a:lstStyle/>
        <a:p>
          <a:r>
            <a:rPr lang="en-GB" dirty="0"/>
            <a:t>Use psychological knowledge to underpin treatment</a:t>
          </a:r>
        </a:p>
      </dgm:t>
    </dgm:pt>
    <dgm:pt modelId="{1CB30484-2CD9-438B-97A3-CD8F8756E25B}" type="parTrans" cxnId="{0BB27FAC-9946-440D-8CB9-FB0E1CA64F30}">
      <dgm:prSet/>
      <dgm:spPr/>
      <dgm:t>
        <a:bodyPr/>
        <a:lstStyle/>
        <a:p>
          <a:endParaRPr lang="en-GB"/>
        </a:p>
      </dgm:t>
    </dgm:pt>
    <dgm:pt modelId="{9424A20A-94B4-42BD-8AFC-F058F60F471E}" type="sibTrans" cxnId="{0BB27FAC-9946-440D-8CB9-FB0E1CA64F30}">
      <dgm:prSet/>
      <dgm:spPr/>
      <dgm:t>
        <a:bodyPr/>
        <a:lstStyle/>
        <a:p>
          <a:endParaRPr lang="en-GB"/>
        </a:p>
      </dgm:t>
    </dgm:pt>
    <dgm:pt modelId="{234B8215-BB29-4EC1-8F30-1E74F59D167B}">
      <dgm:prSet phldrT="[Text]"/>
      <dgm:spPr/>
      <dgm:t>
        <a:bodyPr/>
        <a:lstStyle/>
        <a:p>
          <a:r>
            <a:rPr lang="en-GB" b="1" dirty="0"/>
            <a:t>Perspectives on offending open the possibility of using therapeutic techniques to equip offenders to avoid criminal behaviour in future.</a:t>
          </a:r>
          <a:endParaRPr lang="en-GB" dirty="0"/>
        </a:p>
      </dgm:t>
    </dgm:pt>
    <dgm:pt modelId="{FE8D96CB-2408-4F54-869D-C49990C0B1DC}" type="parTrans" cxnId="{C83DEBBF-B2F5-4A1A-8FC7-F73011D28C07}">
      <dgm:prSet/>
      <dgm:spPr/>
      <dgm:t>
        <a:bodyPr/>
        <a:lstStyle/>
        <a:p>
          <a:endParaRPr lang="en-GB"/>
        </a:p>
      </dgm:t>
    </dgm:pt>
    <dgm:pt modelId="{732F41F7-FFED-4D45-A316-B35D9399AAA5}" type="sibTrans" cxnId="{C83DEBBF-B2F5-4A1A-8FC7-F73011D28C07}">
      <dgm:prSet/>
      <dgm:spPr/>
      <dgm:t>
        <a:bodyPr/>
        <a:lstStyle/>
        <a:p>
          <a:endParaRPr lang="en-GB"/>
        </a:p>
      </dgm:t>
    </dgm:pt>
    <dgm:pt modelId="{B348989D-8C1E-4690-821D-B0FAEB3C1450}">
      <dgm:prSet phldrT="[Text]"/>
      <dgm:spPr/>
      <dgm:t>
        <a:bodyPr/>
        <a:lstStyle/>
        <a:p>
          <a:r>
            <a:rPr lang="en-GB" b="1"/>
            <a:t>The view of offending is based on the notion that committing a crime is  a rational decision underpinned by free will. However, we have seen that offending does not actually work this way. </a:t>
          </a:r>
          <a:endParaRPr lang="en-GB" dirty="0"/>
        </a:p>
      </dgm:t>
    </dgm:pt>
    <dgm:pt modelId="{19132576-6FC7-4426-B3B9-1F954EFA36F3}" type="sibTrans" cxnId="{4F7CF063-A2A1-48F2-99C4-EF4F3829B25A}">
      <dgm:prSet/>
      <dgm:spPr/>
      <dgm:t>
        <a:bodyPr/>
        <a:lstStyle/>
        <a:p>
          <a:endParaRPr lang="en-GB"/>
        </a:p>
      </dgm:t>
    </dgm:pt>
    <dgm:pt modelId="{61B96315-19B9-4570-8025-E92A1CFE256A}" type="parTrans" cxnId="{4F7CF063-A2A1-48F2-99C4-EF4F3829B25A}">
      <dgm:prSet/>
      <dgm:spPr/>
      <dgm:t>
        <a:bodyPr/>
        <a:lstStyle/>
        <a:p>
          <a:endParaRPr lang="en-GB"/>
        </a:p>
      </dgm:t>
    </dgm:pt>
    <dgm:pt modelId="{B646F06A-FB84-4EBB-B33E-653B211ADD11}" type="pres">
      <dgm:prSet presAssocID="{15A2D530-99AD-4935-8F55-6300569F307F}" presName="Name0" presStyleCnt="0">
        <dgm:presLayoutVars>
          <dgm:chMax/>
          <dgm:chPref/>
          <dgm:dir/>
        </dgm:presLayoutVars>
      </dgm:prSet>
      <dgm:spPr/>
    </dgm:pt>
    <dgm:pt modelId="{2CEA5CAA-853A-4D93-9FEC-920EE76B6E5A}" type="pres">
      <dgm:prSet presAssocID="{A2E060E3-71BD-450E-A22A-DB5414931410}" presName="parenttextcomposite" presStyleCnt="0"/>
      <dgm:spPr/>
    </dgm:pt>
    <dgm:pt modelId="{9D2DC83B-FD7A-4BBC-8A48-32B01F52F283}" type="pres">
      <dgm:prSet presAssocID="{A2E060E3-71BD-450E-A22A-DB5414931410}" presName="parenttext" presStyleLbl="revTx" presStyleIdx="0" presStyleCnt="3">
        <dgm:presLayoutVars>
          <dgm:chMax/>
          <dgm:chPref val="2"/>
          <dgm:bulletEnabled val="1"/>
        </dgm:presLayoutVars>
      </dgm:prSet>
      <dgm:spPr/>
    </dgm:pt>
    <dgm:pt modelId="{65C648F0-CCFA-4072-8578-328F80CD7E7F}" type="pres">
      <dgm:prSet presAssocID="{A2E060E3-71BD-450E-A22A-DB5414931410}" presName="composite" presStyleCnt="0"/>
      <dgm:spPr/>
    </dgm:pt>
    <dgm:pt modelId="{959E8374-96E2-487C-8526-2AED3A5EB17E}" type="pres">
      <dgm:prSet presAssocID="{A2E060E3-71BD-450E-A22A-DB5414931410}" presName="chevron1" presStyleLbl="alignNode1" presStyleIdx="0" presStyleCnt="21"/>
      <dgm:spPr/>
    </dgm:pt>
    <dgm:pt modelId="{61F46D37-7DCD-4E36-A14C-338FFC363BF9}" type="pres">
      <dgm:prSet presAssocID="{A2E060E3-71BD-450E-A22A-DB5414931410}" presName="chevron2" presStyleLbl="alignNode1" presStyleIdx="1" presStyleCnt="21"/>
      <dgm:spPr/>
    </dgm:pt>
    <dgm:pt modelId="{95FF5992-A0C2-47B1-A340-4A56B315D71C}" type="pres">
      <dgm:prSet presAssocID="{A2E060E3-71BD-450E-A22A-DB5414931410}" presName="chevron3" presStyleLbl="alignNode1" presStyleIdx="2" presStyleCnt="21"/>
      <dgm:spPr/>
    </dgm:pt>
    <dgm:pt modelId="{92156617-D159-4798-930A-903C455439EA}" type="pres">
      <dgm:prSet presAssocID="{A2E060E3-71BD-450E-A22A-DB5414931410}" presName="chevron4" presStyleLbl="alignNode1" presStyleIdx="3" presStyleCnt="21"/>
      <dgm:spPr/>
    </dgm:pt>
    <dgm:pt modelId="{5EB6DA75-E09D-4413-BF08-5B935E2AF5DD}" type="pres">
      <dgm:prSet presAssocID="{A2E060E3-71BD-450E-A22A-DB5414931410}" presName="chevron5" presStyleLbl="alignNode1" presStyleIdx="4" presStyleCnt="21"/>
      <dgm:spPr/>
    </dgm:pt>
    <dgm:pt modelId="{6BF4BA4B-D7B5-4A2D-962C-7BDC0B0CE9DA}" type="pres">
      <dgm:prSet presAssocID="{A2E060E3-71BD-450E-A22A-DB5414931410}" presName="chevron6" presStyleLbl="alignNode1" presStyleIdx="5" presStyleCnt="21"/>
      <dgm:spPr/>
    </dgm:pt>
    <dgm:pt modelId="{70992F17-F925-44E2-8B39-C153F92D69A9}" type="pres">
      <dgm:prSet presAssocID="{A2E060E3-71BD-450E-A22A-DB5414931410}" presName="chevron7" presStyleLbl="alignNode1" presStyleIdx="6" presStyleCnt="21"/>
      <dgm:spPr/>
    </dgm:pt>
    <dgm:pt modelId="{DAB033DE-D9CF-4F36-9E8A-080D3F975CB0}" type="pres">
      <dgm:prSet presAssocID="{A2E060E3-71BD-450E-A22A-DB5414931410}" presName="childtext" presStyleLbl="solidFgAcc1" presStyleIdx="0" presStyleCnt="3">
        <dgm:presLayoutVars>
          <dgm:chMax/>
          <dgm:chPref val="0"/>
          <dgm:bulletEnabled val="1"/>
        </dgm:presLayoutVars>
      </dgm:prSet>
      <dgm:spPr/>
    </dgm:pt>
    <dgm:pt modelId="{FA27A221-A3C5-42DC-A623-3D5AAFA2411F}" type="pres">
      <dgm:prSet presAssocID="{6246C4E6-F618-486C-BD2C-8BBC07E47BC5}" presName="sibTrans" presStyleCnt="0"/>
      <dgm:spPr/>
    </dgm:pt>
    <dgm:pt modelId="{435194A4-F4CE-4F8A-8945-798B91556F9F}" type="pres">
      <dgm:prSet presAssocID="{8C059269-52DA-44BD-933E-81A71496D94E}" presName="parenttextcomposite" presStyleCnt="0"/>
      <dgm:spPr/>
    </dgm:pt>
    <dgm:pt modelId="{25477AE2-D1AB-4BF2-8428-D1839D7F48E7}" type="pres">
      <dgm:prSet presAssocID="{8C059269-52DA-44BD-933E-81A71496D94E}" presName="parenttext" presStyleLbl="revTx" presStyleIdx="1" presStyleCnt="3">
        <dgm:presLayoutVars>
          <dgm:chMax/>
          <dgm:chPref val="2"/>
          <dgm:bulletEnabled val="1"/>
        </dgm:presLayoutVars>
      </dgm:prSet>
      <dgm:spPr/>
    </dgm:pt>
    <dgm:pt modelId="{68C4C077-0591-486C-A1AA-550B755A4CEC}" type="pres">
      <dgm:prSet presAssocID="{8C059269-52DA-44BD-933E-81A71496D94E}" presName="composite" presStyleCnt="0"/>
      <dgm:spPr/>
    </dgm:pt>
    <dgm:pt modelId="{08271004-2915-466C-8B55-633A0A491D07}" type="pres">
      <dgm:prSet presAssocID="{8C059269-52DA-44BD-933E-81A71496D94E}" presName="chevron1" presStyleLbl="alignNode1" presStyleIdx="7" presStyleCnt="21"/>
      <dgm:spPr/>
    </dgm:pt>
    <dgm:pt modelId="{EA735245-1EEF-4529-8EAC-190ADEE89AEF}" type="pres">
      <dgm:prSet presAssocID="{8C059269-52DA-44BD-933E-81A71496D94E}" presName="chevron2" presStyleLbl="alignNode1" presStyleIdx="8" presStyleCnt="21"/>
      <dgm:spPr/>
    </dgm:pt>
    <dgm:pt modelId="{CBE59C3A-06F6-4885-B3FF-9DFA4074E4BE}" type="pres">
      <dgm:prSet presAssocID="{8C059269-52DA-44BD-933E-81A71496D94E}" presName="chevron3" presStyleLbl="alignNode1" presStyleIdx="9" presStyleCnt="21"/>
      <dgm:spPr/>
    </dgm:pt>
    <dgm:pt modelId="{BE59314F-FE79-463F-99A1-02E498644D91}" type="pres">
      <dgm:prSet presAssocID="{8C059269-52DA-44BD-933E-81A71496D94E}" presName="chevron4" presStyleLbl="alignNode1" presStyleIdx="10" presStyleCnt="21"/>
      <dgm:spPr/>
    </dgm:pt>
    <dgm:pt modelId="{1A55E2CB-146D-4F5A-BC85-770E68DB533D}" type="pres">
      <dgm:prSet presAssocID="{8C059269-52DA-44BD-933E-81A71496D94E}" presName="chevron5" presStyleLbl="alignNode1" presStyleIdx="11" presStyleCnt="21"/>
      <dgm:spPr/>
    </dgm:pt>
    <dgm:pt modelId="{72ECB602-2551-43DF-BF9D-EAC8430EA685}" type="pres">
      <dgm:prSet presAssocID="{8C059269-52DA-44BD-933E-81A71496D94E}" presName="chevron6" presStyleLbl="alignNode1" presStyleIdx="12" presStyleCnt="21"/>
      <dgm:spPr/>
    </dgm:pt>
    <dgm:pt modelId="{AC1CA383-B259-43C4-8F9D-14AAB4F8692C}" type="pres">
      <dgm:prSet presAssocID="{8C059269-52DA-44BD-933E-81A71496D94E}" presName="chevron7" presStyleLbl="alignNode1" presStyleIdx="13" presStyleCnt="21"/>
      <dgm:spPr/>
    </dgm:pt>
    <dgm:pt modelId="{2519203F-5C9E-4B8E-9E5B-3F44EF10E068}" type="pres">
      <dgm:prSet presAssocID="{8C059269-52DA-44BD-933E-81A71496D94E}" presName="childtext" presStyleLbl="solidFgAcc1" presStyleIdx="1" presStyleCnt="3">
        <dgm:presLayoutVars>
          <dgm:chMax/>
          <dgm:chPref val="0"/>
          <dgm:bulletEnabled val="1"/>
        </dgm:presLayoutVars>
      </dgm:prSet>
      <dgm:spPr/>
    </dgm:pt>
    <dgm:pt modelId="{4F512993-9C93-48B3-8A7E-20D6C1D73DBF}" type="pres">
      <dgm:prSet presAssocID="{3A5A3B21-D21A-425F-B177-3C6BB4C1751C}" presName="sibTrans" presStyleCnt="0"/>
      <dgm:spPr/>
    </dgm:pt>
    <dgm:pt modelId="{2756C55C-2946-48F9-8CB6-AE7A045034FB}" type="pres">
      <dgm:prSet presAssocID="{7E657AB0-3B68-4A5A-AA76-D87C03BD6708}" presName="parenttextcomposite" presStyleCnt="0"/>
      <dgm:spPr/>
    </dgm:pt>
    <dgm:pt modelId="{EC0A37C7-24F9-47D6-A247-B34B94313E81}" type="pres">
      <dgm:prSet presAssocID="{7E657AB0-3B68-4A5A-AA76-D87C03BD6708}" presName="parenttext" presStyleLbl="revTx" presStyleIdx="2" presStyleCnt="3">
        <dgm:presLayoutVars>
          <dgm:chMax/>
          <dgm:chPref val="2"/>
          <dgm:bulletEnabled val="1"/>
        </dgm:presLayoutVars>
      </dgm:prSet>
      <dgm:spPr/>
    </dgm:pt>
    <dgm:pt modelId="{EF3373CB-7E77-4B04-975F-393383281B10}" type="pres">
      <dgm:prSet presAssocID="{7E657AB0-3B68-4A5A-AA76-D87C03BD6708}" presName="composite" presStyleCnt="0"/>
      <dgm:spPr/>
    </dgm:pt>
    <dgm:pt modelId="{0D6474A0-6D46-4B24-83C9-8438E9552318}" type="pres">
      <dgm:prSet presAssocID="{7E657AB0-3B68-4A5A-AA76-D87C03BD6708}" presName="chevron1" presStyleLbl="alignNode1" presStyleIdx="14" presStyleCnt="21"/>
      <dgm:spPr/>
    </dgm:pt>
    <dgm:pt modelId="{40558EB3-670F-44DA-87DD-D1288527993F}" type="pres">
      <dgm:prSet presAssocID="{7E657AB0-3B68-4A5A-AA76-D87C03BD6708}" presName="chevron2" presStyleLbl="alignNode1" presStyleIdx="15" presStyleCnt="21"/>
      <dgm:spPr/>
    </dgm:pt>
    <dgm:pt modelId="{1CC35665-73A7-4BBD-8945-822E774A54F3}" type="pres">
      <dgm:prSet presAssocID="{7E657AB0-3B68-4A5A-AA76-D87C03BD6708}" presName="chevron3" presStyleLbl="alignNode1" presStyleIdx="16" presStyleCnt="21"/>
      <dgm:spPr/>
    </dgm:pt>
    <dgm:pt modelId="{7AD2505F-5C54-432F-88D5-C85BA6E0FFBE}" type="pres">
      <dgm:prSet presAssocID="{7E657AB0-3B68-4A5A-AA76-D87C03BD6708}" presName="chevron4" presStyleLbl="alignNode1" presStyleIdx="17" presStyleCnt="21"/>
      <dgm:spPr/>
    </dgm:pt>
    <dgm:pt modelId="{4F6546AA-3DBB-404D-B7F3-431AE9177FA1}" type="pres">
      <dgm:prSet presAssocID="{7E657AB0-3B68-4A5A-AA76-D87C03BD6708}" presName="chevron5" presStyleLbl="alignNode1" presStyleIdx="18" presStyleCnt="21"/>
      <dgm:spPr/>
    </dgm:pt>
    <dgm:pt modelId="{AE30E5B5-6DF4-4AAD-BC1F-90BAD9A089F2}" type="pres">
      <dgm:prSet presAssocID="{7E657AB0-3B68-4A5A-AA76-D87C03BD6708}" presName="chevron6" presStyleLbl="alignNode1" presStyleIdx="19" presStyleCnt="21"/>
      <dgm:spPr/>
    </dgm:pt>
    <dgm:pt modelId="{188DB9AB-D165-4026-B2CB-C70C2E70D134}" type="pres">
      <dgm:prSet presAssocID="{7E657AB0-3B68-4A5A-AA76-D87C03BD6708}" presName="chevron7" presStyleLbl="alignNode1" presStyleIdx="20" presStyleCnt="21"/>
      <dgm:spPr/>
    </dgm:pt>
    <dgm:pt modelId="{9883B78B-55E4-4131-8ADD-DF18E73B50FF}" type="pres">
      <dgm:prSet presAssocID="{7E657AB0-3B68-4A5A-AA76-D87C03BD6708}" presName="childtext" presStyleLbl="solidFgAcc1" presStyleIdx="2" presStyleCnt="3">
        <dgm:presLayoutVars>
          <dgm:chMax/>
          <dgm:chPref val="0"/>
          <dgm:bulletEnabled val="1"/>
        </dgm:presLayoutVars>
      </dgm:prSet>
      <dgm:spPr/>
    </dgm:pt>
  </dgm:ptLst>
  <dgm:cxnLst>
    <dgm:cxn modelId="{9F794023-BF75-4539-8B0B-C7BD73860B50}" type="presOf" srcId="{15A2D530-99AD-4935-8F55-6300569F307F}" destId="{B646F06A-FB84-4EBB-B33E-653B211ADD11}" srcOrd="0" destOrd="0" presId="urn:microsoft.com/office/officeart/2008/layout/VerticalAccentList"/>
    <dgm:cxn modelId="{4F7CF063-A2A1-48F2-99C4-EF4F3829B25A}" srcId="{A2E060E3-71BD-450E-A22A-DB5414931410}" destId="{B348989D-8C1E-4690-821D-B0FAEB3C1450}" srcOrd="0" destOrd="0" parTransId="{61B96315-19B9-4570-8025-E92A1CFE256A}" sibTransId="{19132576-6FC7-4426-B3B9-1F954EFA36F3}"/>
    <dgm:cxn modelId="{D3F7934D-DC04-4445-AA41-7559CBDE4134}" srcId="{15A2D530-99AD-4935-8F55-6300569F307F}" destId="{8C059269-52DA-44BD-933E-81A71496D94E}" srcOrd="1" destOrd="0" parTransId="{38CD95D0-8527-4F3C-A9B6-CC69832CFECE}" sibTransId="{3A5A3B21-D21A-425F-B177-3C6BB4C1751C}"/>
    <dgm:cxn modelId="{F393B670-2F61-421F-B8ED-2CC6E1F30AC2}" type="presOf" srcId="{8C059269-52DA-44BD-933E-81A71496D94E}" destId="{25477AE2-D1AB-4BF2-8428-D1839D7F48E7}" srcOrd="0" destOrd="0" presId="urn:microsoft.com/office/officeart/2008/layout/VerticalAccentList"/>
    <dgm:cxn modelId="{5D41BC7D-2DEA-4B60-B1B8-6052C4DDCBB5}" srcId="{15A2D530-99AD-4935-8F55-6300569F307F}" destId="{A2E060E3-71BD-450E-A22A-DB5414931410}" srcOrd="0" destOrd="0" parTransId="{19238041-0A1C-4DFA-BA42-FD7718699F7B}" sibTransId="{6246C4E6-F618-486C-BD2C-8BBC07E47BC5}"/>
    <dgm:cxn modelId="{75ADE989-46F1-482B-BA87-FD351EE5EB04}" type="presOf" srcId="{B348989D-8C1E-4690-821D-B0FAEB3C1450}" destId="{DAB033DE-D9CF-4F36-9E8A-080D3F975CB0}" srcOrd="0" destOrd="0" presId="urn:microsoft.com/office/officeart/2008/layout/VerticalAccentList"/>
    <dgm:cxn modelId="{0BB27FAC-9946-440D-8CB9-FB0E1CA64F30}" srcId="{15A2D530-99AD-4935-8F55-6300569F307F}" destId="{7E657AB0-3B68-4A5A-AA76-D87C03BD6708}" srcOrd="2" destOrd="0" parTransId="{1CB30484-2CD9-438B-97A3-CD8F8756E25B}" sibTransId="{9424A20A-94B4-42BD-8AFC-F058F60F471E}"/>
    <dgm:cxn modelId="{5823FBB1-6BD7-4751-9B21-6A99B515F00B}" type="presOf" srcId="{234B8215-BB29-4EC1-8F30-1E74F59D167B}" destId="{9883B78B-55E4-4131-8ADD-DF18E73B50FF}" srcOrd="0" destOrd="0" presId="urn:microsoft.com/office/officeart/2008/layout/VerticalAccentList"/>
    <dgm:cxn modelId="{C83DEBBF-B2F5-4A1A-8FC7-F73011D28C07}" srcId="{7E657AB0-3B68-4A5A-AA76-D87C03BD6708}" destId="{234B8215-BB29-4EC1-8F30-1E74F59D167B}" srcOrd="0" destOrd="0" parTransId="{FE8D96CB-2408-4F54-869D-C49990C0B1DC}" sibTransId="{732F41F7-FFED-4D45-A316-B35D9399AAA5}"/>
    <dgm:cxn modelId="{479D80DE-15B1-40A7-A425-9FE753BF6C30}" type="presOf" srcId="{A2E060E3-71BD-450E-A22A-DB5414931410}" destId="{9D2DC83B-FD7A-4BBC-8A48-32B01F52F283}" srcOrd="0" destOrd="0" presId="urn:microsoft.com/office/officeart/2008/layout/VerticalAccentList"/>
    <dgm:cxn modelId="{991906E4-6D58-4127-A6BC-F093853CE257}" type="presOf" srcId="{7E657AB0-3B68-4A5A-AA76-D87C03BD6708}" destId="{EC0A37C7-24F9-47D6-A247-B34B94313E81}" srcOrd="0" destOrd="0" presId="urn:microsoft.com/office/officeart/2008/layout/VerticalAccentList"/>
    <dgm:cxn modelId="{129A6EEE-F0B2-430D-858D-50E1D31F8A6B}" type="presOf" srcId="{D2FD69D1-B62E-4E59-99CE-CFD9F60F03D2}" destId="{2519203F-5C9E-4B8E-9E5B-3F44EF10E068}" srcOrd="0" destOrd="0" presId="urn:microsoft.com/office/officeart/2008/layout/VerticalAccentList"/>
    <dgm:cxn modelId="{7E9785FD-D216-4283-AF55-96EF216B71BC}" srcId="{8C059269-52DA-44BD-933E-81A71496D94E}" destId="{D2FD69D1-B62E-4E59-99CE-CFD9F60F03D2}" srcOrd="0" destOrd="0" parTransId="{0C754120-66A6-4F9E-A111-CAFE62CB9156}" sibTransId="{4637A346-AD9E-46CA-9D0C-764C91EDDEDE}"/>
    <dgm:cxn modelId="{80DB3229-AA04-4FC9-99A7-A1BA7CFB2909}" type="presParOf" srcId="{B646F06A-FB84-4EBB-B33E-653B211ADD11}" destId="{2CEA5CAA-853A-4D93-9FEC-920EE76B6E5A}" srcOrd="0" destOrd="0" presId="urn:microsoft.com/office/officeart/2008/layout/VerticalAccentList"/>
    <dgm:cxn modelId="{553A8C3A-ED33-44FA-AD88-AD7AC799BD42}" type="presParOf" srcId="{2CEA5CAA-853A-4D93-9FEC-920EE76B6E5A}" destId="{9D2DC83B-FD7A-4BBC-8A48-32B01F52F283}" srcOrd="0" destOrd="0" presId="urn:microsoft.com/office/officeart/2008/layout/VerticalAccentList"/>
    <dgm:cxn modelId="{0E5281F5-7B7D-4153-8070-1DE3C8CFB11C}" type="presParOf" srcId="{B646F06A-FB84-4EBB-B33E-653B211ADD11}" destId="{65C648F0-CCFA-4072-8578-328F80CD7E7F}" srcOrd="1" destOrd="0" presId="urn:microsoft.com/office/officeart/2008/layout/VerticalAccentList"/>
    <dgm:cxn modelId="{0CBC1DF4-7A93-4816-8486-44E51B18A830}" type="presParOf" srcId="{65C648F0-CCFA-4072-8578-328F80CD7E7F}" destId="{959E8374-96E2-487C-8526-2AED3A5EB17E}" srcOrd="0" destOrd="0" presId="urn:microsoft.com/office/officeart/2008/layout/VerticalAccentList"/>
    <dgm:cxn modelId="{895E009C-DAE2-4D69-B38C-786E50331C25}" type="presParOf" srcId="{65C648F0-CCFA-4072-8578-328F80CD7E7F}" destId="{61F46D37-7DCD-4E36-A14C-338FFC363BF9}" srcOrd="1" destOrd="0" presId="urn:microsoft.com/office/officeart/2008/layout/VerticalAccentList"/>
    <dgm:cxn modelId="{0B153512-413C-4B4C-A468-8EF1807F44CD}" type="presParOf" srcId="{65C648F0-CCFA-4072-8578-328F80CD7E7F}" destId="{95FF5992-A0C2-47B1-A340-4A56B315D71C}" srcOrd="2" destOrd="0" presId="urn:microsoft.com/office/officeart/2008/layout/VerticalAccentList"/>
    <dgm:cxn modelId="{70EB0F8F-4BF1-4BCB-8B0D-0322BBFCEBFB}" type="presParOf" srcId="{65C648F0-CCFA-4072-8578-328F80CD7E7F}" destId="{92156617-D159-4798-930A-903C455439EA}" srcOrd="3" destOrd="0" presId="urn:microsoft.com/office/officeart/2008/layout/VerticalAccentList"/>
    <dgm:cxn modelId="{D2BD41FC-0978-4118-9024-E07C582CFBA3}" type="presParOf" srcId="{65C648F0-CCFA-4072-8578-328F80CD7E7F}" destId="{5EB6DA75-E09D-4413-BF08-5B935E2AF5DD}" srcOrd="4" destOrd="0" presId="urn:microsoft.com/office/officeart/2008/layout/VerticalAccentList"/>
    <dgm:cxn modelId="{27B0EE02-F823-469D-A6D9-2D9F96971B33}" type="presParOf" srcId="{65C648F0-CCFA-4072-8578-328F80CD7E7F}" destId="{6BF4BA4B-D7B5-4A2D-962C-7BDC0B0CE9DA}" srcOrd="5" destOrd="0" presId="urn:microsoft.com/office/officeart/2008/layout/VerticalAccentList"/>
    <dgm:cxn modelId="{3C9F1CB8-F792-4932-B321-409853BDADDC}" type="presParOf" srcId="{65C648F0-CCFA-4072-8578-328F80CD7E7F}" destId="{70992F17-F925-44E2-8B39-C153F92D69A9}" srcOrd="6" destOrd="0" presId="urn:microsoft.com/office/officeart/2008/layout/VerticalAccentList"/>
    <dgm:cxn modelId="{80A42284-35EB-44C8-8D47-103057ABA224}" type="presParOf" srcId="{65C648F0-CCFA-4072-8578-328F80CD7E7F}" destId="{DAB033DE-D9CF-4F36-9E8A-080D3F975CB0}" srcOrd="7" destOrd="0" presId="urn:microsoft.com/office/officeart/2008/layout/VerticalAccentList"/>
    <dgm:cxn modelId="{960B904E-1992-4CB2-8665-FBE8CF2FCBB6}" type="presParOf" srcId="{B646F06A-FB84-4EBB-B33E-653B211ADD11}" destId="{FA27A221-A3C5-42DC-A623-3D5AAFA2411F}" srcOrd="2" destOrd="0" presId="urn:microsoft.com/office/officeart/2008/layout/VerticalAccentList"/>
    <dgm:cxn modelId="{DC5AF6AB-B9EC-40CD-A657-38C3BA0FF44F}" type="presParOf" srcId="{B646F06A-FB84-4EBB-B33E-653B211ADD11}" destId="{435194A4-F4CE-4F8A-8945-798B91556F9F}" srcOrd="3" destOrd="0" presId="urn:microsoft.com/office/officeart/2008/layout/VerticalAccentList"/>
    <dgm:cxn modelId="{2A1BDF08-55F8-475B-A35B-E7FA6E8D5FBE}" type="presParOf" srcId="{435194A4-F4CE-4F8A-8945-798B91556F9F}" destId="{25477AE2-D1AB-4BF2-8428-D1839D7F48E7}" srcOrd="0" destOrd="0" presId="urn:microsoft.com/office/officeart/2008/layout/VerticalAccentList"/>
    <dgm:cxn modelId="{78DDF5C3-310C-43C9-9D91-CA4011823DA0}" type="presParOf" srcId="{B646F06A-FB84-4EBB-B33E-653B211ADD11}" destId="{68C4C077-0591-486C-A1AA-550B755A4CEC}" srcOrd="4" destOrd="0" presId="urn:microsoft.com/office/officeart/2008/layout/VerticalAccentList"/>
    <dgm:cxn modelId="{89070D33-B1A5-49DB-AD24-8D7FDD886CAD}" type="presParOf" srcId="{68C4C077-0591-486C-A1AA-550B755A4CEC}" destId="{08271004-2915-466C-8B55-633A0A491D07}" srcOrd="0" destOrd="0" presId="urn:microsoft.com/office/officeart/2008/layout/VerticalAccentList"/>
    <dgm:cxn modelId="{8D5A8E4E-A691-4EFC-8BDF-6EBE6B6427BD}" type="presParOf" srcId="{68C4C077-0591-486C-A1AA-550B755A4CEC}" destId="{EA735245-1EEF-4529-8EAC-190ADEE89AEF}" srcOrd="1" destOrd="0" presId="urn:microsoft.com/office/officeart/2008/layout/VerticalAccentList"/>
    <dgm:cxn modelId="{4EE9DA96-4F99-44F6-BD58-009FFF926BDA}" type="presParOf" srcId="{68C4C077-0591-486C-A1AA-550B755A4CEC}" destId="{CBE59C3A-06F6-4885-B3FF-9DFA4074E4BE}" srcOrd="2" destOrd="0" presId="urn:microsoft.com/office/officeart/2008/layout/VerticalAccentList"/>
    <dgm:cxn modelId="{B3F1966F-5917-4C7C-9C11-0944EF629C02}" type="presParOf" srcId="{68C4C077-0591-486C-A1AA-550B755A4CEC}" destId="{BE59314F-FE79-463F-99A1-02E498644D91}" srcOrd="3" destOrd="0" presId="urn:microsoft.com/office/officeart/2008/layout/VerticalAccentList"/>
    <dgm:cxn modelId="{1D56FB98-03FA-40BD-A5B4-F2AF9194ECDD}" type="presParOf" srcId="{68C4C077-0591-486C-A1AA-550B755A4CEC}" destId="{1A55E2CB-146D-4F5A-BC85-770E68DB533D}" srcOrd="4" destOrd="0" presId="urn:microsoft.com/office/officeart/2008/layout/VerticalAccentList"/>
    <dgm:cxn modelId="{AE4B1F9B-AD70-4262-8969-E11F386A2284}" type="presParOf" srcId="{68C4C077-0591-486C-A1AA-550B755A4CEC}" destId="{72ECB602-2551-43DF-BF9D-EAC8430EA685}" srcOrd="5" destOrd="0" presId="urn:microsoft.com/office/officeart/2008/layout/VerticalAccentList"/>
    <dgm:cxn modelId="{96D4C5FF-5434-4C8C-A4AC-67E1680338C1}" type="presParOf" srcId="{68C4C077-0591-486C-A1AA-550B755A4CEC}" destId="{AC1CA383-B259-43C4-8F9D-14AAB4F8692C}" srcOrd="6" destOrd="0" presId="urn:microsoft.com/office/officeart/2008/layout/VerticalAccentList"/>
    <dgm:cxn modelId="{F71DB76A-02F6-4E48-88E7-BB41DB1EE667}" type="presParOf" srcId="{68C4C077-0591-486C-A1AA-550B755A4CEC}" destId="{2519203F-5C9E-4B8E-9E5B-3F44EF10E068}" srcOrd="7" destOrd="0" presId="urn:microsoft.com/office/officeart/2008/layout/VerticalAccentList"/>
    <dgm:cxn modelId="{B55B9BC0-ECB9-4D2F-A88F-3705A5B19DA8}" type="presParOf" srcId="{B646F06A-FB84-4EBB-B33E-653B211ADD11}" destId="{4F512993-9C93-48B3-8A7E-20D6C1D73DBF}" srcOrd="5" destOrd="0" presId="urn:microsoft.com/office/officeart/2008/layout/VerticalAccentList"/>
    <dgm:cxn modelId="{14BBE6A2-C408-431C-BD70-CFE06DEBBEDF}" type="presParOf" srcId="{B646F06A-FB84-4EBB-B33E-653B211ADD11}" destId="{2756C55C-2946-48F9-8CB6-AE7A045034FB}" srcOrd="6" destOrd="0" presId="urn:microsoft.com/office/officeart/2008/layout/VerticalAccentList"/>
    <dgm:cxn modelId="{6C4F23F8-77EC-4CEF-AC8C-E3176588617A}" type="presParOf" srcId="{2756C55C-2946-48F9-8CB6-AE7A045034FB}" destId="{EC0A37C7-24F9-47D6-A247-B34B94313E81}" srcOrd="0" destOrd="0" presId="urn:microsoft.com/office/officeart/2008/layout/VerticalAccentList"/>
    <dgm:cxn modelId="{79133815-1FC6-49FE-8A06-D754792323C3}" type="presParOf" srcId="{B646F06A-FB84-4EBB-B33E-653B211ADD11}" destId="{EF3373CB-7E77-4B04-975F-393383281B10}" srcOrd="7" destOrd="0" presId="urn:microsoft.com/office/officeart/2008/layout/VerticalAccentList"/>
    <dgm:cxn modelId="{3E8450C5-A5DF-475B-B5D5-0160D71A6F35}" type="presParOf" srcId="{EF3373CB-7E77-4B04-975F-393383281B10}" destId="{0D6474A0-6D46-4B24-83C9-8438E9552318}" srcOrd="0" destOrd="0" presId="urn:microsoft.com/office/officeart/2008/layout/VerticalAccentList"/>
    <dgm:cxn modelId="{53188447-323A-453C-A288-B4E4006C3184}" type="presParOf" srcId="{EF3373CB-7E77-4B04-975F-393383281B10}" destId="{40558EB3-670F-44DA-87DD-D1288527993F}" srcOrd="1" destOrd="0" presId="urn:microsoft.com/office/officeart/2008/layout/VerticalAccentList"/>
    <dgm:cxn modelId="{D9A2A55C-3B7A-4B1E-9F94-2321704AF434}" type="presParOf" srcId="{EF3373CB-7E77-4B04-975F-393383281B10}" destId="{1CC35665-73A7-4BBD-8945-822E774A54F3}" srcOrd="2" destOrd="0" presId="urn:microsoft.com/office/officeart/2008/layout/VerticalAccentList"/>
    <dgm:cxn modelId="{525FED51-3B46-4D65-BB34-7032D51156E4}" type="presParOf" srcId="{EF3373CB-7E77-4B04-975F-393383281B10}" destId="{7AD2505F-5C54-432F-88D5-C85BA6E0FFBE}" srcOrd="3" destOrd="0" presId="urn:microsoft.com/office/officeart/2008/layout/VerticalAccentList"/>
    <dgm:cxn modelId="{FBE3C5BB-C2D7-4AD0-AD1F-E3137C4EDB5D}" type="presParOf" srcId="{EF3373CB-7E77-4B04-975F-393383281B10}" destId="{4F6546AA-3DBB-404D-B7F3-431AE9177FA1}" srcOrd="4" destOrd="0" presId="urn:microsoft.com/office/officeart/2008/layout/VerticalAccentList"/>
    <dgm:cxn modelId="{398ACEFF-C445-4B37-8DCD-D1804036A1FE}" type="presParOf" srcId="{EF3373CB-7E77-4B04-975F-393383281B10}" destId="{AE30E5B5-6DF4-4AAD-BC1F-90BAD9A089F2}" srcOrd="5" destOrd="0" presId="urn:microsoft.com/office/officeart/2008/layout/VerticalAccentList"/>
    <dgm:cxn modelId="{857F3969-6337-44E1-818C-095C858A8ADC}" type="presParOf" srcId="{EF3373CB-7E77-4B04-975F-393383281B10}" destId="{188DB9AB-D165-4026-B2CB-C70C2E70D134}" srcOrd="6" destOrd="0" presId="urn:microsoft.com/office/officeart/2008/layout/VerticalAccentList"/>
    <dgm:cxn modelId="{E4538ACE-5003-407E-A35E-E002A9345CA9}" type="presParOf" srcId="{EF3373CB-7E77-4B04-975F-393383281B10}" destId="{9883B78B-55E4-4131-8ADD-DF18E73B50FF}" srcOrd="7" destOrd="0" presId="urn:microsoft.com/office/officeart/2008/layout/Vertical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59C04D-991F-40CF-83EC-50A2823287AE}"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GB"/>
        </a:p>
      </dgm:t>
    </dgm:pt>
    <dgm:pt modelId="{FD70479A-EA26-4673-942C-73FCE991A33B}">
      <dgm:prSet phldrT="[Text]" phldr="0"/>
      <dgm:spPr/>
      <dgm:t>
        <a:bodyPr/>
        <a:lstStyle/>
        <a:p>
          <a:r>
            <a:rPr lang="en-GB" dirty="0"/>
            <a:t>One</a:t>
          </a:r>
        </a:p>
      </dgm:t>
    </dgm:pt>
    <dgm:pt modelId="{AF834E29-B6D2-41DC-A080-5EFD86C111A9}" type="parTrans" cxnId="{0F227DE5-3AD7-4095-B50B-203E7833036B}">
      <dgm:prSet/>
      <dgm:spPr/>
      <dgm:t>
        <a:bodyPr/>
        <a:lstStyle/>
        <a:p>
          <a:endParaRPr lang="en-GB"/>
        </a:p>
      </dgm:t>
    </dgm:pt>
    <dgm:pt modelId="{D92290DC-AA96-4423-895C-40AC6063ABD6}" type="sibTrans" cxnId="{0F227DE5-3AD7-4095-B50B-203E7833036B}">
      <dgm:prSet/>
      <dgm:spPr/>
      <dgm:t>
        <a:bodyPr/>
        <a:lstStyle/>
        <a:p>
          <a:endParaRPr lang="en-GB"/>
        </a:p>
      </dgm:t>
    </dgm:pt>
    <dgm:pt modelId="{0ECE2CDA-1025-4895-AC9B-5BB2AABB4A62}">
      <dgm:prSet phldrT="[Text]" custT="1"/>
      <dgm:spPr/>
      <dgm:t>
        <a:bodyPr/>
        <a:lstStyle/>
        <a:p>
          <a:r>
            <a:rPr lang="en-GB" sz="2400" b="1"/>
            <a:t>Cognitive preparation: offenders analyse own patterns of anger: </a:t>
          </a:r>
        </a:p>
        <a:p>
          <a:r>
            <a:rPr lang="en-GB" sz="2400" b="1"/>
            <a:t>the types of situations</a:t>
          </a:r>
          <a:endParaRPr lang="en-GB" sz="2400" dirty="0"/>
        </a:p>
      </dgm:t>
    </dgm:pt>
    <dgm:pt modelId="{E32F1FFC-99E2-4287-94CF-F44696AE32CC}" type="parTrans" cxnId="{E722B611-103B-44D5-98B5-9E9CBFFAD3F6}">
      <dgm:prSet/>
      <dgm:spPr/>
      <dgm:t>
        <a:bodyPr/>
        <a:lstStyle/>
        <a:p>
          <a:endParaRPr lang="en-GB"/>
        </a:p>
      </dgm:t>
    </dgm:pt>
    <dgm:pt modelId="{50A2305D-5398-49CF-AF94-2341C465D6B9}" type="sibTrans" cxnId="{E722B611-103B-44D5-98B5-9E9CBFFAD3F6}">
      <dgm:prSet/>
      <dgm:spPr/>
      <dgm:t>
        <a:bodyPr/>
        <a:lstStyle/>
        <a:p>
          <a:endParaRPr lang="en-GB"/>
        </a:p>
      </dgm:t>
    </dgm:pt>
    <dgm:pt modelId="{0A86343D-BC27-4C39-91BD-4458C6B7B844}">
      <dgm:prSet phldrT="[Text]" phldr="0"/>
      <dgm:spPr/>
      <dgm:t>
        <a:bodyPr/>
        <a:lstStyle/>
        <a:p>
          <a:r>
            <a:rPr lang="en-GB" dirty="0"/>
            <a:t>Two</a:t>
          </a:r>
        </a:p>
      </dgm:t>
    </dgm:pt>
    <dgm:pt modelId="{C13694B1-616A-4E68-85B9-B412BAB2FD08}" type="parTrans" cxnId="{F1363BBA-9135-47A1-AA10-5ADB4BE22BE7}">
      <dgm:prSet/>
      <dgm:spPr/>
      <dgm:t>
        <a:bodyPr/>
        <a:lstStyle/>
        <a:p>
          <a:endParaRPr lang="en-GB"/>
        </a:p>
      </dgm:t>
    </dgm:pt>
    <dgm:pt modelId="{680E28AE-FA8F-4115-B3D9-322A69B92BF5}" type="sibTrans" cxnId="{F1363BBA-9135-47A1-AA10-5ADB4BE22BE7}">
      <dgm:prSet/>
      <dgm:spPr/>
      <dgm:t>
        <a:bodyPr/>
        <a:lstStyle/>
        <a:p>
          <a:endParaRPr lang="en-GB"/>
        </a:p>
      </dgm:t>
    </dgm:pt>
    <dgm:pt modelId="{45CF1A48-3F6F-4405-A9C8-4A35B75ABA04}">
      <dgm:prSet phldrT="[Text]" custT="1"/>
      <dgm:spPr/>
      <dgm:t>
        <a:bodyPr/>
        <a:lstStyle/>
        <a:p>
          <a:r>
            <a:rPr lang="en-GB" sz="2400" b="1"/>
            <a:t>Skills acquisition:</a:t>
          </a:r>
        </a:p>
        <a:p>
          <a:r>
            <a:rPr lang="en-GB" sz="2400" b="1"/>
            <a:t>learning skills to help them manage their anger. </a:t>
          </a:r>
          <a:endParaRPr lang="en-GB" sz="2400" dirty="0"/>
        </a:p>
      </dgm:t>
    </dgm:pt>
    <dgm:pt modelId="{CCE98CCB-CF49-43FB-BF91-F3D27A9A74C2}" type="parTrans" cxnId="{A0FC5AC9-3E7B-4CFA-8331-C9347093B749}">
      <dgm:prSet/>
      <dgm:spPr/>
      <dgm:t>
        <a:bodyPr/>
        <a:lstStyle/>
        <a:p>
          <a:endParaRPr lang="en-GB"/>
        </a:p>
      </dgm:t>
    </dgm:pt>
    <dgm:pt modelId="{04C39ABE-B9A5-4D0E-A032-AC7D38E5F155}" type="sibTrans" cxnId="{A0FC5AC9-3E7B-4CFA-8331-C9347093B749}">
      <dgm:prSet/>
      <dgm:spPr/>
      <dgm:t>
        <a:bodyPr/>
        <a:lstStyle/>
        <a:p>
          <a:endParaRPr lang="en-GB"/>
        </a:p>
      </dgm:t>
    </dgm:pt>
    <dgm:pt modelId="{1AD0B679-6B7D-4860-9BFE-6AFE1A477064}">
      <dgm:prSet phldrT="[Text]" phldr="0"/>
      <dgm:spPr/>
      <dgm:t>
        <a:bodyPr/>
        <a:lstStyle/>
        <a:p>
          <a:r>
            <a:rPr lang="en-GB" dirty="0"/>
            <a:t>Three</a:t>
          </a:r>
        </a:p>
      </dgm:t>
    </dgm:pt>
    <dgm:pt modelId="{79448974-4C04-48A3-B42C-1CE9F64D6F34}" type="parTrans" cxnId="{4EB6FB6A-D6C6-498F-B4B9-7CA3FF290242}">
      <dgm:prSet/>
      <dgm:spPr/>
      <dgm:t>
        <a:bodyPr/>
        <a:lstStyle/>
        <a:p>
          <a:endParaRPr lang="en-GB"/>
        </a:p>
      </dgm:t>
    </dgm:pt>
    <dgm:pt modelId="{83365DCE-D63D-4109-8969-A5FE2D47D354}" type="sibTrans" cxnId="{4EB6FB6A-D6C6-498F-B4B9-7CA3FF290242}">
      <dgm:prSet/>
      <dgm:spPr/>
      <dgm:t>
        <a:bodyPr/>
        <a:lstStyle/>
        <a:p>
          <a:endParaRPr lang="en-GB"/>
        </a:p>
      </dgm:t>
    </dgm:pt>
    <dgm:pt modelId="{B1A5BB75-497C-4030-A057-9A6BF2BE34AF}">
      <dgm:prSet phldrT="[Text]" custT="1"/>
      <dgm:spPr/>
      <dgm:t>
        <a:bodyPr/>
        <a:lstStyle/>
        <a:p>
          <a:r>
            <a:rPr lang="en-GB" sz="2400" b="1" dirty="0"/>
            <a:t>Application practice: </a:t>
          </a:r>
        </a:p>
        <a:p>
          <a:r>
            <a:rPr lang="en-GB" sz="2400" b="1" dirty="0"/>
            <a:t>Applying skills in a controlled and non-threatening environment. Role-playing of angry situations with other offenders.</a:t>
          </a:r>
          <a:endParaRPr lang="en-GB" sz="2400" dirty="0"/>
        </a:p>
      </dgm:t>
    </dgm:pt>
    <dgm:pt modelId="{16D207F6-9009-46A9-B9D4-75719C0E2788}" type="parTrans" cxnId="{7FFDBE6D-FBB1-4B5C-8C1B-066B9F8FA947}">
      <dgm:prSet/>
      <dgm:spPr/>
      <dgm:t>
        <a:bodyPr/>
        <a:lstStyle/>
        <a:p>
          <a:endParaRPr lang="en-GB"/>
        </a:p>
      </dgm:t>
    </dgm:pt>
    <dgm:pt modelId="{178A7666-6015-4C27-94B9-F0F1E68BBCAB}" type="sibTrans" cxnId="{7FFDBE6D-FBB1-4B5C-8C1B-066B9F8FA947}">
      <dgm:prSet/>
      <dgm:spPr/>
      <dgm:t>
        <a:bodyPr/>
        <a:lstStyle/>
        <a:p>
          <a:endParaRPr lang="en-GB"/>
        </a:p>
      </dgm:t>
    </dgm:pt>
    <dgm:pt modelId="{4E6CA4C4-5770-450C-A74B-D65E1618BED1}">
      <dgm:prSet custT="1"/>
      <dgm:spPr/>
      <dgm:t>
        <a:bodyPr/>
        <a:lstStyle/>
        <a:p>
          <a:r>
            <a:rPr lang="en-GB" sz="2400" b="1"/>
            <a:t>the thinking processes that accompany their anger. </a:t>
          </a:r>
          <a:endParaRPr lang="en-GB" sz="2400" b="1" dirty="0"/>
        </a:p>
      </dgm:t>
    </dgm:pt>
    <dgm:pt modelId="{64539790-94DF-4DCA-B766-C54B681494A1}" type="parTrans" cxnId="{F8FC3209-8091-4309-B707-AC058B0C4D51}">
      <dgm:prSet/>
      <dgm:spPr/>
      <dgm:t>
        <a:bodyPr/>
        <a:lstStyle/>
        <a:p>
          <a:endParaRPr lang="en-GB"/>
        </a:p>
      </dgm:t>
    </dgm:pt>
    <dgm:pt modelId="{D7E6A738-EB19-4D57-8B32-7D1BBB75D7CA}" type="sibTrans" cxnId="{F8FC3209-8091-4309-B707-AC058B0C4D51}">
      <dgm:prSet/>
      <dgm:spPr/>
      <dgm:t>
        <a:bodyPr/>
        <a:lstStyle/>
        <a:p>
          <a:endParaRPr lang="en-GB"/>
        </a:p>
      </dgm:t>
    </dgm:pt>
    <dgm:pt modelId="{7B4E370D-7BCB-4A4E-87C3-152C05AD6C0E}">
      <dgm:prSet phldrT="[Text]" custT="1"/>
      <dgm:spPr/>
      <dgm:t>
        <a:bodyPr/>
        <a:lstStyle/>
        <a:p>
          <a:r>
            <a:rPr lang="en-GB" sz="2400" b="1" dirty="0"/>
            <a:t>E.g. relaxation, avoidance, assertiveness and conflict resolution.</a:t>
          </a:r>
        </a:p>
        <a:p>
          <a:r>
            <a:rPr lang="en-GB" sz="2400" b="1" dirty="0"/>
            <a:t> </a:t>
          </a:r>
        </a:p>
      </dgm:t>
    </dgm:pt>
    <dgm:pt modelId="{F55F80E7-C8AC-425C-8C25-61AF3C16B9C5}" type="parTrans" cxnId="{36F0E102-15FB-4646-B355-43D973AE7C04}">
      <dgm:prSet/>
      <dgm:spPr/>
      <dgm:t>
        <a:bodyPr/>
        <a:lstStyle/>
        <a:p>
          <a:endParaRPr lang="en-GB"/>
        </a:p>
      </dgm:t>
    </dgm:pt>
    <dgm:pt modelId="{2F109137-6B68-4ACA-A6FB-16013561C906}" type="sibTrans" cxnId="{36F0E102-15FB-4646-B355-43D973AE7C04}">
      <dgm:prSet/>
      <dgm:spPr/>
      <dgm:t>
        <a:bodyPr/>
        <a:lstStyle/>
        <a:p>
          <a:endParaRPr lang="en-GB"/>
        </a:p>
      </dgm:t>
    </dgm:pt>
    <dgm:pt modelId="{9899CE4D-FE14-4F86-A77A-A971B5152911}" type="pres">
      <dgm:prSet presAssocID="{0C59C04D-991F-40CF-83EC-50A2823287AE}" presName="Name0" presStyleCnt="0">
        <dgm:presLayoutVars>
          <dgm:dir/>
          <dgm:animLvl val="lvl"/>
          <dgm:resizeHandles val="exact"/>
        </dgm:presLayoutVars>
      </dgm:prSet>
      <dgm:spPr/>
    </dgm:pt>
    <dgm:pt modelId="{081C710D-87AB-4BBD-83FA-E3F0FD5640DD}" type="pres">
      <dgm:prSet presAssocID="{FD70479A-EA26-4673-942C-73FCE991A33B}" presName="compositeNode" presStyleCnt="0">
        <dgm:presLayoutVars>
          <dgm:bulletEnabled val="1"/>
        </dgm:presLayoutVars>
      </dgm:prSet>
      <dgm:spPr/>
    </dgm:pt>
    <dgm:pt modelId="{290D16B8-E05B-45CC-89AC-69A57809F1B0}" type="pres">
      <dgm:prSet presAssocID="{FD70479A-EA26-4673-942C-73FCE991A33B}" presName="bgRect" presStyleLbl="node1" presStyleIdx="0" presStyleCnt="3"/>
      <dgm:spPr/>
    </dgm:pt>
    <dgm:pt modelId="{6615F06E-E0CC-45DE-9774-49BAF0B2590F}" type="pres">
      <dgm:prSet presAssocID="{FD70479A-EA26-4673-942C-73FCE991A33B}" presName="parentNode" presStyleLbl="node1" presStyleIdx="0" presStyleCnt="3">
        <dgm:presLayoutVars>
          <dgm:chMax val="0"/>
          <dgm:bulletEnabled val="1"/>
        </dgm:presLayoutVars>
      </dgm:prSet>
      <dgm:spPr/>
    </dgm:pt>
    <dgm:pt modelId="{7DFE74BA-4C7A-46E8-9E28-55B4AF874AAA}" type="pres">
      <dgm:prSet presAssocID="{FD70479A-EA26-4673-942C-73FCE991A33B}" presName="childNode" presStyleLbl="node1" presStyleIdx="0" presStyleCnt="3">
        <dgm:presLayoutVars>
          <dgm:bulletEnabled val="1"/>
        </dgm:presLayoutVars>
      </dgm:prSet>
      <dgm:spPr/>
    </dgm:pt>
    <dgm:pt modelId="{108490E9-5D87-42CB-BD6E-84D6A52BA738}" type="pres">
      <dgm:prSet presAssocID="{D92290DC-AA96-4423-895C-40AC6063ABD6}" presName="hSp" presStyleCnt="0"/>
      <dgm:spPr/>
    </dgm:pt>
    <dgm:pt modelId="{7136F3FB-66BC-4CC6-BF69-DAF4F49F894B}" type="pres">
      <dgm:prSet presAssocID="{D92290DC-AA96-4423-895C-40AC6063ABD6}" presName="vProcSp" presStyleCnt="0"/>
      <dgm:spPr/>
    </dgm:pt>
    <dgm:pt modelId="{F3E33F4A-E2F6-465D-891F-08DC073E3B31}" type="pres">
      <dgm:prSet presAssocID="{D92290DC-AA96-4423-895C-40AC6063ABD6}" presName="vSp1" presStyleCnt="0"/>
      <dgm:spPr/>
    </dgm:pt>
    <dgm:pt modelId="{A4F105A0-B98E-4AF6-84B8-A09CC97143AC}" type="pres">
      <dgm:prSet presAssocID="{D92290DC-AA96-4423-895C-40AC6063ABD6}" presName="simulatedConn" presStyleLbl="solidFgAcc1" presStyleIdx="0" presStyleCnt="2"/>
      <dgm:spPr/>
    </dgm:pt>
    <dgm:pt modelId="{9ECB473A-60A0-42C5-A177-25B06266292E}" type="pres">
      <dgm:prSet presAssocID="{D92290DC-AA96-4423-895C-40AC6063ABD6}" presName="vSp2" presStyleCnt="0"/>
      <dgm:spPr/>
    </dgm:pt>
    <dgm:pt modelId="{F49D73C9-AD1D-4F31-A403-89D1EB3EB306}" type="pres">
      <dgm:prSet presAssocID="{D92290DC-AA96-4423-895C-40AC6063ABD6}" presName="sibTrans" presStyleCnt="0"/>
      <dgm:spPr/>
    </dgm:pt>
    <dgm:pt modelId="{0886E170-9C70-4509-B27C-E8663677B1AA}" type="pres">
      <dgm:prSet presAssocID="{0A86343D-BC27-4C39-91BD-4458C6B7B844}" presName="compositeNode" presStyleCnt="0">
        <dgm:presLayoutVars>
          <dgm:bulletEnabled val="1"/>
        </dgm:presLayoutVars>
      </dgm:prSet>
      <dgm:spPr/>
    </dgm:pt>
    <dgm:pt modelId="{F3D7D7CD-25FC-4918-9FAF-9AA5381D6950}" type="pres">
      <dgm:prSet presAssocID="{0A86343D-BC27-4C39-91BD-4458C6B7B844}" presName="bgRect" presStyleLbl="node1" presStyleIdx="1" presStyleCnt="3"/>
      <dgm:spPr/>
    </dgm:pt>
    <dgm:pt modelId="{ED86FF7D-910B-47BE-BE17-C1691C171D1B}" type="pres">
      <dgm:prSet presAssocID="{0A86343D-BC27-4C39-91BD-4458C6B7B844}" presName="parentNode" presStyleLbl="node1" presStyleIdx="1" presStyleCnt="3">
        <dgm:presLayoutVars>
          <dgm:chMax val="0"/>
          <dgm:bulletEnabled val="1"/>
        </dgm:presLayoutVars>
      </dgm:prSet>
      <dgm:spPr/>
    </dgm:pt>
    <dgm:pt modelId="{B736E558-1F71-49E9-8E3B-3AF11DF121DC}" type="pres">
      <dgm:prSet presAssocID="{0A86343D-BC27-4C39-91BD-4458C6B7B844}" presName="childNode" presStyleLbl="node1" presStyleIdx="1" presStyleCnt="3">
        <dgm:presLayoutVars>
          <dgm:bulletEnabled val="1"/>
        </dgm:presLayoutVars>
      </dgm:prSet>
      <dgm:spPr/>
    </dgm:pt>
    <dgm:pt modelId="{8C0CC9D2-2DAD-4178-AB8B-4ABDFFFD92E8}" type="pres">
      <dgm:prSet presAssocID="{680E28AE-FA8F-4115-B3D9-322A69B92BF5}" presName="hSp" presStyleCnt="0"/>
      <dgm:spPr/>
    </dgm:pt>
    <dgm:pt modelId="{1C0F0AA5-F8B0-42CD-B3C2-826EF10CE30F}" type="pres">
      <dgm:prSet presAssocID="{680E28AE-FA8F-4115-B3D9-322A69B92BF5}" presName="vProcSp" presStyleCnt="0"/>
      <dgm:spPr/>
    </dgm:pt>
    <dgm:pt modelId="{3BB2C408-0550-4263-B361-0AAE9F9DF3D9}" type="pres">
      <dgm:prSet presAssocID="{680E28AE-FA8F-4115-B3D9-322A69B92BF5}" presName="vSp1" presStyleCnt="0"/>
      <dgm:spPr/>
    </dgm:pt>
    <dgm:pt modelId="{FC55E57B-B83B-413D-802F-8FD93240D2C5}" type="pres">
      <dgm:prSet presAssocID="{680E28AE-FA8F-4115-B3D9-322A69B92BF5}" presName="simulatedConn" presStyleLbl="solidFgAcc1" presStyleIdx="1" presStyleCnt="2"/>
      <dgm:spPr/>
    </dgm:pt>
    <dgm:pt modelId="{E3DC5208-9AD6-4E69-862D-4B8B8A5F8D41}" type="pres">
      <dgm:prSet presAssocID="{680E28AE-FA8F-4115-B3D9-322A69B92BF5}" presName="vSp2" presStyleCnt="0"/>
      <dgm:spPr/>
    </dgm:pt>
    <dgm:pt modelId="{1EDE9874-B146-4D32-A20A-BABB79DA6523}" type="pres">
      <dgm:prSet presAssocID="{680E28AE-FA8F-4115-B3D9-322A69B92BF5}" presName="sibTrans" presStyleCnt="0"/>
      <dgm:spPr/>
    </dgm:pt>
    <dgm:pt modelId="{A7E3E20C-3992-4B84-878F-C9D71C2C3A4D}" type="pres">
      <dgm:prSet presAssocID="{1AD0B679-6B7D-4860-9BFE-6AFE1A477064}" presName="compositeNode" presStyleCnt="0">
        <dgm:presLayoutVars>
          <dgm:bulletEnabled val="1"/>
        </dgm:presLayoutVars>
      </dgm:prSet>
      <dgm:spPr/>
    </dgm:pt>
    <dgm:pt modelId="{003E4001-A17B-4BEA-8217-81B113EE6D8C}" type="pres">
      <dgm:prSet presAssocID="{1AD0B679-6B7D-4860-9BFE-6AFE1A477064}" presName="bgRect" presStyleLbl="node1" presStyleIdx="2" presStyleCnt="3"/>
      <dgm:spPr/>
    </dgm:pt>
    <dgm:pt modelId="{2415945B-0D01-43F5-87C8-EFB4ECBB35B3}" type="pres">
      <dgm:prSet presAssocID="{1AD0B679-6B7D-4860-9BFE-6AFE1A477064}" presName="parentNode" presStyleLbl="node1" presStyleIdx="2" presStyleCnt="3">
        <dgm:presLayoutVars>
          <dgm:chMax val="0"/>
          <dgm:bulletEnabled val="1"/>
        </dgm:presLayoutVars>
      </dgm:prSet>
      <dgm:spPr/>
    </dgm:pt>
    <dgm:pt modelId="{11BB7843-8999-44D3-80C3-D851BD44B447}" type="pres">
      <dgm:prSet presAssocID="{1AD0B679-6B7D-4860-9BFE-6AFE1A477064}" presName="childNode" presStyleLbl="node1" presStyleIdx="2" presStyleCnt="3">
        <dgm:presLayoutVars>
          <dgm:bulletEnabled val="1"/>
        </dgm:presLayoutVars>
      </dgm:prSet>
      <dgm:spPr/>
    </dgm:pt>
  </dgm:ptLst>
  <dgm:cxnLst>
    <dgm:cxn modelId="{CC221C01-2DD8-48F6-A3B0-7A1D8021FF4F}" type="presOf" srcId="{0C59C04D-991F-40CF-83EC-50A2823287AE}" destId="{9899CE4D-FE14-4F86-A77A-A971B5152911}" srcOrd="0" destOrd="0" presId="urn:microsoft.com/office/officeart/2005/8/layout/hProcess7"/>
    <dgm:cxn modelId="{AE48CC01-6A2D-4A81-8618-6450B983959B}" type="presOf" srcId="{FD70479A-EA26-4673-942C-73FCE991A33B}" destId="{6615F06E-E0CC-45DE-9774-49BAF0B2590F}" srcOrd="1" destOrd="0" presId="urn:microsoft.com/office/officeart/2005/8/layout/hProcess7"/>
    <dgm:cxn modelId="{36F0E102-15FB-4646-B355-43D973AE7C04}" srcId="{0A86343D-BC27-4C39-91BD-4458C6B7B844}" destId="{7B4E370D-7BCB-4A4E-87C3-152C05AD6C0E}" srcOrd="1" destOrd="0" parTransId="{F55F80E7-C8AC-425C-8C25-61AF3C16B9C5}" sibTransId="{2F109137-6B68-4ACA-A6FB-16013561C906}"/>
    <dgm:cxn modelId="{3AF3C406-27AD-4B7D-85B3-6A8668BEC04F}" type="presOf" srcId="{1AD0B679-6B7D-4860-9BFE-6AFE1A477064}" destId="{2415945B-0D01-43F5-87C8-EFB4ECBB35B3}" srcOrd="1" destOrd="0" presId="urn:microsoft.com/office/officeart/2005/8/layout/hProcess7"/>
    <dgm:cxn modelId="{AE839208-13D8-4F43-9830-2B8FFC240D57}" type="presOf" srcId="{7B4E370D-7BCB-4A4E-87C3-152C05AD6C0E}" destId="{B736E558-1F71-49E9-8E3B-3AF11DF121DC}" srcOrd="0" destOrd="1" presId="urn:microsoft.com/office/officeart/2005/8/layout/hProcess7"/>
    <dgm:cxn modelId="{F8FC3209-8091-4309-B707-AC058B0C4D51}" srcId="{FD70479A-EA26-4673-942C-73FCE991A33B}" destId="{4E6CA4C4-5770-450C-A74B-D65E1618BED1}" srcOrd="1" destOrd="0" parTransId="{64539790-94DF-4DCA-B766-C54B681494A1}" sibTransId="{D7E6A738-EB19-4D57-8B32-7D1BBB75D7CA}"/>
    <dgm:cxn modelId="{E722B611-103B-44D5-98B5-9E9CBFFAD3F6}" srcId="{FD70479A-EA26-4673-942C-73FCE991A33B}" destId="{0ECE2CDA-1025-4895-AC9B-5BB2AABB4A62}" srcOrd="0" destOrd="0" parTransId="{E32F1FFC-99E2-4287-94CF-F44696AE32CC}" sibTransId="{50A2305D-5398-49CF-AF94-2341C465D6B9}"/>
    <dgm:cxn modelId="{A4FB8B24-AF8E-4A44-9B2B-19E748754352}" type="presOf" srcId="{45CF1A48-3F6F-4405-A9C8-4A35B75ABA04}" destId="{B736E558-1F71-49E9-8E3B-3AF11DF121DC}" srcOrd="0" destOrd="0" presId="urn:microsoft.com/office/officeart/2005/8/layout/hProcess7"/>
    <dgm:cxn modelId="{4EB6FB6A-D6C6-498F-B4B9-7CA3FF290242}" srcId="{0C59C04D-991F-40CF-83EC-50A2823287AE}" destId="{1AD0B679-6B7D-4860-9BFE-6AFE1A477064}" srcOrd="2" destOrd="0" parTransId="{79448974-4C04-48A3-B42C-1CE9F64D6F34}" sibTransId="{83365DCE-D63D-4109-8969-A5FE2D47D354}"/>
    <dgm:cxn modelId="{7FFDBE6D-FBB1-4B5C-8C1B-066B9F8FA947}" srcId="{1AD0B679-6B7D-4860-9BFE-6AFE1A477064}" destId="{B1A5BB75-497C-4030-A057-9A6BF2BE34AF}" srcOrd="0" destOrd="0" parTransId="{16D207F6-9009-46A9-B9D4-75719C0E2788}" sibTransId="{178A7666-6015-4C27-94B9-F0F1E68BBCAB}"/>
    <dgm:cxn modelId="{52257653-06B8-4DD1-9361-B86A1C39C9D5}" type="presOf" srcId="{B1A5BB75-497C-4030-A057-9A6BF2BE34AF}" destId="{11BB7843-8999-44D3-80C3-D851BD44B447}" srcOrd="0" destOrd="0" presId="urn:microsoft.com/office/officeart/2005/8/layout/hProcess7"/>
    <dgm:cxn modelId="{3E61C15A-9EAF-40EF-BAA9-322D5E598355}" type="presOf" srcId="{FD70479A-EA26-4673-942C-73FCE991A33B}" destId="{290D16B8-E05B-45CC-89AC-69A57809F1B0}" srcOrd="0" destOrd="0" presId="urn:microsoft.com/office/officeart/2005/8/layout/hProcess7"/>
    <dgm:cxn modelId="{5FE2147B-EB0D-4862-A7ED-4E3FA60EB318}" type="presOf" srcId="{0A86343D-BC27-4C39-91BD-4458C6B7B844}" destId="{F3D7D7CD-25FC-4918-9FAF-9AA5381D6950}" srcOrd="0" destOrd="0" presId="urn:microsoft.com/office/officeart/2005/8/layout/hProcess7"/>
    <dgm:cxn modelId="{00B86BAC-EBD1-4F0F-B0DC-C2E785C9D910}" type="presOf" srcId="{4E6CA4C4-5770-450C-A74B-D65E1618BED1}" destId="{7DFE74BA-4C7A-46E8-9E28-55B4AF874AAA}" srcOrd="0" destOrd="1" presId="urn:microsoft.com/office/officeart/2005/8/layout/hProcess7"/>
    <dgm:cxn modelId="{F1363BBA-9135-47A1-AA10-5ADB4BE22BE7}" srcId="{0C59C04D-991F-40CF-83EC-50A2823287AE}" destId="{0A86343D-BC27-4C39-91BD-4458C6B7B844}" srcOrd="1" destOrd="0" parTransId="{C13694B1-616A-4E68-85B9-B412BAB2FD08}" sibTransId="{680E28AE-FA8F-4115-B3D9-322A69B92BF5}"/>
    <dgm:cxn modelId="{0431EEBA-7C90-40A2-8967-5BEB2CDA06C4}" type="presOf" srcId="{0A86343D-BC27-4C39-91BD-4458C6B7B844}" destId="{ED86FF7D-910B-47BE-BE17-C1691C171D1B}" srcOrd="1" destOrd="0" presId="urn:microsoft.com/office/officeart/2005/8/layout/hProcess7"/>
    <dgm:cxn modelId="{A0FC5AC9-3E7B-4CFA-8331-C9347093B749}" srcId="{0A86343D-BC27-4C39-91BD-4458C6B7B844}" destId="{45CF1A48-3F6F-4405-A9C8-4A35B75ABA04}" srcOrd="0" destOrd="0" parTransId="{CCE98CCB-CF49-43FB-BF91-F3D27A9A74C2}" sibTransId="{04C39ABE-B9A5-4D0E-A032-AC7D38E5F155}"/>
    <dgm:cxn modelId="{E31010D3-1DFC-41C8-87B0-A129C31DC17D}" type="presOf" srcId="{1AD0B679-6B7D-4860-9BFE-6AFE1A477064}" destId="{003E4001-A17B-4BEA-8217-81B113EE6D8C}" srcOrd="0" destOrd="0" presId="urn:microsoft.com/office/officeart/2005/8/layout/hProcess7"/>
    <dgm:cxn modelId="{0F227DE5-3AD7-4095-B50B-203E7833036B}" srcId="{0C59C04D-991F-40CF-83EC-50A2823287AE}" destId="{FD70479A-EA26-4673-942C-73FCE991A33B}" srcOrd="0" destOrd="0" parTransId="{AF834E29-B6D2-41DC-A080-5EFD86C111A9}" sibTransId="{D92290DC-AA96-4423-895C-40AC6063ABD6}"/>
    <dgm:cxn modelId="{42796BF9-B08F-4204-B18F-52DD128A0F2C}" type="presOf" srcId="{0ECE2CDA-1025-4895-AC9B-5BB2AABB4A62}" destId="{7DFE74BA-4C7A-46E8-9E28-55B4AF874AAA}" srcOrd="0" destOrd="0" presId="urn:microsoft.com/office/officeart/2005/8/layout/hProcess7"/>
    <dgm:cxn modelId="{624CA589-460D-476F-983B-276008C7C3F2}" type="presParOf" srcId="{9899CE4D-FE14-4F86-A77A-A971B5152911}" destId="{081C710D-87AB-4BBD-83FA-E3F0FD5640DD}" srcOrd="0" destOrd="0" presId="urn:microsoft.com/office/officeart/2005/8/layout/hProcess7"/>
    <dgm:cxn modelId="{01E8F08E-885E-495B-9E2C-1B345A26F073}" type="presParOf" srcId="{081C710D-87AB-4BBD-83FA-E3F0FD5640DD}" destId="{290D16B8-E05B-45CC-89AC-69A57809F1B0}" srcOrd="0" destOrd="0" presId="urn:microsoft.com/office/officeart/2005/8/layout/hProcess7"/>
    <dgm:cxn modelId="{404F169A-A4EE-40FB-9FA4-A86ADE7D6C82}" type="presParOf" srcId="{081C710D-87AB-4BBD-83FA-E3F0FD5640DD}" destId="{6615F06E-E0CC-45DE-9774-49BAF0B2590F}" srcOrd="1" destOrd="0" presId="urn:microsoft.com/office/officeart/2005/8/layout/hProcess7"/>
    <dgm:cxn modelId="{7434E3C0-991D-4A9E-83EA-D25C8E5D3388}" type="presParOf" srcId="{081C710D-87AB-4BBD-83FA-E3F0FD5640DD}" destId="{7DFE74BA-4C7A-46E8-9E28-55B4AF874AAA}" srcOrd="2" destOrd="0" presId="urn:microsoft.com/office/officeart/2005/8/layout/hProcess7"/>
    <dgm:cxn modelId="{E4DAAABE-3726-43DF-9867-76A7CD57CB2A}" type="presParOf" srcId="{9899CE4D-FE14-4F86-A77A-A971B5152911}" destId="{108490E9-5D87-42CB-BD6E-84D6A52BA738}" srcOrd="1" destOrd="0" presId="urn:microsoft.com/office/officeart/2005/8/layout/hProcess7"/>
    <dgm:cxn modelId="{635F61C8-53CF-4C6A-BCBD-404716ADD7D9}" type="presParOf" srcId="{9899CE4D-FE14-4F86-A77A-A971B5152911}" destId="{7136F3FB-66BC-4CC6-BF69-DAF4F49F894B}" srcOrd="2" destOrd="0" presId="urn:microsoft.com/office/officeart/2005/8/layout/hProcess7"/>
    <dgm:cxn modelId="{69FDE4D6-6EC9-420D-9477-CE5774A4BBFA}" type="presParOf" srcId="{7136F3FB-66BC-4CC6-BF69-DAF4F49F894B}" destId="{F3E33F4A-E2F6-465D-891F-08DC073E3B31}" srcOrd="0" destOrd="0" presId="urn:microsoft.com/office/officeart/2005/8/layout/hProcess7"/>
    <dgm:cxn modelId="{4418572E-650F-466F-9DD2-E8049081EE43}" type="presParOf" srcId="{7136F3FB-66BC-4CC6-BF69-DAF4F49F894B}" destId="{A4F105A0-B98E-4AF6-84B8-A09CC97143AC}" srcOrd="1" destOrd="0" presId="urn:microsoft.com/office/officeart/2005/8/layout/hProcess7"/>
    <dgm:cxn modelId="{DD684C6A-9194-4E34-A7F8-F2AA17514281}" type="presParOf" srcId="{7136F3FB-66BC-4CC6-BF69-DAF4F49F894B}" destId="{9ECB473A-60A0-42C5-A177-25B06266292E}" srcOrd="2" destOrd="0" presId="urn:microsoft.com/office/officeart/2005/8/layout/hProcess7"/>
    <dgm:cxn modelId="{6731F00B-7D35-465E-A4AB-1FD3D61EEE8F}" type="presParOf" srcId="{9899CE4D-FE14-4F86-A77A-A971B5152911}" destId="{F49D73C9-AD1D-4F31-A403-89D1EB3EB306}" srcOrd="3" destOrd="0" presId="urn:microsoft.com/office/officeart/2005/8/layout/hProcess7"/>
    <dgm:cxn modelId="{947D8D5C-3888-456C-B419-010700798EA8}" type="presParOf" srcId="{9899CE4D-FE14-4F86-A77A-A971B5152911}" destId="{0886E170-9C70-4509-B27C-E8663677B1AA}" srcOrd="4" destOrd="0" presId="urn:microsoft.com/office/officeart/2005/8/layout/hProcess7"/>
    <dgm:cxn modelId="{FC07B8D5-4A68-4BEF-9CB3-E1CBA815881E}" type="presParOf" srcId="{0886E170-9C70-4509-B27C-E8663677B1AA}" destId="{F3D7D7CD-25FC-4918-9FAF-9AA5381D6950}" srcOrd="0" destOrd="0" presId="urn:microsoft.com/office/officeart/2005/8/layout/hProcess7"/>
    <dgm:cxn modelId="{6C3AC961-1AF9-4F67-873A-D4CF01E1B9C2}" type="presParOf" srcId="{0886E170-9C70-4509-B27C-E8663677B1AA}" destId="{ED86FF7D-910B-47BE-BE17-C1691C171D1B}" srcOrd="1" destOrd="0" presId="urn:microsoft.com/office/officeart/2005/8/layout/hProcess7"/>
    <dgm:cxn modelId="{2FEAED1C-2199-4C23-AF40-354468D20BD5}" type="presParOf" srcId="{0886E170-9C70-4509-B27C-E8663677B1AA}" destId="{B736E558-1F71-49E9-8E3B-3AF11DF121DC}" srcOrd="2" destOrd="0" presId="urn:microsoft.com/office/officeart/2005/8/layout/hProcess7"/>
    <dgm:cxn modelId="{506958D8-CB30-4CAD-A85A-E4DAFB5184A7}" type="presParOf" srcId="{9899CE4D-FE14-4F86-A77A-A971B5152911}" destId="{8C0CC9D2-2DAD-4178-AB8B-4ABDFFFD92E8}" srcOrd="5" destOrd="0" presId="urn:microsoft.com/office/officeart/2005/8/layout/hProcess7"/>
    <dgm:cxn modelId="{08E7A463-A63C-4897-9F4D-66681D30F228}" type="presParOf" srcId="{9899CE4D-FE14-4F86-A77A-A971B5152911}" destId="{1C0F0AA5-F8B0-42CD-B3C2-826EF10CE30F}" srcOrd="6" destOrd="0" presId="urn:microsoft.com/office/officeart/2005/8/layout/hProcess7"/>
    <dgm:cxn modelId="{C688EE6B-55DC-4D3C-8C63-41EA249A561E}" type="presParOf" srcId="{1C0F0AA5-F8B0-42CD-B3C2-826EF10CE30F}" destId="{3BB2C408-0550-4263-B361-0AAE9F9DF3D9}" srcOrd="0" destOrd="0" presId="urn:microsoft.com/office/officeart/2005/8/layout/hProcess7"/>
    <dgm:cxn modelId="{11EBB66D-824B-4CB8-8DC7-CC9226585857}" type="presParOf" srcId="{1C0F0AA5-F8B0-42CD-B3C2-826EF10CE30F}" destId="{FC55E57B-B83B-413D-802F-8FD93240D2C5}" srcOrd="1" destOrd="0" presId="urn:microsoft.com/office/officeart/2005/8/layout/hProcess7"/>
    <dgm:cxn modelId="{4F798D9A-6570-4564-A141-041241B296F0}" type="presParOf" srcId="{1C0F0AA5-F8B0-42CD-B3C2-826EF10CE30F}" destId="{E3DC5208-9AD6-4E69-862D-4B8B8A5F8D41}" srcOrd="2" destOrd="0" presId="urn:microsoft.com/office/officeart/2005/8/layout/hProcess7"/>
    <dgm:cxn modelId="{CA7D0089-CF5B-4A53-A1D5-0C0DFF247FEF}" type="presParOf" srcId="{9899CE4D-FE14-4F86-A77A-A971B5152911}" destId="{1EDE9874-B146-4D32-A20A-BABB79DA6523}" srcOrd="7" destOrd="0" presId="urn:microsoft.com/office/officeart/2005/8/layout/hProcess7"/>
    <dgm:cxn modelId="{6B6E1607-7903-42AE-B34A-04AA133B8789}" type="presParOf" srcId="{9899CE4D-FE14-4F86-A77A-A971B5152911}" destId="{A7E3E20C-3992-4B84-878F-C9D71C2C3A4D}" srcOrd="8" destOrd="0" presId="urn:microsoft.com/office/officeart/2005/8/layout/hProcess7"/>
    <dgm:cxn modelId="{2006651B-5805-4276-B293-FC5E7C4CA645}" type="presParOf" srcId="{A7E3E20C-3992-4B84-878F-C9D71C2C3A4D}" destId="{003E4001-A17B-4BEA-8217-81B113EE6D8C}" srcOrd="0" destOrd="0" presId="urn:microsoft.com/office/officeart/2005/8/layout/hProcess7"/>
    <dgm:cxn modelId="{E0527381-D0DB-4AE5-B193-A72A72A83B2D}" type="presParOf" srcId="{A7E3E20C-3992-4B84-878F-C9D71C2C3A4D}" destId="{2415945B-0D01-43F5-87C8-EFB4ECBB35B3}" srcOrd="1" destOrd="0" presId="urn:microsoft.com/office/officeart/2005/8/layout/hProcess7"/>
    <dgm:cxn modelId="{2470633E-B4C0-4029-9782-6C477D315A24}" type="presParOf" srcId="{A7E3E20C-3992-4B84-878F-C9D71C2C3A4D}" destId="{11BB7843-8999-44D3-80C3-D851BD44B447}"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7C8D88-882D-411A-B550-3FE2527B6575}" type="doc">
      <dgm:prSet loTypeId="urn:microsoft.com/office/officeart/2005/8/layout/hProcess11" loCatId="timeline" qsTypeId="urn:microsoft.com/office/officeart/2005/8/quickstyle/simple5" qsCatId="simple" csTypeId="urn:microsoft.com/office/officeart/2005/8/colors/colorful5" csCatId="colorful" phldr="1"/>
      <dgm:spPr/>
      <dgm:t>
        <a:bodyPr/>
        <a:lstStyle/>
        <a:p>
          <a:endParaRPr lang="en-GB"/>
        </a:p>
      </dgm:t>
    </dgm:pt>
    <dgm:pt modelId="{28A27499-B45B-414C-9B1D-BE2E1A2340A1}">
      <dgm:prSet phldrT="[Text]"/>
      <dgm:spPr/>
      <dgm:t>
        <a:bodyPr/>
        <a:lstStyle/>
        <a:p>
          <a:r>
            <a:rPr lang="en-GB" b="1" dirty="0">
              <a:solidFill>
                <a:schemeClr val="accent1">
                  <a:lumMod val="50000"/>
                </a:schemeClr>
              </a:solidFill>
            </a:rPr>
            <a:t>Feindler et al., (1984) anger management training led to improvements in self-control, effective problem solving and a reduction in offending in young men. </a:t>
          </a:r>
          <a:endParaRPr lang="en-GB" dirty="0">
            <a:solidFill>
              <a:schemeClr val="accent1">
                <a:lumMod val="50000"/>
              </a:schemeClr>
            </a:solidFill>
          </a:endParaRPr>
        </a:p>
      </dgm:t>
    </dgm:pt>
    <dgm:pt modelId="{7A8EE240-5CD0-424F-9FF9-DAE32263A7D0}" type="parTrans" cxnId="{B2D7DF72-539D-4B0D-AC8B-945C90A00B01}">
      <dgm:prSet/>
      <dgm:spPr/>
      <dgm:t>
        <a:bodyPr/>
        <a:lstStyle/>
        <a:p>
          <a:endParaRPr lang="en-GB"/>
        </a:p>
      </dgm:t>
    </dgm:pt>
    <dgm:pt modelId="{76D69EDE-4B70-4D8D-B610-B43E17B043BB}" type="sibTrans" cxnId="{B2D7DF72-539D-4B0D-AC8B-945C90A00B01}">
      <dgm:prSet/>
      <dgm:spPr/>
      <dgm:t>
        <a:bodyPr/>
        <a:lstStyle/>
        <a:p>
          <a:endParaRPr lang="en-GB"/>
        </a:p>
      </dgm:t>
    </dgm:pt>
    <dgm:pt modelId="{5D0B762A-0790-49BD-881B-36FCC1855986}">
      <dgm:prSet phldrT="[Text]"/>
      <dgm:spPr/>
      <dgm:t>
        <a:bodyPr/>
        <a:lstStyle/>
        <a:p>
          <a:r>
            <a:rPr lang="en-GB" b="1" dirty="0">
              <a:solidFill>
                <a:schemeClr val="accent1">
                  <a:lumMod val="75000"/>
                </a:schemeClr>
              </a:solidFill>
            </a:rPr>
            <a:t>Ainsworth (2000) argues that it is effective but only if managed properly, given the right resources and targeted at the right offenders (i.e. those whose offences originate in their ability to manage their own anger!). </a:t>
          </a:r>
          <a:endParaRPr lang="en-GB" dirty="0">
            <a:solidFill>
              <a:schemeClr val="accent1">
                <a:lumMod val="75000"/>
              </a:schemeClr>
            </a:solidFill>
          </a:endParaRPr>
        </a:p>
      </dgm:t>
    </dgm:pt>
    <dgm:pt modelId="{BFA70F54-52DA-47F4-9E75-B80C9E2E98F2}" type="parTrans" cxnId="{1EDE28FC-85C4-4698-9C0B-F174F1B3FD6C}">
      <dgm:prSet/>
      <dgm:spPr/>
      <dgm:t>
        <a:bodyPr/>
        <a:lstStyle/>
        <a:p>
          <a:endParaRPr lang="en-GB"/>
        </a:p>
      </dgm:t>
    </dgm:pt>
    <dgm:pt modelId="{D512DCBD-D06B-475C-A2AE-ED2ECFBA28BE}" type="sibTrans" cxnId="{1EDE28FC-85C4-4698-9C0B-F174F1B3FD6C}">
      <dgm:prSet/>
      <dgm:spPr/>
      <dgm:t>
        <a:bodyPr/>
        <a:lstStyle/>
        <a:p>
          <a:endParaRPr lang="en-GB"/>
        </a:p>
      </dgm:t>
    </dgm:pt>
    <dgm:pt modelId="{78076872-939B-461A-85E0-4F362623BCAC}">
      <dgm:prSet phldrT="[Text]"/>
      <dgm:spPr/>
      <dgm:t>
        <a:bodyPr/>
        <a:lstStyle/>
        <a:p>
          <a:r>
            <a:rPr lang="en-GB" b="1" dirty="0">
              <a:solidFill>
                <a:schemeClr val="accent6">
                  <a:lumMod val="75000"/>
                </a:schemeClr>
              </a:solidFill>
            </a:rPr>
            <a:t>Early meta analyses reported that `nothing really works`. This was based on several influential studies, which led to the prevailing view that treatment and rehabilitation is pointless.</a:t>
          </a:r>
          <a:endParaRPr lang="en-GB" dirty="0">
            <a:solidFill>
              <a:schemeClr val="accent6">
                <a:lumMod val="75000"/>
              </a:schemeClr>
            </a:solidFill>
          </a:endParaRPr>
        </a:p>
      </dgm:t>
    </dgm:pt>
    <dgm:pt modelId="{67CD5963-E2CE-4554-A628-6FBCD65C444B}" type="parTrans" cxnId="{B8996350-3E78-4D64-AD47-98E527B985A9}">
      <dgm:prSet/>
      <dgm:spPr/>
      <dgm:t>
        <a:bodyPr/>
        <a:lstStyle/>
        <a:p>
          <a:endParaRPr lang="en-GB"/>
        </a:p>
      </dgm:t>
    </dgm:pt>
    <dgm:pt modelId="{5A94CE4B-0788-4463-9C22-FC60716AB71F}" type="sibTrans" cxnId="{B8996350-3E78-4D64-AD47-98E527B985A9}">
      <dgm:prSet/>
      <dgm:spPr/>
      <dgm:t>
        <a:bodyPr/>
        <a:lstStyle/>
        <a:p>
          <a:endParaRPr lang="en-GB"/>
        </a:p>
      </dgm:t>
    </dgm:pt>
    <dgm:pt modelId="{A901B37E-BA07-4C3C-ADD4-DB92B1C30C65}">
      <dgm:prSet/>
      <dgm:spPr/>
      <dgm:t>
        <a:bodyPr/>
        <a:lstStyle/>
        <a:p>
          <a:r>
            <a:rPr lang="en-GB" b="1" dirty="0">
              <a:solidFill>
                <a:schemeClr val="accent6">
                  <a:lumMod val="50000"/>
                </a:schemeClr>
              </a:solidFill>
            </a:rPr>
            <a:t>However, the 1990`s saw a revival in treatment schedules. </a:t>
          </a:r>
          <a:r>
            <a:rPr lang="en-GB" b="1" dirty="0" err="1">
              <a:solidFill>
                <a:schemeClr val="accent6">
                  <a:lumMod val="50000"/>
                </a:schemeClr>
              </a:solidFill>
            </a:rPr>
            <a:t>Lowenkamp</a:t>
          </a:r>
          <a:r>
            <a:rPr lang="en-GB" b="1" dirty="0">
              <a:solidFill>
                <a:schemeClr val="accent6">
                  <a:lumMod val="50000"/>
                </a:schemeClr>
              </a:solidFill>
            </a:rPr>
            <a:t> et al. (2010) identified principles of effective practice in their research `what works` e.g. RNR model of assessment and rehabilitation (Andrews et al 2006). </a:t>
          </a:r>
          <a:endParaRPr lang="en-GB" dirty="0">
            <a:solidFill>
              <a:schemeClr val="accent6">
                <a:lumMod val="50000"/>
              </a:schemeClr>
            </a:solidFill>
          </a:endParaRPr>
        </a:p>
      </dgm:t>
    </dgm:pt>
    <dgm:pt modelId="{1354B7E4-25B7-4A73-BCFA-C98B167E95A5}" type="parTrans" cxnId="{3B254899-7B11-4C0A-8C26-E8BA39FB8328}">
      <dgm:prSet/>
      <dgm:spPr/>
      <dgm:t>
        <a:bodyPr/>
        <a:lstStyle/>
        <a:p>
          <a:endParaRPr lang="en-GB"/>
        </a:p>
      </dgm:t>
    </dgm:pt>
    <dgm:pt modelId="{D2ACC312-B7E6-4342-AA27-5C10D399F46B}" type="sibTrans" cxnId="{3B254899-7B11-4C0A-8C26-E8BA39FB8328}">
      <dgm:prSet/>
      <dgm:spPr/>
      <dgm:t>
        <a:bodyPr/>
        <a:lstStyle/>
        <a:p>
          <a:endParaRPr lang="en-GB"/>
        </a:p>
      </dgm:t>
    </dgm:pt>
    <dgm:pt modelId="{FEFBF166-502A-4B03-B7CA-D8B600C60A5D}" type="pres">
      <dgm:prSet presAssocID="{527C8D88-882D-411A-B550-3FE2527B6575}" presName="Name0" presStyleCnt="0">
        <dgm:presLayoutVars>
          <dgm:dir/>
          <dgm:resizeHandles val="exact"/>
        </dgm:presLayoutVars>
      </dgm:prSet>
      <dgm:spPr/>
    </dgm:pt>
    <dgm:pt modelId="{4FE727B9-2048-4FCA-830F-A81346F1F8EE}" type="pres">
      <dgm:prSet presAssocID="{527C8D88-882D-411A-B550-3FE2527B6575}" presName="arrow" presStyleLbl="bgShp" presStyleIdx="0" presStyleCnt="1"/>
      <dgm:spPr/>
    </dgm:pt>
    <dgm:pt modelId="{725DF2C0-9845-4DC2-A030-15FE6D09B2BF}" type="pres">
      <dgm:prSet presAssocID="{527C8D88-882D-411A-B550-3FE2527B6575}" presName="points" presStyleCnt="0"/>
      <dgm:spPr/>
    </dgm:pt>
    <dgm:pt modelId="{91F61691-FA50-4ABE-A6F7-DE351D5D1A54}" type="pres">
      <dgm:prSet presAssocID="{28A27499-B45B-414C-9B1D-BE2E1A2340A1}" presName="compositeA" presStyleCnt="0"/>
      <dgm:spPr/>
    </dgm:pt>
    <dgm:pt modelId="{0B0C9704-2620-439E-88DD-1A1B3771F1E7}" type="pres">
      <dgm:prSet presAssocID="{28A27499-B45B-414C-9B1D-BE2E1A2340A1}" presName="textA" presStyleLbl="revTx" presStyleIdx="0" presStyleCnt="4">
        <dgm:presLayoutVars>
          <dgm:bulletEnabled val="1"/>
        </dgm:presLayoutVars>
      </dgm:prSet>
      <dgm:spPr/>
    </dgm:pt>
    <dgm:pt modelId="{07CC4E46-69D3-447A-9CC2-B5A38C19D725}" type="pres">
      <dgm:prSet presAssocID="{28A27499-B45B-414C-9B1D-BE2E1A2340A1}" presName="circleA" presStyleLbl="node1" presStyleIdx="0" presStyleCnt="4"/>
      <dgm:spPr/>
    </dgm:pt>
    <dgm:pt modelId="{C09402C8-0017-4005-A89B-8B49C3C6BBE7}" type="pres">
      <dgm:prSet presAssocID="{28A27499-B45B-414C-9B1D-BE2E1A2340A1}" presName="spaceA" presStyleCnt="0"/>
      <dgm:spPr/>
    </dgm:pt>
    <dgm:pt modelId="{4E6591C3-29D5-47D2-95E3-5BB3E5200000}" type="pres">
      <dgm:prSet presAssocID="{76D69EDE-4B70-4D8D-B610-B43E17B043BB}" presName="space" presStyleCnt="0"/>
      <dgm:spPr/>
    </dgm:pt>
    <dgm:pt modelId="{5A9F3DE9-E6E3-4246-B08E-17F88B0AB425}" type="pres">
      <dgm:prSet presAssocID="{5D0B762A-0790-49BD-881B-36FCC1855986}" presName="compositeB" presStyleCnt="0"/>
      <dgm:spPr/>
    </dgm:pt>
    <dgm:pt modelId="{ECF64EA1-6E4B-477B-ABAA-B3488226E155}" type="pres">
      <dgm:prSet presAssocID="{5D0B762A-0790-49BD-881B-36FCC1855986}" presName="textB" presStyleLbl="revTx" presStyleIdx="1" presStyleCnt="4">
        <dgm:presLayoutVars>
          <dgm:bulletEnabled val="1"/>
        </dgm:presLayoutVars>
      </dgm:prSet>
      <dgm:spPr/>
    </dgm:pt>
    <dgm:pt modelId="{61A2E38E-9D97-49BD-97F2-3ABC1B4602CD}" type="pres">
      <dgm:prSet presAssocID="{5D0B762A-0790-49BD-881B-36FCC1855986}" presName="circleB" presStyleLbl="node1" presStyleIdx="1" presStyleCnt="4"/>
      <dgm:spPr/>
    </dgm:pt>
    <dgm:pt modelId="{47F79F0E-F85A-417D-A0CB-89B97E35DD79}" type="pres">
      <dgm:prSet presAssocID="{5D0B762A-0790-49BD-881B-36FCC1855986}" presName="spaceB" presStyleCnt="0"/>
      <dgm:spPr/>
    </dgm:pt>
    <dgm:pt modelId="{E3F3B946-B2D2-464F-8A10-4543BCB1A4C5}" type="pres">
      <dgm:prSet presAssocID="{D512DCBD-D06B-475C-A2AE-ED2ECFBA28BE}" presName="space" presStyleCnt="0"/>
      <dgm:spPr/>
    </dgm:pt>
    <dgm:pt modelId="{1734E1DC-E4B8-4703-BCB6-B1988660FEA6}" type="pres">
      <dgm:prSet presAssocID="{78076872-939B-461A-85E0-4F362623BCAC}" presName="compositeA" presStyleCnt="0"/>
      <dgm:spPr/>
    </dgm:pt>
    <dgm:pt modelId="{1927C302-0318-41AA-8124-4425406CC4FC}" type="pres">
      <dgm:prSet presAssocID="{78076872-939B-461A-85E0-4F362623BCAC}" presName="textA" presStyleLbl="revTx" presStyleIdx="2" presStyleCnt="4">
        <dgm:presLayoutVars>
          <dgm:bulletEnabled val="1"/>
        </dgm:presLayoutVars>
      </dgm:prSet>
      <dgm:spPr/>
    </dgm:pt>
    <dgm:pt modelId="{F1931441-871C-4EA1-86B6-F9321AAE5EC9}" type="pres">
      <dgm:prSet presAssocID="{78076872-939B-461A-85E0-4F362623BCAC}" presName="circleA" presStyleLbl="node1" presStyleIdx="2" presStyleCnt="4"/>
      <dgm:spPr/>
    </dgm:pt>
    <dgm:pt modelId="{FE954A9B-9AA8-4D5E-AF88-1D67488BAD15}" type="pres">
      <dgm:prSet presAssocID="{78076872-939B-461A-85E0-4F362623BCAC}" presName="spaceA" presStyleCnt="0"/>
      <dgm:spPr/>
    </dgm:pt>
    <dgm:pt modelId="{CA58B26C-EFA4-4BC0-B4E4-0DD011A2C6BF}" type="pres">
      <dgm:prSet presAssocID="{5A94CE4B-0788-4463-9C22-FC60716AB71F}" presName="space" presStyleCnt="0"/>
      <dgm:spPr/>
    </dgm:pt>
    <dgm:pt modelId="{DE464EF4-C752-48CF-93C8-29CDE0C8C230}" type="pres">
      <dgm:prSet presAssocID="{A901B37E-BA07-4C3C-ADD4-DB92B1C30C65}" presName="compositeB" presStyleCnt="0"/>
      <dgm:spPr/>
    </dgm:pt>
    <dgm:pt modelId="{9F298DC8-7BEA-4039-87C5-565B3AB04C10}" type="pres">
      <dgm:prSet presAssocID="{A901B37E-BA07-4C3C-ADD4-DB92B1C30C65}" presName="textB" presStyleLbl="revTx" presStyleIdx="3" presStyleCnt="4">
        <dgm:presLayoutVars>
          <dgm:bulletEnabled val="1"/>
        </dgm:presLayoutVars>
      </dgm:prSet>
      <dgm:spPr/>
    </dgm:pt>
    <dgm:pt modelId="{82C12D87-7A5D-485C-BB30-585F4C1A241A}" type="pres">
      <dgm:prSet presAssocID="{A901B37E-BA07-4C3C-ADD4-DB92B1C30C65}" presName="circleB" presStyleLbl="node1" presStyleIdx="3" presStyleCnt="4"/>
      <dgm:spPr/>
    </dgm:pt>
    <dgm:pt modelId="{C6A8EF28-F6A5-4C8E-AFA0-2327C7031F71}" type="pres">
      <dgm:prSet presAssocID="{A901B37E-BA07-4C3C-ADD4-DB92B1C30C65}" presName="spaceB" presStyleCnt="0"/>
      <dgm:spPr/>
    </dgm:pt>
  </dgm:ptLst>
  <dgm:cxnLst>
    <dgm:cxn modelId="{F7794D6A-1201-4662-83CC-AA9E4ECB6A5F}" type="presOf" srcId="{5D0B762A-0790-49BD-881B-36FCC1855986}" destId="{ECF64EA1-6E4B-477B-ABAA-B3488226E155}" srcOrd="0" destOrd="0" presId="urn:microsoft.com/office/officeart/2005/8/layout/hProcess11"/>
    <dgm:cxn modelId="{B8996350-3E78-4D64-AD47-98E527B985A9}" srcId="{527C8D88-882D-411A-B550-3FE2527B6575}" destId="{78076872-939B-461A-85E0-4F362623BCAC}" srcOrd="2" destOrd="0" parTransId="{67CD5963-E2CE-4554-A628-6FBCD65C444B}" sibTransId="{5A94CE4B-0788-4463-9C22-FC60716AB71F}"/>
    <dgm:cxn modelId="{4B43C351-58BB-4B4E-A7C5-E4F9964DCCFA}" type="presOf" srcId="{527C8D88-882D-411A-B550-3FE2527B6575}" destId="{FEFBF166-502A-4B03-B7CA-D8B600C60A5D}" srcOrd="0" destOrd="0" presId="urn:microsoft.com/office/officeart/2005/8/layout/hProcess11"/>
    <dgm:cxn modelId="{B2D7DF72-539D-4B0D-AC8B-945C90A00B01}" srcId="{527C8D88-882D-411A-B550-3FE2527B6575}" destId="{28A27499-B45B-414C-9B1D-BE2E1A2340A1}" srcOrd="0" destOrd="0" parTransId="{7A8EE240-5CD0-424F-9FF9-DAE32263A7D0}" sibTransId="{76D69EDE-4B70-4D8D-B610-B43E17B043BB}"/>
    <dgm:cxn modelId="{7905725A-80E9-4D64-A932-74511371FF4B}" type="presOf" srcId="{A901B37E-BA07-4C3C-ADD4-DB92B1C30C65}" destId="{9F298DC8-7BEA-4039-87C5-565B3AB04C10}" srcOrd="0" destOrd="0" presId="urn:microsoft.com/office/officeart/2005/8/layout/hProcess11"/>
    <dgm:cxn modelId="{3B254899-7B11-4C0A-8C26-E8BA39FB8328}" srcId="{527C8D88-882D-411A-B550-3FE2527B6575}" destId="{A901B37E-BA07-4C3C-ADD4-DB92B1C30C65}" srcOrd="3" destOrd="0" parTransId="{1354B7E4-25B7-4A73-BCFA-C98B167E95A5}" sibTransId="{D2ACC312-B7E6-4342-AA27-5C10D399F46B}"/>
    <dgm:cxn modelId="{969D8FBD-3AD7-46EF-B2E2-E1BC1CC363CD}" type="presOf" srcId="{78076872-939B-461A-85E0-4F362623BCAC}" destId="{1927C302-0318-41AA-8124-4425406CC4FC}" srcOrd="0" destOrd="0" presId="urn:microsoft.com/office/officeart/2005/8/layout/hProcess11"/>
    <dgm:cxn modelId="{103F42EF-F909-4E02-AEE9-6E85D8A527CC}" type="presOf" srcId="{28A27499-B45B-414C-9B1D-BE2E1A2340A1}" destId="{0B0C9704-2620-439E-88DD-1A1B3771F1E7}" srcOrd="0" destOrd="0" presId="urn:microsoft.com/office/officeart/2005/8/layout/hProcess11"/>
    <dgm:cxn modelId="{1EDE28FC-85C4-4698-9C0B-F174F1B3FD6C}" srcId="{527C8D88-882D-411A-B550-3FE2527B6575}" destId="{5D0B762A-0790-49BD-881B-36FCC1855986}" srcOrd="1" destOrd="0" parTransId="{BFA70F54-52DA-47F4-9E75-B80C9E2E98F2}" sibTransId="{D512DCBD-D06B-475C-A2AE-ED2ECFBA28BE}"/>
    <dgm:cxn modelId="{020039D0-E7F1-43A9-8CE5-17A48407DCE8}" type="presParOf" srcId="{FEFBF166-502A-4B03-B7CA-D8B600C60A5D}" destId="{4FE727B9-2048-4FCA-830F-A81346F1F8EE}" srcOrd="0" destOrd="0" presId="urn:microsoft.com/office/officeart/2005/8/layout/hProcess11"/>
    <dgm:cxn modelId="{2DDF60B2-86D4-4DAA-A2BA-7E190C128CCF}" type="presParOf" srcId="{FEFBF166-502A-4B03-B7CA-D8B600C60A5D}" destId="{725DF2C0-9845-4DC2-A030-15FE6D09B2BF}" srcOrd="1" destOrd="0" presId="urn:microsoft.com/office/officeart/2005/8/layout/hProcess11"/>
    <dgm:cxn modelId="{A554E89C-D40D-4424-A8E6-48B054A3E9F3}" type="presParOf" srcId="{725DF2C0-9845-4DC2-A030-15FE6D09B2BF}" destId="{91F61691-FA50-4ABE-A6F7-DE351D5D1A54}" srcOrd="0" destOrd="0" presId="urn:microsoft.com/office/officeart/2005/8/layout/hProcess11"/>
    <dgm:cxn modelId="{66F1C9A7-54FA-4C7D-8AF7-817DC60F5526}" type="presParOf" srcId="{91F61691-FA50-4ABE-A6F7-DE351D5D1A54}" destId="{0B0C9704-2620-439E-88DD-1A1B3771F1E7}" srcOrd="0" destOrd="0" presId="urn:microsoft.com/office/officeart/2005/8/layout/hProcess11"/>
    <dgm:cxn modelId="{F68B4989-8C6A-4DB4-BFA1-5D293BEA3D69}" type="presParOf" srcId="{91F61691-FA50-4ABE-A6F7-DE351D5D1A54}" destId="{07CC4E46-69D3-447A-9CC2-B5A38C19D725}" srcOrd="1" destOrd="0" presId="urn:microsoft.com/office/officeart/2005/8/layout/hProcess11"/>
    <dgm:cxn modelId="{9A3EB972-9417-496E-A247-C107C7EC2EB7}" type="presParOf" srcId="{91F61691-FA50-4ABE-A6F7-DE351D5D1A54}" destId="{C09402C8-0017-4005-A89B-8B49C3C6BBE7}" srcOrd="2" destOrd="0" presId="urn:microsoft.com/office/officeart/2005/8/layout/hProcess11"/>
    <dgm:cxn modelId="{4AF60E28-2E82-4801-B6B4-CA01FD20E995}" type="presParOf" srcId="{725DF2C0-9845-4DC2-A030-15FE6D09B2BF}" destId="{4E6591C3-29D5-47D2-95E3-5BB3E5200000}" srcOrd="1" destOrd="0" presId="urn:microsoft.com/office/officeart/2005/8/layout/hProcess11"/>
    <dgm:cxn modelId="{D95CB54E-93A4-42D0-BE37-841332B7D0C9}" type="presParOf" srcId="{725DF2C0-9845-4DC2-A030-15FE6D09B2BF}" destId="{5A9F3DE9-E6E3-4246-B08E-17F88B0AB425}" srcOrd="2" destOrd="0" presId="urn:microsoft.com/office/officeart/2005/8/layout/hProcess11"/>
    <dgm:cxn modelId="{6DF05171-AF9C-417F-B326-CEB3A90F4FA7}" type="presParOf" srcId="{5A9F3DE9-E6E3-4246-B08E-17F88B0AB425}" destId="{ECF64EA1-6E4B-477B-ABAA-B3488226E155}" srcOrd="0" destOrd="0" presId="urn:microsoft.com/office/officeart/2005/8/layout/hProcess11"/>
    <dgm:cxn modelId="{CC104878-C060-4C80-A07F-51EE34B9212E}" type="presParOf" srcId="{5A9F3DE9-E6E3-4246-B08E-17F88B0AB425}" destId="{61A2E38E-9D97-49BD-97F2-3ABC1B4602CD}" srcOrd="1" destOrd="0" presId="urn:microsoft.com/office/officeart/2005/8/layout/hProcess11"/>
    <dgm:cxn modelId="{ECA5F58F-5D72-4EA5-BA9F-2E96A088DD7F}" type="presParOf" srcId="{5A9F3DE9-E6E3-4246-B08E-17F88B0AB425}" destId="{47F79F0E-F85A-417D-A0CB-89B97E35DD79}" srcOrd="2" destOrd="0" presId="urn:microsoft.com/office/officeart/2005/8/layout/hProcess11"/>
    <dgm:cxn modelId="{B3D12ADB-AE8F-44E3-B375-2B8377F4C537}" type="presParOf" srcId="{725DF2C0-9845-4DC2-A030-15FE6D09B2BF}" destId="{E3F3B946-B2D2-464F-8A10-4543BCB1A4C5}" srcOrd="3" destOrd="0" presId="urn:microsoft.com/office/officeart/2005/8/layout/hProcess11"/>
    <dgm:cxn modelId="{278ABAFA-C985-4651-B1B6-395BA2B31CC9}" type="presParOf" srcId="{725DF2C0-9845-4DC2-A030-15FE6D09B2BF}" destId="{1734E1DC-E4B8-4703-BCB6-B1988660FEA6}" srcOrd="4" destOrd="0" presId="urn:microsoft.com/office/officeart/2005/8/layout/hProcess11"/>
    <dgm:cxn modelId="{1519891C-535A-40E4-8895-47F3EA9D1013}" type="presParOf" srcId="{1734E1DC-E4B8-4703-BCB6-B1988660FEA6}" destId="{1927C302-0318-41AA-8124-4425406CC4FC}" srcOrd="0" destOrd="0" presId="urn:microsoft.com/office/officeart/2005/8/layout/hProcess11"/>
    <dgm:cxn modelId="{4A03B8A2-C551-4007-9DD1-384B3F80A5C8}" type="presParOf" srcId="{1734E1DC-E4B8-4703-BCB6-B1988660FEA6}" destId="{F1931441-871C-4EA1-86B6-F9321AAE5EC9}" srcOrd="1" destOrd="0" presId="urn:microsoft.com/office/officeart/2005/8/layout/hProcess11"/>
    <dgm:cxn modelId="{338F95F1-43F8-40CC-BE39-877CD8573D11}" type="presParOf" srcId="{1734E1DC-E4B8-4703-BCB6-B1988660FEA6}" destId="{FE954A9B-9AA8-4D5E-AF88-1D67488BAD15}" srcOrd="2" destOrd="0" presId="urn:microsoft.com/office/officeart/2005/8/layout/hProcess11"/>
    <dgm:cxn modelId="{496C262D-E0C5-4463-9DDD-CF79E30F2F39}" type="presParOf" srcId="{725DF2C0-9845-4DC2-A030-15FE6D09B2BF}" destId="{CA58B26C-EFA4-4BC0-B4E4-0DD011A2C6BF}" srcOrd="5" destOrd="0" presId="urn:microsoft.com/office/officeart/2005/8/layout/hProcess11"/>
    <dgm:cxn modelId="{5361C1B4-2FD7-4A31-9799-A5A73B4D9C34}" type="presParOf" srcId="{725DF2C0-9845-4DC2-A030-15FE6D09B2BF}" destId="{DE464EF4-C752-48CF-93C8-29CDE0C8C230}" srcOrd="6" destOrd="0" presId="urn:microsoft.com/office/officeart/2005/8/layout/hProcess11"/>
    <dgm:cxn modelId="{2C4DAB01-F256-4547-AE05-1D65B08AB63F}" type="presParOf" srcId="{DE464EF4-C752-48CF-93C8-29CDE0C8C230}" destId="{9F298DC8-7BEA-4039-87C5-565B3AB04C10}" srcOrd="0" destOrd="0" presId="urn:microsoft.com/office/officeart/2005/8/layout/hProcess11"/>
    <dgm:cxn modelId="{5F620839-AA42-44F0-9150-4A6004B5E229}" type="presParOf" srcId="{DE464EF4-C752-48CF-93C8-29CDE0C8C230}" destId="{82C12D87-7A5D-485C-BB30-585F4C1A241A}" srcOrd="1" destOrd="0" presId="urn:microsoft.com/office/officeart/2005/8/layout/hProcess11"/>
    <dgm:cxn modelId="{876224F4-10C1-4117-883E-A3166CF7E5DD}" type="presParOf" srcId="{DE464EF4-C752-48CF-93C8-29CDE0C8C230}" destId="{C6A8EF28-F6A5-4C8E-AFA0-2327C7031F71}"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7C08E8A-3A42-4E65-8682-BBA264E3A898}" type="doc">
      <dgm:prSet loTypeId="urn:microsoft.com/office/officeart/2008/layout/HorizontalMultiLevelHierarchy" loCatId="hierarchy" qsTypeId="urn:microsoft.com/office/officeart/2005/8/quickstyle/3d1" qsCatId="3D" csTypeId="urn:microsoft.com/office/officeart/2005/8/colors/accent1_4" csCatId="accent1" phldr="1"/>
      <dgm:spPr/>
      <dgm:t>
        <a:bodyPr/>
        <a:lstStyle/>
        <a:p>
          <a:endParaRPr lang="en-GB"/>
        </a:p>
      </dgm:t>
    </dgm:pt>
    <dgm:pt modelId="{1C50F16C-5095-4C63-AA6A-E5EAFCD1D176}">
      <dgm:prSet phldrT="[Text]"/>
      <dgm:spPr/>
      <dgm:t>
        <a:bodyPr/>
        <a:lstStyle/>
        <a:p>
          <a:r>
            <a:rPr lang="en-GB" b="1"/>
            <a:t>Andrews and Bonta (1994) introduced the RNR index- Risks Needs and Responsivity. </a:t>
          </a:r>
          <a:endParaRPr lang="en-GB" dirty="0"/>
        </a:p>
      </dgm:t>
    </dgm:pt>
    <dgm:pt modelId="{44DD8CC5-C3FA-457E-8F62-E221ED600614}" type="parTrans" cxnId="{CDC4E33E-339E-4F5F-A4CA-52C34BCCCF47}">
      <dgm:prSet/>
      <dgm:spPr/>
      <dgm:t>
        <a:bodyPr/>
        <a:lstStyle/>
        <a:p>
          <a:endParaRPr lang="en-GB"/>
        </a:p>
      </dgm:t>
    </dgm:pt>
    <dgm:pt modelId="{00D89079-99C7-42B4-A108-491773DE024B}" type="sibTrans" cxnId="{CDC4E33E-339E-4F5F-A4CA-52C34BCCCF47}">
      <dgm:prSet/>
      <dgm:spPr/>
      <dgm:t>
        <a:bodyPr/>
        <a:lstStyle/>
        <a:p>
          <a:endParaRPr lang="en-GB"/>
        </a:p>
      </dgm:t>
    </dgm:pt>
    <dgm:pt modelId="{472F6C7C-7F58-4D65-87A3-65B3B87A15D3}">
      <dgm:prSet phldrT="[Text]"/>
      <dgm:spPr/>
      <dgm:t>
        <a:bodyPr/>
        <a:lstStyle/>
        <a:p>
          <a:r>
            <a:rPr lang="en-GB" b="1"/>
            <a:t>There are two levels of need-1. Criminogenic- dynamic and goal oriented</a:t>
          </a:r>
          <a:endParaRPr lang="en-GB" dirty="0"/>
        </a:p>
      </dgm:t>
    </dgm:pt>
    <dgm:pt modelId="{E3245482-6BB5-4DB6-A57F-6E850C344AD3}" type="parTrans" cxnId="{51A2FD59-B079-475A-BD91-E4053C44F5AE}">
      <dgm:prSet/>
      <dgm:spPr/>
      <dgm:t>
        <a:bodyPr/>
        <a:lstStyle/>
        <a:p>
          <a:endParaRPr lang="en-GB"/>
        </a:p>
      </dgm:t>
    </dgm:pt>
    <dgm:pt modelId="{14A41542-A556-41F8-9098-FB37BC9BAF80}" type="sibTrans" cxnId="{51A2FD59-B079-475A-BD91-E4053C44F5AE}">
      <dgm:prSet/>
      <dgm:spPr/>
      <dgm:t>
        <a:bodyPr/>
        <a:lstStyle/>
        <a:p>
          <a:endParaRPr lang="en-GB"/>
        </a:p>
      </dgm:t>
    </dgm:pt>
    <dgm:pt modelId="{015FA185-626F-4A10-8680-E3D5CD9BFA3C}">
      <dgm:prSet phldrT="[Text]"/>
      <dgm:spPr/>
      <dgm:t>
        <a:bodyPr/>
        <a:lstStyle/>
        <a:p>
          <a:r>
            <a:rPr lang="en-GB" b="1"/>
            <a:t>2. Non-Criminogenic - more stable and less linked to criminal behaviour</a:t>
          </a:r>
          <a:endParaRPr lang="en-GB" dirty="0"/>
        </a:p>
      </dgm:t>
    </dgm:pt>
    <dgm:pt modelId="{30AB1F86-A6F5-4A77-822D-DBEEAA9246C9}" type="parTrans" cxnId="{EB99F499-9B6C-4838-8088-C8D397D54B6B}">
      <dgm:prSet/>
      <dgm:spPr/>
      <dgm:t>
        <a:bodyPr/>
        <a:lstStyle/>
        <a:p>
          <a:endParaRPr lang="en-GB"/>
        </a:p>
      </dgm:t>
    </dgm:pt>
    <dgm:pt modelId="{7D6631B1-E60E-41E0-BE1C-3E1D47C2571D}" type="sibTrans" cxnId="{EB99F499-9B6C-4838-8088-C8D397D54B6B}">
      <dgm:prSet/>
      <dgm:spPr/>
      <dgm:t>
        <a:bodyPr/>
        <a:lstStyle/>
        <a:p>
          <a:endParaRPr lang="en-GB"/>
        </a:p>
      </dgm:t>
    </dgm:pt>
    <dgm:pt modelId="{D1BD10E9-626D-4CB9-96B9-700509CC045C}" type="pres">
      <dgm:prSet presAssocID="{37C08E8A-3A42-4E65-8682-BBA264E3A898}" presName="Name0" presStyleCnt="0">
        <dgm:presLayoutVars>
          <dgm:chPref val="1"/>
          <dgm:dir/>
          <dgm:animOne val="branch"/>
          <dgm:animLvl val="lvl"/>
          <dgm:resizeHandles val="exact"/>
        </dgm:presLayoutVars>
      </dgm:prSet>
      <dgm:spPr/>
    </dgm:pt>
    <dgm:pt modelId="{743291EA-888C-49D1-A68F-B7FA6938BC04}" type="pres">
      <dgm:prSet presAssocID="{1C50F16C-5095-4C63-AA6A-E5EAFCD1D176}" presName="root1" presStyleCnt="0"/>
      <dgm:spPr/>
    </dgm:pt>
    <dgm:pt modelId="{6518D69E-4757-43A7-8A6E-FE214544A766}" type="pres">
      <dgm:prSet presAssocID="{1C50F16C-5095-4C63-AA6A-E5EAFCD1D176}" presName="LevelOneTextNode" presStyleLbl="node0" presStyleIdx="0" presStyleCnt="1" custScaleX="176799">
        <dgm:presLayoutVars>
          <dgm:chPref val="3"/>
        </dgm:presLayoutVars>
      </dgm:prSet>
      <dgm:spPr/>
    </dgm:pt>
    <dgm:pt modelId="{5E066524-473F-4A2E-9147-A0723CCA739C}" type="pres">
      <dgm:prSet presAssocID="{1C50F16C-5095-4C63-AA6A-E5EAFCD1D176}" presName="level2hierChild" presStyleCnt="0"/>
      <dgm:spPr/>
    </dgm:pt>
    <dgm:pt modelId="{5B660759-1F5E-4F7E-8CB8-CA0A22A293E9}" type="pres">
      <dgm:prSet presAssocID="{E3245482-6BB5-4DB6-A57F-6E850C344AD3}" presName="conn2-1" presStyleLbl="parChTrans1D2" presStyleIdx="0" presStyleCnt="2"/>
      <dgm:spPr/>
    </dgm:pt>
    <dgm:pt modelId="{EC9F00B3-F3D3-4DC2-966E-1876B85DAF4D}" type="pres">
      <dgm:prSet presAssocID="{E3245482-6BB5-4DB6-A57F-6E850C344AD3}" presName="connTx" presStyleLbl="parChTrans1D2" presStyleIdx="0" presStyleCnt="2"/>
      <dgm:spPr/>
    </dgm:pt>
    <dgm:pt modelId="{3D05E289-22DE-4004-AC83-57F988A5D94C}" type="pres">
      <dgm:prSet presAssocID="{472F6C7C-7F58-4D65-87A3-65B3B87A15D3}" presName="root2" presStyleCnt="0"/>
      <dgm:spPr/>
    </dgm:pt>
    <dgm:pt modelId="{98444659-599D-481E-88C8-5A6566AA6DEE}" type="pres">
      <dgm:prSet presAssocID="{472F6C7C-7F58-4D65-87A3-65B3B87A15D3}" presName="LevelTwoTextNode" presStyleLbl="node2" presStyleIdx="0" presStyleCnt="2">
        <dgm:presLayoutVars>
          <dgm:chPref val="3"/>
        </dgm:presLayoutVars>
      </dgm:prSet>
      <dgm:spPr/>
    </dgm:pt>
    <dgm:pt modelId="{6620C08E-2AD4-49E0-999D-66344A90CF1A}" type="pres">
      <dgm:prSet presAssocID="{472F6C7C-7F58-4D65-87A3-65B3B87A15D3}" presName="level3hierChild" presStyleCnt="0"/>
      <dgm:spPr/>
    </dgm:pt>
    <dgm:pt modelId="{1DC75F7C-BBD6-4AA4-B0BA-5FAB078FC64A}" type="pres">
      <dgm:prSet presAssocID="{30AB1F86-A6F5-4A77-822D-DBEEAA9246C9}" presName="conn2-1" presStyleLbl="parChTrans1D2" presStyleIdx="1" presStyleCnt="2"/>
      <dgm:spPr/>
    </dgm:pt>
    <dgm:pt modelId="{325A5200-30B0-4EBD-8E4B-2B2B546D195F}" type="pres">
      <dgm:prSet presAssocID="{30AB1F86-A6F5-4A77-822D-DBEEAA9246C9}" presName="connTx" presStyleLbl="parChTrans1D2" presStyleIdx="1" presStyleCnt="2"/>
      <dgm:spPr/>
    </dgm:pt>
    <dgm:pt modelId="{76F2FB7A-D7BD-4150-B89A-C03D0C64B2C2}" type="pres">
      <dgm:prSet presAssocID="{015FA185-626F-4A10-8680-E3D5CD9BFA3C}" presName="root2" presStyleCnt="0"/>
      <dgm:spPr/>
    </dgm:pt>
    <dgm:pt modelId="{65862D6D-E228-4999-BA32-9056D8AFCF59}" type="pres">
      <dgm:prSet presAssocID="{015FA185-626F-4A10-8680-E3D5CD9BFA3C}" presName="LevelTwoTextNode" presStyleLbl="node2" presStyleIdx="1" presStyleCnt="2">
        <dgm:presLayoutVars>
          <dgm:chPref val="3"/>
        </dgm:presLayoutVars>
      </dgm:prSet>
      <dgm:spPr/>
    </dgm:pt>
    <dgm:pt modelId="{E929F1F4-189C-4DEA-8980-2E6455B4EA02}" type="pres">
      <dgm:prSet presAssocID="{015FA185-626F-4A10-8680-E3D5CD9BFA3C}" presName="level3hierChild" presStyleCnt="0"/>
      <dgm:spPr/>
    </dgm:pt>
  </dgm:ptLst>
  <dgm:cxnLst>
    <dgm:cxn modelId="{6EBDA611-183D-450C-9550-C7767B7CA60B}" type="presOf" srcId="{1C50F16C-5095-4C63-AA6A-E5EAFCD1D176}" destId="{6518D69E-4757-43A7-8A6E-FE214544A766}" srcOrd="0" destOrd="0" presId="urn:microsoft.com/office/officeart/2008/layout/HorizontalMultiLevelHierarchy"/>
    <dgm:cxn modelId="{C229B811-3409-4CD8-8453-C5648E3A8F22}" type="presOf" srcId="{37C08E8A-3A42-4E65-8682-BBA264E3A898}" destId="{D1BD10E9-626D-4CB9-96B9-700509CC045C}" srcOrd="0" destOrd="0" presId="urn:microsoft.com/office/officeart/2008/layout/HorizontalMultiLevelHierarchy"/>
    <dgm:cxn modelId="{71167C32-D3D4-4DED-ACB0-6C8B1D335937}" type="presOf" srcId="{E3245482-6BB5-4DB6-A57F-6E850C344AD3}" destId="{EC9F00B3-F3D3-4DC2-966E-1876B85DAF4D}" srcOrd="1" destOrd="0" presId="urn:microsoft.com/office/officeart/2008/layout/HorizontalMultiLevelHierarchy"/>
    <dgm:cxn modelId="{CDC4E33E-339E-4F5F-A4CA-52C34BCCCF47}" srcId="{37C08E8A-3A42-4E65-8682-BBA264E3A898}" destId="{1C50F16C-5095-4C63-AA6A-E5EAFCD1D176}" srcOrd="0" destOrd="0" parTransId="{44DD8CC5-C3FA-457E-8F62-E221ED600614}" sibTransId="{00D89079-99C7-42B4-A108-491773DE024B}"/>
    <dgm:cxn modelId="{46697367-5369-4579-97EB-51E93B101DD9}" type="presOf" srcId="{E3245482-6BB5-4DB6-A57F-6E850C344AD3}" destId="{5B660759-1F5E-4F7E-8CB8-CA0A22A293E9}" srcOrd="0" destOrd="0" presId="urn:microsoft.com/office/officeart/2008/layout/HorizontalMultiLevelHierarchy"/>
    <dgm:cxn modelId="{DBDC6D6F-8CC7-49A2-A275-8AED84BA3E48}" type="presOf" srcId="{472F6C7C-7F58-4D65-87A3-65B3B87A15D3}" destId="{98444659-599D-481E-88C8-5A6566AA6DEE}" srcOrd="0" destOrd="0" presId="urn:microsoft.com/office/officeart/2008/layout/HorizontalMultiLevelHierarchy"/>
    <dgm:cxn modelId="{51A2FD59-B079-475A-BD91-E4053C44F5AE}" srcId="{1C50F16C-5095-4C63-AA6A-E5EAFCD1D176}" destId="{472F6C7C-7F58-4D65-87A3-65B3B87A15D3}" srcOrd="0" destOrd="0" parTransId="{E3245482-6BB5-4DB6-A57F-6E850C344AD3}" sibTransId="{14A41542-A556-41F8-9098-FB37BC9BAF80}"/>
    <dgm:cxn modelId="{EB99F499-9B6C-4838-8088-C8D397D54B6B}" srcId="{1C50F16C-5095-4C63-AA6A-E5EAFCD1D176}" destId="{015FA185-626F-4A10-8680-E3D5CD9BFA3C}" srcOrd="1" destOrd="0" parTransId="{30AB1F86-A6F5-4A77-822D-DBEEAA9246C9}" sibTransId="{7D6631B1-E60E-41E0-BE1C-3E1D47C2571D}"/>
    <dgm:cxn modelId="{CA4091BE-8AF9-4071-9222-B44259AE90C0}" type="presOf" srcId="{015FA185-626F-4A10-8680-E3D5CD9BFA3C}" destId="{65862D6D-E228-4999-BA32-9056D8AFCF59}" srcOrd="0" destOrd="0" presId="urn:microsoft.com/office/officeart/2008/layout/HorizontalMultiLevelHierarchy"/>
    <dgm:cxn modelId="{437C65D5-F29C-4198-BB43-459CD9D264B5}" type="presOf" srcId="{30AB1F86-A6F5-4A77-822D-DBEEAA9246C9}" destId="{325A5200-30B0-4EBD-8E4B-2B2B546D195F}" srcOrd="1" destOrd="0" presId="urn:microsoft.com/office/officeart/2008/layout/HorizontalMultiLevelHierarchy"/>
    <dgm:cxn modelId="{237E7BE9-D4FB-4D91-A2C2-BDF871C787BC}" type="presOf" srcId="{30AB1F86-A6F5-4A77-822D-DBEEAA9246C9}" destId="{1DC75F7C-BBD6-4AA4-B0BA-5FAB078FC64A}" srcOrd="0" destOrd="0" presId="urn:microsoft.com/office/officeart/2008/layout/HorizontalMultiLevelHierarchy"/>
    <dgm:cxn modelId="{7C4E3954-D2ED-4BFC-885D-7C13527B5908}" type="presParOf" srcId="{D1BD10E9-626D-4CB9-96B9-700509CC045C}" destId="{743291EA-888C-49D1-A68F-B7FA6938BC04}" srcOrd="0" destOrd="0" presId="urn:microsoft.com/office/officeart/2008/layout/HorizontalMultiLevelHierarchy"/>
    <dgm:cxn modelId="{21C58C7F-BEDB-4BED-8D50-C595068775BF}" type="presParOf" srcId="{743291EA-888C-49D1-A68F-B7FA6938BC04}" destId="{6518D69E-4757-43A7-8A6E-FE214544A766}" srcOrd="0" destOrd="0" presId="urn:microsoft.com/office/officeart/2008/layout/HorizontalMultiLevelHierarchy"/>
    <dgm:cxn modelId="{2B32A16D-5D77-4F61-91BE-A3E1D103EBB2}" type="presParOf" srcId="{743291EA-888C-49D1-A68F-B7FA6938BC04}" destId="{5E066524-473F-4A2E-9147-A0723CCA739C}" srcOrd="1" destOrd="0" presId="urn:microsoft.com/office/officeart/2008/layout/HorizontalMultiLevelHierarchy"/>
    <dgm:cxn modelId="{C8C507E2-79A2-4186-AE9C-6A470EC749F3}" type="presParOf" srcId="{5E066524-473F-4A2E-9147-A0723CCA739C}" destId="{5B660759-1F5E-4F7E-8CB8-CA0A22A293E9}" srcOrd="0" destOrd="0" presId="urn:microsoft.com/office/officeart/2008/layout/HorizontalMultiLevelHierarchy"/>
    <dgm:cxn modelId="{4C4D5932-3E33-492E-B5B2-628854795A9D}" type="presParOf" srcId="{5B660759-1F5E-4F7E-8CB8-CA0A22A293E9}" destId="{EC9F00B3-F3D3-4DC2-966E-1876B85DAF4D}" srcOrd="0" destOrd="0" presId="urn:microsoft.com/office/officeart/2008/layout/HorizontalMultiLevelHierarchy"/>
    <dgm:cxn modelId="{C4F02C99-9784-42F7-8C07-8E4EDE79A0A6}" type="presParOf" srcId="{5E066524-473F-4A2E-9147-A0723CCA739C}" destId="{3D05E289-22DE-4004-AC83-57F988A5D94C}" srcOrd="1" destOrd="0" presId="urn:microsoft.com/office/officeart/2008/layout/HorizontalMultiLevelHierarchy"/>
    <dgm:cxn modelId="{D9516C17-D72A-49C6-80A8-533D0C518A24}" type="presParOf" srcId="{3D05E289-22DE-4004-AC83-57F988A5D94C}" destId="{98444659-599D-481E-88C8-5A6566AA6DEE}" srcOrd="0" destOrd="0" presId="urn:microsoft.com/office/officeart/2008/layout/HorizontalMultiLevelHierarchy"/>
    <dgm:cxn modelId="{5A357E8E-42D7-4B8E-A850-CCA93C7D59DF}" type="presParOf" srcId="{3D05E289-22DE-4004-AC83-57F988A5D94C}" destId="{6620C08E-2AD4-49E0-999D-66344A90CF1A}" srcOrd="1" destOrd="0" presId="urn:microsoft.com/office/officeart/2008/layout/HorizontalMultiLevelHierarchy"/>
    <dgm:cxn modelId="{74D47056-59B6-4B3B-AE3C-45C9CCE29B70}" type="presParOf" srcId="{5E066524-473F-4A2E-9147-A0723CCA739C}" destId="{1DC75F7C-BBD6-4AA4-B0BA-5FAB078FC64A}" srcOrd="2" destOrd="0" presId="urn:microsoft.com/office/officeart/2008/layout/HorizontalMultiLevelHierarchy"/>
    <dgm:cxn modelId="{4B4E809B-A817-43E9-A375-BE526FFC3CA6}" type="presParOf" srcId="{1DC75F7C-BBD6-4AA4-B0BA-5FAB078FC64A}" destId="{325A5200-30B0-4EBD-8E4B-2B2B546D195F}" srcOrd="0" destOrd="0" presId="urn:microsoft.com/office/officeart/2008/layout/HorizontalMultiLevelHierarchy"/>
    <dgm:cxn modelId="{B5D087AB-22F4-4EB7-A573-70CB7C9ADE9E}" type="presParOf" srcId="{5E066524-473F-4A2E-9147-A0723CCA739C}" destId="{76F2FB7A-D7BD-4150-B89A-C03D0C64B2C2}" srcOrd="3" destOrd="0" presId="urn:microsoft.com/office/officeart/2008/layout/HorizontalMultiLevelHierarchy"/>
    <dgm:cxn modelId="{F0A94405-C773-4DB3-A25A-7EC4D8D7C951}" type="presParOf" srcId="{76F2FB7A-D7BD-4150-B89A-C03D0C64B2C2}" destId="{65862D6D-E228-4999-BA32-9056D8AFCF59}" srcOrd="0" destOrd="0" presId="urn:microsoft.com/office/officeart/2008/layout/HorizontalMultiLevelHierarchy"/>
    <dgm:cxn modelId="{32808A0C-4094-484A-8972-AA2F6A00A619}" type="presParOf" srcId="{76F2FB7A-D7BD-4150-B89A-C03D0C64B2C2}" destId="{E929F1F4-189C-4DEA-8980-2E6455B4EA02}"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6525284-84A0-435B-B9D4-AC9F3F013DD8}" type="doc">
      <dgm:prSet loTypeId="urn:microsoft.com/office/officeart/2008/layout/VerticalCurvedList" loCatId="list" qsTypeId="urn:microsoft.com/office/officeart/2005/8/quickstyle/3d1" qsCatId="3D" csTypeId="urn:microsoft.com/office/officeart/2005/8/colors/colorful5" csCatId="colorful" phldr="1"/>
      <dgm:spPr/>
      <dgm:t>
        <a:bodyPr/>
        <a:lstStyle/>
        <a:p>
          <a:endParaRPr lang="en-GB"/>
        </a:p>
      </dgm:t>
    </dgm:pt>
    <dgm:pt modelId="{BBDC2515-D0D7-4015-8800-821B8E355087}">
      <dgm:prSet phldrT="[Text]" phldr="0"/>
      <dgm:spPr/>
      <dgm:t>
        <a:bodyPr/>
        <a:lstStyle/>
        <a:p>
          <a:r>
            <a:rPr lang="en-GB" b="1" dirty="0"/>
            <a:t>CBT</a:t>
          </a:r>
        </a:p>
      </dgm:t>
    </dgm:pt>
    <dgm:pt modelId="{6AA35CEA-8752-4FF4-B19E-F878D0566820}" type="parTrans" cxnId="{FD6CF0F2-8989-446E-8F71-A948E217F1B6}">
      <dgm:prSet/>
      <dgm:spPr/>
      <dgm:t>
        <a:bodyPr/>
        <a:lstStyle/>
        <a:p>
          <a:endParaRPr lang="en-GB"/>
        </a:p>
      </dgm:t>
    </dgm:pt>
    <dgm:pt modelId="{B53588A5-841B-4BEF-8899-4364126A4924}" type="sibTrans" cxnId="{FD6CF0F2-8989-446E-8F71-A948E217F1B6}">
      <dgm:prSet/>
      <dgm:spPr/>
      <dgm:t>
        <a:bodyPr/>
        <a:lstStyle/>
        <a:p>
          <a:endParaRPr lang="en-GB"/>
        </a:p>
      </dgm:t>
    </dgm:pt>
    <dgm:pt modelId="{DD11DA5C-68ED-45B1-A68F-DF069B3F7959}">
      <dgm:prSet phldrT="[Text]" phldr="0"/>
      <dgm:spPr/>
      <dgm:t>
        <a:bodyPr/>
        <a:lstStyle/>
        <a:p>
          <a:r>
            <a:rPr lang="en-GB" b="1" dirty="0">
              <a:solidFill>
                <a:schemeClr val="accent6">
                  <a:lumMod val="50000"/>
                </a:schemeClr>
              </a:solidFill>
            </a:rPr>
            <a:t>Group or Milieu Therapy</a:t>
          </a:r>
        </a:p>
      </dgm:t>
    </dgm:pt>
    <dgm:pt modelId="{A57CF8D5-EB57-4935-9C79-186AE5EE90DD}" type="parTrans" cxnId="{9F039CDA-B0B2-44EE-8293-38B661B595AD}">
      <dgm:prSet/>
      <dgm:spPr/>
      <dgm:t>
        <a:bodyPr/>
        <a:lstStyle/>
        <a:p>
          <a:endParaRPr lang="en-GB"/>
        </a:p>
      </dgm:t>
    </dgm:pt>
    <dgm:pt modelId="{E77A9A16-1054-42CD-95D9-61B0021D504B}" type="sibTrans" cxnId="{9F039CDA-B0B2-44EE-8293-38B661B595AD}">
      <dgm:prSet/>
      <dgm:spPr/>
      <dgm:t>
        <a:bodyPr/>
        <a:lstStyle/>
        <a:p>
          <a:endParaRPr lang="en-GB"/>
        </a:p>
      </dgm:t>
    </dgm:pt>
    <dgm:pt modelId="{EDD63726-E95E-4134-A659-4F24130DD388}">
      <dgm:prSet phldrT="[Text]" phldr="0"/>
      <dgm:spPr/>
      <dgm:t>
        <a:bodyPr/>
        <a:lstStyle/>
        <a:p>
          <a:r>
            <a:rPr lang="en-GB" b="1" dirty="0">
              <a:solidFill>
                <a:schemeClr val="bg1"/>
              </a:solidFill>
            </a:rPr>
            <a:t>Reality Therapy</a:t>
          </a:r>
        </a:p>
      </dgm:t>
    </dgm:pt>
    <dgm:pt modelId="{286681D8-A199-44D6-AB25-F0BD9E5A026A}" type="parTrans" cxnId="{DF6D4B46-65F0-4834-9899-027996F435CC}">
      <dgm:prSet/>
      <dgm:spPr/>
      <dgm:t>
        <a:bodyPr/>
        <a:lstStyle/>
        <a:p>
          <a:endParaRPr lang="en-GB"/>
        </a:p>
      </dgm:t>
    </dgm:pt>
    <dgm:pt modelId="{D9B3FBCD-2E13-4DDE-961A-8BEC6881D27D}" type="sibTrans" cxnId="{DF6D4B46-65F0-4834-9899-027996F435CC}">
      <dgm:prSet/>
      <dgm:spPr/>
      <dgm:t>
        <a:bodyPr/>
        <a:lstStyle/>
        <a:p>
          <a:endParaRPr lang="en-GB"/>
        </a:p>
      </dgm:t>
    </dgm:pt>
    <dgm:pt modelId="{BB40DE46-9EF3-46AC-B65C-9349245255EC}">
      <dgm:prSet/>
      <dgm:spPr/>
      <dgm:t>
        <a:bodyPr/>
        <a:lstStyle/>
        <a:p>
          <a:r>
            <a:rPr lang="en-GB" b="1" dirty="0">
              <a:solidFill>
                <a:schemeClr val="accent5">
                  <a:lumMod val="50000"/>
                </a:schemeClr>
              </a:solidFill>
            </a:rPr>
            <a:t>Person Centred Therapies</a:t>
          </a:r>
        </a:p>
      </dgm:t>
    </dgm:pt>
    <dgm:pt modelId="{73EF2AA0-67CB-41F5-83C0-439AEA0BBC8D}" type="parTrans" cxnId="{F9631F87-F17D-47AA-A2E0-E2108D308F52}">
      <dgm:prSet/>
      <dgm:spPr/>
      <dgm:t>
        <a:bodyPr/>
        <a:lstStyle/>
        <a:p>
          <a:endParaRPr lang="en-GB"/>
        </a:p>
      </dgm:t>
    </dgm:pt>
    <dgm:pt modelId="{E44AD4AD-C430-4F17-9FDA-3A8DC53407D6}" type="sibTrans" cxnId="{F9631F87-F17D-47AA-A2E0-E2108D308F52}">
      <dgm:prSet/>
      <dgm:spPr/>
      <dgm:t>
        <a:bodyPr/>
        <a:lstStyle/>
        <a:p>
          <a:endParaRPr lang="en-GB"/>
        </a:p>
      </dgm:t>
    </dgm:pt>
    <dgm:pt modelId="{CA9FBF1F-716E-422F-94EA-2921349B0182}">
      <dgm:prSet phldrT="[Text]" phldr="0"/>
      <dgm:spPr/>
      <dgm:t>
        <a:bodyPr/>
        <a:lstStyle/>
        <a:p>
          <a:r>
            <a:rPr lang="en-GB" b="1" dirty="0"/>
            <a:t>Responsibility Therapy</a:t>
          </a:r>
        </a:p>
      </dgm:t>
    </dgm:pt>
    <dgm:pt modelId="{B4AA1E09-AA6F-49EE-ABC0-12306EC6D0EE}" type="parTrans" cxnId="{EB7DF936-00B0-4A29-8A4B-90CF6F394C71}">
      <dgm:prSet/>
      <dgm:spPr/>
      <dgm:t>
        <a:bodyPr/>
        <a:lstStyle/>
        <a:p>
          <a:endParaRPr lang="en-GB"/>
        </a:p>
      </dgm:t>
    </dgm:pt>
    <dgm:pt modelId="{349D4B36-9BAA-4CE1-95CB-41238D47B81B}" type="sibTrans" cxnId="{EB7DF936-00B0-4A29-8A4B-90CF6F394C71}">
      <dgm:prSet/>
      <dgm:spPr/>
      <dgm:t>
        <a:bodyPr/>
        <a:lstStyle/>
        <a:p>
          <a:endParaRPr lang="en-GB"/>
        </a:p>
      </dgm:t>
    </dgm:pt>
    <dgm:pt modelId="{3574A445-5586-4D51-B464-77B06BA3B79E}" type="pres">
      <dgm:prSet presAssocID="{06525284-84A0-435B-B9D4-AC9F3F013DD8}" presName="Name0" presStyleCnt="0">
        <dgm:presLayoutVars>
          <dgm:chMax val="7"/>
          <dgm:chPref val="7"/>
          <dgm:dir/>
        </dgm:presLayoutVars>
      </dgm:prSet>
      <dgm:spPr/>
    </dgm:pt>
    <dgm:pt modelId="{3ADDD02F-2A86-4BCF-B447-BC2BA24B597D}" type="pres">
      <dgm:prSet presAssocID="{06525284-84A0-435B-B9D4-AC9F3F013DD8}" presName="Name1" presStyleCnt="0"/>
      <dgm:spPr/>
    </dgm:pt>
    <dgm:pt modelId="{66ACBF33-2AC1-4C51-BEA0-52EDE4674A03}" type="pres">
      <dgm:prSet presAssocID="{06525284-84A0-435B-B9D4-AC9F3F013DD8}" presName="cycle" presStyleCnt="0"/>
      <dgm:spPr/>
    </dgm:pt>
    <dgm:pt modelId="{A505B40A-EB20-41F4-A1D1-EBBD31BEE6F9}" type="pres">
      <dgm:prSet presAssocID="{06525284-84A0-435B-B9D4-AC9F3F013DD8}" presName="srcNode" presStyleLbl="node1" presStyleIdx="0" presStyleCnt="5"/>
      <dgm:spPr/>
    </dgm:pt>
    <dgm:pt modelId="{F1D47768-7AF7-43DC-AD5C-7E529DB08555}" type="pres">
      <dgm:prSet presAssocID="{06525284-84A0-435B-B9D4-AC9F3F013DD8}" presName="conn" presStyleLbl="parChTrans1D2" presStyleIdx="0" presStyleCnt="1"/>
      <dgm:spPr/>
    </dgm:pt>
    <dgm:pt modelId="{C54F1CDC-8C4E-4AC8-9F54-6852D9F88A34}" type="pres">
      <dgm:prSet presAssocID="{06525284-84A0-435B-B9D4-AC9F3F013DD8}" presName="extraNode" presStyleLbl="node1" presStyleIdx="0" presStyleCnt="5"/>
      <dgm:spPr/>
    </dgm:pt>
    <dgm:pt modelId="{4072201E-BD33-4910-89C7-D88B376A6D12}" type="pres">
      <dgm:prSet presAssocID="{06525284-84A0-435B-B9D4-AC9F3F013DD8}" presName="dstNode" presStyleLbl="node1" presStyleIdx="0" presStyleCnt="5"/>
      <dgm:spPr/>
    </dgm:pt>
    <dgm:pt modelId="{48CD4F6E-2747-4922-B41E-04307D844647}" type="pres">
      <dgm:prSet presAssocID="{BBDC2515-D0D7-4015-8800-821B8E355087}" presName="text_1" presStyleLbl="node1" presStyleIdx="0" presStyleCnt="5">
        <dgm:presLayoutVars>
          <dgm:bulletEnabled val="1"/>
        </dgm:presLayoutVars>
      </dgm:prSet>
      <dgm:spPr/>
    </dgm:pt>
    <dgm:pt modelId="{75D71D83-1DCD-4C48-A32F-39C9BAA212C0}" type="pres">
      <dgm:prSet presAssocID="{BBDC2515-D0D7-4015-8800-821B8E355087}" presName="accent_1" presStyleCnt="0"/>
      <dgm:spPr/>
    </dgm:pt>
    <dgm:pt modelId="{FF20B867-2F28-4356-A2BA-D38658D82B36}" type="pres">
      <dgm:prSet presAssocID="{BBDC2515-D0D7-4015-8800-821B8E355087}" presName="accentRepeatNode" presStyleLbl="solidFgAcc1" presStyleIdx="0" presStyleCnt="5"/>
      <dgm:spPr/>
    </dgm:pt>
    <dgm:pt modelId="{56E63E51-12C4-4586-8D11-8ECA2DCC7AC5}" type="pres">
      <dgm:prSet presAssocID="{BB40DE46-9EF3-46AC-B65C-9349245255EC}" presName="text_2" presStyleLbl="node1" presStyleIdx="1" presStyleCnt="5">
        <dgm:presLayoutVars>
          <dgm:bulletEnabled val="1"/>
        </dgm:presLayoutVars>
      </dgm:prSet>
      <dgm:spPr/>
    </dgm:pt>
    <dgm:pt modelId="{634CDA9D-1DAD-421D-BCBE-B445BCE33683}" type="pres">
      <dgm:prSet presAssocID="{BB40DE46-9EF3-46AC-B65C-9349245255EC}" presName="accent_2" presStyleCnt="0"/>
      <dgm:spPr/>
    </dgm:pt>
    <dgm:pt modelId="{2011AE16-784E-40FB-9B50-4C8AAB102236}" type="pres">
      <dgm:prSet presAssocID="{BB40DE46-9EF3-46AC-B65C-9349245255EC}" presName="accentRepeatNode" presStyleLbl="solidFgAcc1" presStyleIdx="1" presStyleCnt="5"/>
      <dgm:spPr/>
    </dgm:pt>
    <dgm:pt modelId="{A069931C-CC44-4673-ABA2-B581F407E4A5}" type="pres">
      <dgm:prSet presAssocID="{DD11DA5C-68ED-45B1-A68F-DF069B3F7959}" presName="text_3" presStyleLbl="node1" presStyleIdx="2" presStyleCnt="5">
        <dgm:presLayoutVars>
          <dgm:bulletEnabled val="1"/>
        </dgm:presLayoutVars>
      </dgm:prSet>
      <dgm:spPr/>
    </dgm:pt>
    <dgm:pt modelId="{ABA97E42-DB28-4EBC-AC51-13E62634D37B}" type="pres">
      <dgm:prSet presAssocID="{DD11DA5C-68ED-45B1-A68F-DF069B3F7959}" presName="accent_3" presStyleCnt="0"/>
      <dgm:spPr/>
    </dgm:pt>
    <dgm:pt modelId="{16D9A433-5D75-4DE0-972F-30E7389615BE}" type="pres">
      <dgm:prSet presAssocID="{DD11DA5C-68ED-45B1-A68F-DF069B3F7959}" presName="accentRepeatNode" presStyleLbl="solidFgAcc1" presStyleIdx="2" presStyleCnt="5"/>
      <dgm:spPr/>
    </dgm:pt>
    <dgm:pt modelId="{B297026B-B718-46FF-A21B-55E34D02A37B}" type="pres">
      <dgm:prSet presAssocID="{EDD63726-E95E-4134-A659-4F24130DD388}" presName="text_4" presStyleLbl="node1" presStyleIdx="3" presStyleCnt="5">
        <dgm:presLayoutVars>
          <dgm:bulletEnabled val="1"/>
        </dgm:presLayoutVars>
      </dgm:prSet>
      <dgm:spPr/>
    </dgm:pt>
    <dgm:pt modelId="{7D06295D-B2D9-4CCC-B762-94345CCBD04C}" type="pres">
      <dgm:prSet presAssocID="{EDD63726-E95E-4134-A659-4F24130DD388}" presName="accent_4" presStyleCnt="0"/>
      <dgm:spPr/>
    </dgm:pt>
    <dgm:pt modelId="{D1D39376-D57F-4348-AF44-F0B38042E9E9}" type="pres">
      <dgm:prSet presAssocID="{EDD63726-E95E-4134-A659-4F24130DD388}" presName="accentRepeatNode" presStyleLbl="solidFgAcc1" presStyleIdx="3" presStyleCnt="5"/>
      <dgm:spPr/>
    </dgm:pt>
    <dgm:pt modelId="{CDE068B1-7C8E-466E-8CB3-42ACD18986D2}" type="pres">
      <dgm:prSet presAssocID="{CA9FBF1F-716E-422F-94EA-2921349B0182}" presName="text_5" presStyleLbl="node1" presStyleIdx="4" presStyleCnt="5">
        <dgm:presLayoutVars>
          <dgm:bulletEnabled val="1"/>
        </dgm:presLayoutVars>
      </dgm:prSet>
      <dgm:spPr/>
    </dgm:pt>
    <dgm:pt modelId="{1FD04E9D-0921-4619-8704-6E676E481BAA}" type="pres">
      <dgm:prSet presAssocID="{CA9FBF1F-716E-422F-94EA-2921349B0182}" presName="accent_5" presStyleCnt="0"/>
      <dgm:spPr/>
    </dgm:pt>
    <dgm:pt modelId="{E42E6289-A38A-4E62-AA97-49FE5B343647}" type="pres">
      <dgm:prSet presAssocID="{CA9FBF1F-716E-422F-94EA-2921349B0182}" presName="accentRepeatNode" presStyleLbl="solidFgAcc1" presStyleIdx="4" presStyleCnt="5"/>
      <dgm:spPr/>
    </dgm:pt>
  </dgm:ptLst>
  <dgm:cxnLst>
    <dgm:cxn modelId="{EB7DF936-00B0-4A29-8A4B-90CF6F394C71}" srcId="{06525284-84A0-435B-B9D4-AC9F3F013DD8}" destId="{CA9FBF1F-716E-422F-94EA-2921349B0182}" srcOrd="4" destOrd="0" parTransId="{B4AA1E09-AA6F-49EE-ABC0-12306EC6D0EE}" sibTransId="{349D4B36-9BAA-4CE1-95CB-41238D47B81B}"/>
    <dgm:cxn modelId="{B90B9041-DD31-4950-846A-E614329F1BF1}" type="presOf" srcId="{BBDC2515-D0D7-4015-8800-821B8E355087}" destId="{48CD4F6E-2747-4922-B41E-04307D844647}" srcOrd="0" destOrd="0" presId="urn:microsoft.com/office/officeart/2008/layout/VerticalCurvedList"/>
    <dgm:cxn modelId="{DF6D4B46-65F0-4834-9899-027996F435CC}" srcId="{06525284-84A0-435B-B9D4-AC9F3F013DD8}" destId="{EDD63726-E95E-4134-A659-4F24130DD388}" srcOrd="3" destOrd="0" parTransId="{286681D8-A199-44D6-AB25-F0BD9E5A026A}" sibTransId="{D9B3FBCD-2E13-4DDE-961A-8BEC6881D27D}"/>
    <dgm:cxn modelId="{472A8C46-9937-4A2C-B851-90AC0B70C9AF}" type="presOf" srcId="{EDD63726-E95E-4134-A659-4F24130DD388}" destId="{B297026B-B718-46FF-A21B-55E34D02A37B}" srcOrd="0" destOrd="0" presId="urn:microsoft.com/office/officeart/2008/layout/VerticalCurvedList"/>
    <dgm:cxn modelId="{FEF90E85-DF8D-4221-803C-537DC4166AF2}" type="presOf" srcId="{BB40DE46-9EF3-46AC-B65C-9349245255EC}" destId="{56E63E51-12C4-4586-8D11-8ECA2DCC7AC5}" srcOrd="0" destOrd="0" presId="urn:microsoft.com/office/officeart/2008/layout/VerticalCurvedList"/>
    <dgm:cxn modelId="{F9631F87-F17D-47AA-A2E0-E2108D308F52}" srcId="{06525284-84A0-435B-B9D4-AC9F3F013DD8}" destId="{BB40DE46-9EF3-46AC-B65C-9349245255EC}" srcOrd="1" destOrd="0" parTransId="{73EF2AA0-67CB-41F5-83C0-439AEA0BBC8D}" sibTransId="{E44AD4AD-C430-4F17-9FDA-3A8DC53407D6}"/>
    <dgm:cxn modelId="{A26ED48E-4A34-44E1-893A-89BE14D0143C}" type="presOf" srcId="{DD11DA5C-68ED-45B1-A68F-DF069B3F7959}" destId="{A069931C-CC44-4673-ABA2-B581F407E4A5}" srcOrd="0" destOrd="0" presId="urn:microsoft.com/office/officeart/2008/layout/VerticalCurvedList"/>
    <dgm:cxn modelId="{039DBA9E-A928-4AFE-AFFF-0003511108F5}" type="presOf" srcId="{CA9FBF1F-716E-422F-94EA-2921349B0182}" destId="{CDE068B1-7C8E-466E-8CB3-42ACD18986D2}" srcOrd="0" destOrd="0" presId="urn:microsoft.com/office/officeart/2008/layout/VerticalCurvedList"/>
    <dgm:cxn modelId="{3D3D0DCB-FF8B-47DB-96FD-FD6F785E9931}" type="presOf" srcId="{B53588A5-841B-4BEF-8899-4364126A4924}" destId="{F1D47768-7AF7-43DC-AD5C-7E529DB08555}" srcOrd="0" destOrd="0" presId="urn:microsoft.com/office/officeart/2008/layout/VerticalCurvedList"/>
    <dgm:cxn modelId="{9F039CDA-B0B2-44EE-8293-38B661B595AD}" srcId="{06525284-84A0-435B-B9D4-AC9F3F013DD8}" destId="{DD11DA5C-68ED-45B1-A68F-DF069B3F7959}" srcOrd="2" destOrd="0" parTransId="{A57CF8D5-EB57-4935-9C79-186AE5EE90DD}" sibTransId="{E77A9A16-1054-42CD-95D9-61B0021D504B}"/>
    <dgm:cxn modelId="{FDCF7DE9-1BE0-40B8-AAA9-338A249BA6FD}" type="presOf" srcId="{06525284-84A0-435B-B9D4-AC9F3F013DD8}" destId="{3574A445-5586-4D51-B464-77B06BA3B79E}" srcOrd="0" destOrd="0" presId="urn:microsoft.com/office/officeart/2008/layout/VerticalCurvedList"/>
    <dgm:cxn modelId="{FD6CF0F2-8989-446E-8F71-A948E217F1B6}" srcId="{06525284-84A0-435B-B9D4-AC9F3F013DD8}" destId="{BBDC2515-D0D7-4015-8800-821B8E355087}" srcOrd="0" destOrd="0" parTransId="{6AA35CEA-8752-4FF4-B19E-F878D0566820}" sibTransId="{B53588A5-841B-4BEF-8899-4364126A4924}"/>
    <dgm:cxn modelId="{EA0D14C5-376B-42C0-9432-9187F4642CA3}" type="presParOf" srcId="{3574A445-5586-4D51-B464-77B06BA3B79E}" destId="{3ADDD02F-2A86-4BCF-B447-BC2BA24B597D}" srcOrd="0" destOrd="0" presId="urn:microsoft.com/office/officeart/2008/layout/VerticalCurvedList"/>
    <dgm:cxn modelId="{5C23B561-CA07-4A74-8DCD-AE9FF4CD76F4}" type="presParOf" srcId="{3ADDD02F-2A86-4BCF-B447-BC2BA24B597D}" destId="{66ACBF33-2AC1-4C51-BEA0-52EDE4674A03}" srcOrd="0" destOrd="0" presId="urn:microsoft.com/office/officeart/2008/layout/VerticalCurvedList"/>
    <dgm:cxn modelId="{B0396215-B66D-4CBE-BC71-FE8E2AC156D8}" type="presParOf" srcId="{66ACBF33-2AC1-4C51-BEA0-52EDE4674A03}" destId="{A505B40A-EB20-41F4-A1D1-EBBD31BEE6F9}" srcOrd="0" destOrd="0" presId="urn:microsoft.com/office/officeart/2008/layout/VerticalCurvedList"/>
    <dgm:cxn modelId="{12D375C5-FC8D-4475-AFEE-35DCC529202E}" type="presParOf" srcId="{66ACBF33-2AC1-4C51-BEA0-52EDE4674A03}" destId="{F1D47768-7AF7-43DC-AD5C-7E529DB08555}" srcOrd="1" destOrd="0" presId="urn:microsoft.com/office/officeart/2008/layout/VerticalCurvedList"/>
    <dgm:cxn modelId="{653E3834-631D-4DAF-B675-44F7D6B9991C}" type="presParOf" srcId="{66ACBF33-2AC1-4C51-BEA0-52EDE4674A03}" destId="{C54F1CDC-8C4E-4AC8-9F54-6852D9F88A34}" srcOrd="2" destOrd="0" presId="urn:microsoft.com/office/officeart/2008/layout/VerticalCurvedList"/>
    <dgm:cxn modelId="{83A1BD3C-EFD9-490F-A9F4-31F8EB7AB60A}" type="presParOf" srcId="{66ACBF33-2AC1-4C51-BEA0-52EDE4674A03}" destId="{4072201E-BD33-4910-89C7-D88B376A6D12}" srcOrd="3" destOrd="0" presId="urn:microsoft.com/office/officeart/2008/layout/VerticalCurvedList"/>
    <dgm:cxn modelId="{657BB7C0-356F-4D03-A408-E90AD19D131C}" type="presParOf" srcId="{3ADDD02F-2A86-4BCF-B447-BC2BA24B597D}" destId="{48CD4F6E-2747-4922-B41E-04307D844647}" srcOrd="1" destOrd="0" presId="urn:microsoft.com/office/officeart/2008/layout/VerticalCurvedList"/>
    <dgm:cxn modelId="{AC891F08-099A-40E6-91FF-6F8B72312DCD}" type="presParOf" srcId="{3ADDD02F-2A86-4BCF-B447-BC2BA24B597D}" destId="{75D71D83-1DCD-4C48-A32F-39C9BAA212C0}" srcOrd="2" destOrd="0" presId="urn:microsoft.com/office/officeart/2008/layout/VerticalCurvedList"/>
    <dgm:cxn modelId="{DD0EA4B6-89CB-461C-90A8-004A03568527}" type="presParOf" srcId="{75D71D83-1DCD-4C48-A32F-39C9BAA212C0}" destId="{FF20B867-2F28-4356-A2BA-D38658D82B36}" srcOrd="0" destOrd="0" presId="urn:microsoft.com/office/officeart/2008/layout/VerticalCurvedList"/>
    <dgm:cxn modelId="{51F54594-0772-4FA8-9371-2BAADCAC8774}" type="presParOf" srcId="{3ADDD02F-2A86-4BCF-B447-BC2BA24B597D}" destId="{56E63E51-12C4-4586-8D11-8ECA2DCC7AC5}" srcOrd="3" destOrd="0" presId="urn:microsoft.com/office/officeart/2008/layout/VerticalCurvedList"/>
    <dgm:cxn modelId="{653E7016-5E2F-4AA8-8FBB-106505B3C11C}" type="presParOf" srcId="{3ADDD02F-2A86-4BCF-B447-BC2BA24B597D}" destId="{634CDA9D-1DAD-421D-BCBE-B445BCE33683}" srcOrd="4" destOrd="0" presId="urn:microsoft.com/office/officeart/2008/layout/VerticalCurvedList"/>
    <dgm:cxn modelId="{730E92F0-674E-4BAD-A34E-B5B6FA51ACC6}" type="presParOf" srcId="{634CDA9D-1DAD-421D-BCBE-B445BCE33683}" destId="{2011AE16-784E-40FB-9B50-4C8AAB102236}" srcOrd="0" destOrd="0" presId="urn:microsoft.com/office/officeart/2008/layout/VerticalCurvedList"/>
    <dgm:cxn modelId="{5C78D103-B2CB-4D69-B8F0-1C4085D0172B}" type="presParOf" srcId="{3ADDD02F-2A86-4BCF-B447-BC2BA24B597D}" destId="{A069931C-CC44-4673-ABA2-B581F407E4A5}" srcOrd="5" destOrd="0" presId="urn:microsoft.com/office/officeart/2008/layout/VerticalCurvedList"/>
    <dgm:cxn modelId="{B6D356EF-EF61-4FE2-93EC-187EBA9579F5}" type="presParOf" srcId="{3ADDD02F-2A86-4BCF-B447-BC2BA24B597D}" destId="{ABA97E42-DB28-4EBC-AC51-13E62634D37B}" srcOrd="6" destOrd="0" presId="urn:microsoft.com/office/officeart/2008/layout/VerticalCurvedList"/>
    <dgm:cxn modelId="{0195029D-C73E-479B-9D9F-62BE375602B6}" type="presParOf" srcId="{ABA97E42-DB28-4EBC-AC51-13E62634D37B}" destId="{16D9A433-5D75-4DE0-972F-30E7389615BE}" srcOrd="0" destOrd="0" presId="urn:microsoft.com/office/officeart/2008/layout/VerticalCurvedList"/>
    <dgm:cxn modelId="{2B283E06-2A77-4CB8-B2C8-E8EE619977D7}" type="presParOf" srcId="{3ADDD02F-2A86-4BCF-B447-BC2BA24B597D}" destId="{B297026B-B718-46FF-A21B-55E34D02A37B}" srcOrd="7" destOrd="0" presId="urn:microsoft.com/office/officeart/2008/layout/VerticalCurvedList"/>
    <dgm:cxn modelId="{F9B73C4C-2CBD-4EAF-A21B-3E6C0D0ED657}" type="presParOf" srcId="{3ADDD02F-2A86-4BCF-B447-BC2BA24B597D}" destId="{7D06295D-B2D9-4CCC-B762-94345CCBD04C}" srcOrd="8" destOrd="0" presId="urn:microsoft.com/office/officeart/2008/layout/VerticalCurvedList"/>
    <dgm:cxn modelId="{F257A312-5011-4A3D-9B62-D079BEE3AF0F}" type="presParOf" srcId="{7D06295D-B2D9-4CCC-B762-94345CCBD04C}" destId="{D1D39376-D57F-4348-AF44-F0B38042E9E9}" srcOrd="0" destOrd="0" presId="urn:microsoft.com/office/officeart/2008/layout/VerticalCurvedList"/>
    <dgm:cxn modelId="{66C49F16-E9ED-4D4C-B2B6-35FAEBE8E96C}" type="presParOf" srcId="{3ADDD02F-2A86-4BCF-B447-BC2BA24B597D}" destId="{CDE068B1-7C8E-466E-8CB3-42ACD18986D2}" srcOrd="9" destOrd="0" presId="urn:microsoft.com/office/officeart/2008/layout/VerticalCurvedList"/>
    <dgm:cxn modelId="{84FB4434-893E-40AE-A650-BDED01808A0C}" type="presParOf" srcId="{3ADDD02F-2A86-4BCF-B447-BC2BA24B597D}" destId="{1FD04E9D-0921-4619-8704-6E676E481BAA}" srcOrd="10" destOrd="0" presId="urn:microsoft.com/office/officeart/2008/layout/VerticalCurvedList"/>
    <dgm:cxn modelId="{2A90E0A2-A8B0-4CE4-AD83-0223D9E56FEA}" type="presParOf" srcId="{1FD04E9D-0921-4619-8704-6E676E481BAA}" destId="{E42E6289-A38A-4E62-AA97-49FE5B343647}"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A052565-B0BC-424F-8480-BC6881BABEAD}" type="doc">
      <dgm:prSet loTypeId="urn:microsoft.com/office/officeart/2005/8/layout/list1" loCatId="list" qsTypeId="urn:microsoft.com/office/officeart/2005/8/quickstyle/3d1" qsCatId="3D" csTypeId="urn:microsoft.com/office/officeart/2005/8/colors/colorful5" csCatId="colorful" phldr="1"/>
      <dgm:spPr/>
      <dgm:t>
        <a:bodyPr/>
        <a:lstStyle/>
        <a:p>
          <a:endParaRPr lang="en-GB"/>
        </a:p>
      </dgm:t>
    </dgm:pt>
    <dgm:pt modelId="{51EA1531-B1DF-4663-A9D9-842A0C25F886}">
      <dgm:prSet phldrT="[Text]" phldr="0"/>
      <dgm:spPr/>
      <dgm:t>
        <a:bodyPr/>
        <a:lstStyle/>
        <a:p>
          <a:r>
            <a:rPr lang="en-GB" dirty="0"/>
            <a:t>Think First</a:t>
          </a:r>
        </a:p>
      </dgm:t>
    </dgm:pt>
    <dgm:pt modelId="{86D06247-9753-40A6-BEAB-169A59DDF02E}" type="parTrans" cxnId="{73E4BEE4-720F-41A6-8D07-8138B7870379}">
      <dgm:prSet/>
      <dgm:spPr/>
      <dgm:t>
        <a:bodyPr/>
        <a:lstStyle/>
        <a:p>
          <a:endParaRPr lang="en-GB"/>
        </a:p>
      </dgm:t>
    </dgm:pt>
    <dgm:pt modelId="{5C07EC87-8CF2-4247-A0BB-1C63952A4102}" type="sibTrans" cxnId="{73E4BEE4-720F-41A6-8D07-8138B7870379}">
      <dgm:prSet/>
      <dgm:spPr/>
      <dgm:t>
        <a:bodyPr/>
        <a:lstStyle/>
        <a:p>
          <a:endParaRPr lang="en-GB"/>
        </a:p>
      </dgm:t>
    </dgm:pt>
    <dgm:pt modelId="{73C12A25-E398-4C9E-B77E-30CF0867D430}">
      <dgm:prSet phldrT="[Text]" phldr="0"/>
      <dgm:spPr/>
      <dgm:t>
        <a:bodyPr/>
        <a:lstStyle/>
        <a:p>
          <a:r>
            <a:rPr lang="en-GB" dirty="0"/>
            <a:t>Aggression Replacement Training (ART)</a:t>
          </a:r>
        </a:p>
      </dgm:t>
    </dgm:pt>
    <dgm:pt modelId="{9531AA63-5CE0-4A95-8AD4-0258DC113872}" type="parTrans" cxnId="{3396E26E-35CC-48D2-9384-8E0839F768CD}">
      <dgm:prSet/>
      <dgm:spPr/>
      <dgm:t>
        <a:bodyPr/>
        <a:lstStyle/>
        <a:p>
          <a:endParaRPr lang="en-GB"/>
        </a:p>
      </dgm:t>
    </dgm:pt>
    <dgm:pt modelId="{94CE9057-09B3-4837-8E38-DE2E04762C9C}" type="sibTrans" cxnId="{3396E26E-35CC-48D2-9384-8E0839F768CD}">
      <dgm:prSet/>
      <dgm:spPr/>
      <dgm:t>
        <a:bodyPr/>
        <a:lstStyle/>
        <a:p>
          <a:endParaRPr lang="en-GB"/>
        </a:p>
      </dgm:t>
    </dgm:pt>
    <dgm:pt modelId="{0B4C390A-3D58-488D-BB36-F0C7BF172325}">
      <dgm:prSet phldrT="[Text]" phldr="0"/>
      <dgm:spPr/>
      <dgm:t>
        <a:bodyPr/>
        <a:lstStyle/>
        <a:p>
          <a:r>
            <a:rPr lang="en-GB" dirty="0"/>
            <a:t>Cognitive Skills Programmes</a:t>
          </a:r>
        </a:p>
      </dgm:t>
    </dgm:pt>
    <dgm:pt modelId="{6CCE531B-1A50-457F-B728-04D29847F4CC}" type="parTrans" cxnId="{EE4FB8DC-22A0-45B9-B8C6-28757FA5DD06}">
      <dgm:prSet/>
      <dgm:spPr/>
      <dgm:t>
        <a:bodyPr/>
        <a:lstStyle/>
        <a:p>
          <a:endParaRPr lang="en-GB"/>
        </a:p>
      </dgm:t>
    </dgm:pt>
    <dgm:pt modelId="{6A64B465-CCFD-443C-B4B3-141AA73CB739}" type="sibTrans" cxnId="{EE4FB8DC-22A0-45B9-B8C6-28757FA5DD06}">
      <dgm:prSet/>
      <dgm:spPr/>
      <dgm:t>
        <a:bodyPr/>
        <a:lstStyle/>
        <a:p>
          <a:endParaRPr lang="en-GB"/>
        </a:p>
      </dgm:t>
    </dgm:pt>
    <dgm:pt modelId="{7EEFDD3C-42F7-4046-9F0E-8391EE58E5BA}">
      <dgm:prSet/>
      <dgm:spPr/>
      <dgm:t>
        <a:bodyPr/>
        <a:lstStyle/>
        <a:p>
          <a:r>
            <a:rPr lang="en-GB" b="1" dirty="0">
              <a:solidFill>
                <a:schemeClr val="accent5">
                  <a:lumMod val="50000"/>
                </a:schemeClr>
              </a:solidFill>
            </a:rPr>
            <a:t>This programme tackled the attitudes and behaviour of persistent offenders. Its aim- to teach offenders new skills and techniques:</a:t>
          </a:r>
          <a:endParaRPr lang="en-GB" dirty="0">
            <a:solidFill>
              <a:schemeClr val="accent5">
                <a:lumMod val="50000"/>
              </a:schemeClr>
            </a:solidFill>
          </a:endParaRPr>
        </a:p>
      </dgm:t>
    </dgm:pt>
    <dgm:pt modelId="{E25C606F-3B3F-42BB-AEC3-77DB1B03F20A}" type="parTrans" cxnId="{B79074F8-C491-4B3B-9A6A-BB5BD930DA5D}">
      <dgm:prSet/>
      <dgm:spPr/>
      <dgm:t>
        <a:bodyPr/>
        <a:lstStyle/>
        <a:p>
          <a:endParaRPr lang="en-GB"/>
        </a:p>
      </dgm:t>
    </dgm:pt>
    <dgm:pt modelId="{FEBBB53D-F08F-4034-AECC-D0D844726BE9}" type="sibTrans" cxnId="{B79074F8-C491-4B3B-9A6A-BB5BD930DA5D}">
      <dgm:prSet/>
      <dgm:spPr/>
      <dgm:t>
        <a:bodyPr/>
        <a:lstStyle/>
        <a:p>
          <a:endParaRPr lang="en-GB"/>
        </a:p>
      </dgm:t>
    </dgm:pt>
    <dgm:pt modelId="{E1BFFE64-7477-4A7D-A4BF-30886D2D3FA8}">
      <dgm:prSet/>
      <dgm:spPr/>
      <dgm:t>
        <a:bodyPr/>
        <a:lstStyle/>
        <a:p>
          <a:r>
            <a:rPr lang="en-GB" b="1" dirty="0">
              <a:solidFill>
                <a:schemeClr val="accent5">
                  <a:lumMod val="50000"/>
                </a:schemeClr>
              </a:solidFill>
            </a:rPr>
            <a:t>To stop them offending</a:t>
          </a:r>
        </a:p>
      </dgm:t>
    </dgm:pt>
    <dgm:pt modelId="{8CE6BD45-BEBD-441C-AC79-4239A992ACAF}" type="parTrans" cxnId="{85DC3740-5337-454A-A5B0-E552673E1D31}">
      <dgm:prSet/>
      <dgm:spPr/>
      <dgm:t>
        <a:bodyPr/>
        <a:lstStyle/>
        <a:p>
          <a:endParaRPr lang="en-GB"/>
        </a:p>
      </dgm:t>
    </dgm:pt>
    <dgm:pt modelId="{60F24E4B-60A1-4749-9D85-A2734AA8166A}" type="sibTrans" cxnId="{85DC3740-5337-454A-A5B0-E552673E1D31}">
      <dgm:prSet/>
      <dgm:spPr/>
      <dgm:t>
        <a:bodyPr/>
        <a:lstStyle/>
        <a:p>
          <a:endParaRPr lang="en-GB"/>
        </a:p>
      </dgm:t>
    </dgm:pt>
    <dgm:pt modelId="{11235B24-D58F-42C7-AC51-C8C168B641E7}">
      <dgm:prSet/>
      <dgm:spPr/>
      <dgm:t>
        <a:bodyPr/>
        <a:lstStyle/>
        <a:p>
          <a:r>
            <a:rPr lang="en-GB" b="1" dirty="0">
              <a:solidFill>
                <a:schemeClr val="accent5">
                  <a:lumMod val="50000"/>
                </a:schemeClr>
              </a:solidFill>
            </a:rPr>
            <a:t>To control their thoughts, feelings and actions</a:t>
          </a:r>
        </a:p>
      </dgm:t>
    </dgm:pt>
    <dgm:pt modelId="{89AB4BFF-F2D3-4D2B-98C4-8D759B189F77}" type="parTrans" cxnId="{7D66274E-74C7-45CC-99B7-85896EAD3035}">
      <dgm:prSet/>
      <dgm:spPr/>
      <dgm:t>
        <a:bodyPr/>
        <a:lstStyle/>
        <a:p>
          <a:endParaRPr lang="en-GB"/>
        </a:p>
      </dgm:t>
    </dgm:pt>
    <dgm:pt modelId="{F4AB51B4-DB52-4030-807E-207D08248BE4}" type="sibTrans" cxnId="{7D66274E-74C7-45CC-99B7-85896EAD3035}">
      <dgm:prSet/>
      <dgm:spPr/>
      <dgm:t>
        <a:bodyPr/>
        <a:lstStyle/>
        <a:p>
          <a:endParaRPr lang="en-GB"/>
        </a:p>
      </dgm:t>
    </dgm:pt>
    <dgm:pt modelId="{06F19992-8EBE-4EA0-BDED-89FCA24F616C}">
      <dgm:prSet/>
      <dgm:spPr/>
      <dgm:t>
        <a:bodyPr/>
        <a:lstStyle/>
        <a:p>
          <a:r>
            <a:rPr lang="en-GB" b="1" dirty="0">
              <a:solidFill>
                <a:schemeClr val="accent5">
                  <a:lumMod val="50000"/>
                </a:schemeClr>
              </a:solidFill>
            </a:rPr>
            <a:t>To change their attitudes and behaviours</a:t>
          </a:r>
          <a:endParaRPr lang="en-US" b="1" dirty="0">
            <a:solidFill>
              <a:schemeClr val="accent5">
                <a:lumMod val="50000"/>
              </a:schemeClr>
            </a:solidFill>
          </a:endParaRPr>
        </a:p>
      </dgm:t>
    </dgm:pt>
    <dgm:pt modelId="{DA9ED653-BE5F-4048-A522-55AA70ECDF81}" type="parTrans" cxnId="{C09ACAAC-5C3C-411F-BC65-4338264D81EC}">
      <dgm:prSet/>
      <dgm:spPr/>
      <dgm:t>
        <a:bodyPr/>
        <a:lstStyle/>
        <a:p>
          <a:endParaRPr lang="en-GB"/>
        </a:p>
      </dgm:t>
    </dgm:pt>
    <dgm:pt modelId="{7F13BFC1-5275-472B-9FC3-2F9CCEBD7347}" type="sibTrans" cxnId="{C09ACAAC-5C3C-411F-BC65-4338264D81EC}">
      <dgm:prSet/>
      <dgm:spPr/>
      <dgm:t>
        <a:bodyPr/>
        <a:lstStyle/>
        <a:p>
          <a:endParaRPr lang="en-GB"/>
        </a:p>
      </dgm:t>
    </dgm:pt>
    <dgm:pt modelId="{FFD7B3A7-1920-4F74-AFCB-4FDF0EC1DB48}">
      <dgm:prSet/>
      <dgm:spPr/>
      <dgm:t>
        <a:bodyPr/>
        <a:lstStyle/>
        <a:p>
          <a:r>
            <a:rPr lang="en-GB" b="1" dirty="0">
              <a:solidFill>
                <a:schemeClr val="accent5">
                  <a:lumMod val="50000"/>
                </a:schemeClr>
              </a:solidFill>
            </a:rPr>
            <a:t>ART incorporates skills training, anger control and moral reasoning training. </a:t>
          </a:r>
          <a:endParaRPr lang="en-GB" dirty="0">
            <a:solidFill>
              <a:schemeClr val="accent5">
                <a:lumMod val="50000"/>
              </a:schemeClr>
            </a:solidFill>
          </a:endParaRPr>
        </a:p>
      </dgm:t>
    </dgm:pt>
    <dgm:pt modelId="{600751D7-4076-45B9-97EB-376BD2088098}" type="parTrans" cxnId="{42D08D0A-82A3-46D5-B2AD-A784AEC41477}">
      <dgm:prSet/>
      <dgm:spPr/>
      <dgm:t>
        <a:bodyPr/>
        <a:lstStyle/>
        <a:p>
          <a:endParaRPr lang="en-GB"/>
        </a:p>
      </dgm:t>
    </dgm:pt>
    <dgm:pt modelId="{831B24CC-3248-4AF2-9B6E-7C49796F2A1B}" type="sibTrans" cxnId="{42D08D0A-82A3-46D5-B2AD-A784AEC41477}">
      <dgm:prSet/>
      <dgm:spPr/>
      <dgm:t>
        <a:bodyPr/>
        <a:lstStyle/>
        <a:p>
          <a:endParaRPr lang="en-GB"/>
        </a:p>
      </dgm:t>
    </dgm:pt>
    <dgm:pt modelId="{37132EE2-A31D-4817-9354-1CFCA5210379}">
      <dgm:prSet/>
      <dgm:spPr/>
      <dgm:t>
        <a:bodyPr/>
        <a:lstStyle/>
        <a:p>
          <a:r>
            <a:rPr lang="en-GB" b="1" dirty="0">
              <a:solidFill>
                <a:schemeClr val="accent5">
                  <a:lumMod val="50000"/>
                </a:schemeClr>
              </a:solidFill>
            </a:rPr>
            <a:t>When offenders complete the programme, recidivism is significantly lowered</a:t>
          </a:r>
          <a:r>
            <a:rPr lang="en-GB" b="1" dirty="0"/>
            <a:t>.</a:t>
          </a:r>
        </a:p>
      </dgm:t>
    </dgm:pt>
    <dgm:pt modelId="{A62C32A2-9C75-4B8D-A007-4711694F2FF2}" type="parTrans" cxnId="{534A6021-B941-41D7-9C2E-3B35E43D5058}">
      <dgm:prSet/>
      <dgm:spPr/>
      <dgm:t>
        <a:bodyPr/>
        <a:lstStyle/>
        <a:p>
          <a:endParaRPr lang="en-GB"/>
        </a:p>
      </dgm:t>
    </dgm:pt>
    <dgm:pt modelId="{14C3778D-5919-4F29-B7F2-EE957EFFC520}" type="sibTrans" cxnId="{534A6021-B941-41D7-9C2E-3B35E43D5058}">
      <dgm:prSet/>
      <dgm:spPr/>
      <dgm:t>
        <a:bodyPr/>
        <a:lstStyle/>
        <a:p>
          <a:endParaRPr lang="en-GB"/>
        </a:p>
      </dgm:t>
    </dgm:pt>
    <dgm:pt modelId="{05B2DE16-0A53-4BCF-B44F-1ABF2E1EAD90}">
      <dgm:prSet/>
      <dgm:spPr/>
      <dgm:t>
        <a:bodyPr/>
        <a:lstStyle/>
        <a:p>
          <a:r>
            <a:rPr lang="en-GB" b="1" dirty="0">
              <a:solidFill>
                <a:schemeClr val="accent5">
                  <a:lumMod val="50000"/>
                </a:schemeClr>
              </a:solidFill>
            </a:rPr>
            <a:t>Conducted on female offenders compared to a control group, and no significant changes to the recidivism rates were found. </a:t>
          </a:r>
          <a:endParaRPr lang="en-GB" dirty="0">
            <a:solidFill>
              <a:schemeClr val="accent5">
                <a:lumMod val="50000"/>
              </a:schemeClr>
            </a:solidFill>
          </a:endParaRPr>
        </a:p>
      </dgm:t>
    </dgm:pt>
    <dgm:pt modelId="{6AFAD1B3-CA85-4523-886E-A15AF6950B5C}" type="parTrans" cxnId="{DE466174-77D3-4137-A85F-BEEF22E76C47}">
      <dgm:prSet/>
      <dgm:spPr/>
      <dgm:t>
        <a:bodyPr/>
        <a:lstStyle/>
        <a:p>
          <a:endParaRPr lang="en-GB"/>
        </a:p>
      </dgm:t>
    </dgm:pt>
    <dgm:pt modelId="{2A99E41C-52EF-4DCB-803C-302217F62EC8}" type="sibTrans" cxnId="{DE466174-77D3-4137-A85F-BEEF22E76C47}">
      <dgm:prSet/>
      <dgm:spPr/>
      <dgm:t>
        <a:bodyPr/>
        <a:lstStyle/>
        <a:p>
          <a:endParaRPr lang="en-GB"/>
        </a:p>
      </dgm:t>
    </dgm:pt>
    <dgm:pt modelId="{07A546C1-5D74-432D-9F2D-BBC31F31638A}">
      <dgm:prSet/>
      <dgm:spPr/>
      <dgm:t>
        <a:bodyPr/>
        <a:lstStyle/>
        <a:p>
          <a:r>
            <a:rPr lang="en-GB" b="1" dirty="0">
              <a:solidFill>
                <a:schemeClr val="accent5">
                  <a:lumMod val="50000"/>
                </a:schemeClr>
              </a:solidFill>
            </a:rPr>
            <a:t>WHY?</a:t>
          </a:r>
        </a:p>
      </dgm:t>
    </dgm:pt>
    <dgm:pt modelId="{ED80DC54-AAD4-41AA-BAE3-B8D5A66A2308}" type="parTrans" cxnId="{6B16422F-DE03-4A37-91E8-740F1C960D8F}">
      <dgm:prSet/>
      <dgm:spPr/>
      <dgm:t>
        <a:bodyPr/>
        <a:lstStyle/>
        <a:p>
          <a:endParaRPr lang="en-GB"/>
        </a:p>
      </dgm:t>
    </dgm:pt>
    <dgm:pt modelId="{C91D05BD-0108-42EA-9FDF-A43597E83553}" type="sibTrans" cxnId="{6B16422F-DE03-4A37-91E8-740F1C960D8F}">
      <dgm:prSet/>
      <dgm:spPr/>
      <dgm:t>
        <a:bodyPr/>
        <a:lstStyle/>
        <a:p>
          <a:endParaRPr lang="en-GB"/>
        </a:p>
      </dgm:t>
    </dgm:pt>
    <dgm:pt modelId="{C394F1D5-ED4B-4FD7-8A4E-713EDB57E2FB}" type="pres">
      <dgm:prSet presAssocID="{3A052565-B0BC-424F-8480-BC6881BABEAD}" presName="linear" presStyleCnt="0">
        <dgm:presLayoutVars>
          <dgm:dir/>
          <dgm:animLvl val="lvl"/>
          <dgm:resizeHandles val="exact"/>
        </dgm:presLayoutVars>
      </dgm:prSet>
      <dgm:spPr/>
    </dgm:pt>
    <dgm:pt modelId="{592BDB15-B518-41EB-B731-7EB7C7A874FD}" type="pres">
      <dgm:prSet presAssocID="{51EA1531-B1DF-4663-A9D9-842A0C25F886}" presName="parentLin" presStyleCnt="0"/>
      <dgm:spPr/>
    </dgm:pt>
    <dgm:pt modelId="{1495ADA8-B4E6-45CB-8A3C-1B658B512C53}" type="pres">
      <dgm:prSet presAssocID="{51EA1531-B1DF-4663-A9D9-842A0C25F886}" presName="parentLeftMargin" presStyleLbl="node1" presStyleIdx="0" presStyleCnt="3"/>
      <dgm:spPr/>
    </dgm:pt>
    <dgm:pt modelId="{3898448F-A34B-4E3B-90DA-28981DCDF903}" type="pres">
      <dgm:prSet presAssocID="{51EA1531-B1DF-4663-A9D9-842A0C25F886}" presName="parentText" presStyleLbl="node1" presStyleIdx="0" presStyleCnt="3">
        <dgm:presLayoutVars>
          <dgm:chMax val="0"/>
          <dgm:bulletEnabled val="1"/>
        </dgm:presLayoutVars>
      </dgm:prSet>
      <dgm:spPr/>
    </dgm:pt>
    <dgm:pt modelId="{18946385-4E66-4A40-B926-A4676CCAD24E}" type="pres">
      <dgm:prSet presAssocID="{51EA1531-B1DF-4663-A9D9-842A0C25F886}" presName="negativeSpace" presStyleCnt="0"/>
      <dgm:spPr/>
    </dgm:pt>
    <dgm:pt modelId="{E005E296-7AC7-4DCF-91FC-DAAC11C522A9}" type="pres">
      <dgm:prSet presAssocID="{51EA1531-B1DF-4663-A9D9-842A0C25F886}" presName="childText" presStyleLbl="conFgAcc1" presStyleIdx="0" presStyleCnt="3">
        <dgm:presLayoutVars>
          <dgm:bulletEnabled val="1"/>
        </dgm:presLayoutVars>
      </dgm:prSet>
      <dgm:spPr/>
    </dgm:pt>
    <dgm:pt modelId="{86A77A16-E56E-4475-A134-CC94D4CF033A}" type="pres">
      <dgm:prSet presAssocID="{5C07EC87-8CF2-4247-A0BB-1C63952A4102}" presName="spaceBetweenRectangles" presStyleCnt="0"/>
      <dgm:spPr/>
    </dgm:pt>
    <dgm:pt modelId="{B7137E4B-D1E3-4CB8-B01E-7D5C74881632}" type="pres">
      <dgm:prSet presAssocID="{73C12A25-E398-4C9E-B77E-30CF0867D430}" presName="parentLin" presStyleCnt="0"/>
      <dgm:spPr/>
    </dgm:pt>
    <dgm:pt modelId="{675BEA1C-D588-4E30-A1DD-364929E83B8F}" type="pres">
      <dgm:prSet presAssocID="{73C12A25-E398-4C9E-B77E-30CF0867D430}" presName="parentLeftMargin" presStyleLbl="node1" presStyleIdx="0" presStyleCnt="3"/>
      <dgm:spPr/>
    </dgm:pt>
    <dgm:pt modelId="{349195CF-4F6F-42D3-8929-45124C7A3A42}" type="pres">
      <dgm:prSet presAssocID="{73C12A25-E398-4C9E-B77E-30CF0867D430}" presName="parentText" presStyleLbl="node1" presStyleIdx="1" presStyleCnt="3">
        <dgm:presLayoutVars>
          <dgm:chMax val="0"/>
          <dgm:bulletEnabled val="1"/>
        </dgm:presLayoutVars>
      </dgm:prSet>
      <dgm:spPr/>
    </dgm:pt>
    <dgm:pt modelId="{4F130A2C-8F93-48EA-AF53-356F3489A960}" type="pres">
      <dgm:prSet presAssocID="{73C12A25-E398-4C9E-B77E-30CF0867D430}" presName="negativeSpace" presStyleCnt="0"/>
      <dgm:spPr/>
    </dgm:pt>
    <dgm:pt modelId="{04284B2A-1100-4FFF-9C4A-2AADD00ED8CB}" type="pres">
      <dgm:prSet presAssocID="{73C12A25-E398-4C9E-B77E-30CF0867D430}" presName="childText" presStyleLbl="conFgAcc1" presStyleIdx="1" presStyleCnt="3">
        <dgm:presLayoutVars>
          <dgm:bulletEnabled val="1"/>
        </dgm:presLayoutVars>
      </dgm:prSet>
      <dgm:spPr/>
    </dgm:pt>
    <dgm:pt modelId="{5720EBB5-02E5-4A2C-AF60-AFA0611883E1}" type="pres">
      <dgm:prSet presAssocID="{94CE9057-09B3-4837-8E38-DE2E04762C9C}" presName="spaceBetweenRectangles" presStyleCnt="0"/>
      <dgm:spPr/>
    </dgm:pt>
    <dgm:pt modelId="{D712CA9D-BB78-4463-9FC6-AEE55BCD7F24}" type="pres">
      <dgm:prSet presAssocID="{0B4C390A-3D58-488D-BB36-F0C7BF172325}" presName="parentLin" presStyleCnt="0"/>
      <dgm:spPr/>
    </dgm:pt>
    <dgm:pt modelId="{6064F5D5-9503-44AB-B14E-017A3500AB81}" type="pres">
      <dgm:prSet presAssocID="{0B4C390A-3D58-488D-BB36-F0C7BF172325}" presName="parentLeftMargin" presStyleLbl="node1" presStyleIdx="1" presStyleCnt="3"/>
      <dgm:spPr/>
    </dgm:pt>
    <dgm:pt modelId="{70E35B0C-3976-4C74-A8B7-90E0381896E5}" type="pres">
      <dgm:prSet presAssocID="{0B4C390A-3D58-488D-BB36-F0C7BF172325}" presName="parentText" presStyleLbl="node1" presStyleIdx="2" presStyleCnt="3">
        <dgm:presLayoutVars>
          <dgm:chMax val="0"/>
          <dgm:bulletEnabled val="1"/>
        </dgm:presLayoutVars>
      </dgm:prSet>
      <dgm:spPr/>
    </dgm:pt>
    <dgm:pt modelId="{A1ECAF75-0EC1-449D-AF12-C964DB87D4AF}" type="pres">
      <dgm:prSet presAssocID="{0B4C390A-3D58-488D-BB36-F0C7BF172325}" presName="negativeSpace" presStyleCnt="0"/>
      <dgm:spPr/>
    </dgm:pt>
    <dgm:pt modelId="{A3A66F6A-EE63-4C9A-9BC0-8A723B730DDF}" type="pres">
      <dgm:prSet presAssocID="{0B4C390A-3D58-488D-BB36-F0C7BF172325}" presName="childText" presStyleLbl="conFgAcc1" presStyleIdx="2" presStyleCnt="3">
        <dgm:presLayoutVars>
          <dgm:bulletEnabled val="1"/>
        </dgm:presLayoutVars>
      </dgm:prSet>
      <dgm:spPr/>
    </dgm:pt>
  </dgm:ptLst>
  <dgm:cxnLst>
    <dgm:cxn modelId="{BDD28307-6B1B-4B6B-B8A0-2B766A172CE7}" type="presOf" srcId="{73C12A25-E398-4C9E-B77E-30CF0867D430}" destId="{349195CF-4F6F-42D3-8929-45124C7A3A42}" srcOrd="1" destOrd="0" presId="urn:microsoft.com/office/officeart/2005/8/layout/list1"/>
    <dgm:cxn modelId="{42D08D0A-82A3-46D5-B2AD-A784AEC41477}" srcId="{73C12A25-E398-4C9E-B77E-30CF0867D430}" destId="{FFD7B3A7-1920-4F74-AFCB-4FDF0EC1DB48}" srcOrd="0" destOrd="0" parTransId="{600751D7-4076-45B9-97EB-376BD2088098}" sibTransId="{831B24CC-3248-4AF2-9B6E-7C49796F2A1B}"/>
    <dgm:cxn modelId="{BFAE210F-18C6-4DD7-9C28-9DB9002DE019}" type="presOf" srcId="{7EEFDD3C-42F7-4046-9F0E-8391EE58E5BA}" destId="{E005E296-7AC7-4DCF-91FC-DAAC11C522A9}" srcOrd="0" destOrd="0" presId="urn:microsoft.com/office/officeart/2005/8/layout/list1"/>
    <dgm:cxn modelId="{6190A41F-A05F-4D52-9223-F67F28B37E85}" type="presOf" srcId="{0B4C390A-3D58-488D-BB36-F0C7BF172325}" destId="{6064F5D5-9503-44AB-B14E-017A3500AB81}" srcOrd="0" destOrd="0" presId="urn:microsoft.com/office/officeart/2005/8/layout/list1"/>
    <dgm:cxn modelId="{534A6021-B941-41D7-9C2E-3B35E43D5058}" srcId="{73C12A25-E398-4C9E-B77E-30CF0867D430}" destId="{37132EE2-A31D-4817-9354-1CFCA5210379}" srcOrd="1" destOrd="0" parTransId="{A62C32A2-9C75-4B8D-A007-4711694F2FF2}" sibTransId="{14C3778D-5919-4F29-B7F2-EE957EFFC520}"/>
    <dgm:cxn modelId="{95BCA229-9E50-460C-8B0E-F67704F7E21B}" type="presOf" srcId="{51EA1531-B1DF-4663-A9D9-842A0C25F886}" destId="{1495ADA8-B4E6-45CB-8A3C-1B658B512C53}" srcOrd="0" destOrd="0" presId="urn:microsoft.com/office/officeart/2005/8/layout/list1"/>
    <dgm:cxn modelId="{6B16422F-DE03-4A37-91E8-740F1C960D8F}" srcId="{0B4C390A-3D58-488D-BB36-F0C7BF172325}" destId="{07A546C1-5D74-432D-9F2D-BBC31F31638A}" srcOrd="1" destOrd="0" parTransId="{ED80DC54-AAD4-41AA-BAE3-B8D5A66A2308}" sibTransId="{C91D05BD-0108-42EA-9FDF-A43597E83553}"/>
    <dgm:cxn modelId="{4FE00236-7477-4561-8E57-06AEFA065D9A}" type="presOf" srcId="{07A546C1-5D74-432D-9F2D-BBC31F31638A}" destId="{A3A66F6A-EE63-4C9A-9BC0-8A723B730DDF}" srcOrd="0" destOrd="1" presId="urn:microsoft.com/office/officeart/2005/8/layout/list1"/>
    <dgm:cxn modelId="{85DC3740-5337-454A-A5B0-E552673E1D31}" srcId="{7EEFDD3C-42F7-4046-9F0E-8391EE58E5BA}" destId="{E1BFFE64-7477-4A7D-A4BF-30886D2D3FA8}" srcOrd="0" destOrd="0" parTransId="{8CE6BD45-BEBD-441C-AC79-4239A992ACAF}" sibTransId="{60F24E4B-60A1-4749-9D85-A2734AA8166A}"/>
    <dgm:cxn modelId="{CB2C1E5D-4956-4124-824A-C8AF50F3DB05}" type="presOf" srcId="{FFD7B3A7-1920-4F74-AFCB-4FDF0EC1DB48}" destId="{04284B2A-1100-4FFF-9C4A-2AADD00ED8CB}" srcOrd="0" destOrd="0" presId="urn:microsoft.com/office/officeart/2005/8/layout/list1"/>
    <dgm:cxn modelId="{7D66274E-74C7-45CC-99B7-85896EAD3035}" srcId="{7EEFDD3C-42F7-4046-9F0E-8391EE58E5BA}" destId="{11235B24-D58F-42C7-AC51-C8C168B641E7}" srcOrd="1" destOrd="0" parTransId="{89AB4BFF-F2D3-4D2B-98C4-8D759B189F77}" sibTransId="{F4AB51B4-DB52-4030-807E-207D08248BE4}"/>
    <dgm:cxn modelId="{3396E26E-35CC-48D2-9384-8E0839F768CD}" srcId="{3A052565-B0BC-424F-8480-BC6881BABEAD}" destId="{73C12A25-E398-4C9E-B77E-30CF0867D430}" srcOrd="1" destOrd="0" parTransId="{9531AA63-5CE0-4A95-8AD4-0258DC113872}" sibTransId="{94CE9057-09B3-4837-8E38-DE2E04762C9C}"/>
    <dgm:cxn modelId="{DE466174-77D3-4137-A85F-BEEF22E76C47}" srcId="{0B4C390A-3D58-488D-BB36-F0C7BF172325}" destId="{05B2DE16-0A53-4BCF-B44F-1ABF2E1EAD90}" srcOrd="0" destOrd="0" parTransId="{6AFAD1B3-CA85-4523-886E-A15AF6950B5C}" sibTransId="{2A99E41C-52EF-4DCB-803C-302217F62EC8}"/>
    <dgm:cxn modelId="{3C619577-9E45-4D71-A59D-C24CE6F8C1A0}" type="presOf" srcId="{3A052565-B0BC-424F-8480-BC6881BABEAD}" destId="{C394F1D5-ED4B-4FD7-8A4E-713EDB57E2FB}" srcOrd="0" destOrd="0" presId="urn:microsoft.com/office/officeart/2005/8/layout/list1"/>
    <dgm:cxn modelId="{C80EC380-81D0-4292-A7E0-7E8F5BE8D6E5}" type="presOf" srcId="{E1BFFE64-7477-4A7D-A4BF-30886D2D3FA8}" destId="{E005E296-7AC7-4DCF-91FC-DAAC11C522A9}" srcOrd="0" destOrd="1" presId="urn:microsoft.com/office/officeart/2005/8/layout/list1"/>
    <dgm:cxn modelId="{73ACEC8A-6AF2-416E-A631-214B6E81A2C9}" type="presOf" srcId="{0B4C390A-3D58-488D-BB36-F0C7BF172325}" destId="{70E35B0C-3976-4C74-A8B7-90E0381896E5}" srcOrd="1" destOrd="0" presId="urn:microsoft.com/office/officeart/2005/8/layout/list1"/>
    <dgm:cxn modelId="{33A5D093-97A1-4A79-AD8B-93939E7F6563}" type="presOf" srcId="{73C12A25-E398-4C9E-B77E-30CF0867D430}" destId="{675BEA1C-D588-4E30-A1DD-364929E83B8F}" srcOrd="0" destOrd="0" presId="urn:microsoft.com/office/officeart/2005/8/layout/list1"/>
    <dgm:cxn modelId="{A0699495-ED0F-4699-ADC1-B4E1B7D54813}" type="presOf" srcId="{06F19992-8EBE-4EA0-BDED-89FCA24F616C}" destId="{E005E296-7AC7-4DCF-91FC-DAAC11C522A9}" srcOrd="0" destOrd="3" presId="urn:microsoft.com/office/officeart/2005/8/layout/list1"/>
    <dgm:cxn modelId="{58967AA6-62D1-4EB5-9EC7-0933390261E0}" type="presOf" srcId="{05B2DE16-0A53-4BCF-B44F-1ABF2E1EAD90}" destId="{A3A66F6A-EE63-4C9A-9BC0-8A723B730DDF}" srcOrd="0" destOrd="0" presId="urn:microsoft.com/office/officeart/2005/8/layout/list1"/>
    <dgm:cxn modelId="{46294CA8-BF6B-47B1-9DE4-A8A910527E12}" type="presOf" srcId="{11235B24-D58F-42C7-AC51-C8C168B641E7}" destId="{E005E296-7AC7-4DCF-91FC-DAAC11C522A9}" srcOrd="0" destOrd="2" presId="urn:microsoft.com/office/officeart/2005/8/layout/list1"/>
    <dgm:cxn modelId="{C09ACAAC-5C3C-411F-BC65-4338264D81EC}" srcId="{7EEFDD3C-42F7-4046-9F0E-8391EE58E5BA}" destId="{06F19992-8EBE-4EA0-BDED-89FCA24F616C}" srcOrd="2" destOrd="0" parTransId="{DA9ED653-BE5F-4048-A522-55AA70ECDF81}" sibTransId="{7F13BFC1-5275-472B-9FC3-2F9CCEBD7347}"/>
    <dgm:cxn modelId="{260544C1-2EAC-4578-8225-BD1C096AD2EA}" type="presOf" srcId="{51EA1531-B1DF-4663-A9D9-842A0C25F886}" destId="{3898448F-A34B-4E3B-90DA-28981DCDF903}" srcOrd="1" destOrd="0" presId="urn:microsoft.com/office/officeart/2005/8/layout/list1"/>
    <dgm:cxn modelId="{BD59F5C8-69B8-46D7-95C6-C3B9AC32B298}" type="presOf" srcId="{37132EE2-A31D-4817-9354-1CFCA5210379}" destId="{04284B2A-1100-4FFF-9C4A-2AADD00ED8CB}" srcOrd="0" destOrd="1" presId="urn:microsoft.com/office/officeart/2005/8/layout/list1"/>
    <dgm:cxn modelId="{EE4FB8DC-22A0-45B9-B8C6-28757FA5DD06}" srcId="{3A052565-B0BC-424F-8480-BC6881BABEAD}" destId="{0B4C390A-3D58-488D-BB36-F0C7BF172325}" srcOrd="2" destOrd="0" parTransId="{6CCE531B-1A50-457F-B728-04D29847F4CC}" sibTransId="{6A64B465-CCFD-443C-B4B3-141AA73CB739}"/>
    <dgm:cxn modelId="{73E4BEE4-720F-41A6-8D07-8138B7870379}" srcId="{3A052565-B0BC-424F-8480-BC6881BABEAD}" destId="{51EA1531-B1DF-4663-A9D9-842A0C25F886}" srcOrd="0" destOrd="0" parTransId="{86D06247-9753-40A6-BEAB-169A59DDF02E}" sibTransId="{5C07EC87-8CF2-4247-A0BB-1C63952A4102}"/>
    <dgm:cxn modelId="{B79074F8-C491-4B3B-9A6A-BB5BD930DA5D}" srcId="{51EA1531-B1DF-4663-A9D9-842A0C25F886}" destId="{7EEFDD3C-42F7-4046-9F0E-8391EE58E5BA}" srcOrd="0" destOrd="0" parTransId="{E25C606F-3B3F-42BB-AEC3-77DB1B03F20A}" sibTransId="{FEBBB53D-F08F-4034-AECC-D0D844726BE9}"/>
    <dgm:cxn modelId="{9664DF3B-9D85-494D-82A3-410897A11872}" type="presParOf" srcId="{C394F1D5-ED4B-4FD7-8A4E-713EDB57E2FB}" destId="{592BDB15-B518-41EB-B731-7EB7C7A874FD}" srcOrd="0" destOrd="0" presId="urn:microsoft.com/office/officeart/2005/8/layout/list1"/>
    <dgm:cxn modelId="{7CD39613-38C0-43C3-B1CE-31C62774895C}" type="presParOf" srcId="{592BDB15-B518-41EB-B731-7EB7C7A874FD}" destId="{1495ADA8-B4E6-45CB-8A3C-1B658B512C53}" srcOrd="0" destOrd="0" presId="urn:microsoft.com/office/officeart/2005/8/layout/list1"/>
    <dgm:cxn modelId="{1C774A6F-09DA-4CC7-9E33-05355AE2292E}" type="presParOf" srcId="{592BDB15-B518-41EB-B731-7EB7C7A874FD}" destId="{3898448F-A34B-4E3B-90DA-28981DCDF903}" srcOrd="1" destOrd="0" presId="urn:microsoft.com/office/officeart/2005/8/layout/list1"/>
    <dgm:cxn modelId="{2090D4E1-6617-47CA-B605-30D76AE9422E}" type="presParOf" srcId="{C394F1D5-ED4B-4FD7-8A4E-713EDB57E2FB}" destId="{18946385-4E66-4A40-B926-A4676CCAD24E}" srcOrd="1" destOrd="0" presId="urn:microsoft.com/office/officeart/2005/8/layout/list1"/>
    <dgm:cxn modelId="{22501B1D-87FC-40E9-9596-488E7C664936}" type="presParOf" srcId="{C394F1D5-ED4B-4FD7-8A4E-713EDB57E2FB}" destId="{E005E296-7AC7-4DCF-91FC-DAAC11C522A9}" srcOrd="2" destOrd="0" presId="urn:microsoft.com/office/officeart/2005/8/layout/list1"/>
    <dgm:cxn modelId="{592FE456-37AA-4396-BD60-5B1944736B1A}" type="presParOf" srcId="{C394F1D5-ED4B-4FD7-8A4E-713EDB57E2FB}" destId="{86A77A16-E56E-4475-A134-CC94D4CF033A}" srcOrd="3" destOrd="0" presId="urn:microsoft.com/office/officeart/2005/8/layout/list1"/>
    <dgm:cxn modelId="{69497648-9B36-48B2-A0FB-445AD8ABA274}" type="presParOf" srcId="{C394F1D5-ED4B-4FD7-8A4E-713EDB57E2FB}" destId="{B7137E4B-D1E3-4CB8-B01E-7D5C74881632}" srcOrd="4" destOrd="0" presId="urn:microsoft.com/office/officeart/2005/8/layout/list1"/>
    <dgm:cxn modelId="{2AAB1FB8-4C91-4648-A4E1-453D3B6DBF61}" type="presParOf" srcId="{B7137E4B-D1E3-4CB8-B01E-7D5C74881632}" destId="{675BEA1C-D588-4E30-A1DD-364929E83B8F}" srcOrd="0" destOrd="0" presId="urn:microsoft.com/office/officeart/2005/8/layout/list1"/>
    <dgm:cxn modelId="{5C3A6FAA-3DD8-49CD-BA90-88D87D48919B}" type="presParOf" srcId="{B7137E4B-D1E3-4CB8-B01E-7D5C74881632}" destId="{349195CF-4F6F-42D3-8929-45124C7A3A42}" srcOrd="1" destOrd="0" presId="urn:microsoft.com/office/officeart/2005/8/layout/list1"/>
    <dgm:cxn modelId="{6E0AA080-C5A4-40CA-A580-A920D01EFEDC}" type="presParOf" srcId="{C394F1D5-ED4B-4FD7-8A4E-713EDB57E2FB}" destId="{4F130A2C-8F93-48EA-AF53-356F3489A960}" srcOrd="5" destOrd="0" presId="urn:microsoft.com/office/officeart/2005/8/layout/list1"/>
    <dgm:cxn modelId="{9DEA60B2-F2BD-4891-B80F-A6B6B8204552}" type="presParOf" srcId="{C394F1D5-ED4B-4FD7-8A4E-713EDB57E2FB}" destId="{04284B2A-1100-4FFF-9C4A-2AADD00ED8CB}" srcOrd="6" destOrd="0" presId="urn:microsoft.com/office/officeart/2005/8/layout/list1"/>
    <dgm:cxn modelId="{D64D23DC-DC6C-438F-9B9D-B9373B9CBDF7}" type="presParOf" srcId="{C394F1D5-ED4B-4FD7-8A4E-713EDB57E2FB}" destId="{5720EBB5-02E5-4A2C-AF60-AFA0611883E1}" srcOrd="7" destOrd="0" presId="urn:microsoft.com/office/officeart/2005/8/layout/list1"/>
    <dgm:cxn modelId="{F980E0A0-3EB6-4E05-AC35-EAEE6520AA1A}" type="presParOf" srcId="{C394F1D5-ED4B-4FD7-8A4E-713EDB57E2FB}" destId="{D712CA9D-BB78-4463-9FC6-AEE55BCD7F24}" srcOrd="8" destOrd="0" presId="urn:microsoft.com/office/officeart/2005/8/layout/list1"/>
    <dgm:cxn modelId="{87516012-688D-4E1C-AEB2-22E7B6574F0B}" type="presParOf" srcId="{D712CA9D-BB78-4463-9FC6-AEE55BCD7F24}" destId="{6064F5D5-9503-44AB-B14E-017A3500AB81}" srcOrd="0" destOrd="0" presId="urn:microsoft.com/office/officeart/2005/8/layout/list1"/>
    <dgm:cxn modelId="{F6B18C6A-888F-47FD-B4B8-910BBF2F19C1}" type="presParOf" srcId="{D712CA9D-BB78-4463-9FC6-AEE55BCD7F24}" destId="{70E35B0C-3976-4C74-A8B7-90E0381896E5}" srcOrd="1" destOrd="0" presId="urn:microsoft.com/office/officeart/2005/8/layout/list1"/>
    <dgm:cxn modelId="{E58E8C88-15A4-47F2-A79F-98A9D38D1B89}" type="presParOf" srcId="{C394F1D5-ED4B-4FD7-8A4E-713EDB57E2FB}" destId="{A1ECAF75-0EC1-449D-AF12-C964DB87D4AF}" srcOrd="9" destOrd="0" presId="urn:microsoft.com/office/officeart/2005/8/layout/list1"/>
    <dgm:cxn modelId="{0169F5B0-FA37-464E-8760-7CB46926D981}" type="presParOf" srcId="{C394F1D5-ED4B-4FD7-8A4E-713EDB57E2FB}" destId="{A3A66F6A-EE63-4C9A-9BC0-8A723B730DD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4B70297-F2FB-4E8C-B859-FD5E0A13DA27}"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GB"/>
        </a:p>
      </dgm:t>
    </dgm:pt>
    <dgm:pt modelId="{1A730D9E-AFC1-4A8A-B0A0-CC752A872FB2}">
      <dgm:prSet phldrT="[Text]" phldr="0"/>
      <dgm:spPr/>
      <dgm:t>
        <a:bodyPr/>
        <a:lstStyle/>
        <a:p>
          <a:r>
            <a:rPr lang="en-GB" dirty="0"/>
            <a:t>1.</a:t>
          </a:r>
        </a:p>
      </dgm:t>
    </dgm:pt>
    <dgm:pt modelId="{604A84A7-2C6C-4F18-BEF6-CAA2664B8B90}" type="parTrans" cxnId="{924A0986-5E5F-46CC-AC65-EAB265196D2B}">
      <dgm:prSet/>
      <dgm:spPr/>
      <dgm:t>
        <a:bodyPr/>
        <a:lstStyle/>
        <a:p>
          <a:endParaRPr lang="en-GB"/>
        </a:p>
      </dgm:t>
    </dgm:pt>
    <dgm:pt modelId="{787B3CA6-CB8A-44A0-A97A-126C07AE807C}" type="sibTrans" cxnId="{924A0986-5E5F-46CC-AC65-EAB265196D2B}">
      <dgm:prSet/>
      <dgm:spPr/>
      <dgm:t>
        <a:bodyPr/>
        <a:lstStyle/>
        <a:p>
          <a:endParaRPr lang="en-GB"/>
        </a:p>
      </dgm:t>
    </dgm:pt>
    <dgm:pt modelId="{038D1A0E-2925-4626-AF1E-973DFC59D316}">
      <dgm:prSet phldrT="[Text]"/>
      <dgm:spPr/>
      <dgm:t>
        <a:bodyPr/>
        <a:lstStyle/>
        <a:p>
          <a:r>
            <a:rPr lang="en-GB" b="1"/>
            <a:t>Highlights the limited success of restorative justice, community sentencing and electronic monitoring. </a:t>
          </a:r>
          <a:endParaRPr lang="en-GB" dirty="0"/>
        </a:p>
      </dgm:t>
    </dgm:pt>
    <dgm:pt modelId="{0E3C5263-75CA-4BDA-9802-1BE19B70C576}" type="parTrans" cxnId="{CC594C66-4B68-418D-BCAE-2ADEAA76C042}">
      <dgm:prSet/>
      <dgm:spPr/>
      <dgm:t>
        <a:bodyPr/>
        <a:lstStyle/>
        <a:p>
          <a:endParaRPr lang="en-GB"/>
        </a:p>
      </dgm:t>
    </dgm:pt>
    <dgm:pt modelId="{AD308D19-2970-409D-986A-5691BCFC1F9F}" type="sibTrans" cxnId="{CC594C66-4B68-418D-BCAE-2ADEAA76C042}">
      <dgm:prSet/>
      <dgm:spPr/>
      <dgm:t>
        <a:bodyPr/>
        <a:lstStyle/>
        <a:p>
          <a:endParaRPr lang="en-GB"/>
        </a:p>
      </dgm:t>
    </dgm:pt>
    <dgm:pt modelId="{B2EDF606-B3AE-4892-A5E0-04F8CB6652DA}">
      <dgm:prSet phldrT="[Text]" phldr="0"/>
      <dgm:spPr/>
      <dgm:t>
        <a:bodyPr/>
        <a:lstStyle/>
        <a:p>
          <a:r>
            <a:rPr lang="en-GB" dirty="0"/>
            <a:t>2.</a:t>
          </a:r>
        </a:p>
      </dgm:t>
    </dgm:pt>
    <dgm:pt modelId="{F92C8A01-6694-43AB-AF2B-F35FB3636FDD}" type="parTrans" cxnId="{9A9BB4F0-13A1-4748-869C-7E903BEC06D3}">
      <dgm:prSet/>
      <dgm:spPr/>
      <dgm:t>
        <a:bodyPr/>
        <a:lstStyle/>
        <a:p>
          <a:endParaRPr lang="en-GB"/>
        </a:p>
      </dgm:t>
    </dgm:pt>
    <dgm:pt modelId="{9BE6DC3F-BD9B-436C-8F2C-86BD7562420C}" type="sibTrans" cxnId="{9A9BB4F0-13A1-4748-869C-7E903BEC06D3}">
      <dgm:prSet/>
      <dgm:spPr/>
      <dgm:t>
        <a:bodyPr/>
        <a:lstStyle/>
        <a:p>
          <a:endParaRPr lang="en-GB"/>
        </a:p>
      </dgm:t>
    </dgm:pt>
    <dgm:pt modelId="{BF98A1E3-D222-46A2-B383-B3360A08E8EC}">
      <dgm:prSet phldrT="[Text]"/>
      <dgm:spPr/>
      <dgm:t>
        <a:bodyPr/>
        <a:lstStyle/>
        <a:p>
          <a:r>
            <a:rPr lang="en-GB" b="1"/>
            <a:t>Conclusion:  identifies the need for early intervention for individuals at risk of offending. </a:t>
          </a:r>
          <a:endParaRPr lang="en-GB" dirty="0"/>
        </a:p>
      </dgm:t>
    </dgm:pt>
    <dgm:pt modelId="{F590AFFE-03C1-441C-8955-A5DAC2521BBD}" type="parTrans" cxnId="{4096C388-8B18-4FDF-9D40-02EACDEA2BE2}">
      <dgm:prSet/>
      <dgm:spPr/>
      <dgm:t>
        <a:bodyPr/>
        <a:lstStyle/>
        <a:p>
          <a:endParaRPr lang="en-GB"/>
        </a:p>
      </dgm:t>
    </dgm:pt>
    <dgm:pt modelId="{1FF9C3EB-B5DC-4C99-B886-401C1904ADF5}" type="sibTrans" cxnId="{4096C388-8B18-4FDF-9D40-02EACDEA2BE2}">
      <dgm:prSet/>
      <dgm:spPr/>
      <dgm:t>
        <a:bodyPr/>
        <a:lstStyle/>
        <a:p>
          <a:endParaRPr lang="en-GB"/>
        </a:p>
      </dgm:t>
    </dgm:pt>
    <dgm:pt modelId="{885C98E3-1303-4F8A-8845-060EB800AC64}">
      <dgm:prSet phldrT="[Text]" phldr="0"/>
      <dgm:spPr/>
      <dgm:t>
        <a:bodyPr/>
        <a:lstStyle/>
        <a:p>
          <a:r>
            <a:rPr lang="en-GB" dirty="0"/>
            <a:t>3</a:t>
          </a:r>
        </a:p>
      </dgm:t>
    </dgm:pt>
    <dgm:pt modelId="{A3B827F9-7151-4BCB-980B-B678D8FB471A}" type="parTrans" cxnId="{8F92A716-25F9-4D4E-9721-EA6BB47100F1}">
      <dgm:prSet/>
      <dgm:spPr/>
      <dgm:t>
        <a:bodyPr/>
        <a:lstStyle/>
        <a:p>
          <a:endParaRPr lang="en-GB"/>
        </a:p>
      </dgm:t>
    </dgm:pt>
    <dgm:pt modelId="{E367BBB4-19EE-4D1E-92FF-71C1E434D52F}" type="sibTrans" cxnId="{8F92A716-25F9-4D4E-9721-EA6BB47100F1}">
      <dgm:prSet/>
      <dgm:spPr/>
      <dgm:t>
        <a:bodyPr/>
        <a:lstStyle/>
        <a:p>
          <a:endParaRPr lang="en-GB"/>
        </a:p>
      </dgm:t>
    </dgm:pt>
    <dgm:pt modelId="{C8B51BD3-AA53-4B8D-8E6F-44C8290FC79E}">
      <dgm:prSet phldrT="[Text]"/>
      <dgm:spPr/>
      <dgm:t>
        <a:bodyPr/>
        <a:lstStyle/>
        <a:p>
          <a:r>
            <a:rPr lang="en-GB" b="1" dirty="0"/>
            <a:t>These individuals were usually exposed to psychological and or social variables which made their likelihood of committing offences increase.</a:t>
          </a:r>
          <a:endParaRPr lang="en-GB" dirty="0"/>
        </a:p>
      </dgm:t>
    </dgm:pt>
    <dgm:pt modelId="{937785E2-F4FE-4F08-9164-D359C76199D6}" type="parTrans" cxnId="{A1940B9A-5684-40BA-BBCA-402613475208}">
      <dgm:prSet/>
      <dgm:spPr/>
      <dgm:t>
        <a:bodyPr/>
        <a:lstStyle/>
        <a:p>
          <a:endParaRPr lang="en-GB"/>
        </a:p>
      </dgm:t>
    </dgm:pt>
    <dgm:pt modelId="{831FA39F-A9BB-4AED-A56F-4D745E7DE255}" type="sibTrans" cxnId="{A1940B9A-5684-40BA-BBCA-402613475208}">
      <dgm:prSet/>
      <dgm:spPr/>
      <dgm:t>
        <a:bodyPr/>
        <a:lstStyle/>
        <a:p>
          <a:endParaRPr lang="en-GB"/>
        </a:p>
      </dgm:t>
    </dgm:pt>
    <dgm:pt modelId="{37981937-B3F3-4B84-A551-725EABA6032C}" type="pres">
      <dgm:prSet presAssocID="{34B70297-F2FB-4E8C-B859-FD5E0A13DA27}" presName="Name0" presStyleCnt="0">
        <dgm:presLayoutVars>
          <dgm:dir/>
          <dgm:animLvl val="lvl"/>
          <dgm:resizeHandles val="exact"/>
        </dgm:presLayoutVars>
      </dgm:prSet>
      <dgm:spPr/>
    </dgm:pt>
    <dgm:pt modelId="{65F7D0FE-3432-4E96-95F8-B6A17553E7ED}" type="pres">
      <dgm:prSet presAssocID="{1A730D9E-AFC1-4A8A-B0A0-CC752A872FB2}" presName="compositeNode" presStyleCnt="0">
        <dgm:presLayoutVars>
          <dgm:bulletEnabled val="1"/>
        </dgm:presLayoutVars>
      </dgm:prSet>
      <dgm:spPr/>
    </dgm:pt>
    <dgm:pt modelId="{A4DEDCA5-3CA2-4E0C-A35E-B3A245E58503}" type="pres">
      <dgm:prSet presAssocID="{1A730D9E-AFC1-4A8A-B0A0-CC752A872FB2}" presName="bgRect" presStyleLbl="node1" presStyleIdx="0" presStyleCnt="3"/>
      <dgm:spPr/>
    </dgm:pt>
    <dgm:pt modelId="{7640838F-EF53-4739-902F-41A926E33245}" type="pres">
      <dgm:prSet presAssocID="{1A730D9E-AFC1-4A8A-B0A0-CC752A872FB2}" presName="parentNode" presStyleLbl="node1" presStyleIdx="0" presStyleCnt="3">
        <dgm:presLayoutVars>
          <dgm:chMax val="0"/>
          <dgm:bulletEnabled val="1"/>
        </dgm:presLayoutVars>
      </dgm:prSet>
      <dgm:spPr/>
    </dgm:pt>
    <dgm:pt modelId="{F7DF3EDA-EF5E-471E-80B9-09187EA4CFD0}" type="pres">
      <dgm:prSet presAssocID="{1A730D9E-AFC1-4A8A-B0A0-CC752A872FB2}" presName="childNode" presStyleLbl="node1" presStyleIdx="0" presStyleCnt="3">
        <dgm:presLayoutVars>
          <dgm:bulletEnabled val="1"/>
        </dgm:presLayoutVars>
      </dgm:prSet>
      <dgm:spPr/>
    </dgm:pt>
    <dgm:pt modelId="{8F6FC83E-26CC-44AA-92AF-ABA5845B9915}" type="pres">
      <dgm:prSet presAssocID="{787B3CA6-CB8A-44A0-A97A-126C07AE807C}" presName="hSp" presStyleCnt="0"/>
      <dgm:spPr/>
    </dgm:pt>
    <dgm:pt modelId="{03B685C6-01A2-4E7A-BF93-A32A2CDB4022}" type="pres">
      <dgm:prSet presAssocID="{787B3CA6-CB8A-44A0-A97A-126C07AE807C}" presName="vProcSp" presStyleCnt="0"/>
      <dgm:spPr/>
    </dgm:pt>
    <dgm:pt modelId="{0D0CD057-92B7-472A-90BB-7ADDD873A5F7}" type="pres">
      <dgm:prSet presAssocID="{787B3CA6-CB8A-44A0-A97A-126C07AE807C}" presName="vSp1" presStyleCnt="0"/>
      <dgm:spPr/>
    </dgm:pt>
    <dgm:pt modelId="{D714C885-0E49-494D-85BE-91EEF9BC81C1}" type="pres">
      <dgm:prSet presAssocID="{787B3CA6-CB8A-44A0-A97A-126C07AE807C}" presName="simulatedConn" presStyleLbl="solidFgAcc1" presStyleIdx="0" presStyleCnt="2"/>
      <dgm:spPr/>
    </dgm:pt>
    <dgm:pt modelId="{9231DC00-2245-4264-A7E2-1F94ED4DB07D}" type="pres">
      <dgm:prSet presAssocID="{787B3CA6-CB8A-44A0-A97A-126C07AE807C}" presName="vSp2" presStyleCnt="0"/>
      <dgm:spPr/>
    </dgm:pt>
    <dgm:pt modelId="{025EC236-04F0-417B-B899-B476A38C33CF}" type="pres">
      <dgm:prSet presAssocID="{787B3CA6-CB8A-44A0-A97A-126C07AE807C}" presName="sibTrans" presStyleCnt="0"/>
      <dgm:spPr/>
    </dgm:pt>
    <dgm:pt modelId="{FFA9B3E3-AF81-4F56-ABBC-3AC0C0010791}" type="pres">
      <dgm:prSet presAssocID="{B2EDF606-B3AE-4892-A5E0-04F8CB6652DA}" presName="compositeNode" presStyleCnt="0">
        <dgm:presLayoutVars>
          <dgm:bulletEnabled val="1"/>
        </dgm:presLayoutVars>
      </dgm:prSet>
      <dgm:spPr/>
    </dgm:pt>
    <dgm:pt modelId="{301ED1AD-8376-4BA1-B006-8F8211EC711B}" type="pres">
      <dgm:prSet presAssocID="{B2EDF606-B3AE-4892-A5E0-04F8CB6652DA}" presName="bgRect" presStyleLbl="node1" presStyleIdx="1" presStyleCnt="3"/>
      <dgm:spPr/>
    </dgm:pt>
    <dgm:pt modelId="{900B8A83-DD59-455E-BEF3-BDBD1BCB1712}" type="pres">
      <dgm:prSet presAssocID="{B2EDF606-B3AE-4892-A5E0-04F8CB6652DA}" presName="parentNode" presStyleLbl="node1" presStyleIdx="1" presStyleCnt="3">
        <dgm:presLayoutVars>
          <dgm:chMax val="0"/>
          <dgm:bulletEnabled val="1"/>
        </dgm:presLayoutVars>
      </dgm:prSet>
      <dgm:spPr/>
    </dgm:pt>
    <dgm:pt modelId="{E095A888-5228-42A2-B413-E88742958517}" type="pres">
      <dgm:prSet presAssocID="{B2EDF606-B3AE-4892-A5E0-04F8CB6652DA}" presName="childNode" presStyleLbl="node1" presStyleIdx="1" presStyleCnt="3">
        <dgm:presLayoutVars>
          <dgm:bulletEnabled val="1"/>
        </dgm:presLayoutVars>
      </dgm:prSet>
      <dgm:spPr/>
    </dgm:pt>
    <dgm:pt modelId="{390DF39B-128A-42CB-A20E-BC39100A0080}" type="pres">
      <dgm:prSet presAssocID="{9BE6DC3F-BD9B-436C-8F2C-86BD7562420C}" presName="hSp" presStyleCnt="0"/>
      <dgm:spPr/>
    </dgm:pt>
    <dgm:pt modelId="{3EDB9852-8228-46EC-B307-FBCC8609A7F3}" type="pres">
      <dgm:prSet presAssocID="{9BE6DC3F-BD9B-436C-8F2C-86BD7562420C}" presName="vProcSp" presStyleCnt="0"/>
      <dgm:spPr/>
    </dgm:pt>
    <dgm:pt modelId="{C40628F6-6DEA-4F8F-BD09-DFED0CEDEF82}" type="pres">
      <dgm:prSet presAssocID="{9BE6DC3F-BD9B-436C-8F2C-86BD7562420C}" presName="vSp1" presStyleCnt="0"/>
      <dgm:spPr/>
    </dgm:pt>
    <dgm:pt modelId="{3D672F8B-FDAE-4E2F-9948-017431AAF794}" type="pres">
      <dgm:prSet presAssocID="{9BE6DC3F-BD9B-436C-8F2C-86BD7562420C}" presName="simulatedConn" presStyleLbl="solidFgAcc1" presStyleIdx="1" presStyleCnt="2"/>
      <dgm:spPr/>
    </dgm:pt>
    <dgm:pt modelId="{7467BBC2-E5C4-49F0-8313-7752267D490C}" type="pres">
      <dgm:prSet presAssocID="{9BE6DC3F-BD9B-436C-8F2C-86BD7562420C}" presName="vSp2" presStyleCnt="0"/>
      <dgm:spPr/>
    </dgm:pt>
    <dgm:pt modelId="{575F22C8-486D-4E86-8F85-973E9C084DD4}" type="pres">
      <dgm:prSet presAssocID="{9BE6DC3F-BD9B-436C-8F2C-86BD7562420C}" presName="sibTrans" presStyleCnt="0"/>
      <dgm:spPr/>
    </dgm:pt>
    <dgm:pt modelId="{59C6B052-5212-42B0-B992-5C32961B8B2D}" type="pres">
      <dgm:prSet presAssocID="{885C98E3-1303-4F8A-8845-060EB800AC64}" presName="compositeNode" presStyleCnt="0">
        <dgm:presLayoutVars>
          <dgm:bulletEnabled val="1"/>
        </dgm:presLayoutVars>
      </dgm:prSet>
      <dgm:spPr/>
    </dgm:pt>
    <dgm:pt modelId="{C5648EF9-1744-497A-8938-B7B7E3FF8CF1}" type="pres">
      <dgm:prSet presAssocID="{885C98E3-1303-4F8A-8845-060EB800AC64}" presName="bgRect" presStyleLbl="node1" presStyleIdx="2" presStyleCnt="3"/>
      <dgm:spPr/>
    </dgm:pt>
    <dgm:pt modelId="{7E1341A5-D53D-46F8-AF3A-D3F6DB89BEF3}" type="pres">
      <dgm:prSet presAssocID="{885C98E3-1303-4F8A-8845-060EB800AC64}" presName="parentNode" presStyleLbl="node1" presStyleIdx="2" presStyleCnt="3">
        <dgm:presLayoutVars>
          <dgm:chMax val="0"/>
          <dgm:bulletEnabled val="1"/>
        </dgm:presLayoutVars>
      </dgm:prSet>
      <dgm:spPr/>
    </dgm:pt>
    <dgm:pt modelId="{0C5B036D-B6D6-46CC-9771-F2F26C736611}" type="pres">
      <dgm:prSet presAssocID="{885C98E3-1303-4F8A-8845-060EB800AC64}" presName="childNode" presStyleLbl="node1" presStyleIdx="2" presStyleCnt="3">
        <dgm:presLayoutVars>
          <dgm:bulletEnabled val="1"/>
        </dgm:presLayoutVars>
      </dgm:prSet>
      <dgm:spPr/>
    </dgm:pt>
  </dgm:ptLst>
  <dgm:cxnLst>
    <dgm:cxn modelId="{5581370D-B41A-4B0C-8DE7-0EE228347005}" type="presOf" srcId="{B2EDF606-B3AE-4892-A5E0-04F8CB6652DA}" destId="{900B8A83-DD59-455E-BEF3-BDBD1BCB1712}" srcOrd="1" destOrd="0" presId="urn:microsoft.com/office/officeart/2005/8/layout/hProcess7"/>
    <dgm:cxn modelId="{36F39D11-B20D-44E2-8E64-A59345CB8177}" type="presOf" srcId="{885C98E3-1303-4F8A-8845-060EB800AC64}" destId="{7E1341A5-D53D-46F8-AF3A-D3F6DB89BEF3}" srcOrd="1" destOrd="0" presId="urn:microsoft.com/office/officeart/2005/8/layout/hProcess7"/>
    <dgm:cxn modelId="{8F92A716-25F9-4D4E-9721-EA6BB47100F1}" srcId="{34B70297-F2FB-4E8C-B859-FD5E0A13DA27}" destId="{885C98E3-1303-4F8A-8845-060EB800AC64}" srcOrd="2" destOrd="0" parTransId="{A3B827F9-7151-4BCB-980B-B678D8FB471A}" sibTransId="{E367BBB4-19EE-4D1E-92FF-71C1E434D52F}"/>
    <dgm:cxn modelId="{BCCE1C5B-86BF-4AD5-AFCA-2FED3357109E}" type="presOf" srcId="{1A730D9E-AFC1-4A8A-B0A0-CC752A872FB2}" destId="{7640838F-EF53-4739-902F-41A926E33245}" srcOrd="1" destOrd="0" presId="urn:microsoft.com/office/officeart/2005/8/layout/hProcess7"/>
    <dgm:cxn modelId="{A6AC7C64-C65A-4582-8357-D3B56F047677}" type="presOf" srcId="{34B70297-F2FB-4E8C-B859-FD5E0A13DA27}" destId="{37981937-B3F3-4B84-A551-725EABA6032C}" srcOrd="0" destOrd="0" presId="urn:microsoft.com/office/officeart/2005/8/layout/hProcess7"/>
    <dgm:cxn modelId="{CC594C66-4B68-418D-BCAE-2ADEAA76C042}" srcId="{1A730D9E-AFC1-4A8A-B0A0-CC752A872FB2}" destId="{038D1A0E-2925-4626-AF1E-973DFC59D316}" srcOrd="0" destOrd="0" parTransId="{0E3C5263-75CA-4BDA-9802-1BE19B70C576}" sibTransId="{AD308D19-2970-409D-986A-5691BCFC1F9F}"/>
    <dgm:cxn modelId="{543BA74B-8189-4380-881F-5544B132A07D}" type="presOf" srcId="{038D1A0E-2925-4626-AF1E-973DFC59D316}" destId="{F7DF3EDA-EF5E-471E-80B9-09187EA4CFD0}" srcOrd="0" destOrd="0" presId="urn:microsoft.com/office/officeart/2005/8/layout/hProcess7"/>
    <dgm:cxn modelId="{30BE0979-034E-4F28-AE9E-93E6D6FD0D70}" type="presOf" srcId="{B2EDF606-B3AE-4892-A5E0-04F8CB6652DA}" destId="{301ED1AD-8376-4BA1-B006-8F8211EC711B}" srcOrd="0" destOrd="0" presId="urn:microsoft.com/office/officeart/2005/8/layout/hProcess7"/>
    <dgm:cxn modelId="{D66D7784-CFA4-4876-99F4-A370A3D29934}" type="presOf" srcId="{C8B51BD3-AA53-4B8D-8E6F-44C8290FC79E}" destId="{0C5B036D-B6D6-46CC-9771-F2F26C736611}" srcOrd="0" destOrd="0" presId="urn:microsoft.com/office/officeart/2005/8/layout/hProcess7"/>
    <dgm:cxn modelId="{924A0986-5E5F-46CC-AC65-EAB265196D2B}" srcId="{34B70297-F2FB-4E8C-B859-FD5E0A13DA27}" destId="{1A730D9E-AFC1-4A8A-B0A0-CC752A872FB2}" srcOrd="0" destOrd="0" parTransId="{604A84A7-2C6C-4F18-BEF6-CAA2664B8B90}" sibTransId="{787B3CA6-CB8A-44A0-A97A-126C07AE807C}"/>
    <dgm:cxn modelId="{4096C388-8B18-4FDF-9D40-02EACDEA2BE2}" srcId="{B2EDF606-B3AE-4892-A5E0-04F8CB6652DA}" destId="{BF98A1E3-D222-46A2-B383-B3360A08E8EC}" srcOrd="0" destOrd="0" parTransId="{F590AFFE-03C1-441C-8955-A5DAC2521BBD}" sibTransId="{1FF9C3EB-B5DC-4C99-B886-401C1904ADF5}"/>
    <dgm:cxn modelId="{A1940B9A-5684-40BA-BBCA-402613475208}" srcId="{885C98E3-1303-4F8A-8845-060EB800AC64}" destId="{C8B51BD3-AA53-4B8D-8E6F-44C8290FC79E}" srcOrd="0" destOrd="0" parTransId="{937785E2-F4FE-4F08-9164-D359C76199D6}" sibTransId="{831FA39F-A9BB-4AED-A56F-4D745E7DE255}"/>
    <dgm:cxn modelId="{5552F3BB-4427-4B4C-827C-96BB22367456}" type="presOf" srcId="{BF98A1E3-D222-46A2-B383-B3360A08E8EC}" destId="{E095A888-5228-42A2-B413-E88742958517}" srcOrd="0" destOrd="0" presId="urn:microsoft.com/office/officeart/2005/8/layout/hProcess7"/>
    <dgm:cxn modelId="{7B3EA8D4-8D5E-4F3A-8B6A-B3CA274BB8A2}" type="presOf" srcId="{1A730D9E-AFC1-4A8A-B0A0-CC752A872FB2}" destId="{A4DEDCA5-3CA2-4E0C-A35E-B3A245E58503}" srcOrd="0" destOrd="0" presId="urn:microsoft.com/office/officeart/2005/8/layout/hProcess7"/>
    <dgm:cxn modelId="{B2B318EC-7CAC-427F-89FC-AB0E2536ECD3}" type="presOf" srcId="{885C98E3-1303-4F8A-8845-060EB800AC64}" destId="{C5648EF9-1744-497A-8938-B7B7E3FF8CF1}" srcOrd="0" destOrd="0" presId="urn:microsoft.com/office/officeart/2005/8/layout/hProcess7"/>
    <dgm:cxn modelId="{9A9BB4F0-13A1-4748-869C-7E903BEC06D3}" srcId="{34B70297-F2FB-4E8C-B859-FD5E0A13DA27}" destId="{B2EDF606-B3AE-4892-A5E0-04F8CB6652DA}" srcOrd="1" destOrd="0" parTransId="{F92C8A01-6694-43AB-AF2B-F35FB3636FDD}" sibTransId="{9BE6DC3F-BD9B-436C-8F2C-86BD7562420C}"/>
    <dgm:cxn modelId="{6BAAF407-CB74-4765-B9F1-0DAC19EA8499}" type="presParOf" srcId="{37981937-B3F3-4B84-A551-725EABA6032C}" destId="{65F7D0FE-3432-4E96-95F8-B6A17553E7ED}" srcOrd="0" destOrd="0" presId="urn:microsoft.com/office/officeart/2005/8/layout/hProcess7"/>
    <dgm:cxn modelId="{BAF1CA2C-78F1-4D2A-B07D-63CA93B497C0}" type="presParOf" srcId="{65F7D0FE-3432-4E96-95F8-B6A17553E7ED}" destId="{A4DEDCA5-3CA2-4E0C-A35E-B3A245E58503}" srcOrd="0" destOrd="0" presId="urn:microsoft.com/office/officeart/2005/8/layout/hProcess7"/>
    <dgm:cxn modelId="{3F62E5C3-D12E-4746-AEB9-5028C37D1C5B}" type="presParOf" srcId="{65F7D0FE-3432-4E96-95F8-B6A17553E7ED}" destId="{7640838F-EF53-4739-902F-41A926E33245}" srcOrd="1" destOrd="0" presId="urn:microsoft.com/office/officeart/2005/8/layout/hProcess7"/>
    <dgm:cxn modelId="{A5212A58-087B-4B6B-B44B-C78711FCCDAA}" type="presParOf" srcId="{65F7D0FE-3432-4E96-95F8-B6A17553E7ED}" destId="{F7DF3EDA-EF5E-471E-80B9-09187EA4CFD0}" srcOrd="2" destOrd="0" presId="urn:microsoft.com/office/officeart/2005/8/layout/hProcess7"/>
    <dgm:cxn modelId="{493E8863-1957-4E91-80E2-0D325EE8630E}" type="presParOf" srcId="{37981937-B3F3-4B84-A551-725EABA6032C}" destId="{8F6FC83E-26CC-44AA-92AF-ABA5845B9915}" srcOrd="1" destOrd="0" presId="urn:microsoft.com/office/officeart/2005/8/layout/hProcess7"/>
    <dgm:cxn modelId="{46F4B038-8381-44EB-A814-C2E2CF8E671B}" type="presParOf" srcId="{37981937-B3F3-4B84-A551-725EABA6032C}" destId="{03B685C6-01A2-4E7A-BF93-A32A2CDB4022}" srcOrd="2" destOrd="0" presId="urn:microsoft.com/office/officeart/2005/8/layout/hProcess7"/>
    <dgm:cxn modelId="{1925E465-149D-45A5-B421-BE067ED6818E}" type="presParOf" srcId="{03B685C6-01A2-4E7A-BF93-A32A2CDB4022}" destId="{0D0CD057-92B7-472A-90BB-7ADDD873A5F7}" srcOrd="0" destOrd="0" presId="urn:microsoft.com/office/officeart/2005/8/layout/hProcess7"/>
    <dgm:cxn modelId="{FD27F348-56C6-4D42-A3A0-973017EFD7D3}" type="presParOf" srcId="{03B685C6-01A2-4E7A-BF93-A32A2CDB4022}" destId="{D714C885-0E49-494D-85BE-91EEF9BC81C1}" srcOrd="1" destOrd="0" presId="urn:microsoft.com/office/officeart/2005/8/layout/hProcess7"/>
    <dgm:cxn modelId="{95F1DB0A-AC67-4B0F-B334-8619B6E5A878}" type="presParOf" srcId="{03B685C6-01A2-4E7A-BF93-A32A2CDB4022}" destId="{9231DC00-2245-4264-A7E2-1F94ED4DB07D}" srcOrd="2" destOrd="0" presId="urn:microsoft.com/office/officeart/2005/8/layout/hProcess7"/>
    <dgm:cxn modelId="{5E514F2E-EDD1-4E75-931B-AA258DBE59A0}" type="presParOf" srcId="{37981937-B3F3-4B84-A551-725EABA6032C}" destId="{025EC236-04F0-417B-B899-B476A38C33CF}" srcOrd="3" destOrd="0" presId="urn:microsoft.com/office/officeart/2005/8/layout/hProcess7"/>
    <dgm:cxn modelId="{6EB6B721-2909-4479-8629-9A331D63963F}" type="presParOf" srcId="{37981937-B3F3-4B84-A551-725EABA6032C}" destId="{FFA9B3E3-AF81-4F56-ABBC-3AC0C0010791}" srcOrd="4" destOrd="0" presId="urn:microsoft.com/office/officeart/2005/8/layout/hProcess7"/>
    <dgm:cxn modelId="{99A0686F-8C22-43D3-9653-B62CFC05EEEE}" type="presParOf" srcId="{FFA9B3E3-AF81-4F56-ABBC-3AC0C0010791}" destId="{301ED1AD-8376-4BA1-B006-8F8211EC711B}" srcOrd="0" destOrd="0" presId="urn:microsoft.com/office/officeart/2005/8/layout/hProcess7"/>
    <dgm:cxn modelId="{54976713-B876-4E4B-8B83-03DF8C4D481D}" type="presParOf" srcId="{FFA9B3E3-AF81-4F56-ABBC-3AC0C0010791}" destId="{900B8A83-DD59-455E-BEF3-BDBD1BCB1712}" srcOrd="1" destOrd="0" presId="urn:microsoft.com/office/officeart/2005/8/layout/hProcess7"/>
    <dgm:cxn modelId="{02EC7F1C-2D45-49EA-AB44-909D4BD4B3CC}" type="presParOf" srcId="{FFA9B3E3-AF81-4F56-ABBC-3AC0C0010791}" destId="{E095A888-5228-42A2-B413-E88742958517}" srcOrd="2" destOrd="0" presId="urn:microsoft.com/office/officeart/2005/8/layout/hProcess7"/>
    <dgm:cxn modelId="{EEF0417A-71B7-4709-80E4-2085AC6E9847}" type="presParOf" srcId="{37981937-B3F3-4B84-A551-725EABA6032C}" destId="{390DF39B-128A-42CB-A20E-BC39100A0080}" srcOrd="5" destOrd="0" presId="urn:microsoft.com/office/officeart/2005/8/layout/hProcess7"/>
    <dgm:cxn modelId="{AE04E8D2-938E-4A2A-8EED-8D82405F37FE}" type="presParOf" srcId="{37981937-B3F3-4B84-A551-725EABA6032C}" destId="{3EDB9852-8228-46EC-B307-FBCC8609A7F3}" srcOrd="6" destOrd="0" presId="urn:microsoft.com/office/officeart/2005/8/layout/hProcess7"/>
    <dgm:cxn modelId="{311CA217-6F55-4EE5-833B-C08D5BA92D51}" type="presParOf" srcId="{3EDB9852-8228-46EC-B307-FBCC8609A7F3}" destId="{C40628F6-6DEA-4F8F-BD09-DFED0CEDEF82}" srcOrd="0" destOrd="0" presId="urn:microsoft.com/office/officeart/2005/8/layout/hProcess7"/>
    <dgm:cxn modelId="{9195F28C-6F42-406A-9643-BA9F45A53453}" type="presParOf" srcId="{3EDB9852-8228-46EC-B307-FBCC8609A7F3}" destId="{3D672F8B-FDAE-4E2F-9948-017431AAF794}" srcOrd="1" destOrd="0" presId="urn:microsoft.com/office/officeart/2005/8/layout/hProcess7"/>
    <dgm:cxn modelId="{0207DC4C-FB98-45C9-8101-01A29D7D70AB}" type="presParOf" srcId="{3EDB9852-8228-46EC-B307-FBCC8609A7F3}" destId="{7467BBC2-E5C4-49F0-8313-7752267D490C}" srcOrd="2" destOrd="0" presId="urn:microsoft.com/office/officeart/2005/8/layout/hProcess7"/>
    <dgm:cxn modelId="{3936D00F-618B-49D6-BF52-C5DFC09A7736}" type="presParOf" srcId="{37981937-B3F3-4B84-A551-725EABA6032C}" destId="{575F22C8-486D-4E86-8F85-973E9C084DD4}" srcOrd="7" destOrd="0" presId="urn:microsoft.com/office/officeart/2005/8/layout/hProcess7"/>
    <dgm:cxn modelId="{79839117-ED80-4682-8B48-8A1399FFF1C8}" type="presParOf" srcId="{37981937-B3F3-4B84-A551-725EABA6032C}" destId="{59C6B052-5212-42B0-B992-5C32961B8B2D}" srcOrd="8" destOrd="0" presId="urn:microsoft.com/office/officeart/2005/8/layout/hProcess7"/>
    <dgm:cxn modelId="{E9B97BC9-B156-4019-95DC-64453E013ABE}" type="presParOf" srcId="{59C6B052-5212-42B0-B992-5C32961B8B2D}" destId="{C5648EF9-1744-497A-8938-B7B7E3FF8CF1}" srcOrd="0" destOrd="0" presId="urn:microsoft.com/office/officeart/2005/8/layout/hProcess7"/>
    <dgm:cxn modelId="{18EF2562-CE97-46D1-9927-693F7434EAD2}" type="presParOf" srcId="{59C6B052-5212-42B0-B992-5C32961B8B2D}" destId="{7E1341A5-D53D-46F8-AF3A-D3F6DB89BEF3}" srcOrd="1" destOrd="0" presId="urn:microsoft.com/office/officeart/2005/8/layout/hProcess7"/>
    <dgm:cxn modelId="{126DB112-0336-4912-AB18-FAB9829BEE0E}" type="presParOf" srcId="{59C6B052-5212-42B0-B992-5C32961B8B2D}" destId="{0C5B036D-B6D6-46CC-9771-F2F26C736611}"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476B414-DE21-4369-98B5-A340077E4EDC}" type="doc">
      <dgm:prSet loTypeId="urn:microsoft.com/office/officeart/2008/layout/LinedList" loCatId="list" qsTypeId="urn:microsoft.com/office/officeart/2005/8/quickstyle/simple1" qsCatId="simple" csTypeId="urn:microsoft.com/office/officeart/2005/8/colors/accent1_4" csCatId="accent1" phldr="1"/>
      <dgm:spPr/>
      <dgm:t>
        <a:bodyPr/>
        <a:lstStyle/>
        <a:p>
          <a:endParaRPr lang="en-GB"/>
        </a:p>
      </dgm:t>
    </dgm:pt>
    <dgm:pt modelId="{E8ADD8AD-3CB5-4BA5-9778-3F49C54AEE50}">
      <dgm:prSet phldrT="[Text]" phldr="0"/>
      <dgm:spPr/>
      <dgm:t>
        <a:bodyPr/>
        <a:lstStyle/>
        <a:p>
          <a:r>
            <a:rPr lang="en-GB" dirty="0"/>
            <a:t> </a:t>
          </a:r>
          <a:r>
            <a:rPr lang="en-GB" b="1" dirty="0">
              <a:solidFill>
                <a:schemeClr val="accent5">
                  <a:lumMod val="50000"/>
                </a:schemeClr>
              </a:solidFill>
            </a:rPr>
            <a:t>NOMS (2010)</a:t>
          </a:r>
        </a:p>
      </dgm:t>
    </dgm:pt>
    <dgm:pt modelId="{D0FDE6A4-F0F3-494B-8C2A-E0C5AD9E726F}" type="parTrans" cxnId="{F94570E1-9DCA-41CC-81F5-CFF1686832C1}">
      <dgm:prSet/>
      <dgm:spPr/>
      <dgm:t>
        <a:bodyPr/>
        <a:lstStyle/>
        <a:p>
          <a:endParaRPr lang="en-GB"/>
        </a:p>
      </dgm:t>
    </dgm:pt>
    <dgm:pt modelId="{8E58CB0A-8028-4C95-B5C5-2507AD011C1E}" type="sibTrans" cxnId="{F94570E1-9DCA-41CC-81F5-CFF1686832C1}">
      <dgm:prSet/>
      <dgm:spPr/>
      <dgm:t>
        <a:bodyPr/>
        <a:lstStyle/>
        <a:p>
          <a:endParaRPr lang="en-GB"/>
        </a:p>
      </dgm:t>
    </dgm:pt>
    <dgm:pt modelId="{F4FE0DA0-F3DD-4A01-A498-CDB12921206E}">
      <dgm:prSet phldrT="[Text]" phldr="0"/>
      <dgm:spPr/>
      <dgm:t>
        <a:bodyPr/>
        <a:lstStyle/>
        <a:p>
          <a:r>
            <a:rPr lang="en-GB" b="1" dirty="0">
              <a:solidFill>
                <a:schemeClr val="accent5">
                  <a:lumMod val="50000"/>
                </a:schemeClr>
              </a:solidFill>
            </a:rPr>
            <a:t>Aimed to consider the different ways in which individuals are affected by crime in order to apply this knowledge in the future. </a:t>
          </a:r>
          <a:endParaRPr lang="en-GB" dirty="0">
            <a:solidFill>
              <a:schemeClr val="accent5">
                <a:lumMod val="50000"/>
              </a:schemeClr>
            </a:solidFill>
          </a:endParaRPr>
        </a:p>
      </dgm:t>
    </dgm:pt>
    <dgm:pt modelId="{4637FEEA-07D3-4713-8EE7-62C68EDF1F01}" type="parTrans" cxnId="{885F45DC-3728-45F9-865C-B7FFDCD47844}">
      <dgm:prSet/>
      <dgm:spPr/>
      <dgm:t>
        <a:bodyPr/>
        <a:lstStyle/>
        <a:p>
          <a:endParaRPr lang="en-GB"/>
        </a:p>
      </dgm:t>
    </dgm:pt>
    <dgm:pt modelId="{B1B813C3-E426-4678-8AF9-D72058AC1820}" type="sibTrans" cxnId="{885F45DC-3728-45F9-865C-B7FFDCD47844}">
      <dgm:prSet/>
      <dgm:spPr/>
      <dgm:t>
        <a:bodyPr/>
        <a:lstStyle/>
        <a:p>
          <a:endParaRPr lang="en-GB"/>
        </a:p>
      </dgm:t>
    </dgm:pt>
    <dgm:pt modelId="{44F49EAD-2AA6-460D-804E-EE76A751AA53}">
      <dgm:prSet phldrT="[Text]"/>
      <dgm:spPr/>
      <dgm:t>
        <a:bodyPr/>
        <a:lstStyle/>
        <a:p>
          <a:r>
            <a:rPr lang="en-GB" b="1" dirty="0">
              <a:solidFill>
                <a:schemeClr val="accent5">
                  <a:lumMod val="50000"/>
                </a:schemeClr>
              </a:solidFill>
            </a:rPr>
            <a:t>Recidivism rates were studied of 2 groups of prisoners serving a sentence of 2 or more years. One group (treatment group) were given cognitive training. The two most widely used are ETS &amp; R&amp;R  (enhanced thinking skills and reasoning and rehabilitation). </a:t>
          </a:r>
          <a:endParaRPr lang="en-GB" dirty="0">
            <a:solidFill>
              <a:schemeClr val="accent5">
                <a:lumMod val="50000"/>
              </a:schemeClr>
            </a:solidFill>
          </a:endParaRPr>
        </a:p>
      </dgm:t>
    </dgm:pt>
    <dgm:pt modelId="{6F57DA3C-1DE5-4470-AA2D-56A9EE7A61B2}" type="parTrans" cxnId="{43736627-86EC-45AE-BA92-1F24AFDFE74B}">
      <dgm:prSet/>
      <dgm:spPr/>
      <dgm:t>
        <a:bodyPr/>
        <a:lstStyle/>
        <a:p>
          <a:endParaRPr lang="en-GB"/>
        </a:p>
      </dgm:t>
    </dgm:pt>
    <dgm:pt modelId="{06DA3E0C-738D-4D55-8861-FDC3DD705C67}" type="sibTrans" cxnId="{43736627-86EC-45AE-BA92-1F24AFDFE74B}">
      <dgm:prSet/>
      <dgm:spPr/>
      <dgm:t>
        <a:bodyPr/>
        <a:lstStyle/>
        <a:p>
          <a:endParaRPr lang="en-GB"/>
        </a:p>
      </dgm:t>
    </dgm:pt>
    <dgm:pt modelId="{A4FACC05-2B13-4716-BA0F-FDE8B617845B}">
      <dgm:prSet/>
      <dgm:spPr/>
      <dgm:t>
        <a:bodyPr/>
        <a:lstStyle/>
        <a:p>
          <a:r>
            <a:rPr lang="en-GB" b="1" dirty="0">
              <a:solidFill>
                <a:schemeClr val="accent5">
                  <a:lumMod val="50000"/>
                </a:schemeClr>
              </a:solidFill>
            </a:rPr>
            <a:t>This NOMS programme was designed to address specific risk factors associated with reoffending such as impulsivity, poor decision making, not thinking about the consequences and learning to think from other people's perspectives </a:t>
          </a:r>
          <a:endParaRPr lang="en-GB" dirty="0">
            <a:solidFill>
              <a:schemeClr val="accent5">
                <a:lumMod val="50000"/>
              </a:schemeClr>
            </a:solidFill>
          </a:endParaRPr>
        </a:p>
      </dgm:t>
    </dgm:pt>
    <dgm:pt modelId="{7F1A5917-E499-4EB0-B216-F7DC951ACC4B}" type="parTrans" cxnId="{318EC4D8-5AA3-4B89-BB8D-02D5E27E4280}">
      <dgm:prSet/>
      <dgm:spPr/>
      <dgm:t>
        <a:bodyPr/>
        <a:lstStyle/>
        <a:p>
          <a:endParaRPr lang="en-GB"/>
        </a:p>
      </dgm:t>
    </dgm:pt>
    <dgm:pt modelId="{A2587496-3492-4F85-9E45-30C034372FB9}" type="sibTrans" cxnId="{318EC4D8-5AA3-4B89-BB8D-02D5E27E4280}">
      <dgm:prSet/>
      <dgm:spPr/>
      <dgm:t>
        <a:bodyPr/>
        <a:lstStyle/>
        <a:p>
          <a:endParaRPr lang="en-GB"/>
        </a:p>
      </dgm:t>
    </dgm:pt>
    <dgm:pt modelId="{BF519372-E757-47C1-B00C-8E0535A4C1C3}">
      <dgm:prSet/>
      <dgm:spPr/>
      <dgm:t>
        <a:bodyPr/>
        <a:lstStyle/>
        <a:p>
          <a:r>
            <a:rPr lang="en-GB" b="1" dirty="0">
              <a:solidFill>
                <a:schemeClr val="accent5">
                  <a:lumMod val="50000"/>
                </a:schemeClr>
              </a:solidFill>
            </a:rPr>
            <a:t>CBT</a:t>
          </a:r>
        </a:p>
      </dgm:t>
    </dgm:pt>
    <dgm:pt modelId="{86AA345C-15FD-40F5-8246-706AE725F1C7}" type="parTrans" cxnId="{DD63B125-166E-46D1-97D2-FF4D49D6F97E}">
      <dgm:prSet/>
      <dgm:spPr/>
      <dgm:t>
        <a:bodyPr/>
        <a:lstStyle/>
        <a:p>
          <a:endParaRPr lang="en-GB"/>
        </a:p>
      </dgm:t>
    </dgm:pt>
    <dgm:pt modelId="{B91AC770-F665-43D9-AFBA-4B62215EBD16}" type="sibTrans" cxnId="{DD63B125-166E-46D1-97D2-FF4D49D6F97E}">
      <dgm:prSet/>
      <dgm:spPr/>
      <dgm:t>
        <a:bodyPr/>
        <a:lstStyle/>
        <a:p>
          <a:endParaRPr lang="en-GB"/>
        </a:p>
      </dgm:t>
    </dgm:pt>
    <dgm:pt modelId="{C662C56E-9DC2-465D-A958-A2819D7D69B0}">
      <dgm:prSet phldrT="[Text]"/>
      <dgm:spPr/>
      <dgm:t>
        <a:bodyPr/>
        <a:lstStyle/>
        <a:p>
          <a:r>
            <a:rPr lang="en-GB" b="1" dirty="0">
              <a:solidFill>
                <a:schemeClr val="accent5">
                  <a:lumMod val="50000"/>
                </a:schemeClr>
              </a:solidFill>
            </a:rPr>
            <a:t>However, no effects in the recidivism rate 2 years later. </a:t>
          </a:r>
          <a:endParaRPr lang="en-GB" dirty="0">
            <a:solidFill>
              <a:schemeClr val="accent5">
                <a:lumMod val="50000"/>
              </a:schemeClr>
            </a:solidFill>
          </a:endParaRPr>
        </a:p>
      </dgm:t>
    </dgm:pt>
    <dgm:pt modelId="{DE3FD34F-3A54-46F7-9A2E-F2C8516F86AD}" type="parTrans" cxnId="{2C56D1BF-06DC-4A2C-8387-8A29050FD3AE}">
      <dgm:prSet/>
      <dgm:spPr/>
      <dgm:t>
        <a:bodyPr/>
        <a:lstStyle/>
        <a:p>
          <a:endParaRPr lang="en-GB"/>
        </a:p>
      </dgm:t>
    </dgm:pt>
    <dgm:pt modelId="{34BBD0AF-4AD6-447D-8AEA-C6B13F7AE8E4}" type="sibTrans" cxnId="{2C56D1BF-06DC-4A2C-8387-8A29050FD3AE}">
      <dgm:prSet/>
      <dgm:spPr/>
      <dgm:t>
        <a:bodyPr/>
        <a:lstStyle/>
        <a:p>
          <a:endParaRPr lang="en-GB"/>
        </a:p>
      </dgm:t>
    </dgm:pt>
    <dgm:pt modelId="{939A7DF7-933B-4CBB-9721-C90F3D2BE0C5}" type="pres">
      <dgm:prSet presAssocID="{7476B414-DE21-4369-98B5-A340077E4EDC}" presName="vert0" presStyleCnt="0">
        <dgm:presLayoutVars>
          <dgm:dir/>
          <dgm:animOne val="branch"/>
          <dgm:animLvl val="lvl"/>
        </dgm:presLayoutVars>
      </dgm:prSet>
      <dgm:spPr/>
    </dgm:pt>
    <dgm:pt modelId="{56067B80-4894-45DE-82B7-86FA3E26EF22}" type="pres">
      <dgm:prSet presAssocID="{E8ADD8AD-3CB5-4BA5-9778-3F49C54AEE50}" presName="thickLine" presStyleLbl="alignNode1" presStyleIdx="0" presStyleCnt="2"/>
      <dgm:spPr/>
    </dgm:pt>
    <dgm:pt modelId="{1FCCC052-3779-44C0-94F8-C92E92767DB8}" type="pres">
      <dgm:prSet presAssocID="{E8ADD8AD-3CB5-4BA5-9778-3F49C54AEE50}" presName="horz1" presStyleCnt="0"/>
      <dgm:spPr/>
    </dgm:pt>
    <dgm:pt modelId="{E7D13DF9-0A6D-4B40-BB75-E8ED7730A1AC}" type="pres">
      <dgm:prSet presAssocID="{E8ADD8AD-3CB5-4BA5-9778-3F49C54AEE50}" presName="tx1" presStyleLbl="revTx" presStyleIdx="0" presStyleCnt="6"/>
      <dgm:spPr/>
    </dgm:pt>
    <dgm:pt modelId="{447B13BF-6BE7-4995-AB69-3A47A263D9B2}" type="pres">
      <dgm:prSet presAssocID="{E8ADD8AD-3CB5-4BA5-9778-3F49C54AEE50}" presName="vert1" presStyleCnt="0"/>
      <dgm:spPr/>
    </dgm:pt>
    <dgm:pt modelId="{3C72918D-4D97-4C2B-A64B-8F04B9B44873}" type="pres">
      <dgm:prSet presAssocID="{F4FE0DA0-F3DD-4A01-A498-CDB12921206E}" presName="vertSpace2a" presStyleCnt="0"/>
      <dgm:spPr/>
    </dgm:pt>
    <dgm:pt modelId="{03E6FEA6-C180-43CB-9662-615CBB811475}" type="pres">
      <dgm:prSet presAssocID="{F4FE0DA0-F3DD-4A01-A498-CDB12921206E}" presName="horz2" presStyleCnt="0"/>
      <dgm:spPr/>
    </dgm:pt>
    <dgm:pt modelId="{0CF4A6F7-1FD5-462D-BE08-FC0B6B7C4812}" type="pres">
      <dgm:prSet presAssocID="{F4FE0DA0-F3DD-4A01-A498-CDB12921206E}" presName="horzSpace2" presStyleCnt="0"/>
      <dgm:spPr/>
    </dgm:pt>
    <dgm:pt modelId="{CA7479A6-AAC3-4B5E-B9CA-9748A925261E}" type="pres">
      <dgm:prSet presAssocID="{F4FE0DA0-F3DD-4A01-A498-CDB12921206E}" presName="tx2" presStyleLbl="revTx" presStyleIdx="1" presStyleCnt="6"/>
      <dgm:spPr/>
    </dgm:pt>
    <dgm:pt modelId="{16AE94C0-4A57-4216-A5DC-56E1447704AC}" type="pres">
      <dgm:prSet presAssocID="{F4FE0DA0-F3DD-4A01-A498-CDB12921206E}" presName="vert2" presStyleCnt="0"/>
      <dgm:spPr/>
    </dgm:pt>
    <dgm:pt modelId="{166AA6F1-9D41-4606-9F44-340F9CD42CBA}" type="pres">
      <dgm:prSet presAssocID="{F4FE0DA0-F3DD-4A01-A498-CDB12921206E}" presName="thinLine2b" presStyleLbl="callout" presStyleIdx="0" presStyleCnt="4"/>
      <dgm:spPr/>
    </dgm:pt>
    <dgm:pt modelId="{0336A841-954C-4D09-88D3-3FA0416B60DD}" type="pres">
      <dgm:prSet presAssocID="{F4FE0DA0-F3DD-4A01-A498-CDB12921206E}" presName="vertSpace2b" presStyleCnt="0"/>
      <dgm:spPr/>
    </dgm:pt>
    <dgm:pt modelId="{349A4D48-6CE8-4C43-B850-93AEFF12ABE5}" type="pres">
      <dgm:prSet presAssocID="{A4FACC05-2B13-4716-BA0F-FDE8B617845B}" presName="horz2" presStyleCnt="0"/>
      <dgm:spPr/>
    </dgm:pt>
    <dgm:pt modelId="{A1749511-FBC8-4C49-AD9F-1951F9365896}" type="pres">
      <dgm:prSet presAssocID="{A4FACC05-2B13-4716-BA0F-FDE8B617845B}" presName="horzSpace2" presStyleCnt="0"/>
      <dgm:spPr/>
    </dgm:pt>
    <dgm:pt modelId="{C02F695E-4C54-48F8-A3D1-0A4CDB0492EC}" type="pres">
      <dgm:prSet presAssocID="{A4FACC05-2B13-4716-BA0F-FDE8B617845B}" presName="tx2" presStyleLbl="revTx" presStyleIdx="2" presStyleCnt="6"/>
      <dgm:spPr/>
    </dgm:pt>
    <dgm:pt modelId="{F4F1EE30-94B7-489A-A7E9-773D98175132}" type="pres">
      <dgm:prSet presAssocID="{A4FACC05-2B13-4716-BA0F-FDE8B617845B}" presName="vert2" presStyleCnt="0"/>
      <dgm:spPr/>
    </dgm:pt>
    <dgm:pt modelId="{30F80446-1F56-4040-8570-421E8E56F3FA}" type="pres">
      <dgm:prSet presAssocID="{A4FACC05-2B13-4716-BA0F-FDE8B617845B}" presName="thinLine2b" presStyleLbl="callout" presStyleIdx="1" presStyleCnt="4"/>
      <dgm:spPr/>
    </dgm:pt>
    <dgm:pt modelId="{5D2466BB-F872-4D2A-B011-203A4AB19A2F}" type="pres">
      <dgm:prSet presAssocID="{A4FACC05-2B13-4716-BA0F-FDE8B617845B}" presName="vertSpace2b" presStyleCnt="0"/>
      <dgm:spPr/>
    </dgm:pt>
    <dgm:pt modelId="{A3427C7A-C6F0-4CD4-8778-1A5BEFCD8527}" type="pres">
      <dgm:prSet presAssocID="{BF519372-E757-47C1-B00C-8E0535A4C1C3}" presName="thickLine" presStyleLbl="alignNode1" presStyleIdx="1" presStyleCnt="2"/>
      <dgm:spPr/>
    </dgm:pt>
    <dgm:pt modelId="{EA5B9069-C300-4C20-A1DD-B4D34DADCEC7}" type="pres">
      <dgm:prSet presAssocID="{BF519372-E757-47C1-B00C-8E0535A4C1C3}" presName="horz1" presStyleCnt="0"/>
      <dgm:spPr/>
    </dgm:pt>
    <dgm:pt modelId="{B3CE55FB-E7D2-482D-8B32-3963B650C54A}" type="pres">
      <dgm:prSet presAssocID="{BF519372-E757-47C1-B00C-8E0535A4C1C3}" presName="tx1" presStyleLbl="revTx" presStyleIdx="3" presStyleCnt="6"/>
      <dgm:spPr/>
    </dgm:pt>
    <dgm:pt modelId="{FD94ED00-4DB5-475F-AB18-DA89461135EC}" type="pres">
      <dgm:prSet presAssocID="{BF519372-E757-47C1-B00C-8E0535A4C1C3}" presName="vert1" presStyleCnt="0"/>
      <dgm:spPr/>
    </dgm:pt>
    <dgm:pt modelId="{8A0F10AF-B62F-4A78-B8BC-3BA3A6FF6180}" type="pres">
      <dgm:prSet presAssocID="{44F49EAD-2AA6-460D-804E-EE76A751AA53}" presName="vertSpace2a" presStyleCnt="0"/>
      <dgm:spPr/>
    </dgm:pt>
    <dgm:pt modelId="{83BCADB4-3413-4184-9DF1-EF5D8727B9F0}" type="pres">
      <dgm:prSet presAssocID="{44F49EAD-2AA6-460D-804E-EE76A751AA53}" presName="horz2" presStyleCnt="0"/>
      <dgm:spPr/>
    </dgm:pt>
    <dgm:pt modelId="{E94600C2-28B2-487A-9BEA-6910E0AF2F20}" type="pres">
      <dgm:prSet presAssocID="{44F49EAD-2AA6-460D-804E-EE76A751AA53}" presName="horzSpace2" presStyleCnt="0"/>
      <dgm:spPr/>
    </dgm:pt>
    <dgm:pt modelId="{9F478923-C532-4332-BA88-4F362186DF3F}" type="pres">
      <dgm:prSet presAssocID="{44F49EAD-2AA6-460D-804E-EE76A751AA53}" presName="tx2" presStyleLbl="revTx" presStyleIdx="4" presStyleCnt="6"/>
      <dgm:spPr/>
    </dgm:pt>
    <dgm:pt modelId="{03474A19-B563-4CB2-90DF-4264DBF037DE}" type="pres">
      <dgm:prSet presAssocID="{44F49EAD-2AA6-460D-804E-EE76A751AA53}" presName="vert2" presStyleCnt="0"/>
      <dgm:spPr/>
    </dgm:pt>
    <dgm:pt modelId="{299CA69A-AA23-4212-9682-F81A175882E6}" type="pres">
      <dgm:prSet presAssocID="{44F49EAD-2AA6-460D-804E-EE76A751AA53}" presName="thinLine2b" presStyleLbl="callout" presStyleIdx="2" presStyleCnt="4"/>
      <dgm:spPr/>
    </dgm:pt>
    <dgm:pt modelId="{0F499B67-EF84-4361-82F7-3B67D491FEDE}" type="pres">
      <dgm:prSet presAssocID="{44F49EAD-2AA6-460D-804E-EE76A751AA53}" presName="vertSpace2b" presStyleCnt="0"/>
      <dgm:spPr/>
    </dgm:pt>
    <dgm:pt modelId="{0B126368-258E-4B09-BD46-85165D5BEB53}" type="pres">
      <dgm:prSet presAssocID="{C662C56E-9DC2-465D-A958-A2819D7D69B0}" presName="horz2" presStyleCnt="0"/>
      <dgm:spPr/>
    </dgm:pt>
    <dgm:pt modelId="{1E08A8FB-9132-44B9-AE22-F4F2F54EE69D}" type="pres">
      <dgm:prSet presAssocID="{C662C56E-9DC2-465D-A958-A2819D7D69B0}" presName="horzSpace2" presStyleCnt="0"/>
      <dgm:spPr/>
    </dgm:pt>
    <dgm:pt modelId="{01AC7484-301C-4C16-AB44-27A5BA0EB42A}" type="pres">
      <dgm:prSet presAssocID="{C662C56E-9DC2-465D-A958-A2819D7D69B0}" presName="tx2" presStyleLbl="revTx" presStyleIdx="5" presStyleCnt="6"/>
      <dgm:spPr/>
    </dgm:pt>
    <dgm:pt modelId="{209284A4-47B4-430D-88D4-980ACA5C5FC9}" type="pres">
      <dgm:prSet presAssocID="{C662C56E-9DC2-465D-A958-A2819D7D69B0}" presName="vert2" presStyleCnt="0"/>
      <dgm:spPr/>
    </dgm:pt>
    <dgm:pt modelId="{27A0103E-55FC-4B3A-9FA5-DD3E98C3CE68}" type="pres">
      <dgm:prSet presAssocID="{C662C56E-9DC2-465D-A958-A2819D7D69B0}" presName="thinLine2b" presStyleLbl="callout" presStyleIdx="3" presStyleCnt="4"/>
      <dgm:spPr/>
    </dgm:pt>
    <dgm:pt modelId="{1A55A95C-9758-4B0A-A408-F0C9DC711EFF}" type="pres">
      <dgm:prSet presAssocID="{C662C56E-9DC2-465D-A958-A2819D7D69B0}" presName="vertSpace2b" presStyleCnt="0"/>
      <dgm:spPr/>
    </dgm:pt>
  </dgm:ptLst>
  <dgm:cxnLst>
    <dgm:cxn modelId="{DD63B125-166E-46D1-97D2-FF4D49D6F97E}" srcId="{7476B414-DE21-4369-98B5-A340077E4EDC}" destId="{BF519372-E757-47C1-B00C-8E0535A4C1C3}" srcOrd="1" destOrd="0" parTransId="{86AA345C-15FD-40F5-8246-706AE725F1C7}" sibTransId="{B91AC770-F665-43D9-AFBA-4B62215EBD16}"/>
    <dgm:cxn modelId="{43736627-86EC-45AE-BA92-1F24AFDFE74B}" srcId="{BF519372-E757-47C1-B00C-8E0535A4C1C3}" destId="{44F49EAD-2AA6-460D-804E-EE76A751AA53}" srcOrd="0" destOrd="0" parTransId="{6F57DA3C-1DE5-4470-AA2D-56A9EE7A61B2}" sibTransId="{06DA3E0C-738D-4D55-8861-FDC3DD705C67}"/>
    <dgm:cxn modelId="{8D399633-B104-4D9D-A93A-999BA5D7A9CC}" type="presOf" srcId="{A4FACC05-2B13-4716-BA0F-FDE8B617845B}" destId="{C02F695E-4C54-48F8-A3D1-0A4CDB0492EC}" srcOrd="0" destOrd="0" presId="urn:microsoft.com/office/officeart/2008/layout/LinedList"/>
    <dgm:cxn modelId="{07168F6E-3934-42F9-B081-BAD375F55842}" type="presOf" srcId="{E8ADD8AD-3CB5-4BA5-9778-3F49C54AEE50}" destId="{E7D13DF9-0A6D-4B40-BB75-E8ED7730A1AC}" srcOrd="0" destOrd="0" presId="urn:microsoft.com/office/officeart/2008/layout/LinedList"/>
    <dgm:cxn modelId="{74F36F79-90B6-4160-8250-E89D45D83AA2}" type="presOf" srcId="{7476B414-DE21-4369-98B5-A340077E4EDC}" destId="{939A7DF7-933B-4CBB-9721-C90F3D2BE0C5}" srcOrd="0" destOrd="0" presId="urn:microsoft.com/office/officeart/2008/layout/LinedList"/>
    <dgm:cxn modelId="{540E7C7E-781F-41A9-9DF9-BE2B54C7DE52}" type="presOf" srcId="{BF519372-E757-47C1-B00C-8E0535A4C1C3}" destId="{B3CE55FB-E7D2-482D-8B32-3963B650C54A}" srcOrd="0" destOrd="0" presId="urn:microsoft.com/office/officeart/2008/layout/LinedList"/>
    <dgm:cxn modelId="{A09E3981-26EC-42F6-9A69-654D826AF56A}" type="presOf" srcId="{F4FE0DA0-F3DD-4A01-A498-CDB12921206E}" destId="{CA7479A6-AAC3-4B5E-B9CA-9748A925261E}" srcOrd="0" destOrd="0" presId="urn:microsoft.com/office/officeart/2008/layout/LinedList"/>
    <dgm:cxn modelId="{2C56D1BF-06DC-4A2C-8387-8A29050FD3AE}" srcId="{BF519372-E757-47C1-B00C-8E0535A4C1C3}" destId="{C662C56E-9DC2-465D-A958-A2819D7D69B0}" srcOrd="1" destOrd="0" parTransId="{DE3FD34F-3A54-46F7-9A2E-F2C8516F86AD}" sibTransId="{34BBD0AF-4AD6-447D-8AEA-C6B13F7AE8E4}"/>
    <dgm:cxn modelId="{4ECEBDD0-E4F8-4003-BB20-B55A78418D17}" type="presOf" srcId="{44F49EAD-2AA6-460D-804E-EE76A751AA53}" destId="{9F478923-C532-4332-BA88-4F362186DF3F}" srcOrd="0" destOrd="0" presId="urn:microsoft.com/office/officeart/2008/layout/LinedList"/>
    <dgm:cxn modelId="{318EC4D8-5AA3-4B89-BB8D-02D5E27E4280}" srcId="{E8ADD8AD-3CB5-4BA5-9778-3F49C54AEE50}" destId="{A4FACC05-2B13-4716-BA0F-FDE8B617845B}" srcOrd="1" destOrd="0" parTransId="{7F1A5917-E499-4EB0-B216-F7DC951ACC4B}" sibTransId="{A2587496-3492-4F85-9E45-30C034372FB9}"/>
    <dgm:cxn modelId="{885F45DC-3728-45F9-865C-B7FFDCD47844}" srcId="{E8ADD8AD-3CB5-4BA5-9778-3F49C54AEE50}" destId="{F4FE0DA0-F3DD-4A01-A498-CDB12921206E}" srcOrd="0" destOrd="0" parTransId="{4637FEEA-07D3-4713-8EE7-62C68EDF1F01}" sibTransId="{B1B813C3-E426-4678-8AF9-D72058AC1820}"/>
    <dgm:cxn modelId="{F94570E1-9DCA-41CC-81F5-CFF1686832C1}" srcId="{7476B414-DE21-4369-98B5-A340077E4EDC}" destId="{E8ADD8AD-3CB5-4BA5-9778-3F49C54AEE50}" srcOrd="0" destOrd="0" parTransId="{D0FDE6A4-F0F3-494B-8C2A-E0C5AD9E726F}" sibTransId="{8E58CB0A-8028-4C95-B5C5-2507AD011C1E}"/>
    <dgm:cxn modelId="{5BB33BFC-7FD4-4937-BCD2-E53AB142DB1E}" type="presOf" srcId="{C662C56E-9DC2-465D-A958-A2819D7D69B0}" destId="{01AC7484-301C-4C16-AB44-27A5BA0EB42A}" srcOrd="0" destOrd="0" presId="urn:microsoft.com/office/officeart/2008/layout/LinedList"/>
    <dgm:cxn modelId="{18F2B2C0-175B-44DF-AF35-6401B74415D6}" type="presParOf" srcId="{939A7DF7-933B-4CBB-9721-C90F3D2BE0C5}" destId="{56067B80-4894-45DE-82B7-86FA3E26EF22}" srcOrd="0" destOrd="0" presId="urn:microsoft.com/office/officeart/2008/layout/LinedList"/>
    <dgm:cxn modelId="{65759488-270C-450C-8069-EC814643B8F0}" type="presParOf" srcId="{939A7DF7-933B-4CBB-9721-C90F3D2BE0C5}" destId="{1FCCC052-3779-44C0-94F8-C92E92767DB8}" srcOrd="1" destOrd="0" presId="urn:microsoft.com/office/officeart/2008/layout/LinedList"/>
    <dgm:cxn modelId="{6C334D2B-0894-4DDB-8E35-B3D2E03E1132}" type="presParOf" srcId="{1FCCC052-3779-44C0-94F8-C92E92767DB8}" destId="{E7D13DF9-0A6D-4B40-BB75-E8ED7730A1AC}" srcOrd="0" destOrd="0" presId="urn:microsoft.com/office/officeart/2008/layout/LinedList"/>
    <dgm:cxn modelId="{AEB595F3-48AC-4B44-A8CF-A0C9AE88E55C}" type="presParOf" srcId="{1FCCC052-3779-44C0-94F8-C92E92767DB8}" destId="{447B13BF-6BE7-4995-AB69-3A47A263D9B2}" srcOrd="1" destOrd="0" presId="urn:microsoft.com/office/officeart/2008/layout/LinedList"/>
    <dgm:cxn modelId="{C9B452AF-84B8-45C7-9EC8-FFDB2484EEB5}" type="presParOf" srcId="{447B13BF-6BE7-4995-AB69-3A47A263D9B2}" destId="{3C72918D-4D97-4C2B-A64B-8F04B9B44873}" srcOrd="0" destOrd="0" presId="urn:microsoft.com/office/officeart/2008/layout/LinedList"/>
    <dgm:cxn modelId="{433C3305-EB5C-41E9-8247-0C0F8034D0B3}" type="presParOf" srcId="{447B13BF-6BE7-4995-AB69-3A47A263D9B2}" destId="{03E6FEA6-C180-43CB-9662-615CBB811475}" srcOrd="1" destOrd="0" presId="urn:microsoft.com/office/officeart/2008/layout/LinedList"/>
    <dgm:cxn modelId="{B52A84EB-AE4D-456D-B066-EFEDF4E236E7}" type="presParOf" srcId="{03E6FEA6-C180-43CB-9662-615CBB811475}" destId="{0CF4A6F7-1FD5-462D-BE08-FC0B6B7C4812}" srcOrd="0" destOrd="0" presId="urn:microsoft.com/office/officeart/2008/layout/LinedList"/>
    <dgm:cxn modelId="{C7C538E4-6688-4FFC-A962-AA5F85DA054B}" type="presParOf" srcId="{03E6FEA6-C180-43CB-9662-615CBB811475}" destId="{CA7479A6-AAC3-4B5E-B9CA-9748A925261E}" srcOrd="1" destOrd="0" presId="urn:microsoft.com/office/officeart/2008/layout/LinedList"/>
    <dgm:cxn modelId="{C6E65408-CE32-453C-BC3C-A99D6C64FD46}" type="presParOf" srcId="{03E6FEA6-C180-43CB-9662-615CBB811475}" destId="{16AE94C0-4A57-4216-A5DC-56E1447704AC}" srcOrd="2" destOrd="0" presId="urn:microsoft.com/office/officeart/2008/layout/LinedList"/>
    <dgm:cxn modelId="{35839BD6-19D5-41EB-BB5F-6233A25B0E10}" type="presParOf" srcId="{447B13BF-6BE7-4995-AB69-3A47A263D9B2}" destId="{166AA6F1-9D41-4606-9F44-340F9CD42CBA}" srcOrd="2" destOrd="0" presId="urn:microsoft.com/office/officeart/2008/layout/LinedList"/>
    <dgm:cxn modelId="{4CC8C6B7-92A9-4BDC-A138-CA49ABE322F2}" type="presParOf" srcId="{447B13BF-6BE7-4995-AB69-3A47A263D9B2}" destId="{0336A841-954C-4D09-88D3-3FA0416B60DD}" srcOrd="3" destOrd="0" presId="urn:microsoft.com/office/officeart/2008/layout/LinedList"/>
    <dgm:cxn modelId="{0D76CC2D-3864-4021-B288-CC87EF722457}" type="presParOf" srcId="{447B13BF-6BE7-4995-AB69-3A47A263D9B2}" destId="{349A4D48-6CE8-4C43-B850-93AEFF12ABE5}" srcOrd="4" destOrd="0" presId="urn:microsoft.com/office/officeart/2008/layout/LinedList"/>
    <dgm:cxn modelId="{E3855BE2-2F98-4511-BF5E-9A7D4CC81C0A}" type="presParOf" srcId="{349A4D48-6CE8-4C43-B850-93AEFF12ABE5}" destId="{A1749511-FBC8-4C49-AD9F-1951F9365896}" srcOrd="0" destOrd="0" presId="urn:microsoft.com/office/officeart/2008/layout/LinedList"/>
    <dgm:cxn modelId="{8C2D9DF5-323F-41BF-A3D9-643152FB18EE}" type="presParOf" srcId="{349A4D48-6CE8-4C43-B850-93AEFF12ABE5}" destId="{C02F695E-4C54-48F8-A3D1-0A4CDB0492EC}" srcOrd="1" destOrd="0" presId="urn:microsoft.com/office/officeart/2008/layout/LinedList"/>
    <dgm:cxn modelId="{BA80321A-2F72-44E7-8AB2-ABB8D52E040D}" type="presParOf" srcId="{349A4D48-6CE8-4C43-B850-93AEFF12ABE5}" destId="{F4F1EE30-94B7-489A-A7E9-773D98175132}" srcOrd="2" destOrd="0" presId="urn:microsoft.com/office/officeart/2008/layout/LinedList"/>
    <dgm:cxn modelId="{CF7611EB-9469-49EE-85B1-4F3AD2676232}" type="presParOf" srcId="{447B13BF-6BE7-4995-AB69-3A47A263D9B2}" destId="{30F80446-1F56-4040-8570-421E8E56F3FA}" srcOrd="5" destOrd="0" presId="urn:microsoft.com/office/officeart/2008/layout/LinedList"/>
    <dgm:cxn modelId="{A44C984A-7818-46E1-82F7-63E5E2DD0F2D}" type="presParOf" srcId="{447B13BF-6BE7-4995-AB69-3A47A263D9B2}" destId="{5D2466BB-F872-4D2A-B011-203A4AB19A2F}" srcOrd="6" destOrd="0" presId="urn:microsoft.com/office/officeart/2008/layout/LinedList"/>
    <dgm:cxn modelId="{182CF5BB-7151-4340-853D-50CD11C98DDC}" type="presParOf" srcId="{939A7DF7-933B-4CBB-9721-C90F3D2BE0C5}" destId="{A3427C7A-C6F0-4CD4-8778-1A5BEFCD8527}" srcOrd="2" destOrd="0" presId="urn:microsoft.com/office/officeart/2008/layout/LinedList"/>
    <dgm:cxn modelId="{9DECB7F1-C353-403F-9559-8A3C7CF82510}" type="presParOf" srcId="{939A7DF7-933B-4CBB-9721-C90F3D2BE0C5}" destId="{EA5B9069-C300-4C20-A1DD-B4D34DADCEC7}" srcOrd="3" destOrd="0" presId="urn:microsoft.com/office/officeart/2008/layout/LinedList"/>
    <dgm:cxn modelId="{FBB820AB-E727-4DF1-93D2-C28BE04DF113}" type="presParOf" srcId="{EA5B9069-C300-4C20-A1DD-B4D34DADCEC7}" destId="{B3CE55FB-E7D2-482D-8B32-3963B650C54A}" srcOrd="0" destOrd="0" presId="urn:microsoft.com/office/officeart/2008/layout/LinedList"/>
    <dgm:cxn modelId="{27EAB05A-66E0-4F9C-8EE6-30CB9CCD1827}" type="presParOf" srcId="{EA5B9069-C300-4C20-A1DD-B4D34DADCEC7}" destId="{FD94ED00-4DB5-475F-AB18-DA89461135EC}" srcOrd="1" destOrd="0" presId="urn:microsoft.com/office/officeart/2008/layout/LinedList"/>
    <dgm:cxn modelId="{4D195A44-9879-4BA4-9F26-F647E3090306}" type="presParOf" srcId="{FD94ED00-4DB5-475F-AB18-DA89461135EC}" destId="{8A0F10AF-B62F-4A78-B8BC-3BA3A6FF6180}" srcOrd="0" destOrd="0" presId="urn:microsoft.com/office/officeart/2008/layout/LinedList"/>
    <dgm:cxn modelId="{76E75815-1D58-4108-A3CB-426C562E70A6}" type="presParOf" srcId="{FD94ED00-4DB5-475F-AB18-DA89461135EC}" destId="{83BCADB4-3413-4184-9DF1-EF5D8727B9F0}" srcOrd="1" destOrd="0" presId="urn:microsoft.com/office/officeart/2008/layout/LinedList"/>
    <dgm:cxn modelId="{BFAF1A5A-A9DB-4116-B673-4F103F142398}" type="presParOf" srcId="{83BCADB4-3413-4184-9DF1-EF5D8727B9F0}" destId="{E94600C2-28B2-487A-9BEA-6910E0AF2F20}" srcOrd="0" destOrd="0" presId="urn:microsoft.com/office/officeart/2008/layout/LinedList"/>
    <dgm:cxn modelId="{C4E2FC2C-EB85-4AF7-B520-40D87338EA84}" type="presParOf" srcId="{83BCADB4-3413-4184-9DF1-EF5D8727B9F0}" destId="{9F478923-C532-4332-BA88-4F362186DF3F}" srcOrd="1" destOrd="0" presId="urn:microsoft.com/office/officeart/2008/layout/LinedList"/>
    <dgm:cxn modelId="{4CC8CC1D-7CC8-4365-8E22-BCC5757D201A}" type="presParOf" srcId="{83BCADB4-3413-4184-9DF1-EF5D8727B9F0}" destId="{03474A19-B563-4CB2-90DF-4264DBF037DE}" srcOrd="2" destOrd="0" presId="urn:microsoft.com/office/officeart/2008/layout/LinedList"/>
    <dgm:cxn modelId="{FF3D9C11-5D1C-4D8E-A6D7-A87363C421F0}" type="presParOf" srcId="{FD94ED00-4DB5-475F-AB18-DA89461135EC}" destId="{299CA69A-AA23-4212-9682-F81A175882E6}" srcOrd="2" destOrd="0" presId="urn:microsoft.com/office/officeart/2008/layout/LinedList"/>
    <dgm:cxn modelId="{CB2329AB-9A41-4813-8037-5E7D8C3BD070}" type="presParOf" srcId="{FD94ED00-4DB5-475F-AB18-DA89461135EC}" destId="{0F499B67-EF84-4361-82F7-3B67D491FEDE}" srcOrd="3" destOrd="0" presId="urn:microsoft.com/office/officeart/2008/layout/LinedList"/>
    <dgm:cxn modelId="{1A8C9C30-5EC2-4468-B46E-54F1672DF948}" type="presParOf" srcId="{FD94ED00-4DB5-475F-AB18-DA89461135EC}" destId="{0B126368-258E-4B09-BD46-85165D5BEB53}" srcOrd="4" destOrd="0" presId="urn:microsoft.com/office/officeart/2008/layout/LinedList"/>
    <dgm:cxn modelId="{F678EFAC-72E2-407D-A62F-F176BD2A0FAB}" type="presParOf" srcId="{0B126368-258E-4B09-BD46-85165D5BEB53}" destId="{1E08A8FB-9132-44B9-AE22-F4F2F54EE69D}" srcOrd="0" destOrd="0" presId="urn:microsoft.com/office/officeart/2008/layout/LinedList"/>
    <dgm:cxn modelId="{B02BF18D-E844-4306-8186-4D6488BFF550}" type="presParOf" srcId="{0B126368-258E-4B09-BD46-85165D5BEB53}" destId="{01AC7484-301C-4C16-AB44-27A5BA0EB42A}" srcOrd="1" destOrd="0" presId="urn:microsoft.com/office/officeart/2008/layout/LinedList"/>
    <dgm:cxn modelId="{67138A4B-6551-4124-8C26-4C6DE90694A5}" type="presParOf" srcId="{0B126368-258E-4B09-BD46-85165D5BEB53}" destId="{209284A4-47B4-430D-88D4-980ACA5C5FC9}" srcOrd="2" destOrd="0" presId="urn:microsoft.com/office/officeart/2008/layout/LinedList"/>
    <dgm:cxn modelId="{5ED82328-34CC-4E06-89EC-607C0818B094}" type="presParOf" srcId="{FD94ED00-4DB5-475F-AB18-DA89461135EC}" destId="{27A0103E-55FC-4B3A-9FA5-DD3E98C3CE68}" srcOrd="5" destOrd="0" presId="urn:microsoft.com/office/officeart/2008/layout/LinedList"/>
    <dgm:cxn modelId="{CFB2B10E-70FF-453F-AEA1-BB34A2DEF30C}" type="presParOf" srcId="{FD94ED00-4DB5-475F-AB18-DA89461135EC}" destId="{1A55A95C-9758-4B0A-A408-F0C9DC711EFF}" srcOrd="6"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FE13E21-5DA9-4614-B9B0-7BFF03A23FE3}" type="doc">
      <dgm:prSet loTypeId="urn:microsoft.com/office/officeart/2005/8/layout/vProcess5" loCatId="process" qsTypeId="urn:microsoft.com/office/officeart/2005/8/quickstyle/3d1" qsCatId="3D" csTypeId="urn:microsoft.com/office/officeart/2005/8/colors/accent1_4" csCatId="accent1" phldr="1"/>
      <dgm:spPr/>
      <dgm:t>
        <a:bodyPr/>
        <a:lstStyle/>
        <a:p>
          <a:endParaRPr lang="en-GB"/>
        </a:p>
      </dgm:t>
    </dgm:pt>
    <dgm:pt modelId="{716C182A-C92E-45DA-B0B1-BFD8BCC0F8AE}">
      <dgm:prSet phldrT="[Text]"/>
      <dgm:spPr/>
      <dgm:t>
        <a:bodyPr/>
        <a:lstStyle/>
        <a:p>
          <a:r>
            <a:rPr lang="en-GB" b="1"/>
            <a:t>They focused on improving impulsivity scores and found that this was beneficial for 47% of the participants. </a:t>
          </a:r>
          <a:endParaRPr lang="en-GB" dirty="0"/>
        </a:p>
      </dgm:t>
    </dgm:pt>
    <dgm:pt modelId="{997AB519-3BC2-4C4D-AA3A-0AB4DA0E7230}" type="parTrans" cxnId="{F1DE306F-FA30-4C9C-957E-5D39820AFB61}">
      <dgm:prSet/>
      <dgm:spPr/>
      <dgm:t>
        <a:bodyPr/>
        <a:lstStyle/>
        <a:p>
          <a:endParaRPr lang="en-GB"/>
        </a:p>
      </dgm:t>
    </dgm:pt>
    <dgm:pt modelId="{0BDA90E6-C720-46A7-80A3-A760C7F74CBF}" type="sibTrans" cxnId="{F1DE306F-FA30-4C9C-957E-5D39820AFB61}">
      <dgm:prSet/>
      <dgm:spPr/>
      <dgm:t>
        <a:bodyPr/>
        <a:lstStyle/>
        <a:p>
          <a:endParaRPr lang="en-GB"/>
        </a:p>
      </dgm:t>
    </dgm:pt>
    <dgm:pt modelId="{7C1FF998-0EF2-401C-9D10-3561E1B62DD2}">
      <dgm:prSet phldrT="[Text]"/>
      <dgm:spPr/>
      <dgm:t>
        <a:bodyPr/>
        <a:lstStyle/>
        <a:p>
          <a:r>
            <a:rPr lang="en-GB" b="1"/>
            <a:t>Qualitative research has also been supportive. Prison staff reported that ETS worked best for offenders with impulsivity problems, underachievers and addicts. </a:t>
          </a:r>
          <a:endParaRPr lang="en-GB" dirty="0"/>
        </a:p>
      </dgm:t>
    </dgm:pt>
    <dgm:pt modelId="{CDFAD2B7-6E1C-4C2F-9ADF-C7A013B24934}" type="parTrans" cxnId="{2343C688-9BFC-4E70-8E0B-293C7F8D9E96}">
      <dgm:prSet/>
      <dgm:spPr/>
      <dgm:t>
        <a:bodyPr/>
        <a:lstStyle/>
        <a:p>
          <a:endParaRPr lang="en-GB"/>
        </a:p>
      </dgm:t>
    </dgm:pt>
    <dgm:pt modelId="{2B025D37-0F39-419E-A07E-F685734E3BB5}" type="sibTrans" cxnId="{2343C688-9BFC-4E70-8E0B-293C7F8D9E96}">
      <dgm:prSet/>
      <dgm:spPr/>
      <dgm:t>
        <a:bodyPr/>
        <a:lstStyle/>
        <a:p>
          <a:endParaRPr lang="en-GB"/>
        </a:p>
      </dgm:t>
    </dgm:pt>
    <dgm:pt modelId="{B662E867-D3DE-4D86-9A5D-C6386DE164DA}">
      <dgm:prSet phldrT="[Text]"/>
      <dgm:spPr/>
      <dgm:t>
        <a:bodyPr/>
        <a:lstStyle/>
        <a:p>
          <a:r>
            <a:rPr lang="en-GB" b="1" dirty="0">
              <a:solidFill>
                <a:schemeClr val="accent5">
                  <a:lumMod val="50000"/>
                </a:schemeClr>
              </a:solidFill>
            </a:rPr>
            <a:t>In relation to recidivism rates, these programmes work best if they are completed, and for individuals who are classed as medium to high risk. </a:t>
          </a:r>
          <a:endParaRPr lang="en-GB" dirty="0">
            <a:solidFill>
              <a:schemeClr val="accent5">
                <a:lumMod val="50000"/>
              </a:schemeClr>
            </a:solidFill>
          </a:endParaRPr>
        </a:p>
      </dgm:t>
    </dgm:pt>
    <dgm:pt modelId="{ED50708F-93F2-464F-BE1E-E9D2D5B82E07}" type="parTrans" cxnId="{5CE7CBC8-D085-43A4-B8E3-7FC62F41F316}">
      <dgm:prSet/>
      <dgm:spPr/>
      <dgm:t>
        <a:bodyPr/>
        <a:lstStyle/>
        <a:p>
          <a:endParaRPr lang="en-GB"/>
        </a:p>
      </dgm:t>
    </dgm:pt>
    <dgm:pt modelId="{0510B675-5702-49FA-9E60-059C6D94EAA7}" type="sibTrans" cxnId="{5CE7CBC8-D085-43A4-B8E3-7FC62F41F316}">
      <dgm:prSet/>
      <dgm:spPr/>
      <dgm:t>
        <a:bodyPr/>
        <a:lstStyle/>
        <a:p>
          <a:endParaRPr lang="en-GB"/>
        </a:p>
      </dgm:t>
    </dgm:pt>
    <dgm:pt modelId="{8426AC60-D112-43D6-959F-D6C6E231AFDB}">
      <dgm:prSet phldrT="[Text]"/>
      <dgm:spPr/>
      <dgm:t>
        <a:bodyPr/>
        <a:lstStyle/>
        <a:p>
          <a:r>
            <a:rPr lang="en-GB" b="1" dirty="0">
              <a:solidFill>
                <a:schemeClr val="accent4">
                  <a:lumMod val="20000"/>
                  <a:lumOff val="80000"/>
                </a:schemeClr>
              </a:solidFill>
            </a:rPr>
            <a:t>However, one flaw is that they are mainly focused on male offenders, and they need to be adapted for women. </a:t>
          </a:r>
          <a:endParaRPr lang="en-GB" dirty="0">
            <a:solidFill>
              <a:schemeClr val="accent4">
                <a:lumMod val="20000"/>
                <a:lumOff val="80000"/>
              </a:schemeClr>
            </a:solidFill>
          </a:endParaRPr>
        </a:p>
      </dgm:t>
    </dgm:pt>
    <dgm:pt modelId="{7D0BC9F2-6FD5-4742-B7CB-D39A9393AC6B}" type="parTrans" cxnId="{CFAED1EF-DE84-4044-B5CA-E3EFD38A0D2D}">
      <dgm:prSet/>
      <dgm:spPr/>
      <dgm:t>
        <a:bodyPr/>
        <a:lstStyle/>
        <a:p>
          <a:endParaRPr lang="en-GB"/>
        </a:p>
      </dgm:t>
    </dgm:pt>
    <dgm:pt modelId="{60E0EB56-E110-4AB7-B5A6-0C4D33C9CFD1}" type="sibTrans" cxnId="{CFAED1EF-DE84-4044-B5CA-E3EFD38A0D2D}">
      <dgm:prSet/>
      <dgm:spPr/>
      <dgm:t>
        <a:bodyPr/>
        <a:lstStyle/>
        <a:p>
          <a:endParaRPr lang="en-GB"/>
        </a:p>
      </dgm:t>
    </dgm:pt>
    <dgm:pt modelId="{CF265CB3-6632-4C84-9419-E81F6C76A7B7}" type="pres">
      <dgm:prSet presAssocID="{4FE13E21-5DA9-4614-B9B0-7BFF03A23FE3}" presName="outerComposite" presStyleCnt="0">
        <dgm:presLayoutVars>
          <dgm:chMax val="5"/>
          <dgm:dir/>
          <dgm:resizeHandles val="exact"/>
        </dgm:presLayoutVars>
      </dgm:prSet>
      <dgm:spPr/>
    </dgm:pt>
    <dgm:pt modelId="{6FDEDAD4-0A7B-4E30-B548-1F317285454D}" type="pres">
      <dgm:prSet presAssocID="{4FE13E21-5DA9-4614-B9B0-7BFF03A23FE3}" presName="dummyMaxCanvas" presStyleCnt="0">
        <dgm:presLayoutVars/>
      </dgm:prSet>
      <dgm:spPr/>
    </dgm:pt>
    <dgm:pt modelId="{A4BA71F0-F73F-475C-B868-2D080B6F4DA0}" type="pres">
      <dgm:prSet presAssocID="{4FE13E21-5DA9-4614-B9B0-7BFF03A23FE3}" presName="FourNodes_1" presStyleLbl="node1" presStyleIdx="0" presStyleCnt="4">
        <dgm:presLayoutVars>
          <dgm:bulletEnabled val="1"/>
        </dgm:presLayoutVars>
      </dgm:prSet>
      <dgm:spPr/>
    </dgm:pt>
    <dgm:pt modelId="{8AB5EF1F-670D-447A-9A13-5247B9CF6C3E}" type="pres">
      <dgm:prSet presAssocID="{4FE13E21-5DA9-4614-B9B0-7BFF03A23FE3}" presName="FourNodes_2" presStyleLbl="node1" presStyleIdx="1" presStyleCnt="4">
        <dgm:presLayoutVars>
          <dgm:bulletEnabled val="1"/>
        </dgm:presLayoutVars>
      </dgm:prSet>
      <dgm:spPr/>
    </dgm:pt>
    <dgm:pt modelId="{3B9BA541-C767-494A-ACD7-7B24C20249A8}" type="pres">
      <dgm:prSet presAssocID="{4FE13E21-5DA9-4614-B9B0-7BFF03A23FE3}" presName="FourNodes_3" presStyleLbl="node1" presStyleIdx="2" presStyleCnt="4">
        <dgm:presLayoutVars>
          <dgm:bulletEnabled val="1"/>
        </dgm:presLayoutVars>
      </dgm:prSet>
      <dgm:spPr/>
    </dgm:pt>
    <dgm:pt modelId="{B1374341-0BFA-42A0-BAED-A941B8B89093}" type="pres">
      <dgm:prSet presAssocID="{4FE13E21-5DA9-4614-B9B0-7BFF03A23FE3}" presName="FourNodes_4" presStyleLbl="node1" presStyleIdx="3" presStyleCnt="4">
        <dgm:presLayoutVars>
          <dgm:bulletEnabled val="1"/>
        </dgm:presLayoutVars>
      </dgm:prSet>
      <dgm:spPr/>
    </dgm:pt>
    <dgm:pt modelId="{1C6F8531-544A-4EE0-89E2-961F5B9954F2}" type="pres">
      <dgm:prSet presAssocID="{4FE13E21-5DA9-4614-B9B0-7BFF03A23FE3}" presName="FourConn_1-2" presStyleLbl="fgAccFollowNode1" presStyleIdx="0" presStyleCnt="3">
        <dgm:presLayoutVars>
          <dgm:bulletEnabled val="1"/>
        </dgm:presLayoutVars>
      </dgm:prSet>
      <dgm:spPr/>
    </dgm:pt>
    <dgm:pt modelId="{F1A36C0A-B52F-4D6F-984D-B66DAFDC3CA9}" type="pres">
      <dgm:prSet presAssocID="{4FE13E21-5DA9-4614-B9B0-7BFF03A23FE3}" presName="FourConn_2-3" presStyleLbl="fgAccFollowNode1" presStyleIdx="1" presStyleCnt="3">
        <dgm:presLayoutVars>
          <dgm:bulletEnabled val="1"/>
        </dgm:presLayoutVars>
      </dgm:prSet>
      <dgm:spPr/>
    </dgm:pt>
    <dgm:pt modelId="{D5D6C972-CABE-40B9-B11B-5EE76CAB7653}" type="pres">
      <dgm:prSet presAssocID="{4FE13E21-5DA9-4614-B9B0-7BFF03A23FE3}" presName="FourConn_3-4" presStyleLbl="fgAccFollowNode1" presStyleIdx="2" presStyleCnt="3">
        <dgm:presLayoutVars>
          <dgm:bulletEnabled val="1"/>
        </dgm:presLayoutVars>
      </dgm:prSet>
      <dgm:spPr/>
    </dgm:pt>
    <dgm:pt modelId="{65E281BC-496D-4563-B7F9-51526AE0D9E8}" type="pres">
      <dgm:prSet presAssocID="{4FE13E21-5DA9-4614-B9B0-7BFF03A23FE3}" presName="FourNodes_1_text" presStyleLbl="node1" presStyleIdx="3" presStyleCnt="4">
        <dgm:presLayoutVars>
          <dgm:bulletEnabled val="1"/>
        </dgm:presLayoutVars>
      </dgm:prSet>
      <dgm:spPr/>
    </dgm:pt>
    <dgm:pt modelId="{2264E189-A147-4C3B-B9C2-D66E105345D5}" type="pres">
      <dgm:prSet presAssocID="{4FE13E21-5DA9-4614-B9B0-7BFF03A23FE3}" presName="FourNodes_2_text" presStyleLbl="node1" presStyleIdx="3" presStyleCnt="4">
        <dgm:presLayoutVars>
          <dgm:bulletEnabled val="1"/>
        </dgm:presLayoutVars>
      </dgm:prSet>
      <dgm:spPr/>
    </dgm:pt>
    <dgm:pt modelId="{6947761D-3F87-406B-AB5A-74F3BE640342}" type="pres">
      <dgm:prSet presAssocID="{4FE13E21-5DA9-4614-B9B0-7BFF03A23FE3}" presName="FourNodes_3_text" presStyleLbl="node1" presStyleIdx="3" presStyleCnt="4">
        <dgm:presLayoutVars>
          <dgm:bulletEnabled val="1"/>
        </dgm:presLayoutVars>
      </dgm:prSet>
      <dgm:spPr/>
    </dgm:pt>
    <dgm:pt modelId="{6C476B8D-73FB-4A92-A35E-712010D63C74}" type="pres">
      <dgm:prSet presAssocID="{4FE13E21-5DA9-4614-B9B0-7BFF03A23FE3}" presName="FourNodes_4_text" presStyleLbl="node1" presStyleIdx="3" presStyleCnt="4">
        <dgm:presLayoutVars>
          <dgm:bulletEnabled val="1"/>
        </dgm:presLayoutVars>
      </dgm:prSet>
      <dgm:spPr/>
    </dgm:pt>
  </dgm:ptLst>
  <dgm:cxnLst>
    <dgm:cxn modelId="{708EA402-1942-48E8-8B85-AC3A3396AC3F}" type="presOf" srcId="{0510B675-5702-49FA-9E60-059C6D94EAA7}" destId="{D5D6C972-CABE-40B9-B11B-5EE76CAB7653}" srcOrd="0" destOrd="0" presId="urn:microsoft.com/office/officeart/2005/8/layout/vProcess5"/>
    <dgm:cxn modelId="{99CF141B-3E29-4EBC-AA18-41D4656F09B8}" type="presOf" srcId="{B662E867-D3DE-4D86-9A5D-C6386DE164DA}" destId="{3B9BA541-C767-494A-ACD7-7B24C20249A8}" srcOrd="0" destOrd="0" presId="urn:microsoft.com/office/officeart/2005/8/layout/vProcess5"/>
    <dgm:cxn modelId="{D9A48821-8760-40D4-AFF8-F27B14E301E5}" type="presOf" srcId="{7C1FF998-0EF2-401C-9D10-3561E1B62DD2}" destId="{2264E189-A147-4C3B-B9C2-D66E105345D5}" srcOrd="1" destOrd="0" presId="urn:microsoft.com/office/officeart/2005/8/layout/vProcess5"/>
    <dgm:cxn modelId="{65A1C036-40D3-433F-9898-B49C03BC5BD8}" type="presOf" srcId="{7C1FF998-0EF2-401C-9D10-3561E1B62DD2}" destId="{8AB5EF1F-670D-447A-9A13-5247B9CF6C3E}" srcOrd="0" destOrd="0" presId="urn:microsoft.com/office/officeart/2005/8/layout/vProcess5"/>
    <dgm:cxn modelId="{DA78C667-3506-4053-8379-D2597E3BFD2D}" type="presOf" srcId="{4FE13E21-5DA9-4614-B9B0-7BFF03A23FE3}" destId="{CF265CB3-6632-4C84-9419-E81F6C76A7B7}" srcOrd="0" destOrd="0" presId="urn:microsoft.com/office/officeart/2005/8/layout/vProcess5"/>
    <dgm:cxn modelId="{B1DFFB49-48AB-43E1-BA95-0AC9471547E4}" type="presOf" srcId="{B662E867-D3DE-4D86-9A5D-C6386DE164DA}" destId="{6947761D-3F87-406B-AB5A-74F3BE640342}" srcOrd="1" destOrd="0" presId="urn:microsoft.com/office/officeart/2005/8/layout/vProcess5"/>
    <dgm:cxn modelId="{F1DE306F-FA30-4C9C-957E-5D39820AFB61}" srcId="{4FE13E21-5DA9-4614-B9B0-7BFF03A23FE3}" destId="{716C182A-C92E-45DA-B0B1-BFD8BCC0F8AE}" srcOrd="0" destOrd="0" parTransId="{997AB519-3BC2-4C4D-AA3A-0AB4DA0E7230}" sibTransId="{0BDA90E6-C720-46A7-80A3-A760C7F74CBF}"/>
    <dgm:cxn modelId="{576A7472-7028-4133-A3BB-2903C77D5262}" type="presOf" srcId="{0BDA90E6-C720-46A7-80A3-A760C7F74CBF}" destId="{1C6F8531-544A-4EE0-89E2-961F5B9954F2}" srcOrd="0" destOrd="0" presId="urn:microsoft.com/office/officeart/2005/8/layout/vProcess5"/>
    <dgm:cxn modelId="{2343C688-9BFC-4E70-8E0B-293C7F8D9E96}" srcId="{4FE13E21-5DA9-4614-B9B0-7BFF03A23FE3}" destId="{7C1FF998-0EF2-401C-9D10-3561E1B62DD2}" srcOrd="1" destOrd="0" parTransId="{CDFAD2B7-6E1C-4C2F-9ADF-C7A013B24934}" sibTransId="{2B025D37-0F39-419E-A07E-F685734E3BB5}"/>
    <dgm:cxn modelId="{03EDF2B6-62DA-423B-9CB8-0F557FB65B4A}" type="presOf" srcId="{8426AC60-D112-43D6-959F-D6C6E231AFDB}" destId="{B1374341-0BFA-42A0-BAED-A941B8B89093}" srcOrd="0" destOrd="0" presId="urn:microsoft.com/office/officeart/2005/8/layout/vProcess5"/>
    <dgm:cxn modelId="{2A1CC5BB-DD03-4967-8C4B-2724B40DAA61}" type="presOf" srcId="{2B025D37-0F39-419E-A07E-F685734E3BB5}" destId="{F1A36C0A-B52F-4D6F-984D-B66DAFDC3CA9}" srcOrd="0" destOrd="0" presId="urn:microsoft.com/office/officeart/2005/8/layout/vProcess5"/>
    <dgm:cxn modelId="{8F122BC1-6ECB-4B71-97A8-6F7CB1CA03F8}" type="presOf" srcId="{8426AC60-D112-43D6-959F-D6C6E231AFDB}" destId="{6C476B8D-73FB-4A92-A35E-712010D63C74}" srcOrd="1" destOrd="0" presId="urn:microsoft.com/office/officeart/2005/8/layout/vProcess5"/>
    <dgm:cxn modelId="{5CE7CBC8-D085-43A4-B8E3-7FC62F41F316}" srcId="{4FE13E21-5DA9-4614-B9B0-7BFF03A23FE3}" destId="{B662E867-D3DE-4D86-9A5D-C6386DE164DA}" srcOrd="2" destOrd="0" parTransId="{ED50708F-93F2-464F-BE1E-E9D2D5B82E07}" sibTransId="{0510B675-5702-49FA-9E60-059C6D94EAA7}"/>
    <dgm:cxn modelId="{D7FBF8CC-2DE7-43C0-8034-12F4C5B31DE4}" type="presOf" srcId="{716C182A-C92E-45DA-B0B1-BFD8BCC0F8AE}" destId="{65E281BC-496D-4563-B7F9-51526AE0D9E8}" srcOrd="1" destOrd="0" presId="urn:microsoft.com/office/officeart/2005/8/layout/vProcess5"/>
    <dgm:cxn modelId="{C7F68EE8-252C-409A-B427-FC86FE1A9A59}" type="presOf" srcId="{716C182A-C92E-45DA-B0B1-BFD8BCC0F8AE}" destId="{A4BA71F0-F73F-475C-B868-2D080B6F4DA0}" srcOrd="0" destOrd="0" presId="urn:microsoft.com/office/officeart/2005/8/layout/vProcess5"/>
    <dgm:cxn modelId="{CFAED1EF-DE84-4044-B5CA-E3EFD38A0D2D}" srcId="{4FE13E21-5DA9-4614-B9B0-7BFF03A23FE3}" destId="{8426AC60-D112-43D6-959F-D6C6E231AFDB}" srcOrd="3" destOrd="0" parTransId="{7D0BC9F2-6FD5-4742-B7CB-D39A9393AC6B}" sibTransId="{60E0EB56-E110-4AB7-B5A6-0C4D33C9CFD1}"/>
    <dgm:cxn modelId="{EB664820-D757-48C4-B68B-4B284B4884E0}" type="presParOf" srcId="{CF265CB3-6632-4C84-9419-E81F6C76A7B7}" destId="{6FDEDAD4-0A7B-4E30-B548-1F317285454D}" srcOrd="0" destOrd="0" presId="urn:microsoft.com/office/officeart/2005/8/layout/vProcess5"/>
    <dgm:cxn modelId="{E2DA4163-9261-4528-821F-170F9F0BAC64}" type="presParOf" srcId="{CF265CB3-6632-4C84-9419-E81F6C76A7B7}" destId="{A4BA71F0-F73F-475C-B868-2D080B6F4DA0}" srcOrd="1" destOrd="0" presId="urn:microsoft.com/office/officeart/2005/8/layout/vProcess5"/>
    <dgm:cxn modelId="{B277FF46-DA8A-43FA-83AE-5725B3627F7B}" type="presParOf" srcId="{CF265CB3-6632-4C84-9419-E81F6C76A7B7}" destId="{8AB5EF1F-670D-447A-9A13-5247B9CF6C3E}" srcOrd="2" destOrd="0" presId="urn:microsoft.com/office/officeart/2005/8/layout/vProcess5"/>
    <dgm:cxn modelId="{4538FACE-CA34-4714-B0E2-EA4BF047A415}" type="presParOf" srcId="{CF265CB3-6632-4C84-9419-E81F6C76A7B7}" destId="{3B9BA541-C767-494A-ACD7-7B24C20249A8}" srcOrd="3" destOrd="0" presId="urn:microsoft.com/office/officeart/2005/8/layout/vProcess5"/>
    <dgm:cxn modelId="{B76AFA25-A993-47FF-AD1F-03C81B97AF7E}" type="presParOf" srcId="{CF265CB3-6632-4C84-9419-E81F6C76A7B7}" destId="{B1374341-0BFA-42A0-BAED-A941B8B89093}" srcOrd="4" destOrd="0" presId="urn:microsoft.com/office/officeart/2005/8/layout/vProcess5"/>
    <dgm:cxn modelId="{4E0C4D77-2F87-4CBE-A08E-DAC69ABAD431}" type="presParOf" srcId="{CF265CB3-6632-4C84-9419-E81F6C76A7B7}" destId="{1C6F8531-544A-4EE0-89E2-961F5B9954F2}" srcOrd="5" destOrd="0" presId="urn:microsoft.com/office/officeart/2005/8/layout/vProcess5"/>
    <dgm:cxn modelId="{7E04A641-3B8A-4263-B727-CB2DDFCB6735}" type="presParOf" srcId="{CF265CB3-6632-4C84-9419-E81F6C76A7B7}" destId="{F1A36C0A-B52F-4D6F-984D-B66DAFDC3CA9}" srcOrd="6" destOrd="0" presId="urn:microsoft.com/office/officeart/2005/8/layout/vProcess5"/>
    <dgm:cxn modelId="{B64AE8E2-8CA3-4EAA-BE05-3A18E3F726AB}" type="presParOf" srcId="{CF265CB3-6632-4C84-9419-E81F6C76A7B7}" destId="{D5D6C972-CABE-40B9-B11B-5EE76CAB7653}" srcOrd="7" destOrd="0" presId="urn:microsoft.com/office/officeart/2005/8/layout/vProcess5"/>
    <dgm:cxn modelId="{2B8552C3-C1D1-445A-AE17-AFF897E825AD}" type="presParOf" srcId="{CF265CB3-6632-4C84-9419-E81F6C76A7B7}" destId="{65E281BC-496D-4563-B7F9-51526AE0D9E8}" srcOrd="8" destOrd="0" presId="urn:microsoft.com/office/officeart/2005/8/layout/vProcess5"/>
    <dgm:cxn modelId="{7C69076A-6242-4B3C-A70B-54D3FC2AB93E}" type="presParOf" srcId="{CF265CB3-6632-4C84-9419-E81F6C76A7B7}" destId="{2264E189-A147-4C3B-B9C2-D66E105345D5}" srcOrd="9" destOrd="0" presId="urn:microsoft.com/office/officeart/2005/8/layout/vProcess5"/>
    <dgm:cxn modelId="{BAB34ED7-90D6-4B24-AE6A-A1C0AE551EDD}" type="presParOf" srcId="{CF265CB3-6632-4C84-9419-E81F6C76A7B7}" destId="{6947761D-3F87-406B-AB5A-74F3BE640342}" srcOrd="10" destOrd="0" presId="urn:microsoft.com/office/officeart/2005/8/layout/vProcess5"/>
    <dgm:cxn modelId="{F24B4FF1-80DA-4840-B2DF-274811812886}" type="presParOf" srcId="{CF265CB3-6632-4C84-9419-E81F6C76A7B7}" destId="{6C476B8D-73FB-4A92-A35E-712010D63C7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00C7E04-A94B-40A5-9253-DA49E938E3E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AFBDC1D7-B599-4E1D-B0E2-B80455CD2D8C}">
      <dgm:prSet phldrT="[Text]"/>
      <dgm:spPr/>
      <dgm:t>
        <a:bodyPr/>
        <a:lstStyle/>
        <a:p>
          <a:r>
            <a:rPr lang="en-GB" b="1" dirty="0">
              <a:solidFill>
                <a:schemeClr val="accent1">
                  <a:lumMod val="50000"/>
                </a:schemeClr>
              </a:solidFill>
            </a:rPr>
            <a:t>To enhance parenting skills and provide intensive family therapy to troubled teens and delinquent teens </a:t>
          </a:r>
          <a:endParaRPr lang="en-GB" dirty="0"/>
        </a:p>
      </dgm:t>
    </dgm:pt>
    <dgm:pt modelId="{C96B4E63-4B46-4281-A08B-9CA38A46BC98}" type="parTrans" cxnId="{7C50B8AF-8534-4B7F-AB09-C6B0D5519902}">
      <dgm:prSet/>
      <dgm:spPr/>
      <dgm:t>
        <a:bodyPr/>
        <a:lstStyle/>
        <a:p>
          <a:endParaRPr lang="en-GB"/>
        </a:p>
      </dgm:t>
    </dgm:pt>
    <dgm:pt modelId="{2690E229-B02A-4851-BD52-7FBAAACD5553}" type="sibTrans" cxnId="{7C50B8AF-8534-4B7F-AB09-C6B0D5519902}">
      <dgm:prSet/>
      <dgm:spPr/>
      <dgm:t>
        <a:bodyPr/>
        <a:lstStyle/>
        <a:p>
          <a:endParaRPr lang="en-GB"/>
        </a:p>
      </dgm:t>
    </dgm:pt>
    <dgm:pt modelId="{E520CEC7-3F3E-4C63-9928-55B9D0EA6371}">
      <dgm:prSet phldrT="[Text]"/>
      <dgm:spPr/>
      <dgm:t>
        <a:bodyPr/>
        <a:lstStyle/>
        <a:p>
          <a:r>
            <a:rPr lang="en-GB" b="1" dirty="0">
              <a:solidFill>
                <a:schemeClr val="accent1">
                  <a:lumMod val="50000"/>
                </a:schemeClr>
              </a:solidFill>
            </a:rPr>
            <a:t>To empower youths to cope with the family, peer, school, and neighbourhood problems.</a:t>
          </a:r>
          <a:endParaRPr lang="en-GB" dirty="0"/>
        </a:p>
      </dgm:t>
    </dgm:pt>
    <dgm:pt modelId="{C285F4F8-0460-48CE-BBBC-B251EFFD7C28}" type="parTrans" cxnId="{502443D8-10B2-4341-9B60-94D044D23381}">
      <dgm:prSet/>
      <dgm:spPr/>
      <dgm:t>
        <a:bodyPr/>
        <a:lstStyle/>
        <a:p>
          <a:endParaRPr lang="en-GB"/>
        </a:p>
      </dgm:t>
    </dgm:pt>
    <dgm:pt modelId="{5B3546B6-365B-4E03-BBC2-5737B21D2F41}" type="sibTrans" cxnId="{502443D8-10B2-4341-9B60-94D044D23381}">
      <dgm:prSet/>
      <dgm:spPr/>
      <dgm:t>
        <a:bodyPr/>
        <a:lstStyle/>
        <a:p>
          <a:endParaRPr lang="en-GB"/>
        </a:p>
      </dgm:t>
    </dgm:pt>
    <dgm:pt modelId="{D48ED284-A536-431D-899C-7145E5E9D0AF}">
      <dgm:prSet phldrT="[Text]"/>
      <dgm:spPr/>
      <dgm:t>
        <a:bodyPr/>
        <a:lstStyle/>
        <a:p>
          <a:r>
            <a:rPr lang="en-GB" b="1" dirty="0">
              <a:solidFill>
                <a:schemeClr val="accent1">
                  <a:lumMod val="50000"/>
                </a:schemeClr>
              </a:solidFill>
            </a:rPr>
            <a:t>Borduin followed individuals and their families who received MST over the last 22 years compared to those who received individual therapy. </a:t>
          </a:r>
          <a:endParaRPr lang="en-GB" dirty="0"/>
        </a:p>
      </dgm:t>
    </dgm:pt>
    <dgm:pt modelId="{1B169CCD-02CD-445A-958C-5B6CAB3BC3A1}" type="parTrans" cxnId="{D90834E7-8926-4BD2-BE27-5ABEC236CD3F}">
      <dgm:prSet/>
      <dgm:spPr/>
      <dgm:t>
        <a:bodyPr/>
        <a:lstStyle/>
        <a:p>
          <a:endParaRPr lang="en-GB"/>
        </a:p>
      </dgm:t>
    </dgm:pt>
    <dgm:pt modelId="{6808C381-E0A7-4047-B635-2079E201F321}" type="sibTrans" cxnId="{D90834E7-8926-4BD2-BE27-5ABEC236CD3F}">
      <dgm:prSet/>
      <dgm:spPr/>
      <dgm:t>
        <a:bodyPr/>
        <a:lstStyle/>
        <a:p>
          <a:endParaRPr lang="en-GB"/>
        </a:p>
      </dgm:t>
    </dgm:pt>
    <dgm:pt modelId="{E578B8BC-2D4F-4BF9-ADDE-4A007DABCCAB}">
      <dgm:prSet phldrT="[Text]"/>
      <dgm:spPr/>
      <dgm:t>
        <a:bodyPr/>
        <a:lstStyle/>
        <a:p>
          <a:r>
            <a:rPr lang="en-GB" b="1" dirty="0">
              <a:solidFill>
                <a:schemeClr val="accent1">
                  <a:lumMod val="50000"/>
                </a:schemeClr>
              </a:solidFill>
            </a:rPr>
            <a:t>This demonstrates the long-lasting effects of MST and it now implemented in 12 countries worldwide and is the national model for juvenile treatment. </a:t>
          </a:r>
          <a:endParaRPr lang="en-GB" dirty="0"/>
        </a:p>
      </dgm:t>
    </dgm:pt>
    <dgm:pt modelId="{477396F0-5DEA-4B28-987B-8B7B503AF052}" type="parTrans" cxnId="{94692DB2-E64F-473E-B539-9C314CB1C8F0}">
      <dgm:prSet/>
      <dgm:spPr/>
      <dgm:t>
        <a:bodyPr/>
        <a:lstStyle/>
        <a:p>
          <a:endParaRPr lang="en-GB"/>
        </a:p>
      </dgm:t>
    </dgm:pt>
    <dgm:pt modelId="{42BAD584-5B08-479A-8F45-2BFD73C45D3A}" type="sibTrans" cxnId="{94692DB2-E64F-473E-B539-9C314CB1C8F0}">
      <dgm:prSet/>
      <dgm:spPr/>
      <dgm:t>
        <a:bodyPr/>
        <a:lstStyle/>
        <a:p>
          <a:endParaRPr lang="en-GB"/>
        </a:p>
      </dgm:t>
    </dgm:pt>
    <dgm:pt modelId="{EEA2F1BF-02AC-4CC1-8E24-F2AEA6A8ADB2}">
      <dgm:prSet/>
      <dgm:spPr/>
      <dgm:t>
        <a:bodyPr/>
        <a:lstStyle/>
        <a:p>
          <a:r>
            <a:rPr lang="en-GB" b="1">
              <a:solidFill>
                <a:schemeClr val="accent1">
                  <a:lumMod val="50000"/>
                </a:schemeClr>
              </a:solidFill>
            </a:rPr>
            <a:t>34.8% of MST juveniles committed an offence compared to 54.8% of individual therapy juveniles. </a:t>
          </a:r>
          <a:endParaRPr lang="en-GB" b="1" dirty="0">
            <a:solidFill>
              <a:schemeClr val="accent1">
                <a:lumMod val="50000"/>
              </a:schemeClr>
            </a:solidFill>
          </a:endParaRPr>
        </a:p>
      </dgm:t>
    </dgm:pt>
    <dgm:pt modelId="{02AD99B0-9A83-408D-BE86-7004CB56A8DF}" type="parTrans" cxnId="{50653D94-B61F-43A1-94CB-EE1CE5346B92}">
      <dgm:prSet/>
      <dgm:spPr/>
      <dgm:t>
        <a:bodyPr/>
        <a:lstStyle/>
        <a:p>
          <a:endParaRPr lang="en-GB"/>
        </a:p>
      </dgm:t>
    </dgm:pt>
    <dgm:pt modelId="{EC423499-A951-4469-ADD1-964FFD437B70}" type="sibTrans" cxnId="{50653D94-B61F-43A1-94CB-EE1CE5346B92}">
      <dgm:prSet/>
      <dgm:spPr/>
      <dgm:t>
        <a:bodyPr/>
        <a:lstStyle/>
        <a:p>
          <a:endParaRPr lang="en-GB"/>
        </a:p>
      </dgm:t>
    </dgm:pt>
    <dgm:pt modelId="{41BF8612-6566-47A5-A8FA-D2CB4816962E}" type="pres">
      <dgm:prSet presAssocID="{900C7E04-A94B-40A5-9253-DA49E938E3E8}" presName="vert0" presStyleCnt="0">
        <dgm:presLayoutVars>
          <dgm:dir/>
          <dgm:animOne val="branch"/>
          <dgm:animLvl val="lvl"/>
        </dgm:presLayoutVars>
      </dgm:prSet>
      <dgm:spPr/>
    </dgm:pt>
    <dgm:pt modelId="{9E3F1E1E-FE64-4761-AF4C-1C69D16BC7CD}" type="pres">
      <dgm:prSet presAssocID="{AFBDC1D7-B599-4E1D-B0E2-B80455CD2D8C}" presName="thickLine" presStyleLbl="alignNode1" presStyleIdx="0" presStyleCnt="1"/>
      <dgm:spPr/>
    </dgm:pt>
    <dgm:pt modelId="{979FF23B-5125-4171-9638-910620D27A46}" type="pres">
      <dgm:prSet presAssocID="{AFBDC1D7-B599-4E1D-B0E2-B80455CD2D8C}" presName="horz1" presStyleCnt="0"/>
      <dgm:spPr/>
    </dgm:pt>
    <dgm:pt modelId="{7AE75E50-3E91-4C86-87AC-C8E869EC1031}" type="pres">
      <dgm:prSet presAssocID="{AFBDC1D7-B599-4E1D-B0E2-B80455CD2D8C}" presName="tx1" presStyleLbl="revTx" presStyleIdx="0" presStyleCnt="5"/>
      <dgm:spPr/>
    </dgm:pt>
    <dgm:pt modelId="{CE07B087-997A-4D2C-A25D-B3B7380CFCC2}" type="pres">
      <dgm:prSet presAssocID="{AFBDC1D7-B599-4E1D-B0E2-B80455CD2D8C}" presName="vert1" presStyleCnt="0"/>
      <dgm:spPr/>
    </dgm:pt>
    <dgm:pt modelId="{F3D25077-6645-48C7-A5E3-7A0E8C6F5CBB}" type="pres">
      <dgm:prSet presAssocID="{E520CEC7-3F3E-4C63-9928-55B9D0EA6371}" presName="vertSpace2a" presStyleCnt="0"/>
      <dgm:spPr/>
    </dgm:pt>
    <dgm:pt modelId="{6EF8F409-62C0-48B3-9A0D-B3845F16E311}" type="pres">
      <dgm:prSet presAssocID="{E520CEC7-3F3E-4C63-9928-55B9D0EA6371}" presName="horz2" presStyleCnt="0"/>
      <dgm:spPr/>
    </dgm:pt>
    <dgm:pt modelId="{99366094-782E-46D4-A4C9-A5DF582B436B}" type="pres">
      <dgm:prSet presAssocID="{E520CEC7-3F3E-4C63-9928-55B9D0EA6371}" presName="horzSpace2" presStyleCnt="0"/>
      <dgm:spPr/>
    </dgm:pt>
    <dgm:pt modelId="{A84FE708-1320-477D-AC75-46DD1CE7C308}" type="pres">
      <dgm:prSet presAssocID="{E520CEC7-3F3E-4C63-9928-55B9D0EA6371}" presName="tx2" presStyleLbl="revTx" presStyleIdx="1" presStyleCnt="5"/>
      <dgm:spPr/>
    </dgm:pt>
    <dgm:pt modelId="{E4AB20AE-1C75-423C-9F40-9AB278C9E2AF}" type="pres">
      <dgm:prSet presAssocID="{E520CEC7-3F3E-4C63-9928-55B9D0EA6371}" presName="vert2" presStyleCnt="0"/>
      <dgm:spPr/>
    </dgm:pt>
    <dgm:pt modelId="{422E2A98-AAFE-48DE-9642-FFE936212AE6}" type="pres">
      <dgm:prSet presAssocID="{E520CEC7-3F3E-4C63-9928-55B9D0EA6371}" presName="thinLine2b" presStyleLbl="callout" presStyleIdx="0" presStyleCnt="4"/>
      <dgm:spPr/>
    </dgm:pt>
    <dgm:pt modelId="{A065F567-2AEC-4065-A4A7-9BCF58B70EA5}" type="pres">
      <dgm:prSet presAssocID="{E520CEC7-3F3E-4C63-9928-55B9D0EA6371}" presName="vertSpace2b" presStyleCnt="0"/>
      <dgm:spPr/>
    </dgm:pt>
    <dgm:pt modelId="{0AA06675-BB0E-40A9-B4FA-B993075E58B9}" type="pres">
      <dgm:prSet presAssocID="{D48ED284-A536-431D-899C-7145E5E9D0AF}" presName="horz2" presStyleCnt="0"/>
      <dgm:spPr/>
    </dgm:pt>
    <dgm:pt modelId="{353F4201-BB88-4EE7-A95F-FAACF67BA506}" type="pres">
      <dgm:prSet presAssocID="{D48ED284-A536-431D-899C-7145E5E9D0AF}" presName="horzSpace2" presStyleCnt="0"/>
      <dgm:spPr/>
    </dgm:pt>
    <dgm:pt modelId="{2655F740-B739-4CF8-AD7E-72595B173F57}" type="pres">
      <dgm:prSet presAssocID="{D48ED284-A536-431D-899C-7145E5E9D0AF}" presName="tx2" presStyleLbl="revTx" presStyleIdx="2" presStyleCnt="5"/>
      <dgm:spPr/>
    </dgm:pt>
    <dgm:pt modelId="{41981322-600D-4C1E-8FDB-A39850C5DAC3}" type="pres">
      <dgm:prSet presAssocID="{D48ED284-A536-431D-899C-7145E5E9D0AF}" presName="vert2" presStyleCnt="0"/>
      <dgm:spPr/>
    </dgm:pt>
    <dgm:pt modelId="{4CC9CAA1-7D6B-4AC4-BF96-C6D7436D9638}" type="pres">
      <dgm:prSet presAssocID="{D48ED284-A536-431D-899C-7145E5E9D0AF}" presName="thinLine2b" presStyleLbl="callout" presStyleIdx="1" presStyleCnt="4"/>
      <dgm:spPr/>
    </dgm:pt>
    <dgm:pt modelId="{2FC965D6-046C-45DB-B21F-5CD3A60DA8AB}" type="pres">
      <dgm:prSet presAssocID="{D48ED284-A536-431D-899C-7145E5E9D0AF}" presName="vertSpace2b" presStyleCnt="0"/>
      <dgm:spPr/>
    </dgm:pt>
    <dgm:pt modelId="{0FD8F597-C4E3-4303-86FD-5F9B031275AA}" type="pres">
      <dgm:prSet presAssocID="{EEA2F1BF-02AC-4CC1-8E24-F2AEA6A8ADB2}" presName="horz2" presStyleCnt="0"/>
      <dgm:spPr/>
    </dgm:pt>
    <dgm:pt modelId="{001BBEAD-CB4D-4ADC-A650-41786FC25148}" type="pres">
      <dgm:prSet presAssocID="{EEA2F1BF-02AC-4CC1-8E24-F2AEA6A8ADB2}" presName="horzSpace2" presStyleCnt="0"/>
      <dgm:spPr/>
    </dgm:pt>
    <dgm:pt modelId="{02CAB3E5-DB33-4B74-989E-D7A3DDA47952}" type="pres">
      <dgm:prSet presAssocID="{EEA2F1BF-02AC-4CC1-8E24-F2AEA6A8ADB2}" presName="tx2" presStyleLbl="revTx" presStyleIdx="3" presStyleCnt="5"/>
      <dgm:spPr/>
    </dgm:pt>
    <dgm:pt modelId="{7FA2CC2F-C830-40AB-86AC-10156ED192A5}" type="pres">
      <dgm:prSet presAssocID="{EEA2F1BF-02AC-4CC1-8E24-F2AEA6A8ADB2}" presName="vert2" presStyleCnt="0"/>
      <dgm:spPr/>
    </dgm:pt>
    <dgm:pt modelId="{493F457F-4F34-4995-A71B-CFBFFBD6CAAF}" type="pres">
      <dgm:prSet presAssocID="{EEA2F1BF-02AC-4CC1-8E24-F2AEA6A8ADB2}" presName="thinLine2b" presStyleLbl="callout" presStyleIdx="2" presStyleCnt="4"/>
      <dgm:spPr/>
    </dgm:pt>
    <dgm:pt modelId="{2FC5EF50-20F6-45AC-AECB-22F738585AF4}" type="pres">
      <dgm:prSet presAssocID="{EEA2F1BF-02AC-4CC1-8E24-F2AEA6A8ADB2}" presName="vertSpace2b" presStyleCnt="0"/>
      <dgm:spPr/>
    </dgm:pt>
    <dgm:pt modelId="{0805B5B1-97B0-4A97-AB22-4E2D5AAFF28C}" type="pres">
      <dgm:prSet presAssocID="{E578B8BC-2D4F-4BF9-ADDE-4A007DABCCAB}" presName="horz2" presStyleCnt="0"/>
      <dgm:spPr/>
    </dgm:pt>
    <dgm:pt modelId="{60F779A5-2A09-488F-A446-03378F4C7689}" type="pres">
      <dgm:prSet presAssocID="{E578B8BC-2D4F-4BF9-ADDE-4A007DABCCAB}" presName="horzSpace2" presStyleCnt="0"/>
      <dgm:spPr/>
    </dgm:pt>
    <dgm:pt modelId="{A3A6B919-4930-4469-8796-FDC49797910F}" type="pres">
      <dgm:prSet presAssocID="{E578B8BC-2D4F-4BF9-ADDE-4A007DABCCAB}" presName="tx2" presStyleLbl="revTx" presStyleIdx="4" presStyleCnt="5"/>
      <dgm:spPr/>
    </dgm:pt>
    <dgm:pt modelId="{BC274663-B633-4543-A8B1-3C885BC0CA4B}" type="pres">
      <dgm:prSet presAssocID="{E578B8BC-2D4F-4BF9-ADDE-4A007DABCCAB}" presName="vert2" presStyleCnt="0"/>
      <dgm:spPr/>
    </dgm:pt>
    <dgm:pt modelId="{65A708E8-635A-48A9-AB9E-5A7959C094F9}" type="pres">
      <dgm:prSet presAssocID="{E578B8BC-2D4F-4BF9-ADDE-4A007DABCCAB}" presName="thinLine2b" presStyleLbl="callout" presStyleIdx="3" presStyleCnt="4"/>
      <dgm:spPr/>
    </dgm:pt>
    <dgm:pt modelId="{7BC37568-2D35-48D1-92DF-C2987881225F}" type="pres">
      <dgm:prSet presAssocID="{E578B8BC-2D4F-4BF9-ADDE-4A007DABCCAB}" presName="vertSpace2b" presStyleCnt="0"/>
      <dgm:spPr/>
    </dgm:pt>
  </dgm:ptLst>
  <dgm:cxnLst>
    <dgm:cxn modelId="{7D072362-0B7E-4641-B78E-3F1D19FF9D01}" type="presOf" srcId="{900C7E04-A94B-40A5-9253-DA49E938E3E8}" destId="{41BF8612-6566-47A5-A8FA-D2CB4816962E}" srcOrd="0" destOrd="0" presId="urn:microsoft.com/office/officeart/2008/layout/LinedList"/>
    <dgm:cxn modelId="{2AED856F-CF56-4D3A-9E55-8FEF3F9C3922}" type="presOf" srcId="{EEA2F1BF-02AC-4CC1-8E24-F2AEA6A8ADB2}" destId="{02CAB3E5-DB33-4B74-989E-D7A3DDA47952}" srcOrd="0" destOrd="0" presId="urn:microsoft.com/office/officeart/2008/layout/LinedList"/>
    <dgm:cxn modelId="{50653D94-B61F-43A1-94CB-EE1CE5346B92}" srcId="{AFBDC1D7-B599-4E1D-B0E2-B80455CD2D8C}" destId="{EEA2F1BF-02AC-4CC1-8E24-F2AEA6A8ADB2}" srcOrd="2" destOrd="0" parTransId="{02AD99B0-9A83-408D-BE86-7004CB56A8DF}" sibTransId="{EC423499-A951-4469-ADD1-964FFD437B70}"/>
    <dgm:cxn modelId="{7C50B8AF-8534-4B7F-AB09-C6B0D5519902}" srcId="{900C7E04-A94B-40A5-9253-DA49E938E3E8}" destId="{AFBDC1D7-B599-4E1D-B0E2-B80455CD2D8C}" srcOrd="0" destOrd="0" parTransId="{C96B4E63-4B46-4281-A08B-9CA38A46BC98}" sibTransId="{2690E229-B02A-4851-BD52-7FBAAACD5553}"/>
    <dgm:cxn modelId="{94692DB2-E64F-473E-B539-9C314CB1C8F0}" srcId="{AFBDC1D7-B599-4E1D-B0E2-B80455CD2D8C}" destId="{E578B8BC-2D4F-4BF9-ADDE-4A007DABCCAB}" srcOrd="3" destOrd="0" parTransId="{477396F0-5DEA-4B28-987B-8B7B503AF052}" sibTransId="{42BAD584-5B08-479A-8F45-2BFD73C45D3A}"/>
    <dgm:cxn modelId="{D0E1C8CE-6338-42D2-A9D3-312834B37503}" type="presOf" srcId="{E578B8BC-2D4F-4BF9-ADDE-4A007DABCCAB}" destId="{A3A6B919-4930-4469-8796-FDC49797910F}" srcOrd="0" destOrd="0" presId="urn:microsoft.com/office/officeart/2008/layout/LinedList"/>
    <dgm:cxn modelId="{502443D8-10B2-4341-9B60-94D044D23381}" srcId="{AFBDC1D7-B599-4E1D-B0E2-B80455CD2D8C}" destId="{E520CEC7-3F3E-4C63-9928-55B9D0EA6371}" srcOrd="0" destOrd="0" parTransId="{C285F4F8-0460-48CE-BBBC-B251EFFD7C28}" sibTransId="{5B3546B6-365B-4E03-BBC2-5737B21D2F41}"/>
    <dgm:cxn modelId="{D90834E7-8926-4BD2-BE27-5ABEC236CD3F}" srcId="{AFBDC1D7-B599-4E1D-B0E2-B80455CD2D8C}" destId="{D48ED284-A536-431D-899C-7145E5E9D0AF}" srcOrd="1" destOrd="0" parTransId="{1B169CCD-02CD-445A-958C-5B6CAB3BC3A1}" sibTransId="{6808C381-E0A7-4047-B635-2079E201F321}"/>
    <dgm:cxn modelId="{2690CBED-A1CD-45F1-8C07-BA9092FE4D18}" type="presOf" srcId="{E520CEC7-3F3E-4C63-9928-55B9D0EA6371}" destId="{A84FE708-1320-477D-AC75-46DD1CE7C308}" srcOrd="0" destOrd="0" presId="urn:microsoft.com/office/officeart/2008/layout/LinedList"/>
    <dgm:cxn modelId="{62E2B7EF-3050-4C5B-BEB1-2EDD13AE9435}" type="presOf" srcId="{D48ED284-A536-431D-899C-7145E5E9D0AF}" destId="{2655F740-B739-4CF8-AD7E-72595B173F57}" srcOrd="0" destOrd="0" presId="urn:microsoft.com/office/officeart/2008/layout/LinedList"/>
    <dgm:cxn modelId="{46FDD6FC-7613-45B7-A813-DA5CB677FA2C}" type="presOf" srcId="{AFBDC1D7-B599-4E1D-B0E2-B80455CD2D8C}" destId="{7AE75E50-3E91-4C86-87AC-C8E869EC1031}" srcOrd="0" destOrd="0" presId="urn:microsoft.com/office/officeart/2008/layout/LinedList"/>
    <dgm:cxn modelId="{3789A1DF-4897-419B-842A-81D8DF96AD16}" type="presParOf" srcId="{41BF8612-6566-47A5-A8FA-D2CB4816962E}" destId="{9E3F1E1E-FE64-4761-AF4C-1C69D16BC7CD}" srcOrd="0" destOrd="0" presId="urn:microsoft.com/office/officeart/2008/layout/LinedList"/>
    <dgm:cxn modelId="{B5FBFBCF-D498-4DEE-AEA9-AC5E654C3267}" type="presParOf" srcId="{41BF8612-6566-47A5-A8FA-D2CB4816962E}" destId="{979FF23B-5125-4171-9638-910620D27A46}" srcOrd="1" destOrd="0" presId="urn:microsoft.com/office/officeart/2008/layout/LinedList"/>
    <dgm:cxn modelId="{F8A18DEB-A3C1-4E47-AD6C-8F2F5DFA2686}" type="presParOf" srcId="{979FF23B-5125-4171-9638-910620D27A46}" destId="{7AE75E50-3E91-4C86-87AC-C8E869EC1031}" srcOrd="0" destOrd="0" presId="urn:microsoft.com/office/officeart/2008/layout/LinedList"/>
    <dgm:cxn modelId="{198B4F0F-22A7-4068-B947-7EE54C04DD99}" type="presParOf" srcId="{979FF23B-5125-4171-9638-910620D27A46}" destId="{CE07B087-997A-4D2C-A25D-B3B7380CFCC2}" srcOrd="1" destOrd="0" presId="urn:microsoft.com/office/officeart/2008/layout/LinedList"/>
    <dgm:cxn modelId="{905644DB-3F25-49EB-A7BD-1983D9182E46}" type="presParOf" srcId="{CE07B087-997A-4D2C-A25D-B3B7380CFCC2}" destId="{F3D25077-6645-48C7-A5E3-7A0E8C6F5CBB}" srcOrd="0" destOrd="0" presId="urn:microsoft.com/office/officeart/2008/layout/LinedList"/>
    <dgm:cxn modelId="{7ADB041B-0B44-49B8-B342-9ED1F9420E9B}" type="presParOf" srcId="{CE07B087-997A-4D2C-A25D-B3B7380CFCC2}" destId="{6EF8F409-62C0-48B3-9A0D-B3845F16E311}" srcOrd="1" destOrd="0" presId="urn:microsoft.com/office/officeart/2008/layout/LinedList"/>
    <dgm:cxn modelId="{7C76EADC-40FF-4BF6-8B5E-0CAEDF119673}" type="presParOf" srcId="{6EF8F409-62C0-48B3-9A0D-B3845F16E311}" destId="{99366094-782E-46D4-A4C9-A5DF582B436B}" srcOrd="0" destOrd="0" presId="urn:microsoft.com/office/officeart/2008/layout/LinedList"/>
    <dgm:cxn modelId="{C5509C93-7E23-41DE-8B8F-5A00CF13155F}" type="presParOf" srcId="{6EF8F409-62C0-48B3-9A0D-B3845F16E311}" destId="{A84FE708-1320-477D-AC75-46DD1CE7C308}" srcOrd="1" destOrd="0" presId="urn:microsoft.com/office/officeart/2008/layout/LinedList"/>
    <dgm:cxn modelId="{25FE9CDC-D330-4A25-8368-A7C83B2430C9}" type="presParOf" srcId="{6EF8F409-62C0-48B3-9A0D-B3845F16E311}" destId="{E4AB20AE-1C75-423C-9F40-9AB278C9E2AF}" srcOrd="2" destOrd="0" presId="urn:microsoft.com/office/officeart/2008/layout/LinedList"/>
    <dgm:cxn modelId="{DCF44171-C389-4D26-A912-7E4E22D24CDD}" type="presParOf" srcId="{CE07B087-997A-4D2C-A25D-B3B7380CFCC2}" destId="{422E2A98-AAFE-48DE-9642-FFE936212AE6}" srcOrd="2" destOrd="0" presId="urn:microsoft.com/office/officeart/2008/layout/LinedList"/>
    <dgm:cxn modelId="{E9EFBA1F-E469-4A91-ACFA-545042F82268}" type="presParOf" srcId="{CE07B087-997A-4D2C-A25D-B3B7380CFCC2}" destId="{A065F567-2AEC-4065-A4A7-9BCF58B70EA5}" srcOrd="3" destOrd="0" presId="urn:microsoft.com/office/officeart/2008/layout/LinedList"/>
    <dgm:cxn modelId="{D457BFD3-A72F-4CA8-B71F-D136AA269174}" type="presParOf" srcId="{CE07B087-997A-4D2C-A25D-B3B7380CFCC2}" destId="{0AA06675-BB0E-40A9-B4FA-B993075E58B9}" srcOrd="4" destOrd="0" presId="urn:microsoft.com/office/officeart/2008/layout/LinedList"/>
    <dgm:cxn modelId="{D3C0DBC1-7A37-463D-8329-BF309529E00A}" type="presParOf" srcId="{0AA06675-BB0E-40A9-B4FA-B993075E58B9}" destId="{353F4201-BB88-4EE7-A95F-FAACF67BA506}" srcOrd="0" destOrd="0" presId="urn:microsoft.com/office/officeart/2008/layout/LinedList"/>
    <dgm:cxn modelId="{BCBD5D94-37D7-4273-90F4-3791F41DF4E5}" type="presParOf" srcId="{0AA06675-BB0E-40A9-B4FA-B993075E58B9}" destId="{2655F740-B739-4CF8-AD7E-72595B173F57}" srcOrd="1" destOrd="0" presId="urn:microsoft.com/office/officeart/2008/layout/LinedList"/>
    <dgm:cxn modelId="{33182770-0F88-4C84-B45F-11B90BB1BBDF}" type="presParOf" srcId="{0AA06675-BB0E-40A9-B4FA-B993075E58B9}" destId="{41981322-600D-4C1E-8FDB-A39850C5DAC3}" srcOrd="2" destOrd="0" presId="urn:microsoft.com/office/officeart/2008/layout/LinedList"/>
    <dgm:cxn modelId="{38BA1E40-5142-49F3-9386-D2F34B20CB66}" type="presParOf" srcId="{CE07B087-997A-4D2C-A25D-B3B7380CFCC2}" destId="{4CC9CAA1-7D6B-4AC4-BF96-C6D7436D9638}" srcOrd="5" destOrd="0" presId="urn:microsoft.com/office/officeart/2008/layout/LinedList"/>
    <dgm:cxn modelId="{C1ABC022-D6EF-48D9-B836-324369D525A3}" type="presParOf" srcId="{CE07B087-997A-4D2C-A25D-B3B7380CFCC2}" destId="{2FC965D6-046C-45DB-B21F-5CD3A60DA8AB}" srcOrd="6" destOrd="0" presId="urn:microsoft.com/office/officeart/2008/layout/LinedList"/>
    <dgm:cxn modelId="{FFE29D84-FD03-4FD1-8280-DC9298CF265C}" type="presParOf" srcId="{CE07B087-997A-4D2C-A25D-B3B7380CFCC2}" destId="{0FD8F597-C4E3-4303-86FD-5F9B031275AA}" srcOrd="7" destOrd="0" presId="urn:microsoft.com/office/officeart/2008/layout/LinedList"/>
    <dgm:cxn modelId="{B296FD27-B4E8-48A7-A2ED-866410638A7D}" type="presParOf" srcId="{0FD8F597-C4E3-4303-86FD-5F9B031275AA}" destId="{001BBEAD-CB4D-4ADC-A650-41786FC25148}" srcOrd="0" destOrd="0" presId="urn:microsoft.com/office/officeart/2008/layout/LinedList"/>
    <dgm:cxn modelId="{C26F9E24-8061-4B00-962A-42D9BC1B0416}" type="presParOf" srcId="{0FD8F597-C4E3-4303-86FD-5F9B031275AA}" destId="{02CAB3E5-DB33-4B74-989E-D7A3DDA47952}" srcOrd="1" destOrd="0" presId="urn:microsoft.com/office/officeart/2008/layout/LinedList"/>
    <dgm:cxn modelId="{C542884B-1475-4424-A71B-575BC55FB056}" type="presParOf" srcId="{0FD8F597-C4E3-4303-86FD-5F9B031275AA}" destId="{7FA2CC2F-C830-40AB-86AC-10156ED192A5}" srcOrd="2" destOrd="0" presId="urn:microsoft.com/office/officeart/2008/layout/LinedList"/>
    <dgm:cxn modelId="{7D7446D4-7D9F-45FA-A206-B1B61819EB3A}" type="presParOf" srcId="{CE07B087-997A-4D2C-A25D-B3B7380CFCC2}" destId="{493F457F-4F34-4995-A71B-CFBFFBD6CAAF}" srcOrd="8" destOrd="0" presId="urn:microsoft.com/office/officeart/2008/layout/LinedList"/>
    <dgm:cxn modelId="{CAF65942-7A6B-4EE8-9AF9-76C25CBD7BD1}" type="presParOf" srcId="{CE07B087-997A-4D2C-A25D-B3B7380CFCC2}" destId="{2FC5EF50-20F6-45AC-AECB-22F738585AF4}" srcOrd="9" destOrd="0" presId="urn:microsoft.com/office/officeart/2008/layout/LinedList"/>
    <dgm:cxn modelId="{9B792C96-81CA-4EAB-90FF-B29D9B0E050F}" type="presParOf" srcId="{CE07B087-997A-4D2C-A25D-B3B7380CFCC2}" destId="{0805B5B1-97B0-4A97-AB22-4E2D5AAFF28C}" srcOrd="10" destOrd="0" presId="urn:microsoft.com/office/officeart/2008/layout/LinedList"/>
    <dgm:cxn modelId="{109E96F3-A932-4CE9-BFA8-56B2A9885F91}" type="presParOf" srcId="{0805B5B1-97B0-4A97-AB22-4E2D5AAFF28C}" destId="{60F779A5-2A09-488F-A446-03378F4C7689}" srcOrd="0" destOrd="0" presId="urn:microsoft.com/office/officeart/2008/layout/LinedList"/>
    <dgm:cxn modelId="{C201C0B0-A9CD-422F-AE71-30CEA4647D92}" type="presParOf" srcId="{0805B5B1-97B0-4A97-AB22-4E2D5AAFF28C}" destId="{A3A6B919-4930-4469-8796-FDC49797910F}" srcOrd="1" destOrd="0" presId="urn:microsoft.com/office/officeart/2008/layout/LinedList"/>
    <dgm:cxn modelId="{E8BD909B-F02B-4443-9AD4-50EA9A51060F}" type="presParOf" srcId="{0805B5B1-97B0-4A97-AB22-4E2D5AAFF28C}" destId="{BC274663-B633-4543-A8B1-3C885BC0CA4B}" srcOrd="2" destOrd="0" presId="urn:microsoft.com/office/officeart/2008/layout/LinedList"/>
    <dgm:cxn modelId="{7D60986D-71A0-4879-A386-5962888BEB3C}" type="presParOf" srcId="{CE07B087-997A-4D2C-A25D-B3B7380CFCC2}" destId="{65A708E8-635A-48A9-AB9E-5A7959C094F9}" srcOrd="11" destOrd="0" presId="urn:microsoft.com/office/officeart/2008/layout/LinedList"/>
    <dgm:cxn modelId="{4E2EDEE1-E6A4-48E3-A7B6-9D53AFA726EB}" type="presParOf" srcId="{CE07B087-997A-4D2C-A25D-B3B7380CFCC2}" destId="{7BC37568-2D35-48D1-92DF-C2987881225F}" srcOrd="12"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F62D710-473A-4F0E-BBDD-8D8921584D84}" type="doc">
      <dgm:prSet loTypeId="urn:microsoft.com/office/officeart/2005/8/layout/matrix2" loCatId="matrix" qsTypeId="urn:microsoft.com/office/officeart/2005/8/quickstyle/simple3" qsCatId="simple" csTypeId="urn:microsoft.com/office/officeart/2005/8/colors/colorful4" csCatId="colorful" phldr="1"/>
      <dgm:spPr/>
      <dgm:t>
        <a:bodyPr/>
        <a:lstStyle/>
        <a:p>
          <a:endParaRPr lang="en-GB"/>
        </a:p>
      </dgm:t>
    </dgm:pt>
    <dgm:pt modelId="{C5DE6F19-05CD-43E1-BB54-D8C074A49823}">
      <dgm:prSet phldrT="[Text]" custT="1"/>
      <dgm:spPr/>
      <dgm:t>
        <a:bodyPr/>
        <a:lstStyle/>
        <a:p>
          <a:r>
            <a:rPr lang="en-GB" sz="2000" b="1" dirty="0">
              <a:solidFill>
                <a:srgbClr val="C00000"/>
              </a:solidFill>
            </a:rPr>
            <a:t>Violent offenders </a:t>
          </a:r>
          <a:r>
            <a:rPr lang="en-GB" sz="2000" b="1" dirty="0">
              <a:solidFill>
                <a:srgbClr val="002060"/>
              </a:solidFill>
            </a:rPr>
            <a:t>- difficult to manage, difficult to fund and few resources. If based on RNR they can be helped.</a:t>
          </a:r>
          <a:endParaRPr lang="en-GB" sz="2000" dirty="0">
            <a:solidFill>
              <a:srgbClr val="002060"/>
            </a:solidFill>
          </a:endParaRPr>
        </a:p>
      </dgm:t>
    </dgm:pt>
    <dgm:pt modelId="{C8D96EF1-3153-4DB7-9248-92C7E88D8256}" type="parTrans" cxnId="{5179D152-80F5-4A45-92D6-5CCCB0FCEE64}">
      <dgm:prSet/>
      <dgm:spPr/>
      <dgm:t>
        <a:bodyPr/>
        <a:lstStyle/>
        <a:p>
          <a:endParaRPr lang="en-GB"/>
        </a:p>
      </dgm:t>
    </dgm:pt>
    <dgm:pt modelId="{9B79E41F-48E2-4B65-85B1-4C3EE8EFA17D}" type="sibTrans" cxnId="{5179D152-80F5-4A45-92D6-5CCCB0FCEE64}">
      <dgm:prSet/>
      <dgm:spPr/>
      <dgm:t>
        <a:bodyPr/>
        <a:lstStyle/>
        <a:p>
          <a:endParaRPr lang="en-GB"/>
        </a:p>
      </dgm:t>
    </dgm:pt>
    <dgm:pt modelId="{07698489-A9D1-452F-A830-DDC9DA9C9AAC}">
      <dgm:prSet phldrT="[Text]" custT="1"/>
      <dgm:spPr/>
      <dgm:t>
        <a:bodyPr/>
        <a:lstStyle/>
        <a:p>
          <a:r>
            <a:rPr lang="en-GB" sz="2000" b="1" dirty="0">
              <a:solidFill>
                <a:srgbClr val="C00000"/>
              </a:solidFill>
            </a:rPr>
            <a:t>Substance abusers </a:t>
          </a:r>
          <a:r>
            <a:rPr lang="en-GB" sz="2000" b="1" dirty="0">
              <a:solidFill>
                <a:srgbClr val="002060"/>
              </a:solidFill>
            </a:rPr>
            <a:t>- often M.I., 45% meet criteria, 15% receive treatment. Self-help and peer counselling most often available.</a:t>
          </a:r>
          <a:endParaRPr lang="en-GB" sz="2000" dirty="0">
            <a:solidFill>
              <a:srgbClr val="002060"/>
            </a:solidFill>
          </a:endParaRPr>
        </a:p>
      </dgm:t>
    </dgm:pt>
    <dgm:pt modelId="{0FAC1B30-8402-4085-A78E-34C9CB2F422C}" type="parTrans" cxnId="{4C193D9B-B61F-4252-B44F-5118F38BF5F2}">
      <dgm:prSet/>
      <dgm:spPr/>
      <dgm:t>
        <a:bodyPr/>
        <a:lstStyle/>
        <a:p>
          <a:endParaRPr lang="en-GB"/>
        </a:p>
      </dgm:t>
    </dgm:pt>
    <dgm:pt modelId="{8309EB62-CF4C-4AA5-95A2-6B95AB001475}" type="sibTrans" cxnId="{4C193D9B-B61F-4252-B44F-5118F38BF5F2}">
      <dgm:prSet/>
      <dgm:spPr/>
      <dgm:t>
        <a:bodyPr/>
        <a:lstStyle/>
        <a:p>
          <a:endParaRPr lang="en-GB"/>
        </a:p>
      </dgm:t>
    </dgm:pt>
    <dgm:pt modelId="{9E1B06AC-AC15-46FE-A907-E83B973C4BC8}">
      <dgm:prSet phldrT="[Text]" custT="1"/>
      <dgm:spPr/>
      <dgm:t>
        <a:bodyPr/>
        <a:lstStyle/>
        <a:p>
          <a:r>
            <a:rPr lang="en-GB" sz="2400" b="1" dirty="0">
              <a:solidFill>
                <a:srgbClr val="C00000"/>
              </a:solidFill>
            </a:rPr>
            <a:t>Psychopaths</a:t>
          </a:r>
          <a:r>
            <a:rPr lang="en-GB" sz="2400" b="1" dirty="0">
              <a:solidFill>
                <a:srgbClr val="002060"/>
              </a:solidFill>
            </a:rPr>
            <a:t> - a whole different category!</a:t>
          </a:r>
          <a:endParaRPr lang="en-GB" sz="2400" dirty="0">
            <a:solidFill>
              <a:srgbClr val="002060"/>
            </a:solidFill>
          </a:endParaRPr>
        </a:p>
      </dgm:t>
    </dgm:pt>
    <dgm:pt modelId="{80893307-43DB-4DCD-9028-A407678A47E2}" type="parTrans" cxnId="{547D15EF-C002-4821-84B0-691073719AC0}">
      <dgm:prSet/>
      <dgm:spPr/>
      <dgm:t>
        <a:bodyPr/>
        <a:lstStyle/>
        <a:p>
          <a:endParaRPr lang="en-GB"/>
        </a:p>
      </dgm:t>
    </dgm:pt>
    <dgm:pt modelId="{5B6E7C4A-A929-4502-BC8B-554605ADF5F2}" type="sibTrans" cxnId="{547D15EF-C002-4821-84B0-691073719AC0}">
      <dgm:prSet/>
      <dgm:spPr/>
      <dgm:t>
        <a:bodyPr/>
        <a:lstStyle/>
        <a:p>
          <a:endParaRPr lang="en-GB"/>
        </a:p>
      </dgm:t>
    </dgm:pt>
    <dgm:pt modelId="{C3AF2E90-BD57-4657-AB1D-D3FF3C231814}">
      <dgm:prSet phldrT="[Text]" custT="1"/>
      <dgm:spPr/>
      <dgm:t>
        <a:bodyPr/>
        <a:lstStyle/>
        <a:p>
          <a:r>
            <a:rPr lang="en-GB" sz="1600" b="1" dirty="0">
              <a:solidFill>
                <a:srgbClr val="C00000"/>
              </a:solidFill>
            </a:rPr>
            <a:t>Sex offenders </a:t>
          </a:r>
          <a:r>
            <a:rPr lang="en-GB" sz="1600" b="1" dirty="0">
              <a:solidFill>
                <a:srgbClr val="002060"/>
              </a:solidFill>
            </a:rPr>
            <a:t>- very diverse and resistant to change. Key words to success are -</a:t>
          </a:r>
          <a:endParaRPr lang="en-GB" sz="1600" dirty="0">
            <a:solidFill>
              <a:srgbClr val="002060"/>
            </a:solidFill>
          </a:endParaRPr>
        </a:p>
      </dgm:t>
    </dgm:pt>
    <dgm:pt modelId="{7D8DA239-3D19-4EBD-80A2-2B3E7EBA4C4C}" type="parTrans" cxnId="{9B958867-F1E9-418C-9F1F-6BDF90017785}">
      <dgm:prSet/>
      <dgm:spPr/>
      <dgm:t>
        <a:bodyPr/>
        <a:lstStyle/>
        <a:p>
          <a:endParaRPr lang="en-GB"/>
        </a:p>
      </dgm:t>
    </dgm:pt>
    <dgm:pt modelId="{C8B72F0F-00BF-4BDC-9ADC-CFED61D83914}" type="sibTrans" cxnId="{9B958867-F1E9-418C-9F1F-6BDF90017785}">
      <dgm:prSet/>
      <dgm:spPr/>
      <dgm:t>
        <a:bodyPr/>
        <a:lstStyle/>
        <a:p>
          <a:endParaRPr lang="en-GB"/>
        </a:p>
      </dgm:t>
    </dgm:pt>
    <dgm:pt modelId="{4D465310-4573-4636-B330-B9CBBE79CF84}">
      <dgm:prSet custT="1"/>
      <dgm:spPr/>
      <dgm:t>
        <a:bodyPr/>
        <a:lstStyle/>
        <a:p>
          <a:r>
            <a:rPr lang="en-GB" sz="1600" b="1" dirty="0">
              <a:solidFill>
                <a:srgbClr val="002060"/>
              </a:solidFill>
            </a:rPr>
            <a:t>Temporary cessation</a:t>
          </a:r>
        </a:p>
      </dgm:t>
    </dgm:pt>
    <dgm:pt modelId="{541EA616-71EF-40FE-8F87-9A4BC23955A7}" type="parTrans" cxnId="{B57B19EB-C251-45F2-902C-6B88CBED174F}">
      <dgm:prSet/>
      <dgm:spPr/>
      <dgm:t>
        <a:bodyPr/>
        <a:lstStyle/>
        <a:p>
          <a:endParaRPr lang="en-GB"/>
        </a:p>
      </dgm:t>
    </dgm:pt>
    <dgm:pt modelId="{145539EF-505A-41C0-837D-FBE04EE7ACA5}" type="sibTrans" cxnId="{B57B19EB-C251-45F2-902C-6B88CBED174F}">
      <dgm:prSet/>
      <dgm:spPr/>
      <dgm:t>
        <a:bodyPr/>
        <a:lstStyle/>
        <a:p>
          <a:endParaRPr lang="en-GB"/>
        </a:p>
      </dgm:t>
    </dgm:pt>
    <dgm:pt modelId="{406E64AB-BDF5-495A-A00B-1CF03FF47E9D}">
      <dgm:prSet custT="1"/>
      <dgm:spPr/>
      <dgm:t>
        <a:bodyPr/>
        <a:lstStyle/>
        <a:p>
          <a:r>
            <a:rPr lang="en-GB" sz="1600" b="1" dirty="0">
              <a:solidFill>
                <a:srgbClr val="002060"/>
              </a:solidFill>
            </a:rPr>
            <a:t>Motivated individual</a:t>
          </a:r>
        </a:p>
      </dgm:t>
    </dgm:pt>
    <dgm:pt modelId="{A0882F7E-C272-4914-8F39-F2B024D28118}" type="parTrans" cxnId="{FA927588-D2A4-458B-90DF-81CFA86C00CB}">
      <dgm:prSet/>
      <dgm:spPr/>
      <dgm:t>
        <a:bodyPr/>
        <a:lstStyle/>
        <a:p>
          <a:endParaRPr lang="en-GB"/>
        </a:p>
      </dgm:t>
    </dgm:pt>
    <dgm:pt modelId="{65953D5A-24B4-4D34-BEE5-3B97E74F9174}" type="sibTrans" cxnId="{FA927588-D2A4-458B-90DF-81CFA86C00CB}">
      <dgm:prSet/>
      <dgm:spPr/>
      <dgm:t>
        <a:bodyPr/>
        <a:lstStyle/>
        <a:p>
          <a:endParaRPr lang="en-GB"/>
        </a:p>
      </dgm:t>
    </dgm:pt>
    <dgm:pt modelId="{26DFC136-D1DA-49CD-A70A-ECE89CB104AB}" type="pres">
      <dgm:prSet presAssocID="{8F62D710-473A-4F0E-BBDD-8D8921584D84}" presName="matrix" presStyleCnt="0">
        <dgm:presLayoutVars>
          <dgm:chMax val="1"/>
          <dgm:dir/>
          <dgm:resizeHandles val="exact"/>
        </dgm:presLayoutVars>
      </dgm:prSet>
      <dgm:spPr/>
    </dgm:pt>
    <dgm:pt modelId="{2986EDB0-CDE5-418E-9740-A136E9ACD8C7}" type="pres">
      <dgm:prSet presAssocID="{8F62D710-473A-4F0E-BBDD-8D8921584D84}" presName="axisShape" presStyleLbl="bgShp" presStyleIdx="0" presStyleCnt="1"/>
      <dgm:spPr/>
    </dgm:pt>
    <dgm:pt modelId="{C0E349C7-DFC7-4897-BB1E-A791C232D06F}" type="pres">
      <dgm:prSet presAssocID="{8F62D710-473A-4F0E-BBDD-8D8921584D84}" presName="rect1" presStyleLbl="node1" presStyleIdx="0" presStyleCnt="4">
        <dgm:presLayoutVars>
          <dgm:chMax val="0"/>
          <dgm:chPref val="0"/>
          <dgm:bulletEnabled val="1"/>
        </dgm:presLayoutVars>
      </dgm:prSet>
      <dgm:spPr/>
    </dgm:pt>
    <dgm:pt modelId="{AE3EF266-D474-4D49-8D6C-4BD85AF077F5}" type="pres">
      <dgm:prSet presAssocID="{8F62D710-473A-4F0E-BBDD-8D8921584D84}" presName="rect2" presStyleLbl="node1" presStyleIdx="1" presStyleCnt="4">
        <dgm:presLayoutVars>
          <dgm:chMax val="0"/>
          <dgm:chPref val="0"/>
          <dgm:bulletEnabled val="1"/>
        </dgm:presLayoutVars>
      </dgm:prSet>
      <dgm:spPr/>
    </dgm:pt>
    <dgm:pt modelId="{32F704A8-AD1F-4649-9DFA-0CCEA2528F4E}" type="pres">
      <dgm:prSet presAssocID="{8F62D710-473A-4F0E-BBDD-8D8921584D84}" presName="rect3" presStyleLbl="node1" presStyleIdx="2" presStyleCnt="4">
        <dgm:presLayoutVars>
          <dgm:chMax val="0"/>
          <dgm:chPref val="0"/>
          <dgm:bulletEnabled val="1"/>
        </dgm:presLayoutVars>
      </dgm:prSet>
      <dgm:spPr/>
    </dgm:pt>
    <dgm:pt modelId="{7D1CF13D-050B-4016-9F18-1520AA1822E0}" type="pres">
      <dgm:prSet presAssocID="{8F62D710-473A-4F0E-BBDD-8D8921584D84}" presName="rect4" presStyleLbl="node1" presStyleIdx="3" presStyleCnt="4">
        <dgm:presLayoutVars>
          <dgm:chMax val="0"/>
          <dgm:chPref val="0"/>
          <dgm:bulletEnabled val="1"/>
        </dgm:presLayoutVars>
      </dgm:prSet>
      <dgm:spPr/>
    </dgm:pt>
  </dgm:ptLst>
  <dgm:cxnLst>
    <dgm:cxn modelId="{14CABE1B-B4BC-4481-9820-C5B244F5BE4F}" type="presOf" srcId="{8F62D710-473A-4F0E-BBDD-8D8921584D84}" destId="{26DFC136-D1DA-49CD-A70A-ECE89CB104AB}" srcOrd="0" destOrd="0" presId="urn:microsoft.com/office/officeart/2005/8/layout/matrix2"/>
    <dgm:cxn modelId="{308B702F-7B85-46A6-AC9A-F622BF579696}" type="presOf" srcId="{07698489-A9D1-452F-A830-DDC9DA9C9AAC}" destId="{AE3EF266-D474-4D49-8D6C-4BD85AF077F5}" srcOrd="0" destOrd="0" presId="urn:microsoft.com/office/officeart/2005/8/layout/matrix2"/>
    <dgm:cxn modelId="{C667433D-8705-4223-90BC-9EB13AA312A9}" type="presOf" srcId="{C3AF2E90-BD57-4657-AB1D-D3FF3C231814}" destId="{7D1CF13D-050B-4016-9F18-1520AA1822E0}" srcOrd="0" destOrd="0" presId="urn:microsoft.com/office/officeart/2005/8/layout/matrix2"/>
    <dgm:cxn modelId="{9B958867-F1E9-418C-9F1F-6BDF90017785}" srcId="{8F62D710-473A-4F0E-BBDD-8D8921584D84}" destId="{C3AF2E90-BD57-4657-AB1D-D3FF3C231814}" srcOrd="3" destOrd="0" parTransId="{7D8DA239-3D19-4EBD-80A2-2B3E7EBA4C4C}" sibTransId="{C8B72F0F-00BF-4BDC-9ADC-CFED61D83914}"/>
    <dgm:cxn modelId="{5179D152-80F5-4A45-92D6-5CCCB0FCEE64}" srcId="{8F62D710-473A-4F0E-BBDD-8D8921584D84}" destId="{C5DE6F19-05CD-43E1-BB54-D8C074A49823}" srcOrd="0" destOrd="0" parTransId="{C8D96EF1-3153-4DB7-9248-92C7E88D8256}" sibTransId="{9B79E41F-48E2-4B65-85B1-4C3EE8EFA17D}"/>
    <dgm:cxn modelId="{FA927588-D2A4-458B-90DF-81CFA86C00CB}" srcId="{C3AF2E90-BD57-4657-AB1D-D3FF3C231814}" destId="{406E64AB-BDF5-495A-A00B-1CF03FF47E9D}" srcOrd="1" destOrd="0" parTransId="{A0882F7E-C272-4914-8F39-F2B024D28118}" sibTransId="{65953D5A-24B4-4D34-BEE5-3B97E74F9174}"/>
    <dgm:cxn modelId="{4C193D9B-B61F-4252-B44F-5118F38BF5F2}" srcId="{8F62D710-473A-4F0E-BBDD-8D8921584D84}" destId="{07698489-A9D1-452F-A830-DDC9DA9C9AAC}" srcOrd="1" destOrd="0" parTransId="{0FAC1B30-8402-4085-A78E-34C9CB2F422C}" sibTransId="{8309EB62-CF4C-4AA5-95A2-6B95AB001475}"/>
    <dgm:cxn modelId="{D1C470A1-036C-4191-B966-AEBB9BE3C072}" type="presOf" srcId="{406E64AB-BDF5-495A-A00B-1CF03FF47E9D}" destId="{7D1CF13D-050B-4016-9F18-1520AA1822E0}" srcOrd="0" destOrd="2" presId="urn:microsoft.com/office/officeart/2005/8/layout/matrix2"/>
    <dgm:cxn modelId="{D0685FD1-157C-4B87-B186-A2D7A6AEC43E}" type="presOf" srcId="{C5DE6F19-05CD-43E1-BB54-D8C074A49823}" destId="{C0E349C7-DFC7-4897-BB1E-A791C232D06F}" srcOrd="0" destOrd="0" presId="urn:microsoft.com/office/officeart/2005/8/layout/matrix2"/>
    <dgm:cxn modelId="{B57B19EB-C251-45F2-902C-6B88CBED174F}" srcId="{C3AF2E90-BD57-4657-AB1D-D3FF3C231814}" destId="{4D465310-4573-4636-B330-B9CBBE79CF84}" srcOrd="0" destOrd="0" parTransId="{541EA616-71EF-40FE-8F87-9A4BC23955A7}" sibTransId="{145539EF-505A-41C0-837D-FBE04EE7ACA5}"/>
    <dgm:cxn modelId="{547D15EF-C002-4821-84B0-691073719AC0}" srcId="{8F62D710-473A-4F0E-BBDD-8D8921584D84}" destId="{9E1B06AC-AC15-46FE-A907-E83B973C4BC8}" srcOrd="2" destOrd="0" parTransId="{80893307-43DB-4DCD-9028-A407678A47E2}" sibTransId="{5B6E7C4A-A929-4502-BC8B-554605ADF5F2}"/>
    <dgm:cxn modelId="{30E6E9F2-EB6A-46E2-9F8D-A85C4EC9CC8C}" type="presOf" srcId="{4D465310-4573-4636-B330-B9CBBE79CF84}" destId="{7D1CF13D-050B-4016-9F18-1520AA1822E0}" srcOrd="0" destOrd="1" presId="urn:microsoft.com/office/officeart/2005/8/layout/matrix2"/>
    <dgm:cxn modelId="{F6513BF9-008B-4249-91ED-0E1301AD0176}" type="presOf" srcId="{9E1B06AC-AC15-46FE-A907-E83B973C4BC8}" destId="{32F704A8-AD1F-4649-9DFA-0CCEA2528F4E}" srcOrd="0" destOrd="0" presId="urn:microsoft.com/office/officeart/2005/8/layout/matrix2"/>
    <dgm:cxn modelId="{E691FCCD-61CF-4E60-BAE0-98B63393DD2A}" type="presParOf" srcId="{26DFC136-D1DA-49CD-A70A-ECE89CB104AB}" destId="{2986EDB0-CDE5-418E-9740-A136E9ACD8C7}" srcOrd="0" destOrd="0" presId="urn:microsoft.com/office/officeart/2005/8/layout/matrix2"/>
    <dgm:cxn modelId="{08BED4D8-82F2-44BF-9F2E-3A3070973D9C}" type="presParOf" srcId="{26DFC136-D1DA-49CD-A70A-ECE89CB104AB}" destId="{C0E349C7-DFC7-4897-BB1E-A791C232D06F}" srcOrd="1" destOrd="0" presId="urn:microsoft.com/office/officeart/2005/8/layout/matrix2"/>
    <dgm:cxn modelId="{50F69315-6AA9-40D9-927F-FA0ACB49605B}" type="presParOf" srcId="{26DFC136-D1DA-49CD-A70A-ECE89CB104AB}" destId="{AE3EF266-D474-4D49-8D6C-4BD85AF077F5}" srcOrd="2" destOrd="0" presId="urn:microsoft.com/office/officeart/2005/8/layout/matrix2"/>
    <dgm:cxn modelId="{11456215-39A7-40E2-BAFD-3EE98A33E131}" type="presParOf" srcId="{26DFC136-D1DA-49CD-A70A-ECE89CB104AB}" destId="{32F704A8-AD1F-4649-9DFA-0CCEA2528F4E}" srcOrd="3" destOrd="0" presId="urn:microsoft.com/office/officeart/2005/8/layout/matrix2"/>
    <dgm:cxn modelId="{F505A960-34CF-4FA3-9AFA-A95F6D15E14C}" type="presParOf" srcId="{26DFC136-D1DA-49CD-A70A-ECE89CB104AB}" destId="{7D1CF13D-050B-4016-9F18-1520AA1822E0}"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3DCD5EE-47C0-4927-B306-EBE511078FB6}" type="doc">
      <dgm:prSet loTypeId="urn:microsoft.com/office/officeart/2008/layout/VerticalCurvedList" loCatId="list" qsTypeId="urn:microsoft.com/office/officeart/2005/8/quickstyle/3d1" qsCatId="3D" csTypeId="urn:microsoft.com/office/officeart/2005/8/colors/colorful5" csCatId="colorful" phldr="1"/>
      <dgm:spPr/>
      <dgm:t>
        <a:bodyPr/>
        <a:lstStyle/>
        <a:p>
          <a:endParaRPr lang="en-GB"/>
        </a:p>
      </dgm:t>
    </dgm:pt>
    <dgm:pt modelId="{CC0CBDAE-D976-4D15-8F7A-41E09701DE8B}">
      <dgm:prSet phldrT="[Text]" phldr="0"/>
      <dgm:spPr/>
      <dgm:t>
        <a:bodyPr/>
        <a:lstStyle/>
        <a:p>
          <a:r>
            <a:rPr lang="en-GB" dirty="0"/>
            <a:t>Accommodation </a:t>
          </a:r>
        </a:p>
      </dgm:t>
    </dgm:pt>
    <dgm:pt modelId="{4482768F-6E0C-460B-8A2F-63042BB52899}" type="parTrans" cxnId="{E6FA106B-7B4B-4982-B598-5427C6B00FF9}">
      <dgm:prSet/>
      <dgm:spPr/>
      <dgm:t>
        <a:bodyPr/>
        <a:lstStyle/>
        <a:p>
          <a:endParaRPr lang="en-GB"/>
        </a:p>
      </dgm:t>
    </dgm:pt>
    <dgm:pt modelId="{F79D530F-42D6-4FA5-893F-92419E521118}" type="sibTrans" cxnId="{E6FA106B-7B4B-4982-B598-5427C6B00FF9}">
      <dgm:prSet/>
      <dgm:spPr/>
      <dgm:t>
        <a:bodyPr/>
        <a:lstStyle/>
        <a:p>
          <a:endParaRPr lang="en-GB"/>
        </a:p>
      </dgm:t>
    </dgm:pt>
    <dgm:pt modelId="{45AA5625-7697-45B3-8705-89CC510BC40E}">
      <dgm:prSet phldrT="[Text]" phldr="0"/>
      <dgm:spPr/>
      <dgm:t>
        <a:bodyPr/>
        <a:lstStyle/>
        <a:p>
          <a:r>
            <a:rPr lang="en-GB" dirty="0"/>
            <a:t>Health/drugs</a:t>
          </a:r>
        </a:p>
      </dgm:t>
    </dgm:pt>
    <dgm:pt modelId="{BD0BAE3B-5249-4C75-9D4D-2600A2F0C075}" type="parTrans" cxnId="{672C4EAC-A4E6-42F5-9FA3-4A0EA61C12E9}">
      <dgm:prSet/>
      <dgm:spPr/>
      <dgm:t>
        <a:bodyPr/>
        <a:lstStyle/>
        <a:p>
          <a:endParaRPr lang="en-GB"/>
        </a:p>
      </dgm:t>
    </dgm:pt>
    <dgm:pt modelId="{D94211F6-D40C-458C-B086-8E61D98AF650}" type="sibTrans" cxnId="{672C4EAC-A4E6-42F5-9FA3-4A0EA61C12E9}">
      <dgm:prSet/>
      <dgm:spPr/>
      <dgm:t>
        <a:bodyPr/>
        <a:lstStyle/>
        <a:p>
          <a:endParaRPr lang="en-GB"/>
        </a:p>
      </dgm:t>
    </dgm:pt>
    <dgm:pt modelId="{D34D40FC-D18E-4F95-917E-5F1185A00F0F}">
      <dgm:prSet phldrT="[Text]" phldr="0"/>
      <dgm:spPr/>
      <dgm:t>
        <a:bodyPr/>
        <a:lstStyle/>
        <a:p>
          <a:r>
            <a:rPr lang="en-GB" dirty="0"/>
            <a:t>Education</a:t>
          </a:r>
        </a:p>
      </dgm:t>
    </dgm:pt>
    <dgm:pt modelId="{A34A6785-9690-463F-BB21-0F9E7613D95F}" type="parTrans" cxnId="{F8C13C9B-7A7F-4D9E-AF78-07B61DDDE153}">
      <dgm:prSet/>
      <dgm:spPr/>
      <dgm:t>
        <a:bodyPr/>
        <a:lstStyle/>
        <a:p>
          <a:endParaRPr lang="en-GB"/>
        </a:p>
      </dgm:t>
    </dgm:pt>
    <dgm:pt modelId="{2AD196C0-C6B9-498C-BD5F-F33303AC3A33}" type="sibTrans" cxnId="{F8C13C9B-7A7F-4D9E-AF78-07B61DDDE153}">
      <dgm:prSet/>
      <dgm:spPr/>
      <dgm:t>
        <a:bodyPr/>
        <a:lstStyle/>
        <a:p>
          <a:endParaRPr lang="en-GB"/>
        </a:p>
      </dgm:t>
    </dgm:pt>
    <dgm:pt modelId="{15026059-218E-4D05-BE27-8D76F87D8544}">
      <dgm:prSet phldrT="[Text]" phldr="0"/>
      <dgm:spPr/>
      <dgm:t>
        <a:bodyPr/>
        <a:lstStyle/>
        <a:p>
          <a:r>
            <a:rPr lang="en-GB" dirty="0"/>
            <a:t>Training and Employment</a:t>
          </a:r>
        </a:p>
      </dgm:t>
    </dgm:pt>
    <dgm:pt modelId="{B750462D-F0C9-4D0D-9CCD-91370281FB1C}" type="parTrans" cxnId="{18659DD0-E503-479E-A747-391DC2B9DB7E}">
      <dgm:prSet/>
      <dgm:spPr/>
      <dgm:t>
        <a:bodyPr/>
        <a:lstStyle/>
        <a:p>
          <a:endParaRPr lang="en-GB"/>
        </a:p>
      </dgm:t>
    </dgm:pt>
    <dgm:pt modelId="{6C758459-FA08-4C96-8B03-E0627469C4EF}" type="sibTrans" cxnId="{18659DD0-E503-479E-A747-391DC2B9DB7E}">
      <dgm:prSet/>
      <dgm:spPr/>
      <dgm:t>
        <a:bodyPr/>
        <a:lstStyle/>
        <a:p>
          <a:endParaRPr lang="en-GB"/>
        </a:p>
      </dgm:t>
    </dgm:pt>
    <dgm:pt modelId="{B0B13598-10C0-4C40-B351-20E3DB357B6E}">
      <dgm:prSet phldrT="[Text]" phldr="0"/>
      <dgm:spPr/>
      <dgm:t>
        <a:bodyPr/>
        <a:lstStyle/>
        <a:p>
          <a:r>
            <a:rPr lang="en-GB" dirty="0"/>
            <a:t>Benefits and debt</a:t>
          </a:r>
        </a:p>
      </dgm:t>
    </dgm:pt>
    <dgm:pt modelId="{2079C4A7-99E1-4ABC-8DF7-3F75C25D158C}" type="parTrans" cxnId="{9C8AFB22-CEB9-4CF3-BB40-32C88B186A7C}">
      <dgm:prSet/>
      <dgm:spPr/>
      <dgm:t>
        <a:bodyPr/>
        <a:lstStyle/>
        <a:p>
          <a:endParaRPr lang="en-GB"/>
        </a:p>
      </dgm:t>
    </dgm:pt>
    <dgm:pt modelId="{FC4B59B5-410B-4C4C-9D0E-118C945D740D}" type="sibTrans" cxnId="{9C8AFB22-CEB9-4CF3-BB40-32C88B186A7C}">
      <dgm:prSet/>
      <dgm:spPr/>
      <dgm:t>
        <a:bodyPr/>
        <a:lstStyle/>
        <a:p>
          <a:endParaRPr lang="en-GB"/>
        </a:p>
      </dgm:t>
    </dgm:pt>
    <dgm:pt modelId="{194BDDC0-82AA-4373-8A2B-5C679B045008}">
      <dgm:prSet phldrT="[Text]" phldr="0"/>
      <dgm:spPr/>
      <dgm:t>
        <a:bodyPr/>
        <a:lstStyle/>
        <a:p>
          <a:r>
            <a:rPr lang="en-GB"/>
            <a:t>Families and Children</a:t>
          </a:r>
          <a:endParaRPr lang="en-GB" dirty="0"/>
        </a:p>
      </dgm:t>
    </dgm:pt>
    <dgm:pt modelId="{4EB7BDFC-8637-4EE5-BBCC-A7FEEC85939B}" type="parTrans" cxnId="{C9004CDD-450A-4D09-A107-6DA540520627}">
      <dgm:prSet/>
      <dgm:spPr/>
      <dgm:t>
        <a:bodyPr/>
        <a:lstStyle/>
        <a:p>
          <a:endParaRPr lang="en-GB"/>
        </a:p>
      </dgm:t>
    </dgm:pt>
    <dgm:pt modelId="{50400E45-391A-4B5B-ABF1-501038A53C8F}" type="sibTrans" cxnId="{C9004CDD-450A-4D09-A107-6DA540520627}">
      <dgm:prSet/>
      <dgm:spPr/>
      <dgm:t>
        <a:bodyPr/>
        <a:lstStyle/>
        <a:p>
          <a:endParaRPr lang="en-GB"/>
        </a:p>
      </dgm:t>
    </dgm:pt>
    <dgm:pt modelId="{911649A8-17ED-454E-AB74-7C6CFE4E2E61}">
      <dgm:prSet phldrT="[Text]" phldr="0"/>
      <dgm:spPr/>
      <dgm:t>
        <a:bodyPr/>
        <a:lstStyle/>
        <a:p>
          <a:r>
            <a:rPr lang="en-GB" dirty="0"/>
            <a:t>Thinking, Attitudes and Behaviours</a:t>
          </a:r>
        </a:p>
      </dgm:t>
    </dgm:pt>
    <dgm:pt modelId="{31C7C15C-860D-4D04-875B-58C57DD8FCC3}" type="parTrans" cxnId="{AFED6E4B-F9B4-4CF9-9B22-0BC34B951FFB}">
      <dgm:prSet/>
      <dgm:spPr/>
      <dgm:t>
        <a:bodyPr/>
        <a:lstStyle/>
        <a:p>
          <a:endParaRPr lang="en-GB"/>
        </a:p>
      </dgm:t>
    </dgm:pt>
    <dgm:pt modelId="{CA22C6FC-5B7A-4E75-8B0F-490E3C3D2DA5}" type="sibTrans" cxnId="{AFED6E4B-F9B4-4CF9-9B22-0BC34B951FFB}">
      <dgm:prSet/>
      <dgm:spPr/>
      <dgm:t>
        <a:bodyPr/>
        <a:lstStyle/>
        <a:p>
          <a:endParaRPr lang="en-GB"/>
        </a:p>
      </dgm:t>
    </dgm:pt>
    <dgm:pt modelId="{A9097673-2627-40D3-BC94-E93D8A6091DE}" type="pres">
      <dgm:prSet presAssocID="{B3DCD5EE-47C0-4927-B306-EBE511078FB6}" presName="Name0" presStyleCnt="0">
        <dgm:presLayoutVars>
          <dgm:chMax val="7"/>
          <dgm:chPref val="7"/>
          <dgm:dir/>
        </dgm:presLayoutVars>
      </dgm:prSet>
      <dgm:spPr/>
    </dgm:pt>
    <dgm:pt modelId="{C08B60E6-A4A5-4A56-BC8E-3BB967F78FEB}" type="pres">
      <dgm:prSet presAssocID="{B3DCD5EE-47C0-4927-B306-EBE511078FB6}" presName="Name1" presStyleCnt="0"/>
      <dgm:spPr/>
    </dgm:pt>
    <dgm:pt modelId="{6A0DBCA1-C34D-45CD-B218-86D66B35C9A7}" type="pres">
      <dgm:prSet presAssocID="{B3DCD5EE-47C0-4927-B306-EBE511078FB6}" presName="cycle" presStyleCnt="0"/>
      <dgm:spPr/>
    </dgm:pt>
    <dgm:pt modelId="{FF45403E-DF6E-465E-8875-639944CCE3D1}" type="pres">
      <dgm:prSet presAssocID="{B3DCD5EE-47C0-4927-B306-EBE511078FB6}" presName="srcNode" presStyleLbl="node1" presStyleIdx="0" presStyleCnt="7"/>
      <dgm:spPr/>
    </dgm:pt>
    <dgm:pt modelId="{B152E825-1628-4305-9EA5-3DD5B3C1CEBB}" type="pres">
      <dgm:prSet presAssocID="{B3DCD5EE-47C0-4927-B306-EBE511078FB6}" presName="conn" presStyleLbl="parChTrans1D2" presStyleIdx="0" presStyleCnt="1"/>
      <dgm:spPr/>
    </dgm:pt>
    <dgm:pt modelId="{AECE1CEB-6C4F-4A30-9A52-0F22C5595B48}" type="pres">
      <dgm:prSet presAssocID="{B3DCD5EE-47C0-4927-B306-EBE511078FB6}" presName="extraNode" presStyleLbl="node1" presStyleIdx="0" presStyleCnt="7"/>
      <dgm:spPr/>
    </dgm:pt>
    <dgm:pt modelId="{1C71C893-05C7-4C26-A9C1-3E5CD8517E31}" type="pres">
      <dgm:prSet presAssocID="{B3DCD5EE-47C0-4927-B306-EBE511078FB6}" presName="dstNode" presStyleLbl="node1" presStyleIdx="0" presStyleCnt="7"/>
      <dgm:spPr/>
    </dgm:pt>
    <dgm:pt modelId="{2CD85E29-929B-4A59-A197-2040C514DE8A}" type="pres">
      <dgm:prSet presAssocID="{CC0CBDAE-D976-4D15-8F7A-41E09701DE8B}" presName="text_1" presStyleLbl="node1" presStyleIdx="0" presStyleCnt="7">
        <dgm:presLayoutVars>
          <dgm:bulletEnabled val="1"/>
        </dgm:presLayoutVars>
      </dgm:prSet>
      <dgm:spPr/>
    </dgm:pt>
    <dgm:pt modelId="{A6C15293-39D2-4BD5-BAF4-B6B80D546BFF}" type="pres">
      <dgm:prSet presAssocID="{CC0CBDAE-D976-4D15-8F7A-41E09701DE8B}" presName="accent_1" presStyleCnt="0"/>
      <dgm:spPr/>
    </dgm:pt>
    <dgm:pt modelId="{3DD2E3B8-0FEB-4384-9CD2-EBBE0C512FCF}" type="pres">
      <dgm:prSet presAssocID="{CC0CBDAE-D976-4D15-8F7A-41E09701DE8B}" presName="accentRepeatNode" presStyleLbl="solidFgAcc1" presStyleIdx="0" presStyleCnt="7"/>
      <dgm:spPr/>
    </dgm:pt>
    <dgm:pt modelId="{01AC8BC7-4CBC-4D73-B153-580BF29F7083}" type="pres">
      <dgm:prSet presAssocID="{45AA5625-7697-45B3-8705-89CC510BC40E}" presName="text_2" presStyleLbl="node1" presStyleIdx="1" presStyleCnt="7">
        <dgm:presLayoutVars>
          <dgm:bulletEnabled val="1"/>
        </dgm:presLayoutVars>
      </dgm:prSet>
      <dgm:spPr/>
    </dgm:pt>
    <dgm:pt modelId="{D945F715-7C9D-4208-B691-A7A6C3F413F5}" type="pres">
      <dgm:prSet presAssocID="{45AA5625-7697-45B3-8705-89CC510BC40E}" presName="accent_2" presStyleCnt="0"/>
      <dgm:spPr/>
    </dgm:pt>
    <dgm:pt modelId="{244A8437-48B8-4ACF-B276-E4D51D937266}" type="pres">
      <dgm:prSet presAssocID="{45AA5625-7697-45B3-8705-89CC510BC40E}" presName="accentRepeatNode" presStyleLbl="solidFgAcc1" presStyleIdx="1" presStyleCnt="7"/>
      <dgm:spPr/>
    </dgm:pt>
    <dgm:pt modelId="{A0CFB236-A17F-450F-96B1-A438180163CB}" type="pres">
      <dgm:prSet presAssocID="{D34D40FC-D18E-4F95-917E-5F1185A00F0F}" presName="text_3" presStyleLbl="node1" presStyleIdx="2" presStyleCnt="7">
        <dgm:presLayoutVars>
          <dgm:bulletEnabled val="1"/>
        </dgm:presLayoutVars>
      </dgm:prSet>
      <dgm:spPr/>
    </dgm:pt>
    <dgm:pt modelId="{7F61D32F-C2EA-4FCD-AAF3-ADDD264284F3}" type="pres">
      <dgm:prSet presAssocID="{D34D40FC-D18E-4F95-917E-5F1185A00F0F}" presName="accent_3" presStyleCnt="0"/>
      <dgm:spPr/>
    </dgm:pt>
    <dgm:pt modelId="{857BF26B-CB8A-4EF3-9167-1C868913A053}" type="pres">
      <dgm:prSet presAssocID="{D34D40FC-D18E-4F95-917E-5F1185A00F0F}" presName="accentRepeatNode" presStyleLbl="solidFgAcc1" presStyleIdx="2" presStyleCnt="7"/>
      <dgm:spPr/>
    </dgm:pt>
    <dgm:pt modelId="{4C4084F9-AA1D-4D85-85B2-FE01E4DCA2FB}" type="pres">
      <dgm:prSet presAssocID="{15026059-218E-4D05-BE27-8D76F87D8544}" presName="text_4" presStyleLbl="node1" presStyleIdx="3" presStyleCnt="7">
        <dgm:presLayoutVars>
          <dgm:bulletEnabled val="1"/>
        </dgm:presLayoutVars>
      </dgm:prSet>
      <dgm:spPr/>
    </dgm:pt>
    <dgm:pt modelId="{B1C65C36-D2A7-4D8A-9CA9-EB04C396508D}" type="pres">
      <dgm:prSet presAssocID="{15026059-218E-4D05-BE27-8D76F87D8544}" presName="accent_4" presStyleCnt="0"/>
      <dgm:spPr/>
    </dgm:pt>
    <dgm:pt modelId="{9A99D235-D007-4196-8CF5-F6691272EFE8}" type="pres">
      <dgm:prSet presAssocID="{15026059-218E-4D05-BE27-8D76F87D8544}" presName="accentRepeatNode" presStyleLbl="solidFgAcc1" presStyleIdx="3" presStyleCnt="7"/>
      <dgm:spPr/>
    </dgm:pt>
    <dgm:pt modelId="{1448A7F3-E45F-421D-BF06-8B4C81AFABE6}" type="pres">
      <dgm:prSet presAssocID="{B0B13598-10C0-4C40-B351-20E3DB357B6E}" presName="text_5" presStyleLbl="node1" presStyleIdx="4" presStyleCnt="7">
        <dgm:presLayoutVars>
          <dgm:bulletEnabled val="1"/>
        </dgm:presLayoutVars>
      </dgm:prSet>
      <dgm:spPr/>
    </dgm:pt>
    <dgm:pt modelId="{25E40B9A-6E40-4FCB-A753-8A60B24CD887}" type="pres">
      <dgm:prSet presAssocID="{B0B13598-10C0-4C40-B351-20E3DB357B6E}" presName="accent_5" presStyleCnt="0"/>
      <dgm:spPr/>
    </dgm:pt>
    <dgm:pt modelId="{80A9DFEA-515F-48FC-A6B5-AD6565FE89C3}" type="pres">
      <dgm:prSet presAssocID="{B0B13598-10C0-4C40-B351-20E3DB357B6E}" presName="accentRepeatNode" presStyleLbl="solidFgAcc1" presStyleIdx="4" presStyleCnt="7"/>
      <dgm:spPr/>
    </dgm:pt>
    <dgm:pt modelId="{561B9C83-75E7-400A-A689-336B021D9C4F}" type="pres">
      <dgm:prSet presAssocID="{194BDDC0-82AA-4373-8A2B-5C679B045008}" presName="text_6" presStyleLbl="node1" presStyleIdx="5" presStyleCnt="7">
        <dgm:presLayoutVars>
          <dgm:bulletEnabled val="1"/>
        </dgm:presLayoutVars>
      </dgm:prSet>
      <dgm:spPr/>
    </dgm:pt>
    <dgm:pt modelId="{6B45CF68-F95D-42A8-B887-708B49345D43}" type="pres">
      <dgm:prSet presAssocID="{194BDDC0-82AA-4373-8A2B-5C679B045008}" presName="accent_6" presStyleCnt="0"/>
      <dgm:spPr/>
    </dgm:pt>
    <dgm:pt modelId="{7BFF44E5-C9EA-49C1-9551-9F00A10AEEAC}" type="pres">
      <dgm:prSet presAssocID="{194BDDC0-82AA-4373-8A2B-5C679B045008}" presName="accentRepeatNode" presStyleLbl="solidFgAcc1" presStyleIdx="5" presStyleCnt="7"/>
      <dgm:spPr/>
    </dgm:pt>
    <dgm:pt modelId="{AE0ABE35-0F14-4910-8DCD-58546BDD0701}" type="pres">
      <dgm:prSet presAssocID="{911649A8-17ED-454E-AB74-7C6CFE4E2E61}" presName="text_7" presStyleLbl="node1" presStyleIdx="6" presStyleCnt="7">
        <dgm:presLayoutVars>
          <dgm:bulletEnabled val="1"/>
        </dgm:presLayoutVars>
      </dgm:prSet>
      <dgm:spPr/>
    </dgm:pt>
    <dgm:pt modelId="{3A3F7800-B9A4-4868-A043-8B18BD2474EC}" type="pres">
      <dgm:prSet presAssocID="{911649A8-17ED-454E-AB74-7C6CFE4E2E61}" presName="accent_7" presStyleCnt="0"/>
      <dgm:spPr/>
    </dgm:pt>
    <dgm:pt modelId="{E9FACAB4-9EAB-42F7-B4B6-9046AE7DA88E}" type="pres">
      <dgm:prSet presAssocID="{911649A8-17ED-454E-AB74-7C6CFE4E2E61}" presName="accentRepeatNode" presStyleLbl="solidFgAcc1" presStyleIdx="6" presStyleCnt="7"/>
      <dgm:spPr/>
    </dgm:pt>
  </dgm:ptLst>
  <dgm:cxnLst>
    <dgm:cxn modelId="{3EE48B05-DDBF-4641-9A65-59BA592D90B0}" type="presOf" srcId="{D34D40FC-D18E-4F95-917E-5F1185A00F0F}" destId="{A0CFB236-A17F-450F-96B1-A438180163CB}" srcOrd="0" destOrd="0" presId="urn:microsoft.com/office/officeart/2008/layout/VerticalCurvedList"/>
    <dgm:cxn modelId="{9C8AFB22-CEB9-4CF3-BB40-32C88B186A7C}" srcId="{B3DCD5EE-47C0-4927-B306-EBE511078FB6}" destId="{B0B13598-10C0-4C40-B351-20E3DB357B6E}" srcOrd="4" destOrd="0" parTransId="{2079C4A7-99E1-4ABC-8DF7-3F75C25D158C}" sibTransId="{FC4B59B5-410B-4C4C-9D0E-118C945D740D}"/>
    <dgm:cxn modelId="{EF7D1160-B8ED-4254-9456-FFC2B975B02D}" type="presOf" srcId="{194BDDC0-82AA-4373-8A2B-5C679B045008}" destId="{561B9C83-75E7-400A-A689-336B021D9C4F}" srcOrd="0" destOrd="0" presId="urn:microsoft.com/office/officeart/2008/layout/VerticalCurvedList"/>
    <dgm:cxn modelId="{018D9F46-3608-4A5A-A3CA-7BBEE06B2BE1}" type="presOf" srcId="{B0B13598-10C0-4C40-B351-20E3DB357B6E}" destId="{1448A7F3-E45F-421D-BF06-8B4C81AFABE6}" srcOrd="0" destOrd="0" presId="urn:microsoft.com/office/officeart/2008/layout/VerticalCurvedList"/>
    <dgm:cxn modelId="{7C3B4D67-AB34-458B-8D28-0A9F9E1F1DD7}" type="presOf" srcId="{B3DCD5EE-47C0-4927-B306-EBE511078FB6}" destId="{A9097673-2627-40D3-BC94-E93D8A6091DE}" srcOrd="0" destOrd="0" presId="urn:microsoft.com/office/officeart/2008/layout/VerticalCurvedList"/>
    <dgm:cxn modelId="{75AE874A-C52A-49E4-B94C-330F965FECE4}" type="presOf" srcId="{F79D530F-42D6-4FA5-893F-92419E521118}" destId="{B152E825-1628-4305-9EA5-3DD5B3C1CEBB}" srcOrd="0" destOrd="0" presId="urn:microsoft.com/office/officeart/2008/layout/VerticalCurvedList"/>
    <dgm:cxn modelId="{E6FA106B-7B4B-4982-B598-5427C6B00FF9}" srcId="{B3DCD5EE-47C0-4927-B306-EBE511078FB6}" destId="{CC0CBDAE-D976-4D15-8F7A-41E09701DE8B}" srcOrd="0" destOrd="0" parTransId="{4482768F-6E0C-460B-8A2F-63042BB52899}" sibTransId="{F79D530F-42D6-4FA5-893F-92419E521118}"/>
    <dgm:cxn modelId="{AFED6E4B-F9B4-4CF9-9B22-0BC34B951FFB}" srcId="{B3DCD5EE-47C0-4927-B306-EBE511078FB6}" destId="{911649A8-17ED-454E-AB74-7C6CFE4E2E61}" srcOrd="6" destOrd="0" parTransId="{31C7C15C-860D-4D04-875B-58C57DD8FCC3}" sibTransId="{CA22C6FC-5B7A-4E75-8B0F-490E3C3D2DA5}"/>
    <dgm:cxn modelId="{0A62ED74-E281-4775-A864-E05CADBAFD6E}" type="presOf" srcId="{CC0CBDAE-D976-4D15-8F7A-41E09701DE8B}" destId="{2CD85E29-929B-4A59-A197-2040C514DE8A}" srcOrd="0" destOrd="0" presId="urn:microsoft.com/office/officeart/2008/layout/VerticalCurvedList"/>
    <dgm:cxn modelId="{F8C13C9B-7A7F-4D9E-AF78-07B61DDDE153}" srcId="{B3DCD5EE-47C0-4927-B306-EBE511078FB6}" destId="{D34D40FC-D18E-4F95-917E-5F1185A00F0F}" srcOrd="2" destOrd="0" parTransId="{A34A6785-9690-463F-BB21-0F9E7613D95F}" sibTransId="{2AD196C0-C6B9-498C-BD5F-F33303AC3A33}"/>
    <dgm:cxn modelId="{E76993A1-273E-41E5-A9F8-8493A0A64F47}" type="presOf" srcId="{15026059-218E-4D05-BE27-8D76F87D8544}" destId="{4C4084F9-AA1D-4D85-85B2-FE01E4DCA2FB}" srcOrd="0" destOrd="0" presId="urn:microsoft.com/office/officeart/2008/layout/VerticalCurvedList"/>
    <dgm:cxn modelId="{672C4EAC-A4E6-42F5-9FA3-4A0EA61C12E9}" srcId="{B3DCD5EE-47C0-4927-B306-EBE511078FB6}" destId="{45AA5625-7697-45B3-8705-89CC510BC40E}" srcOrd="1" destOrd="0" parTransId="{BD0BAE3B-5249-4C75-9D4D-2600A2F0C075}" sibTransId="{D94211F6-D40C-458C-B086-8E61D98AF650}"/>
    <dgm:cxn modelId="{843F7FC1-3271-42B1-8780-6A57D6890A10}" type="presOf" srcId="{911649A8-17ED-454E-AB74-7C6CFE4E2E61}" destId="{AE0ABE35-0F14-4910-8DCD-58546BDD0701}" srcOrd="0" destOrd="0" presId="urn:microsoft.com/office/officeart/2008/layout/VerticalCurvedList"/>
    <dgm:cxn modelId="{18659DD0-E503-479E-A747-391DC2B9DB7E}" srcId="{B3DCD5EE-47C0-4927-B306-EBE511078FB6}" destId="{15026059-218E-4D05-BE27-8D76F87D8544}" srcOrd="3" destOrd="0" parTransId="{B750462D-F0C9-4D0D-9CCD-91370281FB1C}" sibTransId="{6C758459-FA08-4C96-8B03-E0627469C4EF}"/>
    <dgm:cxn modelId="{C9004CDD-450A-4D09-A107-6DA540520627}" srcId="{B3DCD5EE-47C0-4927-B306-EBE511078FB6}" destId="{194BDDC0-82AA-4373-8A2B-5C679B045008}" srcOrd="5" destOrd="0" parTransId="{4EB7BDFC-8637-4EE5-BBCC-A7FEEC85939B}" sibTransId="{50400E45-391A-4B5B-ABF1-501038A53C8F}"/>
    <dgm:cxn modelId="{9CB72AE5-DAF0-49CD-8F63-C34D7D813CE0}" type="presOf" srcId="{45AA5625-7697-45B3-8705-89CC510BC40E}" destId="{01AC8BC7-4CBC-4D73-B153-580BF29F7083}" srcOrd="0" destOrd="0" presId="urn:microsoft.com/office/officeart/2008/layout/VerticalCurvedList"/>
    <dgm:cxn modelId="{E4D907F6-2B9E-4671-8B66-C591002CBE04}" type="presParOf" srcId="{A9097673-2627-40D3-BC94-E93D8A6091DE}" destId="{C08B60E6-A4A5-4A56-BC8E-3BB967F78FEB}" srcOrd="0" destOrd="0" presId="urn:microsoft.com/office/officeart/2008/layout/VerticalCurvedList"/>
    <dgm:cxn modelId="{055D1602-5C0D-4B51-895F-91C2525903C5}" type="presParOf" srcId="{C08B60E6-A4A5-4A56-BC8E-3BB967F78FEB}" destId="{6A0DBCA1-C34D-45CD-B218-86D66B35C9A7}" srcOrd="0" destOrd="0" presId="urn:microsoft.com/office/officeart/2008/layout/VerticalCurvedList"/>
    <dgm:cxn modelId="{5D916E42-460B-42CD-ABCC-190C5EAC987A}" type="presParOf" srcId="{6A0DBCA1-C34D-45CD-B218-86D66B35C9A7}" destId="{FF45403E-DF6E-465E-8875-639944CCE3D1}" srcOrd="0" destOrd="0" presId="urn:microsoft.com/office/officeart/2008/layout/VerticalCurvedList"/>
    <dgm:cxn modelId="{9E92951C-24E3-452E-895A-0FA006D2ED38}" type="presParOf" srcId="{6A0DBCA1-C34D-45CD-B218-86D66B35C9A7}" destId="{B152E825-1628-4305-9EA5-3DD5B3C1CEBB}" srcOrd="1" destOrd="0" presId="urn:microsoft.com/office/officeart/2008/layout/VerticalCurvedList"/>
    <dgm:cxn modelId="{A074A4F8-9D96-447F-AD41-BED4135C5E76}" type="presParOf" srcId="{6A0DBCA1-C34D-45CD-B218-86D66B35C9A7}" destId="{AECE1CEB-6C4F-4A30-9A52-0F22C5595B48}" srcOrd="2" destOrd="0" presId="urn:microsoft.com/office/officeart/2008/layout/VerticalCurvedList"/>
    <dgm:cxn modelId="{EFE3F5FF-5239-4401-B06E-43A507C72187}" type="presParOf" srcId="{6A0DBCA1-C34D-45CD-B218-86D66B35C9A7}" destId="{1C71C893-05C7-4C26-A9C1-3E5CD8517E31}" srcOrd="3" destOrd="0" presId="urn:microsoft.com/office/officeart/2008/layout/VerticalCurvedList"/>
    <dgm:cxn modelId="{AB021B49-1B01-4EA1-91E8-EFC7928957FE}" type="presParOf" srcId="{C08B60E6-A4A5-4A56-BC8E-3BB967F78FEB}" destId="{2CD85E29-929B-4A59-A197-2040C514DE8A}" srcOrd="1" destOrd="0" presId="urn:microsoft.com/office/officeart/2008/layout/VerticalCurvedList"/>
    <dgm:cxn modelId="{2CDC63DA-F99D-40C2-9E73-98C0ABED9BC2}" type="presParOf" srcId="{C08B60E6-A4A5-4A56-BC8E-3BB967F78FEB}" destId="{A6C15293-39D2-4BD5-BAF4-B6B80D546BFF}" srcOrd="2" destOrd="0" presId="urn:microsoft.com/office/officeart/2008/layout/VerticalCurvedList"/>
    <dgm:cxn modelId="{EC4411EB-29F5-44A2-AC64-C7C923A68E60}" type="presParOf" srcId="{A6C15293-39D2-4BD5-BAF4-B6B80D546BFF}" destId="{3DD2E3B8-0FEB-4384-9CD2-EBBE0C512FCF}" srcOrd="0" destOrd="0" presId="urn:microsoft.com/office/officeart/2008/layout/VerticalCurvedList"/>
    <dgm:cxn modelId="{8C943ABA-6396-4D6D-9566-1DD3C35404A0}" type="presParOf" srcId="{C08B60E6-A4A5-4A56-BC8E-3BB967F78FEB}" destId="{01AC8BC7-4CBC-4D73-B153-580BF29F7083}" srcOrd="3" destOrd="0" presId="urn:microsoft.com/office/officeart/2008/layout/VerticalCurvedList"/>
    <dgm:cxn modelId="{E8B49EE8-71A4-4A0A-93D0-E3E25D5A8697}" type="presParOf" srcId="{C08B60E6-A4A5-4A56-BC8E-3BB967F78FEB}" destId="{D945F715-7C9D-4208-B691-A7A6C3F413F5}" srcOrd="4" destOrd="0" presId="urn:microsoft.com/office/officeart/2008/layout/VerticalCurvedList"/>
    <dgm:cxn modelId="{3E58E386-D05D-45B1-B921-5478AF63566C}" type="presParOf" srcId="{D945F715-7C9D-4208-B691-A7A6C3F413F5}" destId="{244A8437-48B8-4ACF-B276-E4D51D937266}" srcOrd="0" destOrd="0" presId="urn:microsoft.com/office/officeart/2008/layout/VerticalCurvedList"/>
    <dgm:cxn modelId="{2C898B0F-6668-47C4-8D06-26B1308B7DC8}" type="presParOf" srcId="{C08B60E6-A4A5-4A56-BC8E-3BB967F78FEB}" destId="{A0CFB236-A17F-450F-96B1-A438180163CB}" srcOrd="5" destOrd="0" presId="urn:microsoft.com/office/officeart/2008/layout/VerticalCurvedList"/>
    <dgm:cxn modelId="{D8F1E53B-E7E0-43DD-8398-5B6E156B4E0F}" type="presParOf" srcId="{C08B60E6-A4A5-4A56-BC8E-3BB967F78FEB}" destId="{7F61D32F-C2EA-4FCD-AAF3-ADDD264284F3}" srcOrd="6" destOrd="0" presId="urn:microsoft.com/office/officeart/2008/layout/VerticalCurvedList"/>
    <dgm:cxn modelId="{44DB9D7E-E167-4839-864B-C561369FB236}" type="presParOf" srcId="{7F61D32F-C2EA-4FCD-AAF3-ADDD264284F3}" destId="{857BF26B-CB8A-4EF3-9167-1C868913A053}" srcOrd="0" destOrd="0" presId="urn:microsoft.com/office/officeart/2008/layout/VerticalCurvedList"/>
    <dgm:cxn modelId="{F169406A-56F4-466B-9A87-D56375BC7EC8}" type="presParOf" srcId="{C08B60E6-A4A5-4A56-BC8E-3BB967F78FEB}" destId="{4C4084F9-AA1D-4D85-85B2-FE01E4DCA2FB}" srcOrd="7" destOrd="0" presId="urn:microsoft.com/office/officeart/2008/layout/VerticalCurvedList"/>
    <dgm:cxn modelId="{32D5E9E6-F3AB-4A26-8F4A-42BDBC3DDF00}" type="presParOf" srcId="{C08B60E6-A4A5-4A56-BC8E-3BB967F78FEB}" destId="{B1C65C36-D2A7-4D8A-9CA9-EB04C396508D}" srcOrd="8" destOrd="0" presId="urn:microsoft.com/office/officeart/2008/layout/VerticalCurvedList"/>
    <dgm:cxn modelId="{9219E2BA-1429-4400-B4CF-37E0FE716AE8}" type="presParOf" srcId="{B1C65C36-D2A7-4D8A-9CA9-EB04C396508D}" destId="{9A99D235-D007-4196-8CF5-F6691272EFE8}" srcOrd="0" destOrd="0" presId="urn:microsoft.com/office/officeart/2008/layout/VerticalCurvedList"/>
    <dgm:cxn modelId="{488C1B1B-48AD-4F51-B799-A0AA6038E9FA}" type="presParOf" srcId="{C08B60E6-A4A5-4A56-BC8E-3BB967F78FEB}" destId="{1448A7F3-E45F-421D-BF06-8B4C81AFABE6}" srcOrd="9" destOrd="0" presId="urn:microsoft.com/office/officeart/2008/layout/VerticalCurvedList"/>
    <dgm:cxn modelId="{13D5B9A6-8259-483E-8445-95F97823A232}" type="presParOf" srcId="{C08B60E6-A4A5-4A56-BC8E-3BB967F78FEB}" destId="{25E40B9A-6E40-4FCB-A753-8A60B24CD887}" srcOrd="10" destOrd="0" presId="urn:microsoft.com/office/officeart/2008/layout/VerticalCurvedList"/>
    <dgm:cxn modelId="{6023909C-EF79-433F-ABA9-9318F8120630}" type="presParOf" srcId="{25E40B9A-6E40-4FCB-A753-8A60B24CD887}" destId="{80A9DFEA-515F-48FC-A6B5-AD6565FE89C3}" srcOrd="0" destOrd="0" presId="urn:microsoft.com/office/officeart/2008/layout/VerticalCurvedList"/>
    <dgm:cxn modelId="{B019B0A6-C196-4C0E-9C15-E9D08374029F}" type="presParOf" srcId="{C08B60E6-A4A5-4A56-BC8E-3BB967F78FEB}" destId="{561B9C83-75E7-400A-A689-336B021D9C4F}" srcOrd="11" destOrd="0" presId="urn:microsoft.com/office/officeart/2008/layout/VerticalCurvedList"/>
    <dgm:cxn modelId="{628AAF1E-FC49-4EAB-B676-A31E2CA0D803}" type="presParOf" srcId="{C08B60E6-A4A5-4A56-BC8E-3BB967F78FEB}" destId="{6B45CF68-F95D-42A8-B887-708B49345D43}" srcOrd="12" destOrd="0" presId="urn:microsoft.com/office/officeart/2008/layout/VerticalCurvedList"/>
    <dgm:cxn modelId="{E245FA3F-3A9D-41B2-B0C6-0D482FC5C55D}" type="presParOf" srcId="{6B45CF68-F95D-42A8-B887-708B49345D43}" destId="{7BFF44E5-C9EA-49C1-9551-9F00A10AEEAC}" srcOrd="0" destOrd="0" presId="urn:microsoft.com/office/officeart/2008/layout/VerticalCurvedList"/>
    <dgm:cxn modelId="{FF575C2C-9054-4C87-A49A-56C610D95567}" type="presParOf" srcId="{C08B60E6-A4A5-4A56-BC8E-3BB967F78FEB}" destId="{AE0ABE35-0F14-4910-8DCD-58546BDD0701}" srcOrd="13" destOrd="0" presId="urn:microsoft.com/office/officeart/2008/layout/VerticalCurvedList"/>
    <dgm:cxn modelId="{8C56AC31-9B84-4F1F-B2E1-55E7E1AA4600}" type="presParOf" srcId="{C08B60E6-A4A5-4A56-BC8E-3BB967F78FEB}" destId="{3A3F7800-B9A4-4868-A043-8B18BD2474EC}" srcOrd="14" destOrd="0" presId="urn:microsoft.com/office/officeart/2008/layout/VerticalCurvedList"/>
    <dgm:cxn modelId="{84AFBEC0-8CB3-4ED4-A59A-091B5A5D5487}" type="presParOf" srcId="{3A3F7800-B9A4-4868-A043-8B18BD2474EC}" destId="{E9FACAB4-9EAB-42F7-B4B6-9046AE7DA88E}"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FFD1B-EDAB-4584-BB9F-B1BFDF2F5AFE}">
      <dsp:nvSpPr>
        <dsp:cNvPr id="0" name=""/>
        <dsp:cNvSpPr/>
      </dsp:nvSpPr>
      <dsp:spPr>
        <a:xfrm>
          <a:off x="-5276535" y="-808167"/>
          <a:ext cx="6283584" cy="6283584"/>
        </a:xfrm>
        <a:prstGeom prst="blockArc">
          <a:avLst>
            <a:gd name="adj1" fmla="val 18900000"/>
            <a:gd name="adj2" fmla="val 2700000"/>
            <a:gd name="adj3" fmla="val 344"/>
          </a:avLst>
        </a:prstGeom>
        <a:noFill/>
        <a:ln w="12700" cap="flat" cmpd="sng" algn="ctr">
          <a:solidFill>
            <a:schemeClr val="accent1">
              <a:tint val="99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7B83422A-6B5D-4029-82F8-2112FF1919D6}">
      <dsp:nvSpPr>
        <dsp:cNvPr id="0" name=""/>
        <dsp:cNvSpPr/>
      </dsp:nvSpPr>
      <dsp:spPr>
        <a:xfrm>
          <a:off x="647814" y="466725"/>
          <a:ext cx="9079477" cy="933450"/>
        </a:xfrm>
        <a:prstGeom prst="rect">
          <a:avLst/>
        </a:prstGeom>
        <a:solidFill>
          <a:schemeClr val="accent1">
            <a:shade val="80000"/>
            <a:hueOff val="0"/>
            <a:satOff val="0"/>
            <a:lumOff val="0"/>
            <a:alphaOff val="0"/>
          </a:schemeClr>
        </a:solidFill>
        <a:ln>
          <a:noFill/>
        </a:ln>
        <a:effectLst>
          <a:outerShdw blurRad="50800" dist="38100" dir="14700000" algn="t"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40926" tIns="53340" rIns="53340" bIns="53340" numCol="1" spcCol="1270" anchor="ctr" anchorCtr="0">
          <a:noAutofit/>
        </a:bodyPr>
        <a:lstStyle/>
        <a:p>
          <a:pPr marL="0" lvl="0" indent="0" algn="l" defTabSz="933450">
            <a:lnSpc>
              <a:spcPct val="90000"/>
            </a:lnSpc>
            <a:spcBef>
              <a:spcPct val="0"/>
            </a:spcBef>
            <a:spcAft>
              <a:spcPct val="35000"/>
            </a:spcAft>
            <a:buNone/>
          </a:pPr>
          <a:r>
            <a:rPr lang="en-GB" sz="2100" b="1" kern="1200"/>
            <a:t>Fines: the offender is required to pay a specified sum of money to the authorities (economical and no stigma, but could be seen as operating cost).</a:t>
          </a:r>
          <a:endParaRPr lang="en-GB" sz="2100" kern="1200" dirty="0"/>
        </a:p>
      </dsp:txBody>
      <dsp:txXfrm>
        <a:off x="647814" y="466725"/>
        <a:ext cx="9079477" cy="933450"/>
      </dsp:txXfrm>
    </dsp:sp>
    <dsp:sp modelId="{4A665DA2-D0C1-40D5-A2A1-2EA365AD9009}">
      <dsp:nvSpPr>
        <dsp:cNvPr id="0" name=""/>
        <dsp:cNvSpPr/>
      </dsp:nvSpPr>
      <dsp:spPr>
        <a:xfrm>
          <a:off x="64408" y="350043"/>
          <a:ext cx="1166812" cy="116681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19565509-E4C3-4A25-BDFD-D6B3E1E11945}">
      <dsp:nvSpPr>
        <dsp:cNvPr id="0" name=""/>
        <dsp:cNvSpPr/>
      </dsp:nvSpPr>
      <dsp:spPr>
        <a:xfrm>
          <a:off x="987123" y="1866900"/>
          <a:ext cx="8740168" cy="933450"/>
        </a:xfrm>
        <a:prstGeom prst="rect">
          <a:avLst/>
        </a:prstGeom>
        <a:solidFill>
          <a:schemeClr val="accent1">
            <a:shade val="80000"/>
            <a:hueOff val="135632"/>
            <a:satOff val="2588"/>
            <a:lumOff val="11428"/>
            <a:alphaOff val="0"/>
          </a:schemeClr>
        </a:solidFill>
        <a:ln>
          <a:noFill/>
        </a:ln>
        <a:effectLst>
          <a:outerShdw blurRad="50800" dist="38100" dir="14700000" algn="t"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40926" tIns="53340" rIns="53340" bIns="53340" numCol="1" spcCol="1270" anchor="ctr" anchorCtr="0">
          <a:noAutofit/>
        </a:bodyPr>
        <a:lstStyle/>
        <a:p>
          <a:pPr marL="0" lvl="0" indent="0" algn="l" defTabSz="933450">
            <a:lnSpc>
              <a:spcPct val="90000"/>
            </a:lnSpc>
            <a:spcBef>
              <a:spcPct val="0"/>
            </a:spcBef>
            <a:spcAft>
              <a:spcPct val="35000"/>
            </a:spcAft>
            <a:buNone/>
          </a:pPr>
          <a:r>
            <a:rPr lang="en-GB" sz="2100" b="1" kern="1200" dirty="0"/>
            <a:t>Probation: the offender is required to be supervised and regularly checked for a specific period. This has traditionally been found to be as effective as imprisonment</a:t>
          </a:r>
          <a:endParaRPr lang="en-GB" sz="2100" kern="1200" dirty="0"/>
        </a:p>
      </dsp:txBody>
      <dsp:txXfrm>
        <a:off x="987123" y="1866900"/>
        <a:ext cx="8740168" cy="933450"/>
      </dsp:txXfrm>
    </dsp:sp>
    <dsp:sp modelId="{0A6F8C62-ED5C-42BF-AA0D-1F10C8241907}">
      <dsp:nvSpPr>
        <dsp:cNvPr id="0" name=""/>
        <dsp:cNvSpPr/>
      </dsp:nvSpPr>
      <dsp:spPr>
        <a:xfrm>
          <a:off x="403717" y="1750218"/>
          <a:ext cx="1166812" cy="116681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A3CFCACF-6E8F-473A-A1A6-DC4C379F8A04}">
      <dsp:nvSpPr>
        <dsp:cNvPr id="0" name=""/>
        <dsp:cNvSpPr/>
      </dsp:nvSpPr>
      <dsp:spPr>
        <a:xfrm>
          <a:off x="647814" y="3267075"/>
          <a:ext cx="9079477" cy="933450"/>
        </a:xfrm>
        <a:prstGeom prst="rect">
          <a:avLst/>
        </a:prstGeom>
        <a:solidFill>
          <a:schemeClr val="accent1">
            <a:shade val="80000"/>
            <a:hueOff val="271263"/>
            <a:satOff val="5175"/>
            <a:lumOff val="22855"/>
            <a:alphaOff val="0"/>
          </a:schemeClr>
        </a:solidFill>
        <a:ln>
          <a:noFill/>
        </a:ln>
        <a:effectLst>
          <a:outerShdw blurRad="50800" dist="38100" dir="14700000" algn="t"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40926" tIns="53340" rIns="53340" bIns="53340" numCol="1" spcCol="1270" anchor="ctr" anchorCtr="0">
          <a:noAutofit/>
        </a:bodyPr>
        <a:lstStyle/>
        <a:p>
          <a:pPr marL="0" lvl="0" indent="0" algn="l" defTabSz="933450">
            <a:lnSpc>
              <a:spcPct val="90000"/>
            </a:lnSpc>
            <a:spcBef>
              <a:spcPct val="0"/>
            </a:spcBef>
            <a:spcAft>
              <a:spcPct val="35000"/>
            </a:spcAft>
            <a:buNone/>
          </a:pPr>
          <a:r>
            <a:rPr lang="en-GB" sz="2100" b="1" kern="1200" dirty="0">
              <a:solidFill>
                <a:schemeClr val="accent1">
                  <a:lumMod val="50000"/>
                </a:schemeClr>
              </a:solidFill>
            </a:rPr>
            <a:t>Reparation &amp; restitution: the offender is required to undertake specified activities to ‘repay’ either society or his victim for his criminal activities. </a:t>
          </a:r>
          <a:endParaRPr lang="en-GB" sz="2100" kern="1200" dirty="0">
            <a:solidFill>
              <a:schemeClr val="accent1">
                <a:lumMod val="50000"/>
              </a:schemeClr>
            </a:solidFill>
          </a:endParaRPr>
        </a:p>
      </dsp:txBody>
      <dsp:txXfrm>
        <a:off x="647814" y="3267075"/>
        <a:ext cx="9079477" cy="933450"/>
      </dsp:txXfrm>
    </dsp:sp>
    <dsp:sp modelId="{0ADC3661-03F8-464C-BDBD-91FF605CF3EF}">
      <dsp:nvSpPr>
        <dsp:cNvPr id="0" name=""/>
        <dsp:cNvSpPr/>
      </dsp:nvSpPr>
      <dsp:spPr>
        <a:xfrm>
          <a:off x="64408" y="3150393"/>
          <a:ext cx="1166812" cy="116681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5C3FB-876E-455C-8465-01CB1F74C424}">
      <dsp:nvSpPr>
        <dsp:cNvPr id="0" name=""/>
        <dsp:cNvSpPr/>
      </dsp:nvSpPr>
      <dsp:spPr>
        <a:xfrm>
          <a:off x="0" y="0"/>
          <a:ext cx="9791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518340-EC70-469D-BF22-4694610731D3}">
      <dsp:nvSpPr>
        <dsp:cNvPr id="0" name=""/>
        <dsp:cNvSpPr/>
      </dsp:nvSpPr>
      <dsp:spPr>
        <a:xfrm>
          <a:off x="0" y="0"/>
          <a:ext cx="1958340" cy="435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solidFill>
                <a:schemeClr val="accent1">
                  <a:lumMod val="50000"/>
                </a:schemeClr>
              </a:solidFill>
            </a:rPr>
            <a:t>Older research suggests that:</a:t>
          </a:r>
        </a:p>
      </dsp:txBody>
      <dsp:txXfrm>
        <a:off x="0" y="0"/>
        <a:ext cx="1958340" cy="4351338"/>
      </dsp:txXfrm>
    </dsp:sp>
    <dsp:sp modelId="{19435204-432F-4E93-A6F7-A6D4DD5FA4EE}">
      <dsp:nvSpPr>
        <dsp:cNvPr id="0" name=""/>
        <dsp:cNvSpPr/>
      </dsp:nvSpPr>
      <dsp:spPr>
        <a:xfrm>
          <a:off x="2105215" y="67989"/>
          <a:ext cx="7686484" cy="135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accent1">
                  <a:lumMod val="50000"/>
                </a:schemeClr>
              </a:solidFill>
            </a:rPr>
            <a:t>Difficulties in evaluating the effectiveness of types of noncustodial sentence. Many variables influence offending, of which the type of punishment given is only one. </a:t>
          </a:r>
          <a:endParaRPr lang="en-GB" sz="2200" kern="1200" dirty="0"/>
        </a:p>
      </dsp:txBody>
      <dsp:txXfrm>
        <a:off x="2105215" y="67989"/>
        <a:ext cx="7686484" cy="1359793"/>
      </dsp:txXfrm>
    </dsp:sp>
    <dsp:sp modelId="{05406D57-212C-41BF-9F56-4349BBE25841}">
      <dsp:nvSpPr>
        <dsp:cNvPr id="0" name=""/>
        <dsp:cNvSpPr/>
      </dsp:nvSpPr>
      <dsp:spPr>
        <a:xfrm>
          <a:off x="1958340" y="1427782"/>
          <a:ext cx="78333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C595C3-5155-4D2C-A9CE-5F82B5D700D2}">
      <dsp:nvSpPr>
        <dsp:cNvPr id="0" name=""/>
        <dsp:cNvSpPr/>
      </dsp:nvSpPr>
      <dsp:spPr>
        <a:xfrm>
          <a:off x="2105215" y="1495772"/>
          <a:ext cx="7686484" cy="135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accent1">
                  <a:lumMod val="50000"/>
                </a:schemeClr>
              </a:solidFill>
            </a:rPr>
            <a:t>McDonald (1989) observes that offenders’ decisions to reoffend involved weighing up potential benefits against an ‘entire gauntlet of punishment’ involving the effects of arrest, remand, raising bail, leaning on friends and family etc. </a:t>
          </a:r>
          <a:endParaRPr lang="en-GB" sz="2200" kern="1200" dirty="0"/>
        </a:p>
      </dsp:txBody>
      <dsp:txXfrm>
        <a:off x="2105215" y="1495772"/>
        <a:ext cx="7686484" cy="1359793"/>
      </dsp:txXfrm>
    </dsp:sp>
    <dsp:sp modelId="{38961099-2571-43CF-A58A-62389B4C9FC1}">
      <dsp:nvSpPr>
        <dsp:cNvPr id="0" name=""/>
        <dsp:cNvSpPr/>
      </dsp:nvSpPr>
      <dsp:spPr>
        <a:xfrm>
          <a:off x="1958340" y="2855565"/>
          <a:ext cx="78333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3ABB3CB-FC84-46BE-A393-4DD9FD8C35E2}">
      <dsp:nvSpPr>
        <dsp:cNvPr id="0" name=""/>
        <dsp:cNvSpPr/>
      </dsp:nvSpPr>
      <dsp:spPr>
        <a:xfrm>
          <a:off x="2105215" y="2923555"/>
          <a:ext cx="7686484" cy="135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accent1">
                  <a:lumMod val="50000"/>
                </a:schemeClr>
              </a:solidFill>
            </a:rPr>
            <a:t>The</a:t>
          </a:r>
          <a:r>
            <a:rPr lang="en-GB" sz="2200" b="1" kern="1200" dirty="0">
              <a:solidFill>
                <a:schemeClr val="tx2">
                  <a:lumMod val="75000"/>
                </a:schemeClr>
              </a:solidFill>
            </a:rPr>
            <a:t> </a:t>
          </a:r>
          <a:r>
            <a:rPr lang="en-GB" sz="2200" b="1" kern="1200" dirty="0">
              <a:solidFill>
                <a:srgbClr val="FF0000"/>
              </a:solidFill>
            </a:rPr>
            <a:t>actual judicial sentence was a minor factor </a:t>
          </a:r>
          <a:r>
            <a:rPr lang="en-GB" sz="2200" b="1" kern="1200" dirty="0">
              <a:solidFill>
                <a:schemeClr val="accent1">
                  <a:lumMod val="50000"/>
                </a:schemeClr>
              </a:solidFill>
            </a:rPr>
            <a:t>in their considerations. </a:t>
          </a:r>
          <a:endParaRPr lang="en-GB" sz="2200" kern="1200" dirty="0"/>
        </a:p>
      </dsp:txBody>
      <dsp:txXfrm>
        <a:off x="2105215" y="2923555"/>
        <a:ext cx="7686484" cy="1359793"/>
      </dsp:txXfrm>
    </dsp:sp>
    <dsp:sp modelId="{9FDA4309-DD56-45C3-AE1D-57C4F45F3145}">
      <dsp:nvSpPr>
        <dsp:cNvPr id="0" name=""/>
        <dsp:cNvSpPr/>
      </dsp:nvSpPr>
      <dsp:spPr>
        <a:xfrm>
          <a:off x="1958340" y="4283348"/>
          <a:ext cx="78333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5C3FB-876E-455C-8465-01CB1F74C424}">
      <dsp:nvSpPr>
        <dsp:cNvPr id="0" name=""/>
        <dsp:cNvSpPr/>
      </dsp:nvSpPr>
      <dsp:spPr>
        <a:xfrm>
          <a:off x="0" y="0"/>
          <a:ext cx="9791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518340-EC70-469D-BF22-4694610731D3}">
      <dsp:nvSpPr>
        <dsp:cNvPr id="0" name=""/>
        <dsp:cNvSpPr/>
      </dsp:nvSpPr>
      <dsp:spPr>
        <a:xfrm>
          <a:off x="0" y="0"/>
          <a:ext cx="1958340" cy="435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solidFill>
                <a:schemeClr val="accent1">
                  <a:lumMod val="50000"/>
                </a:schemeClr>
              </a:solidFill>
            </a:rPr>
            <a:t>Older research suggests that:</a:t>
          </a:r>
        </a:p>
      </dsp:txBody>
      <dsp:txXfrm>
        <a:off x="0" y="0"/>
        <a:ext cx="1958340" cy="4351338"/>
      </dsp:txXfrm>
    </dsp:sp>
    <dsp:sp modelId="{19435204-432F-4E93-A6F7-A6D4DD5FA4EE}">
      <dsp:nvSpPr>
        <dsp:cNvPr id="0" name=""/>
        <dsp:cNvSpPr/>
      </dsp:nvSpPr>
      <dsp:spPr>
        <a:xfrm>
          <a:off x="2105215" y="51151"/>
          <a:ext cx="7686484"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solidFill>
                <a:schemeClr val="accent1">
                  <a:lumMod val="50000"/>
                </a:schemeClr>
              </a:solidFill>
            </a:rPr>
            <a:t>Government statistics support the effectiveness of non-custodial sentences. </a:t>
          </a:r>
          <a:endParaRPr lang="en-GB" sz="2000" kern="1200" dirty="0"/>
        </a:p>
      </dsp:txBody>
      <dsp:txXfrm>
        <a:off x="2105215" y="51151"/>
        <a:ext cx="7686484" cy="1023031"/>
      </dsp:txXfrm>
    </dsp:sp>
    <dsp:sp modelId="{05406D57-212C-41BF-9F56-4349BBE25841}">
      <dsp:nvSpPr>
        <dsp:cNvPr id="0" name=""/>
        <dsp:cNvSpPr/>
      </dsp:nvSpPr>
      <dsp:spPr>
        <a:xfrm>
          <a:off x="1958340" y="1074183"/>
          <a:ext cx="78333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C5E84A-75AA-4FD3-BA5D-6091E46A08AF}">
      <dsp:nvSpPr>
        <dsp:cNvPr id="0" name=""/>
        <dsp:cNvSpPr/>
      </dsp:nvSpPr>
      <dsp:spPr>
        <a:xfrm>
          <a:off x="2105215" y="1125335"/>
          <a:ext cx="7686484"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solidFill>
                <a:schemeClr val="accent1">
                  <a:lumMod val="50000"/>
                </a:schemeClr>
              </a:solidFill>
            </a:rPr>
            <a:t>Data showed the one-year recidivism rate of those sentenced to community-based punishments at 36 % compared to 59% for those sentenced to short prison terms (Ministry of Justice, 2008).</a:t>
          </a:r>
          <a:endParaRPr lang="en-GB" sz="2000" b="1" kern="1200" dirty="0">
            <a:solidFill>
              <a:schemeClr val="accent1">
                <a:lumMod val="50000"/>
              </a:schemeClr>
            </a:solidFill>
          </a:endParaRPr>
        </a:p>
      </dsp:txBody>
      <dsp:txXfrm>
        <a:off x="2105215" y="1125335"/>
        <a:ext cx="7686484" cy="1023031"/>
      </dsp:txXfrm>
    </dsp:sp>
    <dsp:sp modelId="{00644D63-ED91-4AB1-8146-A709B1798095}">
      <dsp:nvSpPr>
        <dsp:cNvPr id="0" name=""/>
        <dsp:cNvSpPr/>
      </dsp:nvSpPr>
      <dsp:spPr>
        <a:xfrm>
          <a:off x="1958340" y="2148366"/>
          <a:ext cx="78333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C595C3-5155-4D2C-A9CE-5F82B5D700D2}">
      <dsp:nvSpPr>
        <dsp:cNvPr id="0" name=""/>
        <dsp:cNvSpPr/>
      </dsp:nvSpPr>
      <dsp:spPr>
        <a:xfrm>
          <a:off x="2105215" y="2199518"/>
          <a:ext cx="7686484"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solidFill>
                <a:schemeClr val="accent1">
                  <a:lumMod val="50000"/>
                </a:schemeClr>
              </a:solidFill>
            </a:rPr>
            <a:t>However, it should be stressed that the effectiveness of non-custodial sentences depends heavily on the programme content, particularly when there are efforts to address the factors that underpin offending. </a:t>
          </a:r>
          <a:endParaRPr lang="en-GB" sz="2000" kern="1200" dirty="0"/>
        </a:p>
      </dsp:txBody>
      <dsp:txXfrm>
        <a:off x="2105215" y="2199518"/>
        <a:ext cx="7686484" cy="1023031"/>
      </dsp:txXfrm>
    </dsp:sp>
    <dsp:sp modelId="{38961099-2571-43CF-A58A-62389B4C9FC1}">
      <dsp:nvSpPr>
        <dsp:cNvPr id="0" name=""/>
        <dsp:cNvSpPr/>
      </dsp:nvSpPr>
      <dsp:spPr>
        <a:xfrm>
          <a:off x="1958340" y="3222550"/>
          <a:ext cx="78333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3ABB3CB-FC84-46BE-A393-4DD9FD8C35E2}">
      <dsp:nvSpPr>
        <dsp:cNvPr id="0" name=""/>
        <dsp:cNvSpPr/>
      </dsp:nvSpPr>
      <dsp:spPr>
        <a:xfrm>
          <a:off x="2105215" y="3273701"/>
          <a:ext cx="7686484"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solidFill>
                <a:schemeClr val="accent1">
                  <a:lumMod val="50000"/>
                </a:schemeClr>
              </a:solidFill>
            </a:rPr>
            <a:t>Attention should therefore be given to interventions specifically designed to address these factors, including psychological ‘treatments’ for crime.</a:t>
          </a:r>
          <a:endParaRPr lang="en-GB" sz="2000" kern="1200" dirty="0"/>
        </a:p>
      </dsp:txBody>
      <dsp:txXfrm>
        <a:off x="2105215" y="3273701"/>
        <a:ext cx="7686484" cy="1023031"/>
      </dsp:txXfrm>
    </dsp:sp>
    <dsp:sp modelId="{9FDA4309-DD56-45C3-AE1D-57C4F45F3145}">
      <dsp:nvSpPr>
        <dsp:cNvPr id="0" name=""/>
        <dsp:cNvSpPr/>
      </dsp:nvSpPr>
      <dsp:spPr>
        <a:xfrm>
          <a:off x="1958340" y="4296733"/>
          <a:ext cx="78333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DC83B-FD7A-4BBC-8A48-32B01F52F283}">
      <dsp:nvSpPr>
        <dsp:cNvPr id="0" name=""/>
        <dsp:cNvSpPr/>
      </dsp:nvSpPr>
      <dsp:spPr>
        <a:xfrm>
          <a:off x="2923092" y="4469"/>
          <a:ext cx="6414120" cy="583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l" defTabSz="1066800">
            <a:lnSpc>
              <a:spcPct val="90000"/>
            </a:lnSpc>
            <a:spcBef>
              <a:spcPct val="0"/>
            </a:spcBef>
            <a:spcAft>
              <a:spcPct val="35000"/>
            </a:spcAft>
            <a:buNone/>
          </a:pPr>
          <a:r>
            <a:rPr lang="en-GB" sz="2400" kern="1200" dirty="0"/>
            <a:t>Rational choice?</a:t>
          </a:r>
        </a:p>
      </dsp:txBody>
      <dsp:txXfrm>
        <a:off x="2923092" y="4469"/>
        <a:ext cx="6414120" cy="583101"/>
      </dsp:txXfrm>
    </dsp:sp>
    <dsp:sp modelId="{959E8374-96E2-487C-8526-2AED3A5EB17E}">
      <dsp:nvSpPr>
        <dsp:cNvPr id="0" name=""/>
        <dsp:cNvSpPr/>
      </dsp:nvSpPr>
      <dsp:spPr>
        <a:xfrm>
          <a:off x="2923092" y="587571"/>
          <a:ext cx="1500904" cy="1187800"/>
        </a:xfrm>
        <a:prstGeom prst="chevron">
          <a:avLst>
            <a:gd name="adj" fmla="val 70610"/>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F46D37-7DCD-4E36-A14C-338FFC363BF9}">
      <dsp:nvSpPr>
        <dsp:cNvPr id="0" name=""/>
        <dsp:cNvSpPr/>
      </dsp:nvSpPr>
      <dsp:spPr>
        <a:xfrm>
          <a:off x="3824632" y="587571"/>
          <a:ext cx="1500904" cy="1187800"/>
        </a:xfrm>
        <a:prstGeom prst="chevron">
          <a:avLst>
            <a:gd name="adj" fmla="val 70610"/>
          </a:avLst>
        </a:prstGeom>
        <a:solidFill>
          <a:schemeClr val="accent1">
            <a:shade val="80000"/>
            <a:hueOff val="13563"/>
            <a:satOff val="259"/>
            <a:lumOff val="1143"/>
            <a:alphaOff val="0"/>
          </a:schemeClr>
        </a:solidFill>
        <a:ln w="12700" cap="flat" cmpd="sng" algn="ctr">
          <a:solidFill>
            <a:schemeClr val="accent1">
              <a:shade val="80000"/>
              <a:hueOff val="13563"/>
              <a:satOff val="259"/>
              <a:lumOff val="11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FF5992-A0C2-47B1-A340-4A56B315D71C}">
      <dsp:nvSpPr>
        <dsp:cNvPr id="0" name=""/>
        <dsp:cNvSpPr/>
      </dsp:nvSpPr>
      <dsp:spPr>
        <a:xfrm>
          <a:off x="4726885" y="587571"/>
          <a:ext cx="1500904" cy="1187800"/>
        </a:xfrm>
        <a:prstGeom prst="chevron">
          <a:avLst>
            <a:gd name="adj" fmla="val 70610"/>
          </a:avLst>
        </a:prstGeom>
        <a:solidFill>
          <a:schemeClr val="accent1">
            <a:shade val="80000"/>
            <a:hueOff val="27126"/>
            <a:satOff val="518"/>
            <a:lumOff val="2286"/>
            <a:alphaOff val="0"/>
          </a:schemeClr>
        </a:solidFill>
        <a:ln w="12700" cap="flat" cmpd="sng" algn="ctr">
          <a:solidFill>
            <a:schemeClr val="accent1">
              <a:shade val="80000"/>
              <a:hueOff val="27126"/>
              <a:satOff val="518"/>
              <a:lumOff val="22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156617-D159-4798-930A-903C455439EA}">
      <dsp:nvSpPr>
        <dsp:cNvPr id="0" name=""/>
        <dsp:cNvSpPr/>
      </dsp:nvSpPr>
      <dsp:spPr>
        <a:xfrm>
          <a:off x="5628425" y="587571"/>
          <a:ext cx="1500904" cy="1187800"/>
        </a:xfrm>
        <a:prstGeom prst="chevron">
          <a:avLst>
            <a:gd name="adj" fmla="val 70610"/>
          </a:avLst>
        </a:prstGeom>
        <a:solidFill>
          <a:schemeClr val="accent1">
            <a:shade val="80000"/>
            <a:hueOff val="40690"/>
            <a:satOff val="776"/>
            <a:lumOff val="3428"/>
            <a:alphaOff val="0"/>
          </a:schemeClr>
        </a:solidFill>
        <a:ln w="12700" cap="flat" cmpd="sng" algn="ctr">
          <a:solidFill>
            <a:schemeClr val="accent1">
              <a:shade val="80000"/>
              <a:hueOff val="40690"/>
              <a:satOff val="776"/>
              <a:lumOff val="34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B6DA75-E09D-4413-BF08-5B935E2AF5DD}">
      <dsp:nvSpPr>
        <dsp:cNvPr id="0" name=""/>
        <dsp:cNvSpPr/>
      </dsp:nvSpPr>
      <dsp:spPr>
        <a:xfrm>
          <a:off x="6530678" y="587571"/>
          <a:ext cx="1500904" cy="1187800"/>
        </a:xfrm>
        <a:prstGeom prst="chevron">
          <a:avLst>
            <a:gd name="adj" fmla="val 70610"/>
          </a:avLst>
        </a:prstGeom>
        <a:solidFill>
          <a:schemeClr val="accent1">
            <a:shade val="80000"/>
            <a:hueOff val="54253"/>
            <a:satOff val="1035"/>
            <a:lumOff val="4571"/>
            <a:alphaOff val="0"/>
          </a:schemeClr>
        </a:solidFill>
        <a:ln w="12700" cap="flat" cmpd="sng" algn="ctr">
          <a:solidFill>
            <a:schemeClr val="accent1">
              <a:shade val="80000"/>
              <a:hueOff val="54253"/>
              <a:satOff val="1035"/>
              <a:lumOff val="45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F4BA4B-D7B5-4A2D-962C-7BDC0B0CE9DA}">
      <dsp:nvSpPr>
        <dsp:cNvPr id="0" name=""/>
        <dsp:cNvSpPr/>
      </dsp:nvSpPr>
      <dsp:spPr>
        <a:xfrm>
          <a:off x="7432218" y="587571"/>
          <a:ext cx="1500904" cy="1187800"/>
        </a:xfrm>
        <a:prstGeom prst="chevron">
          <a:avLst>
            <a:gd name="adj" fmla="val 70610"/>
          </a:avLst>
        </a:prstGeom>
        <a:solidFill>
          <a:schemeClr val="accent1">
            <a:shade val="80000"/>
            <a:hueOff val="67816"/>
            <a:satOff val="1294"/>
            <a:lumOff val="5714"/>
            <a:alphaOff val="0"/>
          </a:schemeClr>
        </a:solidFill>
        <a:ln w="12700" cap="flat" cmpd="sng" algn="ctr">
          <a:solidFill>
            <a:schemeClr val="accent1">
              <a:shade val="80000"/>
              <a:hueOff val="67816"/>
              <a:satOff val="1294"/>
              <a:lumOff val="57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992F17-F925-44E2-8B39-C153F92D69A9}">
      <dsp:nvSpPr>
        <dsp:cNvPr id="0" name=""/>
        <dsp:cNvSpPr/>
      </dsp:nvSpPr>
      <dsp:spPr>
        <a:xfrm>
          <a:off x="8334471" y="587571"/>
          <a:ext cx="1500904" cy="1187800"/>
        </a:xfrm>
        <a:prstGeom prst="chevron">
          <a:avLst>
            <a:gd name="adj" fmla="val 70610"/>
          </a:avLst>
        </a:prstGeom>
        <a:solidFill>
          <a:schemeClr val="accent1">
            <a:shade val="80000"/>
            <a:hueOff val="81379"/>
            <a:satOff val="1553"/>
            <a:lumOff val="6857"/>
            <a:alphaOff val="0"/>
          </a:schemeClr>
        </a:solidFill>
        <a:ln w="12700" cap="flat" cmpd="sng" algn="ctr">
          <a:solidFill>
            <a:schemeClr val="accent1">
              <a:shade val="80000"/>
              <a:hueOff val="81379"/>
              <a:satOff val="1553"/>
              <a:lumOff val="68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B033DE-D9CF-4F36-9E8A-080D3F975CB0}">
      <dsp:nvSpPr>
        <dsp:cNvPr id="0" name=""/>
        <dsp:cNvSpPr/>
      </dsp:nvSpPr>
      <dsp:spPr>
        <a:xfrm>
          <a:off x="2923092" y="706351"/>
          <a:ext cx="6497504" cy="950240"/>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a:t>The view of offending is based on the notion that committing a crime is  a rational decision underpinned by free will. However, we have seen that offending does not actually work this way. </a:t>
          </a:r>
          <a:endParaRPr lang="en-GB" sz="1800" kern="1200" dirty="0"/>
        </a:p>
      </dsp:txBody>
      <dsp:txXfrm>
        <a:off x="2923092" y="706351"/>
        <a:ext cx="6497504" cy="950240"/>
      </dsp:txXfrm>
    </dsp:sp>
    <dsp:sp modelId="{25477AE2-D1AB-4BF2-8428-D1839D7F48E7}">
      <dsp:nvSpPr>
        <dsp:cNvPr id="0" name=""/>
        <dsp:cNvSpPr/>
      </dsp:nvSpPr>
      <dsp:spPr>
        <a:xfrm>
          <a:off x="2923092" y="1836183"/>
          <a:ext cx="6414120" cy="583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l" defTabSz="1066800">
            <a:lnSpc>
              <a:spcPct val="90000"/>
            </a:lnSpc>
            <a:spcBef>
              <a:spcPct val="0"/>
            </a:spcBef>
            <a:spcAft>
              <a:spcPct val="35000"/>
            </a:spcAft>
            <a:buNone/>
          </a:pPr>
          <a:r>
            <a:rPr lang="en-GB" sz="2400" kern="1200" dirty="0"/>
            <a:t>Beyond their control?</a:t>
          </a:r>
        </a:p>
      </dsp:txBody>
      <dsp:txXfrm>
        <a:off x="2923092" y="1836183"/>
        <a:ext cx="6414120" cy="583101"/>
      </dsp:txXfrm>
    </dsp:sp>
    <dsp:sp modelId="{08271004-2915-466C-8B55-633A0A491D07}">
      <dsp:nvSpPr>
        <dsp:cNvPr id="0" name=""/>
        <dsp:cNvSpPr/>
      </dsp:nvSpPr>
      <dsp:spPr>
        <a:xfrm>
          <a:off x="2923092" y="2419284"/>
          <a:ext cx="1500904" cy="1187800"/>
        </a:xfrm>
        <a:prstGeom prst="chevron">
          <a:avLst>
            <a:gd name="adj" fmla="val 70610"/>
          </a:avLst>
        </a:prstGeom>
        <a:solidFill>
          <a:schemeClr val="accent1">
            <a:shade val="80000"/>
            <a:hueOff val="94942"/>
            <a:satOff val="1811"/>
            <a:lumOff val="7999"/>
            <a:alphaOff val="0"/>
          </a:schemeClr>
        </a:solidFill>
        <a:ln w="12700" cap="flat" cmpd="sng" algn="ctr">
          <a:solidFill>
            <a:schemeClr val="accent1">
              <a:shade val="80000"/>
              <a:hueOff val="94942"/>
              <a:satOff val="1811"/>
              <a:lumOff val="79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735245-1EEF-4529-8EAC-190ADEE89AEF}">
      <dsp:nvSpPr>
        <dsp:cNvPr id="0" name=""/>
        <dsp:cNvSpPr/>
      </dsp:nvSpPr>
      <dsp:spPr>
        <a:xfrm>
          <a:off x="3824632" y="2419284"/>
          <a:ext cx="1500904" cy="1187800"/>
        </a:xfrm>
        <a:prstGeom prst="chevron">
          <a:avLst>
            <a:gd name="adj" fmla="val 70610"/>
          </a:avLst>
        </a:prstGeom>
        <a:solidFill>
          <a:schemeClr val="accent1">
            <a:shade val="80000"/>
            <a:hueOff val="108505"/>
            <a:satOff val="2070"/>
            <a:lumOff val="9142"/>
            <a:alphaOff val="0"/>
          </a:schemeClr>
        </a:solidFill>
        <a:ln w="12700" cap="flat" cmpd="sng" algn="ctr">
          <a:solidFill>
            <a:schemeClr val="accent1">
              <a:shade val="80000"/>
              <a:hueOff val="108505"/>
              <a:satOff val="2070"/>
              <a:lumOff val="914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E59C3A-06F6-4885-B3FF-9DFA4074E4BE}">
      <dsp:nvSpPr>
        <dsp:cNvPr id="0" name=""/>
        <dsp:cNvSpPr/>
      </dsp:nvSpPr>
      <dsp:spPr>
        <a:xfrm>
          <a:off x="4726885" y="2419284"/>
          <a:ext cx="1500904" cy="1187800"/>
        </a:xfrm>
        <a:prstGeom prst="chevron">
          <a:avLst>
            <a:gd name="adj" fmla="val 70610"/>
          </a:avLst>
        </a:prstGeom>
        <a:solidFill>
          <a:schemeClr val="accent1">
            <a:shade val="80000"/>
            <a:hueOff val="122069"/>
            <a:satOff val="2329"/>
            <a:lumOff val="10285"/>
            <a:alphaOff val="0"/>
          </a:schemeClr>
        </a:solidFill>
        <a:ln w="12700" cap="flat" cmpd="sng" algn="ctr">
          <a:solidFill>
            <a:schemeClr val="accent1">
              <a:shade val="80000"/>
              <a:hueOff val="122069"/>
              <a:satOff val="2329"/>
              <a:lumOff val="102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59314F-FE79-463F-99A1-02E498644D91}">
      <dsp:nvSpPr>
        <dsp:cNvPr id="0" name=""/>
        <dsp:cNvSpPr/>
      </dsp:nvSpPr>
      <dsp:spPr>
        <a:xfrm>
          <a:off x="5628425" y="2419284"/>
          <a:ext cx="1500904" cy="1187800"/>
        </a:xfrm>
        <a:prstGeom prst="chevron">
          <a:avLst>
            <a:gd name="adj" fmla="val 70610"/>
          </a:avLst>
        </a:prstGeom>
        <a:solidFill>
          <a:schemeClr val="accent1">
            <a:shade val="80000"/>
            <a:hueOff val="135632"/>
            <a:satOff val="2588"/>
            <a:lumOff val="11428"/>
            <a:alphaOff val="0"/>
          </a:schemeClr>
        </a:solidFill>
        <a:ln w="12700" cap="flat" cmpd="sng" algn="ctr">
          <a:solidFill>
            <a:schemeClr val="accent1">
              <a:shade val="80000"/>
              <a:hueOff val="135632"/>
              <a:satOff val="2588"/>
              <a:lumOff val="114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55E2CB-146D-4F5A-BC85-770E68DB533D}">
      <dsp:nvSpPr>
        <dsp:cNvPr id="0" name=""/>
        <dsp:cNvSpPr/>
      </dsp:nvSpPr>
      <dsp:spPr>
        <a:xfrm>
          <a:off x="6530678" y="2419284"/>
          <a:ext cx="1500904" cy="1187800"/>
        </a:xfrm>
        <a:prstGeom prst="chevron">
          <a:avLst>
            <a:gd name="adj" fmla="val 70610"/>
          </a:avLst>
        </a:prstGeom>
        <a:solidFill>
          <a:schemeClr val="accent1">
            <a:shade val="80000"/>
            <a:hueOff val="149195"/>
            <a:satOff val="2846"/>
            <a:lumOff val="12570"/>
            <a:alphaOff val="0"/>
          </a:schemeClr>
        </a:solidFill>
        <a:ln w="12700" cap="flat" cmpd="sng" algn="ctr">
          <a:solidFill>
            <a:schemeClr val="accent1">
              <a:shade val="80000"/>
              <a:hueOff val="149195"/>
              <a:satOff val="2846"/>
              <a:lumOff val="1257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ECB602-2551-43DF-BF9D-EAC8430EA685}">
      <dsp:nvSpPr>
        <dsp:cNvPr id="0" name=""/>
        <dsp:cNvSpPr/>
      </dsp:nvSpPr>
      <dsp:spPr>
        <a:xfrm>
          <a:off x="7432218" y="2419284"/>
          <a:ext cx="1500904" cy="1187800"/>
        </a:xfrm>
        <a:prstGeom prst="chevron">
          <a:avLst>
            <a:gd name="adj" fmla="val 70610"/>
          </a:avLst>
        </a:prstGeom>
        <a:solidFill>
          <a:schemeClr val="accent1">
            <a:shade val="80000"/>
            <a:hueOff val="162758"/>
            <a:satOff val="3105"/>
            <a:lumOff val="13713"/>
            <a:alphaOff val="0"/>
          </a:schemeClr>
        </a:solidFill>
        <a:ln w="12700" cap="flat" cmpd="sng" algn="ctr">
          <a:solidFill>
            <a:schemeClr val="accent1">
              <a:shade val="80000"/>
              <a:hueOff val="162758"/>
              <a:satOff val="3105"/>
              <a:lumOff val="137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1CA383-B259-43C4-8F9D-14AAB4F8692C}">
      <dsp:nvSpPr>
        <dsp:cNvPr id="0" name=""/>
        <dsp:cNvSpPr/>
      </dsp:nvSpPr>
      <dsp:spPr>
        <a:xfrm>
          <a:off x="8334471" y="2419284"/>
          <a:ext cx="1500904" cy="1187800"/>
        </a:xfrm>
        <a:prstGeom prst="chevron">
          <a:avLst>
            <a:gd name="adj" fmla="val 70610"/>
          </a:avLst>
        </a:prstGeom>
        <a:solidFill>
          <a:schemeClr val="accent1">
            <a:shade val="80000"/>
            <a:hueOff val="176321"/>
            <a:satOff val="3364"/>
            <a:lumOff val="14856"/>
            <a:alphaOff val="0"/>
          </a:schemeClr>
        </a:solidFill>
        <a:ln w="12700" cap="flat" cmpd="sng" algn="ctr">
          <a:solidFill>
            <a:schemeClr val="accent1">
              <a:shade val="80000"/>
              <a:hueOff val="176321"/>
              <a:satOff val="3364"/>
              <a:lumOff val="1485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19203F-5C9E-4B8E-9E5B-3F44EF10E068}">
      <dsp:nvSpPr>
        <dsp:cNvPr id="0" name=""/>
        <dsp:cNvSpPr/>
      </dsp:nvSpPr>
      <dsp:spPr>
        <a:xfrm>
          <a:off x="2923092" y="2538064"/>
          <a:ext cx="6497504" cy="950240"/>
        </a:xfrm>
        <a:prstGeom prst="rect">
          <a:avLst/>
        </a:prstGeom>
        <a:solidFill>
          <a:schemeClr val="lt1">
            <a:hueOff val="0"/>
            <a:satOff val="0"/>
            <a:lumOff val="0"/>
            <a:alphaOff val="0"/>
          </a:schemeClr>
        </a:solidFill>
        <a:ln w="12700" cap="flat" cmpd="sng" algn="ctr">
          <a:solidFill>
            <a:schemeClr val="accent1">
              <a:shade val="80000"/>
              <a:hueOff val="135632"/>
              <a:satOff val="2588"/>
              <a:lumOff val="114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a:t>Depending on which perspective is taken, offending may be seen as the outcome of a variety of process that the offender does not fully control. </a:t>
          </a:r>
          <a:endParaRPr lang="en-GB" sz="1800" kern="1200" dirty="0"/>
        </a:p>
      </dsp:txBody>
      <dsp:txXfrm>
        <a:off x="2923092" y="2538064"/>
        <a:ext cx="6497504" cy="950240"/>
      </dsp:txXfrm>
    </dsp:sp>
    <dsp:sp modelId="{EC0A37C7-24F9-47D6-A247-B34B94313E81}">
      <dsp:nvSpPr>
        <dsp:cNvPr id="0" name=""/>
        <dsp:cNvSpPr/>
      </dsp:nvSpPr>
      <dsp:spPr>
        <a:xfrm>
          <a:off x="2923092" y="3667896"/>
          <a:ext cx="6414120" cy="583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l" defTabSz="1066800">
            <a:lnSpc>
              <a:spcPct val="90000"/>
            </a:lnSpc>
            <a:spcBef>
              <a:spcPct val="0"/>
            </a:spcBef>
            <a:spcAft>
              <a:spcPct val="35000"/>
            </a:spcAft>
            <a:buNone/>
          </a:pPr>
          <a:r>
            <a:rPr lang="en-GB" sz="2400" kern="1200" dirty="0"/>
            <a:t>Use psychological knowledge to underpin treatment</a:t>
          </a:r>
        </a:p>
      </dsp:txBody>
      <dsp:txXfrm>
        <a:off x="2923092" y="3667896"/>
        <a:ext cx="6414120" cy="583101"/>
      </dsp:txXfrm>
    </dsp:sp>
    <dsp:sp modelId="{0D6474A0-6D46-4B24-83C9-8438E9552318}">
      <dsp:nvSpPr>
        <dsp:cNvPr id="0" name=""/>
        <dsp:cNvSpPr/>
      </dsp:nvSpPr>
      <dsp:spPr>
        <a:xfrm>
          <a:off x="2923092" y="4250998"/>
          <a:ext cx="1500904" cy="1187800"/>
        </a:xfrm>
        <a:prstGeom prst="chevron">
          <a:avLst>
            <a:gd name="adj" fmla="val 70610"/>
          </a:avLst>
        </a:prstGeom>
        <a:solidFill>
          <a:schemeClr val="accent1">
            <a:shade val="80000"/>
            <a:hueOff val="189884"/>
            <a:satOff val="3623"/>
            <a:lumOff val="15999"/>
            <a:alphaOff val="0"/>
          </a:schemeClr>
        </a:solidFill>
        <a:ln w="12700" cap="flat" cmpd="sng" algn="ctr">
          <a:solidFill>
            <a:schemeClr val="accent1">
              <a:shade val="80000"/>
              <a:hueOff val="189884"/>
              <a:satOff val="3623"/>
              <a:lumOff val="159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558EB3-670F-44DA-87DD-D1288527993F}">
      <dsp:nvSpPr>
        <dsp:cNvPr id="0" name=""/>
        <dsp:cNvSpPr/>
      </dsp:nvSpPr>
      <dsp:spPr>
        <a:xfrm>
          <a:off x="3824632" y="4250998"/>
          <a:ext cx="1500904" cy="1187800"/>
        </a:xfrm>
        <a:prstGeom prst="chevron">
          <a:avLst>
            <a:gd name="adj" fmla="val 70610"/>
          </a:avLst>
        </a:prstGeom>
        <a:solidFill>
          <a:schemeClr val="accent1">
            <a:shade val="80000"/>
            <a:hueOff val="203448"/>
            <a:satOff val="3881"/>
            <a:lumOff val="17141"/>
            <a:alphaOff val="0"/>
          </a:schemeClr>
        </a:solidFill>
        <a:ln w="12700" cap="flat" cmpd="sng" algn="ctr">
          <a:solidFill>
            <a:schemeClr val="accent1">
              <a:shade val="80000"/>
              <a:hueOff val="203448"/>
              <a:satOff val="3881"/>
              <a:lumOff val="171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C35665-73A7-4BBD-8945-822E774A54F3}">
      <dsp:nvSpPr>
        <dsp:cNvPr id="0" name=""/>
        <dsp:cNvSpPr/>
      </dsp:nvSpPr>
      <dsp:spPr>
        <a:xfrm>
          <a:off x="4726885" y="4250998"/>
          <a:ext cx="1500904" cy="1187800"/>
        </a:xfrm>
        <a:prstGeom prst="chevron">
          <a:avLst>
            <a:gd name="adj" fmla="val 70610"/>
          </a:avLst>
        </a:prstGeom>
        <a:solidFill>
          <a:schemeClr val="accent1">
            <a:shade val="80000"/>
            <a:hueOff val="217011"/>
            <a:satOff val="4140"/>
            <a:lumOff val="18284"/>
            <a:alphaOff val="0"/>
          </a:schemeClr>
        </a:solidFill>
        <a:ln w="12700" cap="flat" cmpd="sng" algn="ctr">
          <a:solidFill>
            <a:schemeClr val="accent1">
              <a:shade val="80000"/>
              <a:hueOff val="217011"/>
              <a:satOff val="4140"/>
              <a:lumOff val="182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D2505F-5C54-432F-88D5-C85BA6E0FFBE}">
      <dsp:nvSpPr>
        <dsp:cNvPr id="0" name=""/>
        <dsp:cNvSpPr/>
      </dsp:nvSpPr>
      <dsp:spPr>
        <a:xfrm>
          <a:off x="5628425" y="4250998"/>
          <a:ext cx="1500904" cy="1187800"/>
        </a:xfrm>
        <a:prstGeom prst="chevron">
          <a:avLst>
            <a:gd name="adj" fmla="val 70610"/>
          </a:avLst>
        </a:prstGeom>
        <a:solidFill>
          <a:schemeClr val="accent1">
            <a:shade val="80000"/>
            <a:hueOff val="230574"/>
            <a:satOff val="4399"/>
            <a:lumOff val="19427"/>
            <a:alphaOff val="0"/>
          </a:schemeClr>
        </a:solidFill>
        <a:ln w="12700" cap="flat" cmpd="sng" algn="ctr">
          <a:solidFill>
            <a:schemeClr val="accent1">
              <a:shade val="80000"/>
              <a:hueOff val="230574"/>
              <a:satOff val="4399"/>
              <a:lumOff val="1942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6546AA-3DBB-404D-B7F3-431AE9177FA1}">
      <dsp:nvSpPr>
        <dsp:cNvPr id="0" name=""/>
        <dsp:cNvSpPr/>
      </dsp:nvSpPr>
      <dsp:spPr>
        <a:xfrm>
          <a:off x="6530678" y="4250998"/>
          <a:ext cx="1500904" cy="1187800"/>
        </a:xfrm>
        <a:prstGeom prst="chevron">
          <a:avLst>
            <a:gd name="adj" fmla="val 70610"/>
          </a:avLst>
        </a:prstGeom>
        <a:solidFill>
          <a:schemeClr val="accent1">
            <a:shade val="80000"/>
            <a:hueOff val="244137"/>
            <a:satOff val="4658"/>
            <a:lumOff val="20570"/>
            <a:alphaOff val="0"/>
          </a:schemeClr>
        </a:solidFill>
        <a:ln w="12700" cap="flat" cmpd="sng" algn="ctr">
          <a:solidFill>
            <a:schemeClr val="accent1">
              <a:shade val="80000"/>
              <a:hueOff val="244137"/>
              <a:satOff val="4658"/>
              <a:lumOff val="2057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30E5B5-6DF4-4AAD-BC1F-90BAD9A089F2}">
      <dsp:nvSpPr>
        <dsp:cNvPr id="0" name=""/>
        <dsp:cNvSpPr/>
      </dsp:nvSpPr>
      <dsp:spPr>
        <a:xfrm>
          <a:off x="7432218" y="4250998"/>
          <a:ext cx="1500904" cy="1187800"/>
        </a:xfrm>
        <a:prstGeom prst="chevron">
          <a:avLst>
            <a:gd name="adj" fmla="val 70610"/>
          </a:avLst>
        </a:prstGeom>
        <a:solidFill>
          <a:schemeClr val="accent1">
            <a:shade val="80000"/>
            <a:hueOff val="257700"/>
            <a:satOff val="4916"/>
            <a:lumOff val="21712"/>
            <a:alphaOff val="0"/>
          </a:schemeClr>
        </a:solidFill>
        <a:ln w="12700" cap="flat" cmpd="sng" algn="ctr">
          <a:solidFill>
            <a:schemeClr val="accent1">
              <a:shade val="80000"/>
              <a:hueOff val="257700"/>
              <a:satOff val="4916"/>
              <a:lumOff val="217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8DB9AB-D165-4026-B2CB-C70C2E70D134}">
      <dsp:nvSpPr>
        <dsp:cNvPr id="0" name=""/>
        <dsp:cNvSpPr/>
      </dsp:nvSpPr>
      <dsp:spPr>
        <a:xfrm>
          <a:off x="8334471" y="4250998"/>
          <a:ext cx="1500904" cy="1187800"/>
        </a:xfrm>
        <a:prstGeom prst="chevron">
          <a:avLst>
            <a:gd name="adj" fmla="val 70610"/>
          </a:avLst>
        </a:prstGeom>
        <a:solidFill>
          <a:schemeClr val="accent1">
            <a:shade val="80000"/>
            <a:hueOff val="271263"/>
            <a:satOff val="5175"/>
            <a:lumOff val="22855"/>
            <a:alphaOff val="0"/>
          </a:schemeClr>
        </a:solidFill>
        <a:ln w="12700" cap="flat" cmpd="sng" algn="ctr">
          <a:solidFill>
            <a:schemeClr val="accent1">
              <a:shade val="80000"/>
              <a:hueOff val="271263"/>
              <a:satOff val="5175"/>
              <a:lumOff val="228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83B78B-55E4-4131-8ADD-DF18E73B50FF}">
      <dsp:nvSpPr>
        <dsp:cNvPr id="0" name=""/>
        <dsp:cNvSpPr/>
      </dsp:nvSpPr>
      <dsp:spPr>
        <a:xfrm>
          <a:off x="2923092" y="4369778"/>
          <a:ext cx="6497504" cy="950240"/>
        </a:xfrm>
        <a:prstGeom prst="rect">
          <a:avLst/>
        </a:prstGeom>
        <a:solidFill>
          <a:schemeClr val="lt1">
            <a:hueOff val="0"/>
            <a:satOff val="0"/>
            <a:lumOff val="0"/>
            <a:alphaOff val="0"/>
          </a:schemeClr>
        </a:solidFill>
        <a:ln w="12700" cap="flat" cmpd="sng" algn="ctr">
          <a:solidFill>
            <a:schemeClr val="accent1">
              <a:shade val="80000"/>
              <a:hueOff val="271263"/>
              <a:satOff val="5175"/>
              <a:lumOff val="228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dirty="0"/>
            <a:t>Perspectives on offending open the possibility of using therapeutic techniques to equip offenders to avoid criminal behaviour in future.</a:t>
          </a:r>
          <a:endParaRPr lang="en-GB" sz="1800" kern="1200" dirty="0"/>
        </a:p>
      </dsp:txBody>
      <dsp:txXfrm>
        <a:off x="2923092" y="4369778"/>
        <a:ext cx="6497504" cy="9502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D16B8-E05B-45CC-89AC-69A57809F1B0}">
      <dsp:nvSpPr>
        <dsp:cNvPr id="0" name=""/>
        <dsp:cNvSpPr/>
      </dsp:nvSpPr>
      <dsp:spPr>
        <a:xfrm>
          <a:off x="741" y="262271"/>
          <a:ext cx="3188996" cy="3826795"/>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0302" rIns="168910" bIns="0" numCol="1" spcCol="1270" anchor="t" anchorCtr="0">
          <a:noAutofit/>
        </a:bodyPr>
        <a:lstStyle/>
        <a:p>
          <a:pPr marL="0" lvl="0" indent="0" algn="r" defTabSz="1689100">
            <a:lnSpc>
              <a:spcPct val="90000"/>
            </a:lnSpc>
            <a:spcBef>
              <a:spcPct val="0"/>
            </a:spcBef>
            <a:spcAft>
              <a:spcPct val="35000"/>
            </a:spcAft>
            <a:buNone/>
          </a:pPr>
          <a:r>
            <a:rPr lang="en-GB" sz="3800" kern="1200" dirty="0"/>
            <a:t>One</a:t>
          </a:r>
        </a:p>
      </dsp:txBody>
      <dsp:txXfrm rot="16200000">
        <a:off x="-1249345" y="1512357"/>
        <a:ext cx="3137972" cy="637799"/>
      </dsp:txXfrm>
    </dsp:sp>
    <dsp:sp modelId="{7DFE74BA-4C7A-46E8-9E28-55B4AF874AAA}">
      <dsp:nvSpPr>
        <dsp:cNvPr id="0" name=""/>
        <dsp:cNvSpPr/>
      </dsp:nvSpPr>
      <dsp:spPr>
        <a:xfrm>
          <a:off x="638540" y="262271"/>
          <a:ext cx="2375802" cy="3826795"/>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b="1" kern="1200"/>
            <a:t>Cognitive preparation: offenders analyse own patterns of anger: </a:t>
          </a:r>
        </a:p>
        <a:p>
          <a:pPr marL="0" lvl="0" indent="0" algn="l" defTabSz="1066800">
            <a:lnSpc>
              <a:spcPct val="90000"/>
            </a:lnSpc>
            <a:spcBef>
              <a:spcPct val="0"/>
            </a:spcBef>
            <a:spcAft>
              <a:spcPct val="35000"/>
            </a:spcAft>
            <a:buNone/>
          </a:pPr>
          <a:r>
            <a:rPr lang="en-GB" sz="2400" b="1" kern="1200"/>
            <a:t>the types of situations</a:t>
          </a:r>
          <a:endParaRPr lang="en-GB" sz="2400" kern="1200" dirty="0"/>
        </a:p>
        <a:p>
          <a:pPr marL="0" lvl="0" indent="0" algn="l" defTabSz="1066800">
            <a:lnSpc>
              <a:spcPct val="90000"/>
            </a:lnSpc>
            <a:spcBef>
              <a:spcPct val="0"/>
            </a:spcBef>
            <a:spcAft>
              <a:spcPct val="35000"/>
            </a:spcAft>
            <a:buNone/>
          </a:pPr>
          <a:r>
            <a:rPr lang="en-GB" sz="2400" b="1" kern="1200"/>
            <a:t>the thinking processes that accompany their anger. </a:t>
          </a:r>
          <a:endParaRPr lang="en-GB" sz="2400" b="1" kern="1200" dirty="0"/>
        </a:p>
      </dsp:txBody>
      <dsp:txXfrm>
        <a:off x="638540" y="262271"/>
        <a:ext cx="2375802" cy="3826795"/>
      </dsp:txXfrm>
    </dsp:sp>
    <dsp:sp modelId="{F3D7D7CD-25FC-4918-9FAF-9AA5381D6950}">
      <dsp:nvSpPr>
        <dsp:cNvPr id="0" name=""/>
        <dsp:cNvSpPr/>
      </dsp:nvSpPr>
      <dsp:spPr>
        <a:xfrm>
          <a:off x="3301351" y="262271"/>
          <a:ext cx="3188996" cy="3826795"/>
        </a:xfrm>
        <a:prstGeom prst="roundRect">
          <a:avLst>
            <a:gd name="adj" fmla="val 5000"/>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0302" rIns="168910" bIns="0" numCol="1" spcCol="1270" anchor="t" anchorCtr="0">
          <a:noAutofit/>
        </a:bodyPr>
        <a:lstStyle/>
        <a:p>
          <a:pPr marL="0" lvl="0" indent="0" algn="r" defTabSz="1689100">
            <a:lnSpc>
              <a:spcPct val="90000"/>
            </a:lnSpc>
            <a:spcBef>
              <a:spcPct val="0"/>
            </a:spcBef>
            <a:spcAft>
              <a:spcPct val="35000"/>
            </a:spcAft>
            <a:buNone/>
          </a:pPr>
          <a:r>
            <a:rPr lang="en-GB" sz="3800" kern="1200" dirty="0"/>
            <a:t>Two</a:t>
          </a:r>
        </a:p>
      </dsp:txBody>
      <dsp:txXfrm rot="16200000">
        <a:off x="2051265" y="1512357"/>
        <a:ext cx="3137972" cy="637799"/>
      </dsp:txXfrm>
    </dsp:sp>
    <dsp:sp modelId="{A4F105A0-B98E-4AF6-84B8-A09CC97143AC}">
      <dsp:nvSpPr>
        <dsp:cNvPr id="0" name=""/>
        <dsp:cNvSpPr/>
      </dsp:nvSpPr>
      <dsp:spPr>
        <a:xfrm rot="5400000">
          <a:off x="3036173" y="3302868"/>
          <a:ext cx="562246" cy="478349"/>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36E558-1F71-49E9-8E3B-3AF11DF121DC}">
      <dsp:nvSpPr>
        <dsp:cNvPr id="0" name=""/>
        <dsp:cNvSpPr/>
      </dsp:nvSpPr>
      <dsp:spPr>
        <a:xfrm>
          <a:off x="3939151" y="262271"/>
          <a:ext cx="2375802" cy="3826795"/>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b="1" kern="1200"/>
            <a:t>Skills acquisition:</a:t>
          </a:r>
        </a:p>
        <a:p>
          <a:pPr marL="0" lvl="0" indent="0" algn="l" defTabSz="1066800">
            <a:lnSpc>
              <a:spcPct val="90000"/>
            </a:lnSpc>
            <a:spcBef>
              <a:spcPct val="0"/>
            </a:spcBef>
            <a:spcAft>
              <a:spcPct val="35000"/>
            </a:spcAft>
            <a:buNone/>
          </a:pPr>
          <a:r>
            <a:rPr lang="en-GB" sz="2400" b="1" kern="1200"/>
            <a:t>learning skills to help them manage their anger. </a:t>
          </a:r>
          <a:endParaRPr lang="en-GB" sz="2400" kern="1200" dirty="0"/>
        </a:p>
        <a:p>
          <a:pPr marL="0" lvl="0" indent="0" algn="l" defTabSz="1066800">
            <a:lnSpc>
              <a:spcPct val="90000"/>
            </a:lnSpc>
            <a:spcBef>
              <a:spcPct val="0"/>
            </a:spcBef>
            <a:spcAft>
              <a:spcPct val="35000"/>
            </a:spcAft>
            <a:buNone/>
          </a:pPr>
          <a:r>
            <a:rPr lang="en-GB" sz="2400" b="1" kern="1200" dirty="0"/>
            <a:t>E.g. relaxation, avoidance, assertiveness and conflict resolution.</a:t>
          </a:r>
        </a:p>
        <a:p>
          <a:pPr marL="0" lvl="0" indent="0" algn="l" defTabSz="1066800">
            <a:lnSpc>
              <a:spcPct val="90000"/>
            </a:lnSpc>
            <a:spcBef>
              <a:spcPct val="0"/>
            </a:spcBef>
            <a:spcAft>
              <a:spcPct val="35000"/>
            </a:spcAft>
            <a:buNone/>
          </a:pPr>
          <a:r>
            <a:rPr lang="en-GB" sz="2400" b="1" kern="1200" dirty="0"/>
            <a:t> </a:t>
          </a:r>
        </a:p>
      </dsp:txBody>
      <dsp:txXfrm>
        <a:off x="3939151" y="262271"/>
        <a:ext cx="2375802" cy="3826795"/>
      </dsp:txXfrm>
    </dsp:sp>
    <dsp:sp modelId="{003E4001-A17B-4BEA-8217-81B113EE6D8C}">
      <dsp:nvSpPr>
        <dsp:cNvPr id="0" name=""/>
        <dsp:cNvSpPr/>
      </dsp:nvSpPr>
      <dsp:spPr>
        <a:xfrm>
          <a:off x="6601962" y="262271"/>
          <a:ext cx="3188996" cy="3826795"/>
        </a:xfrm>
        <a:prstGeom prst="roundRect">
          <a:avLst>
            <a:gd name="adj" fmla="val 5000"/>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0302" rIns="168910" bIns="0" numCol="1" spcCol="1270" anchor="t" anchorCtr="0">
          <a:noAutofit/>
        </a:bodyPr>
        <a:lstStyle/>
        <a:p>
          <a:pPr marL="0" lvl="0" indent="0" algn="r" defTabSz="1689100">
            <a:lnSpc>
              <a:spcPct val="90000"/>
            </a:lnSpc>
            <a:spcBef>
              <a:spcPct val="0"/>
            </a:spcBef>
            <a:spcAft>
              <a:spcPct val="35000"/>
            </a:spcAft>
            <a:buNone/>
          </a:pPr>
          <a:r>
            <a:rPr lang="en-GB" sz="3800" kern="1200" dirty="0"/>
            <a:t>Three</a:t>
          </a:r>
        </a:p>
      </dsp:txBody>
      <dsp:txXfrm rot="16200000">
        <a:off x="5351876" y="1512357"/>
        <a:ext cx="3137972" cy="637799"/>
      </dsp:txXfrm>
    </dsp:sp>
    <dsp:sp modelId="{FC55E57B-B83B-413D-802F-8FD93240D2C5}">
      <dsp:nvSpPr>
        <dsp:cNvPr id="0" name=""/>
        <dsp:cNvSpPr/>
      </dsp:nvSpPr>
      <dsp:spPr>
        <a:xfrm rot="5400000">
          <a:off x="6336784" y="3302868"/>
          <a:ext cx="562246" cy="478349"/>
        </a:xfrm>
        <a:prstGeom prst="flowChartExtract">
          <a:avLst/>
        </a:prstGeom>
        <a:solidFill>
          <a:schemeClr val="lt1">
            <a:hueOff val="0"/>
            <a:satOff val="0"/>
            <a:lumOff val="0"/>
            <a:alphaOff val="0"/>
          </a:schemeClr>
        </a:solidFill>
        <a:ln w="12700" cap="flat" cmpd="sng" algn="ctr">
          <a:solidFill>
            <a:schemeClr val="accent5">
              <a:hueOff val="-7353344"/>
              <a:satOff val="-10228"/>
              <a:lumOff val="-3922"/>
              <a:alphaOff val="0"/>
            </a:schemeClr>
          </a:solidFill>
          <a:prstDash val="solid"/>
        </a:ln>
        <a:effectLst/>
      </dsp:spPr>
      <dsp:style>
        <a:lnRef idx="2">
          <a:scrgbClr r="0" g="0" b="0"/>
        </a:lnRef>
        <a:fillRef idx="1">
          <a:scrgbClr r="0" g="0" b="0"/>
        </a:fillRef>
        <a:effectRef idx="0">
          <a:scrgbClr r="0" g="0" b="0"/>
        </a:effectRef>
        <a:fontRef idx="minor"/>
      </dsp:style>
    </dsp:sp>
    <dsp:sp modelId="{11BB7843-8999-44D3-80C3-D851BD44B447}">
      <dsp:nvSpPr>
        <dsp:cNvPr id="0" name=""/>
        <dsp:cNvSpPr/>
      </dsp:nvSpPr>
      <dsp:spPr>
        <a:xfrm>
          <a:off x="7239762" y="262271"/>
          <a:ext cx="2375802" cy="3826795"/>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b="1" kern="1200" dirty="0"/>
            <a:t>Application practice: </a:t>
          </a:r>
        </a:p>
        <a:p>
          <a:pPr marL="0" lvl="0" indent="0" algn="l" defTabSz="1066800">
            <a:lnSpc>
              <a:spcPct val="90000"/>
            </a:lnSpc>
            <a:spcBef>
              <a:spcPct val="0"/>
            </a:spcBef>
            <a:spcAft>
              <a:spcPct val="35000"/>
            </a:spcAft>
            <a:buNone/>
          </a:pPr>
          <a:r>
            <a:rPr lang="en-GB" sz="2400" b="1" kern="1200" dirty="0"/>
            <a:t>Applying skills in a controlled and non-threatening environment. Role-playing of angry situations with other offenders.</a:t>
          </a:r>
          <a:endParaRPr lang="en-GB" sz="2400" kern="1200" dirty="0"/>
        </a:p>
      </dsp:txBody>
      <dsp:txXfrm>
        <a:off x="7239762" y="262271"/>
        <a:ext cx="2375802" cy="38267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727B9-2048-4FCA-830F-A81346F1F8EE}">
      <dsp:nvSpPr>
        <dsp:cNvPr id="0" name=""/>
        <dsp:cNvSpPr/>
      </dsp:nvSpPr>
      <dsp:spPr>
        <a:xfrm>
          <a:off x="0" y="1637070"/>
          <a:ext cx="10972800" cy="2182761"/>
        </a:xfrm>
        <a:prstGeom prst="notchedRightArrow">
          <a:avLst/>
        </a:prstGeom>
        <a:solidFill>
          <a:schemeClr val="accent5">
            <a:tint val="40000"/>
            <a:hueOff val="0"/>
            <a:satOff val="0"/>
            <a:lumOff val="0"/>
            <a:alphaOff val="0"/>
          </a:schemeClr>
        </a:solidFill>
        <a:ln>
          <a:noFill/>
        </a:ln>
        <a:effectLst>
          <a:outerShdw blurRad="50800" dist="38100" dir="14700000" algn="t" rotWithShape="0">
            <a:srgbClr val="000000">
              <a:alpha val="60000"/>
            </a:srgbClr>
          </a:outerShdw>
        </a:effectLst>
      </dsp:spPr>
      <dsp:style>
        <a:lnRef idx="0">
          <a:scrgbClr r="0" g="0" b="0"/>
        </a:lnRef>
        <a:fillRef idx="1">
          <a:scrgbClr r="0" g="0" b="0"/>
        </a:fillRef>
        <a:effectRef idx="2">
          <a:scrgbClr r="0" g="0" b="0"/>
        </a:effectRef>
        <a:fontRef idx="minor"/>
      </dsp:style>
    </dsp:sp>
    <dsp:sp modelId="{0B0C9704-2620-439E-88DD-1A1B3771F1E7}">
      <dsp:nvSpPr>
        <dsp:cNvPr id="0" name=""/>
        <dsp:cNvSpPr/>
      </dsp:nvSpPr>
      <dsp:spPr>
        <a:xfrm>
          <a:off x="4942" y="0"/>
          <a:ext cx="2377261" cy="2182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90000"/>
            </a:lnSpc>
            <a:spcBef>
              <a:spcPct val="0"/>
            </a:spcBef>
            <a:spcAft>
              <a:spcPct val="35000"/>
            </a:spcAft>
            <a:buNone/>
          </a:pPr>
          <a:r>
            <a:rPr lang="en-GB" sz="1500" b="1" kern="1200" dirty="0">
              <a:solidFill>
                <a:schemeClr val="accent1">
                  <a:lumMod val="50000"/>
                </a:schemeClr>
              </a:solidFill>
            </a:rPr>
            <a:t>Feindler et al., (1984) anger management training led to improvements in self-control, effective problem solving and a reduction in offending in young men. </a:t>
          </a:r>
          <a:endParaRPr lang="en-GB" sz="1500" kern="1200" dirty="0">
            <a:solidFill>
              <a:schemeClr val="accent1">
                <a:lumMod val="50000"/>
              </a:schemeClr>
            </a:solidFill>
          </a:endParaRPr>
        </a:p>
      </dsp:txBody>
      <dsp:txXfrm>
        <a:off x="4942" y="0"/>
        <a:ext cx="2377261" cy="2182761"/>
      </dsp:txXfrm>
    </dsp:sp>
    <dsp:sp modelId="{07CC4E46-69D3-447A-9CC2-B5A38C19D725}">
      <dsp:nvSpPr>
        <dsp:cNvPr id="0" name=""/>
        <dsp:cNvSpPr/>
      </dsp:nvSpPr>
      <dsp:spPr>
        <a:xfrm>
          <a:off x="920728" y="2455606"/>
          <a:ext cx="545690" cy="545690"/>
        </a:xfrm>
        <a:prstGeom prst="ellipse">
          <a:avLst/>
        </a:prstGeom>
        <a:gradFill rotWithShape="0">
          <a:gsLst>
            <a:gs pos="0">
              <a:schemeClr val="accent5">
                <a:hueOff val="0"/>
                <a:satOff val="0"/>
                <a:lumOff val="0"/>
                <a:alphaOff val="0"/>
                <a:tint val="60000"/>
                <a:satMod val="160000"/>
              </a:schemeClr>
            </a:gs>
            <a:gs pos="46000">
              <a:schemeClr val="accent5">
                <a:hueOff val="0"/>
                <a:satOff val="0"/>
                <a:lumOff val="0"/>
                <a:alphaOff val="0"/>
                <a:tint val="86000"/>
                <a:satMod val="160000"/>
              </a:schemeClr>
            </a:gs>
            <a:gs pos="100000">
              <a:schemeClr val="accent5">
                <a:hueOff val="0"/>
                <a:satOff val="0"/>
                <a:lumOff val="0"/>
                <a:alphaOff val="0"/>
                <a:shade val="40000"/>
                <a:satMod val="160000"/>
              </a:schemeClr>
            </a:gs>
          </a:gsLst>
          <a:path path="circle">
            <a:fillToRect l="50000" t="155000" r="50000" b="-55000"/>
          </a:path>
        </a:gradFill>
        <a:ln>
          <a:noFill/>
        </a:ln>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dsp:spPr>
      <dsp:style>
        <a:lnRef idx="0">
          <a:scrgbClr r="0" g="0" b="0"/>
        </a:lnRef>
        <a:fillRef idx="3">
          <a:scrgbClr r="0" g="0" b="0"/>
        </a:fillRef>
        <a:effectRef idx="3">
          <a:scrgbClr r="0" g="0" b="0"/>
        </a:effectRef>
        <a:fontRef idx="minor">
          <a:schemeClr val="lt1"/>
        </a:fontRef>
      </dsp:style>
    </dsp:sp>
    <dsp:sp modelId="{ECF64EA1-6E4B-477B-ABAA-B3488226E155}">
      <dsp:nvSpPr>
        <dsp:cNvPr id="0" name=""/>
        <dsp:cNvSpPr/>
      </dsp:nvSpPr>
      <dsp:spPr>
        <a:xfrm>
          <a:off x="2501067" y="3274141"/>
          <a:ext cx="2377261" cy="2182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GB" sz="1500" b="1" kern="1200" dirty="0">
              <a:solidFill>
                <a:schemeClr val="accent1">
                  <a:lumMod val="75000"/>
                </a:schemeClr>
              </a:solidFill>
            </a:rPr>
            <a:t>Ainsworth (2000) argues that it is effective but only if managed properly, given the right resources and targeted at the right offenders (i.e. those whose offences originate in their ability to manage their own anger!). </a:t>
          </a:r>
          <a:endParaRPr lang="en-GB" sz="1500" kern="1200" dirty="0">
            <a:solidFill>
              <a:schemeClr val="accent1">
                <a:lumMod val="75000"/>
              </a:schemeClr>
            </a:solidFill>
          </a:endParaRPr>
        </a:p>
      </dsp:txBody>
      <dsp:txXfrm>
        <a:off x="2501067" y="3274141"/>
        <a:ext cx="2377261" cy="2182761"/>
      </dsp:txXfrm>
    </dsp:sp>
    <dsp:sp modelId="{61A2E38E-9D97-49BD-97F2-3ABC1B4602CD}">
      <dsp:nvSpPr>
        <dsp:cNvPr id="0" name=""/>
        <dsp:cNvSpPr/>
      </dsp:nvSpPr>
      <dsp:spPr>
        <a:xfrm>
          <a:off x="3416852" y="2455606"/>
          <a:ext cx="545690" cy="545690"/>
        </a:xfrm>
        <a:prstGeom prst="ellipse">
          <a:avLst/>
        </a:prstGeom>
        <a:gradFill rotWithShape="0">
          <a:gsLst>
            <a:gs pos="0">
              <a:schemeClr val="accent5">
                <a:hueOff val="-2451115"/>
                <a:satOff val="-3409"/>
                <a:lumOff val="-1307"/>
                <a:alphaOff val="0"/>
                <a:tint val="60000"/>
                <a:satMod val="160000"/>
              </a:schemeClr>
            </a:gs>
            <a:gs pos="46000">
              <a:schemeClr val="accent5">
                <a:hueOff val="-2451115"/>
                <a:satOff val="-3409"/>
                <a:lumOff val="-1307"/>
                <a:alphaOff val="0"/>
                <a:tint val="86000"/>
                <a:satMod val="160000"/>
              </a:schemeClr>
            </a:gs>
            <a:gs pos="100000">
              <a:schemeClr val="accent5">
                <a:hueOff val="-2451115"/>
                <a:satOff val="-3409"/>
                <a:lumOff val="-1307"/>
                <a:alphaOff val="0"/>
                <a:shade val="40000"/>
                <a:satMod val="160000"/>
              </a:schemeClr>
            </a:gs>
          </a:gsLst>
          <a:path path="circle">
            <a:fillToRect l="50000" t="155000" r="50000" b="-55000"/>
          </a:path>
        </a:gradFill>
        <a:ln>
          <a:noFill/>
        </a:ln>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dsp:spPr>
      <dsp:style>
        <a:lnRef idx="0">
          <a:scrgbClr r="0" g="0" b="0"/>
        </a:lnRef>
        <a:fillRef idx="3">
          <a:scrgbClr r="0" g="0" b="0"/>
        </a:fillRef>
        <a:effectRef idx="3">
          <a:scrgbClr r="0" g="0" b="0"/>
        </a:effectRef>
        <a:fontRef idx="minor">
          <a:schemeClr val="lt1"/>
        </a:fontRef>
      </dsp:style>
    </dsp:sp>
    <dsp:sp modelId="{1927C302-0318-41AA-8124-4425406CC4FC}">
      <dsp:nvSpPr>
        <dsp:cNvPr id="0" name=""/>
        <dsp:cNvSpPr/>
      </dsp:nvSpPr>
      <dsp:spPr>
        <a:xfrm>
          <a:off x="4997191" y="0"/>
          <a:ext cx="2377261" cy="2182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90000"/>
            </a:lnSpc>
            <a:spcBef>
              <a:spcPct val="0"/>
            </a:spcBef>
            <a:spcAft>
              <a:spcPct val="35000"/>
            </a:spcAft>
            <a:buNone/>
          </a:pPr>
          <a:r>
            <a:rPr lang="en-GB" sz="1500" b="1" kern="1200" dirty="0">
              <a:solidFill>
                <a:schemeClr val="accent6">
                  <a:lumMod val="75000"/>
                </a:schemeClr>
              </a:solidFill>
            </a:rPr>
            <a:t>Early meta analyses reported that `nothing really works`. This was based on several influential studies, which led to the prevailing view that treatment and rehabilitation is pointless.</a:t>
          </a:r>
          <a:endParaRPr lang="en-GB" sz="1500" kern="1200" dirty="0">
            <a:solidFill>
              <a:schemeClr val="accent6">
                <a:lumMod val="75000"/>
              </a:schemeClr>
            </a:solidFill>
          </a:endParaRPr>
        </a:p>
      </dsp:txBody>
      <dsp:txXfrm>
        <a:off x="4997191" y="0"/>
        <a:ext cx="2377261" cy="2182761"/>
      </dsp:txXfrm>
    </dsp:sp>
    <dsp:sp modelId="{F1931441-871C-4EA1-86B6-F9321AAE5EC9}">
      <dsp:nvSpPr>
        <dsp:cNvPr id="0" name=""/>
        <dsp:cNvSpPr/>
      </dsp:nvSpPr>
      <dsp:spPr>
        <a:xfrm>
          <a:off x="5912977" y="2455606"/>
          <a:ext cx="545690" cy="545690"/>
        </a:xfrm>
        <a:prstGeom prst="ellipse">
          <a:avLst/>
        </a:prstGeom>
        <a:gradFill rotWithShape="0">
          <a:gsLst>
            <a:gs pos="0">
              <a:schemeClr val="accent5">
                <a:hueOff val="-4902230"/>
                <a:satOff val="-6819"/>
                <a:lumOff val="-2615"/>
                <a:alphaOff val="0"/>
                <a:tint val="60000"/>
                <a:satMod val="160000"/>
              </a:schemeClr>
            </a:gs>
            <a:gs pos="46000">
              <a:schemeClr val="accent5">
                <a:hueOff val="-4902230"/>
                <a:satOff val="-6819"/>
                <a:lumOff val="-2615"/>
                <a:alphaOff val="0"/>
                <a:tint val="86000"/>
                <a:satMod val="160000"/>
              </a:schemeClr>
            </a:gs>
            <a:gs pos="100000">
              <a:schemeClr val="accent5">
                <a:hueOff val="-4902230"/>
                <a:satOff val="-6819"/>
                <a:lumOff val="-2615"/>
                <a:alphaOff val="0"/>
                <a:shade val="40000"/>
                <a:satMod val="160000"/>
              </a:schemeClr>
            </a:gs>
          </a:gsLst>
          <a:path path="circle">
            <a:fillToRect l="50000" t="155000" r="50000" b="-55000"/>
          </a:path>
        </a:gradFill>
        <a:ln>
          <a:noFill/>
        </a:ln>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dsp:spPr>
      <dsp:style>
        <a:lnRef idx="0">
          <a:scrgbClr r="0" g="0" b="0"/>
        </a:lnRef>
        <a:fillRef idx="3">
          <a:scrgbClr r="0" g="0" b="0"/>
        </a:fillRef>
        <a:effectRef idx="3">
          <a:scrgbClr r="0" g="0" b="0"/>
        </a:effectRef>
        <a:fontRef idx="minor">
          <a:schemeClr val="lt1"/>
        </a:fontRef>
      </dsp:style>
    </dsp:sp>
    <dsp:sp modelId="{9F298DC8-7BEA-4039-87C5-565B3AB04C10}">
      <dsp:nvSpPr>
        <dsp:cNvPr id="0" name=""/>
        <dsp:cNvSpPr/>
      </dsp:nvSpPr>
      <dsp:spPr>
        <a:xfrm>
          <a:off x="7493316" y="3274141"/>
          <a:ext cx="2377261" cy="2182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GB" sz="1500" b="1" kern="1200" dirty="0">
              <a:solidFill>
                <a:schemeClr val="accent6">
                  <a:lumMod val="50000"/>
                </a:schemeClr>
              </a:solidFill>
            </a:rPr>
            <a:t>However, the 1990`s saw a revival in treatment schedules. </a:t>
          </a:r>
          <a:r>
            <a:rPr lang="en-GB" sz="1500" b="1" kern="1200" dirty="0" err="1">
              <a:solidFill>
                <a:schemeClr val="accent6">
                  <a:lumMod val="50000"/>
                </a:schemeClr>
              </a:solidFill>
            </a:rPr>
            <a:t>Lowenkamp</a:t>
          </a:r>
          <a:r>
            <a:rPr lang="en-GB" sz="1500" b="1" kern="1200" dirty="0">
              <a:solidFill>
                <a:schemeClr val="accent6">
                  <a:lumMod val="50000"/>
                </a:schemeClr>
              </a:solidFill>
            </a:rPr>
            <a:t> et al. (2010) identified principles of effective practice in their research `what works` e.g. RNR model of assessment and rehabilitation (Andrews et al 2006). </a:t>
          </a:r>
          <a:endParaRPr lang="en-GB" sz="1500" kern="1200" dirty="0">
            <a:solidFill>
              <a:schemeClr val="accent6">
                <a:lumMod val="50000"/>
              </a:schemeClr>
            </a:solidFill>
          </a:endParaRPr>
        </a:p>
      </dsp:txBody>
      <dsp:txXfrm>
        <a:off x="7493316" y="3274141"/>
        <a:ext cx="2377261" cy="2182761"/>
      </dsp:txXfrm>
    </dsp:sp>
    <dsp:sp modelId="{82C12D87-7A5D-485C-BB30-585F4C1A241A}">
      <dsp:nvSpPr>
        <dsp:cNvPr id="0" name=""/>
        <dsp:cNvSpPr/>
      </dsp:nvSpPr>
      <dsp:spPr>
        <a:xfrm>
          <a:off x="8409101" y="2455606"/>
          <a:ext cx="545690" cy="545690"/>
        </a:xfrm>
        <a:prstGeom prst="ellipse">
          <a:avLst/>
        </a:prstGeom>
        <a:gradFill rotWithShape="0">
          <a:gsLst>
            <a:gs pos="0">
              <a:schemeClr val="accent5">
                <a:hueOff val="-7353344"/>
                <a:satOff val="-10228"/>
                <a:lumOff val="-3922"/>
                <a:alphaOff val="0"/>
                <a:tint val="60000"/>
                <a:satMod val="160000"/>
              </a:schemeClr>
            </a:gs>
            <a:gs pos="46000">
              <a:schemeClr val="accent5">
                <a:hueOff val="-7353344"/>
                <a:satOff val="-10228"/>
                <a:lumOff val="-3922"/>
                <a:alphaOff val="0"/>
                <a:tint val="86000"/>
                <a:satMod val="160000"/>
              </a:schemeClr>
            </a:gs>
            <a:gs pos="100000">
              <a:schemeClr val="accent5">
                <a:hueOff val="-7353344"/>
                <a:satOff val="-10228"/>
                <a:lumOff val="-3922"/>
                <a:alphaOff val="0"/>
                <a:shade val="40000"/>
                <a:satMod val="160000"/>
              </a:schemeClr>
            </a:gs>
          </a:gsLst>
          <a:path path="circle">
            <a:fillToRect l="50000" t="155000" r="50000" b="-55000"/>
          </a:path>
        </a:gradFill>
        <a:ln>
          <a:noFill/>
        </a:ln>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dsp:spPr>
      <dsp:style>
        <a:lnRef idx="0">
          <a:scrgbClr r="0" g="0" b="0"/>
        </a:lnRef>
        <a:fillRef idx="3">
          <a:scrgbClr r="0" g="0" b="0"/>
        </a:fillRef>
        <a:effectRef idx="3">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C75F7C-BBD6-4AA4-B0BA-5FAB078FC64A}">
      <dsp:nvSpPr>
        <dsp:cNvPr id="0" name=""/>
        <dsp:cNvSpPr/>
      </dsp:nvSpPr>
      <dsp:spPr>
        <a:xfrm>
          <a:off x="4237754" y="2400223"/>
          <a:ext cx="598327" cy="570053"/>
        </a:xfrm>
        <a:custGeom>
          <a:avLst/>
          <a:gdLst/>
          <a:ahLst/>
          <a:cxnLst/>
          <a:rect l="0" t="0" r="0" b="0"/>
          <a:pathLst>
            <a:path>
              <a:moveTo>
                <a:pt x="0" y="0"/>
              </a:moveTo>
              <a:lnTo>
                <a:pt x="299163" y="0"/>
              </a:lnTo>
              <a:lnTo>
                <a:pt x="299163" y="570053"/>
              </a:lnTo>
              <a:lnTo>
                <a:pt x="598327" y="570053"/>
              </a:lnTo>
            </a:path>
          </a:pathLst>
        </a:custGeom>
        <a:noFill/>
        <a:ln w="12700" cap="flat" cmpd="sng" algn="ctr">
          <a:solidFill>
            <a:schemeClr val="accent1">
              <a:tint val="9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16258" y="2664589"/>
        <a:ext cx="41320" cy="41320"/>
      </dsp:txXfrm>
    </dsp:sp>
    <dsp:sp modelId="{5B660759-1F5E-4F7E-8CB8-CA0A22A293E9}">
      <dsp:nvSpPr>
        <dsp:cNvPr id="0" name=""/>
        <dsp:cNvSpPr/>
      </dsp:nvSpPr>
      <dsp:spPr>
        <a:xfrm>
          <a:off x="4237754" y="1830170"/>
          <a:ext cx="598327" cy="570053"/>
        </a:xfrm>
        <a:custGeom>
          <a:avLst/>
          <a:gdLst/>
          <a:ahLst/>
          <a:cxnLst/>
          <a:rect l="0" t="0" r="0" b="0"/>
          <a:pathLst>
            <a:path>
              <a:moveTo>
                <a:pt x="0" y="570053"/>
              </a:moveTo>
              <a:lnTo>
                <a:pt x="299163" y="570053"/>
              </a:lnTo>
              <a:lnTo>
                <a:pt x="299163" y="0"/>
              </a:lnTo>
              <a:lnTo>
                <a:pt x="598327" y="0"/>
              </a:lnTo>
            </a:path>
          </a:pathLst>
        </a:custGeom>
        <a:noFill/>
        <a:ln w="12700" cap="flat" cmpd="sng" algn="ctr">
          <a:solidFill>
            <a:schemeClr val="accent1">
              <a:tint val="9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16258" y="2094536"/>
        <a:ext cx="41320" cy="41320"/>
      </dsp:txXfrm>
    </dsp:sp>
    <dsp:sp modelId="{6518D69E-4757-43A7-8A6E-FE214544A766}">
      <dsp:nvSpPr>
        <dsp:cNvPr id="0" name=""/>
        <dsp:cNvSpPr/>
      </dsp:nvSpPr>
      <dsp:spPr>
        <a:xfrm rot="16200000">
          <a:off x="1031252" y="1593944"/>
          <a:ext cx="4800447" cy="1612557"/>
        </a:xfrm>
        <a:prstGeom prst="rect">
          <a:avLst/>
        </a:prstGeom>
        <a:gradFill rotWithShape="0">
          <a:gsLst>
            <a:gs pos="0">
              <a:schemeClr val="accent1">
                <a:shade val="60000"/>
                <a:hueOff val="0"/>
                <a:satOff val="0"/>
                <a:lumOff val="0"/>
                <a:alphaOff val="0"/>
                <a:tint val="60000"/>
                <a:satMod val="160000"/>
              </a:schemeClr>
            </a:gs>
            <a:gs pos="46000">
              <a:schemeClr val="accent1">
                <a:shade val="60000"/>
                <a:hueOff val="0"/>
                <a:satOff val="0"/>
                <a:lumOff val="0"/>
                <a:alphaOff val="0"/>
                <a:tint val="86000"/>
                <a:satMod val="160000"/>
              </a:schemeClr>
            </a:gs>
            <a:gs pos="100000">
              <a:schemeClr val="accent1">
                <a:shade val="60000"/>
                <a:hueOff val="0"/>
                <a:satOff val="0"/>
                <a:lumOff val="0"/>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b="1" kern="1200"/>
            <a:t>Andrews and Bonta (1994) introduced the RNR index- Risks Needs and Responsivity. </a:t>
          </a:r>
          <a:endParaRPr lang="en-GB" sz="2900" kern="1200" dirty="0"/>
        </a:p>
      </dsp:txBody>
      <dsp:txXfrm>
        <a:off x="1031252" y="1593944"/>
        <a:ext cx="4800447" cy="1612557"/>
      </dsp:txXfrm>
    </dsp:sp>
    <dsp:sp modelId="{98444659-599D-481E-88C8-5A6566AA6DEE}">
      <dsp:nvSpPr>
        <dsp:cNvPr id="0" name=""/>
        <dsp:cNvSpPr/>
      </dsp:nvSpPr>
      <dsp:spPr>
        <a:xfrm>
          <a:off x="4836082" y="1374127"/>
          <a:ext cx="2991638" cy="912084"/>
        </a:xfrm>
        <a:prstGeom prst="rect">
          <a:avLst/>
        </a:prstGeom>
        <a:gradFill rotWithShape="0">
          <a:gsLst>
            <a:gs pos="0">
              <a:schemeClr val="accent1">
                <a:shade val="80000"/>
                <a:hueOff val="0"/>
                <a:satOff val="0"/>
                <a:lumOff val="0"/>
                <a:alphaOff val="0"/>
                <a:tint val="60000"/>
                <a:satMod val="160000"/>
              </a:schemeClr>
            </a:gs>
            <a:gs pos="46000">
              <a:schemeClr val="accent1">
                <a:shade val="80000"/>
                <a:hueOff val="0"/>
                <a:satOff val="0"/>
                <a:lumOff val="0"/>
                <a:alphaOff val="0"/>
                <a:tint val="86000"/>
                <a:satMod val="160000"/>
              </a:schemeClr>
            </a:gs>
            <a:gs pos="100000">
              <a:schemeClr val="accent1">
                <a:shade val="80000"/>
                <a:hueOff val="0"/>
                <a:satOff val="0"/>
                <a:lumOff val="0"/>
                <a:alphaOff val="0"/>
                <a:shade val="40000"/>
                <a:satMod val="16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a:t>There are two levels of need-1. Criminogenic- dynamic and goal oriented</a:t>
          </a:r>
          <a:endParaRPr lang="en-GB" sz="2000" kern="1200" dirty="0"/>
        </a:p>
      </dsp:txBody>
      <dsp:txXfrm>
        <a:off x="4836082" y="1374127"/>
        <a:ext cx="2991638" cy="912084"/>
      </dsp:txXfrm>
    </dsp:sp>
    <dsp:sp modelId="{65862D6D-E228-4999-BA32-9056D8AFCF59}">
      <dsp:nvSpPr>
        <dsp:cNvPr id="0" name=""/>
        <dsp:cNvSpPr/>
      </dsp:nvSpPr>
      <dsp:spPr>
        <a:xfrm>
          <a:off x="4836082" y="2514234"/>
          <a:ext cx="2991638" cy="912084"/>
        </a:xfrm>
        <a:prstGeom prst="rect">
          <a:avLst/>
        </a:prstGeom>
        <a:gradFill rotWithShape="0">
          <a:gsLst>
            <a:gs pos="0">
              <a:schemeClr val="accent1">
                <a:shade val="80000"/>
                <a:hueOff val="0"/>
                <a:satOff val="0"/>
                <a:lumOff val="0"/>
                <a:alphaOff val="0"/>
                <a:tint val="60000"/>
                <a:satMod val="160000"/>
              </a:schemeClr>
            </a:gs>
            <a:gs pos="46000">
              <a:schemeClr val="accent1">
                <a:shade val="80000"/>
                <a:hueOff val="0"/>
                <a:satOff val="0"/>
                <a:lumOff val="0"/>
                <a:alphaOff val="0"/>
                <a:tint val="86000"/>
                <a:satMod val="160000"/>
              </a:schemeClr>
            </a:gs>
            <a:gs pos="100000">
              <a:schemeClr val="accent1">
                <a:shade val="80000"/>
                <a:hueOff val="0"/>
                <a:satOff val="0"/>
                <a:lumOff val="0"/>
                <a:alphaOff val="0"/>
                <a:shade val="40000"/>
                <a:satMod val="16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a:t>2. Non-Criminogenic - more stable and less linked to criminal behaviour</a:t>
          </a:r>
          <a:endParaRPr lang="en-GB" sz="2000" kern="1200" dirty="0"/>
        </a:p>
      </dsp:txBody>
      <dsp:txXfrm>
        <a:off x="4836082" y="2514234"/>
        <a:ext cx="2991638" cy="91208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47768-7AF7-43DC-AD5C-7E529DB08555}">
      <dsp:nvSpPr>
        <dsp:cNvPr id="0" name=""/>
        <dsp:cNvSpPr/>
      </dsp:nvSpPr>
      <dsp:spPr>
        <a:xfrm>
          <a:off x="-4919424" y="-753830"/>
          <a:ext cx="5858998" cy="5858998"/>
        </a:xfrm>
        <a:prstGeom prst="blockArc">
          <a:avLst>
            <a:gd name="adj1" fmla="val 18900000"/>
            <a:gd name="adj2" fmla="val 2700000"/>
            <a:gd name="adj3" fmla="val 369"/>
          </a:avLst>
        </a:prstGeom>
        <a:noFill/>
        <a:ln w="12700" cap="flat" cmpd="sng" algn="ctr">
          <a:solidFill>
            <a:schemeClr val="accent6">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48CD4F6E-2747-4922-B41E-04307D844647}">
      <dsp:nvSpPr>
        <dsp:cNvPr id="0" name=""/>
        <dsp:cNvSpPr/>
      </dsp:nvSpPr>
      <dsp:spPr>
        <a:xfrm>
          <a:off x="411090" y="271871"/>
          <a:ext cx="9320885" cy="544091"/>
        </a:xfrm>
        <a:prstGeom prst="rect">
          <a:avLst/>
        </a:prstGeom>
        <a:gradFill rotWithShape="0">
          <a:gsLst>
            <a:gs pos="0">
              <a:schemeClr val="accent5">
                <a:hueOff val="0"/>
                <a:satOff val="0"/>
                <a:lumOff val="0"/>
                <a:alphaOff val="0"/>
                <a:tint val="60000"/>
                <a:satMod val="160000"/>
              </a:schemeClr>
            </a:gs>
            <a:gs pos="46000">
              <a:schemeClr val="accent5">
                <a:hueOff val="0"/>
                <a:satOff val="0"/>
                <a:lumOff val="0"/>
                <a:alphaOff val="0"/>
                <a:tint val="86000"/>
                <a:satMod val="160000"/>
              </a:schemeClr>
            </a:gs>
            <a:gs pos="100000">
              <a:schemeClr val="accent5">
                <a:hueOff val="0"/>
                <a:satOff val="0"/>
                <a:lumOff val="0"/>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31872"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1" kern="1200" dirty="0"/>
            <a:t>CBT</a:t>
          </a:r>
        </a:p>
      </dsp:txBody>
      <dsp:txXfrm>
        <a:off x="411090" y="271871"/>
        <a:ext cx="9320885" cy="544091"/>
      </dsp:txXfrm>
    </dsp:sp>
    <dsp:sp modelId="{FF20B867-2F28-4356-A2BA-D38658D82B36}">
      <dsp:nvSpPr>
        <dsp:cNvPr id="0" name=""/>
        <dsp:cNvSpPr/>
      </dsp:nvSpPr>
      <dsp:spPr>
        <a:xfrm>
          <a:off x="71032" y="203860"/>
          <a:ext cx="680114" cy="680114"/>
        </a:xfrm>
        <a:prstGeom prst="ellipse">
          <a:avLst/>
        </a:prstGeom>
        <a:solidFill>
          <a:schemeClr val="lt1">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56E63E51-12C4-4586-8D11-8ECA2DCC7AC5}">
      <dsp:nvSpPr>
        <dsp:cNvPr id="0" name=""/>
        <dsp:cNvSpPr/>
      </dsp:nvSpPr>
      <dsp:spPr>
        <a:xfrm>
          <a:off x="800969" y="1087747"/>
          <a:ext cx="8931005" cy="544091"/>
        </a:xfrm>
        <a:prstGeom prst="rect">
          <a:avLst/>
        </a:prstGeom>
        <a:gradFill rotWithShape="0">
          <a:gsLst>
            <a:gs pos="0">
              <a:schemeClr val="accent5">
                <a:hueOff val="-1838336"/>
                <a:satOff val="-2557"/>
                <a:lumOff val="-981"/>
                <a:alphaOff val="0"/>
                <a:tint val="60000"/>
                <a:satMod val="160000"/>
              </a:schemeClr>
            </a:gs>
            <a:gs pos="46000">
              <a:schemeClr val="accent5">
                <a:hueOff val="-1838336"/>
                <a:satOff val="-2557"/>
                <a:lumOff val="-981"/>
                <a:alphaOff val="0"/>
                <a:tint val="86000"/>
                <a:satMod val="160000"/>
              </a:schemeClr>
            </a:gs>
            <a:gs pos="100000">
              <a:schemeClr val="accent5">
                <a:hueOff val="-1838336"/>
                <a:satOff val="-2557"/>
                <a:lumOff val="-981"/>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31872"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1" kern="1200" dirty="0">
              <a:solidFill>
                <a:schemeClr val="accent5">
                  <a:lumMod val="50000"/>
                </a:schemeClr>
              </a:solidFill>
            </a:rPr>
            <a:t>Person Centred Therapies</a:t>
          </a:r>
        </a:p>
      </dsp:txBody>
      <dsp:txXfrm>
        <a:off x="800969" y="1087747"/>
        <a:ext cx="8931005" cy="544091"/>
      </dsp:txXfrm>
    </dsp:sp>
    <dsp:sp modelId="{2011AE16-784E-40FB-9B50-4C8AAB102236}">
      <dsp:nvSpPr>
        <dsp:cNvPr id="0" name=""/>
        <dsp:cNvSpPr/>
      </dsp:nvSpPr>
      <dsp:spPr>
        <a:xfrm>
          <a:off x="460912" y="1019736"/>
          <a:ext cx="680114" cy="680114"/>
        </a:xfrm>
        <a:prstGeom prst="ellipse">
          <a:avLst/>
        </a:prstGeom>
        <a:solidFill>
          <a:schemeClr val="lt1">
            <a:hueOff val="0"/>
            <a:satOff val="0"/>
            <a:lumOff val="0"/>
            <a:alphaOff val="0"/>
          </a:schemeClr>
        </a:solidFill>
        <a:ln w="9525" cap="flat" cmpd="sng" algn="ctr">
          <a:solidFill>
            <a:schemeClr val="accent5">
              <a:hueOff val="-1838336"/>
              <a:satOff val="-2557"/>
              <a:lumOff val="-981"/>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A069931C-CC44-4673-ABA2-B581F407E4A5}">
      <dsp:nvSpPr>
        <dsp:cNvPr id="0" name=""/>
        <dsp:cNvSpPr/>
      </dsp:nvSpPr>
      <dsp:spPr>
        <a:xfrm>
          <a:off x="920631" y="1903623"/>
          <a:ext cx="8811343" cy="544091"/>
        </a:xfrm>
        <a:prstGeom prst="rect">
          <a:avLst/>
        </a:prstGeom>
        <a:gradFill rotWithShape="0">
          <a:gsLst>
            <a:gs pos="0">
              <a:schemeClr val="accent5">
                <a:hueOff val="-3676672"/>
                <a:satOff val="-5114"/>
                <a:lumOff val="-1961"/>
                <a:alphaOff val="0"/>
                <a:tint val="60000"/>
                <a:satMod val="160000"/>
              </a:schemeClr>
            </a:gs>
            <a:gs pos="46000">
              <a:schemeClr val="accent5">
                <a:hueOff val="-3676672"/>
                <a:satOff val="-5114"/>
                <a:lumOff val="-1961"/>
                <a:alphaOff val="0"/>
                <a:tint val="86000"/>
                <a:satMod val="160000"/>
              </a:schemeClr>
            </a:gs>
            <a:gs pos="100000">
              <a:schemeClr val="accent5">
                <a:hueOff val="-3676672"/>
                <a:satOff val="-5114"/>
                <a:lumOff val="-1961"/>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31872"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1" kern="1200" dirty="0">
              <a:solidFill>
                <a:schemeClr val="accent6">
                  <a:lumMod val="50000"/>
                </a:schemeClr>
              </a:solidFill>
            </a:rPr>
            <a:t>Group or Milieu Therapy</a:t>
          </a:r>
        </a:p>
      </dsp:txBody>
      <dsp:txXfrm>
        <a:off x="920631" y="1903623"/>
        <a:ext cx="8811343" cy="544091"/>
      </dsp:txXfrm>
    </dsp:sp>
    <dsp:sp modelId="{16D9A433-5D75-4DE0-972F-30E7389615BE}">
      <dsp:nvSpPr>
        <dsp:cNvPr id="0" name=""/>
        <dsp:cNvSpPr/>
      </dsp:nvSpPr>
      <dsp:spPr>
        <a:xfrm>
          <a:off x="580574" y="1835611"/>
          <a:ext cx="680114" cy="680114"/>
        </a:xfrm>
        <a:prstGeom prst="ellipse">
          <a:avLst/>
        </a:prstGeom>
        <a:solidFill>
          <a:schemeClr val="lt1">
            <a:hueOff val="0"/>
            <a:satOff val="0"/>
            <a:lumOff val="0"/>
            <a:alphaOff val="0"/>
          </a:schemeClr>
        </a:solidFill>
        <a:ln w="9525" cap="flat" cmpd="sng" algn="ctr">
          <a:solidFill>
            <a:schemeClr val="accent5">
              <a:hueOff val="-3676672"/>
              <a:satOff val="-5114"/>
              <a:lumOff val="-1961"/>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B297026B-B718-46FF-A21B-55E34D02A37B}">
      <dsp:nvSpPr>
        <dsp:cNvPr id="0" name=""/>
        <dsp:cNvSpPr/>
      </dsp:nvSpPr>
      <dsp:spPr>
        <a:xfrm>
          <a:off x="800969" y="2719499"/>
          <a:ext cx="8931005" cy="544091"/>
        </a:xfrm>
        <a:prstGeom prst="rect">
          <a:avLst/>
        </a:prstGeom>
        <a:gradFill rotWithShape="0">
          <a:gsLst>
            <a:gs pos="0">
              <a:schemeClr val="accent5">
                <a:hueOff val="-5515009"/>
                <a:satOff val="-7671"/>
                <a:lumOff val="-2942"/>
                <a:alphaOff val="0"/>
                <a:tint val="60000"/>
                <a:satMod val="160000"/>
              </a:schemeClr>
            </a:gs>
            <a:gs pos="46000">
              <a:schemeClr val="accent5">
                <a:hueOff val="-5515009"/>
                <a:satOff val="-7671"/>
                <a:lumOff val="-2942"/>
                <a:alphaOff val="0"/>
                <a:tint val="86000"/>
                <a:satMod val="160000"/>
              </a:schemeClr>
            </a:gs>
            <a:gs pos="100000">
              <a:schemeClr val="accent5">
                <a:hueOff val="-5515009"/>
                <a:satOff val="-7671"/>
                <a:lumOff val="-2942"/>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31872"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1" kern="1200" dirty="0">
              <a:solidFill>
                <a:schemeClr val="bg1"/>
              </a:solidFill>
            </a:rPr>
            <a:t>Reality Therapy</a:t>
          </a:r>
        </a:p>
      </dsp:txBody>
      <dsp:txXfrm>
        <a:off x="800969" y="2719499"/>
        <a:ext cx="8931005" cy="544091"/>
      </dsp:txXfrm>
    </dsp:sp>
    <dsp:sp modelId="{D1D39376-D57F-4348-AF44-F0B38042E9E9}">
      <dsp:nvSpPr>
        <dsp:cNvPr id="0" name=""/>
        <dsp:cNvSpPr/>
      </dsp:nvSpPr>
      <dsp:spPr>
        <a:xfrm>
          <a:off x="460912" y="2651487"/>
          <a:ext cx="680114" cy="680114"/>
        </a:xfrm>
        <a:prstGeom prst="ellipse">
          <a:avLst/>
        </a:prstGeom>
        <a:solidFill>
          <a:schemeClr val="lt1">
            <a:hueOff val="0"/>
            <a:satOff val="0"/>
            <a:lumOff val="0"/>
            <a:alphaOff val="0"/>
          </a:schemeClr>
        </a:solidFill>
        <a:ln w="9525" cap="flat" cmpd="sng" algn="ctr">
          <a:solidFill>
            <a:schemeClr val="accent5">
              <a:hueOff val="-5515009"/>
              <a:satOff val="-7671"/>
              <a:lumOff val="-2942"/>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CDE068B1-7C8E-466E-8CB3-42ACD18986D2}">
      <dsp:nvSpPr>
        <dsp:cNvPr id="0" name=""/>
        <dsp:cNvSpPr/>
      </dsp:nvSpPr>
      <dsp:spPr>
        <a:xfrm>
          <a:off x="411090" y="3535375"/>
          <a:ext cx="9320885" cy="544091"/>
        </a:xfrm>
        <a:prstGeom prst="rect">
          <a:avLst/>
        </a:prstGeom>
        <a:gradFill rotWithShape="0">
          <a:gsLst>
            <a:gs pos="0">
              <a:schemeClr val="accent5">
                <a:hueOff val="-7353344"/>
                <a:satOff val="-10228"/>
                <a:lumOff val="-3922"/>
                <a:alphaOff val="0"/>
                <a:tint val="60000"/>
                <a:satMod val="160000"/>
              </a:schemeClr>
            </a:gs>
            <a:gs pos="46000">
              <a:schemeClr val="accent5">
                <a:hueOff val="-7353344"/>
                <a:satOff val="-10228"/>
                <a:lumOff val="-3922"/>
                <a:alphaOff val="0"/>
                <a:tint val="86000"/>
                <a:satMod val="160000"/>
              </a:schemeClr>
            </a:gs>
            <a:gs pos="100000">
              <a:schemeClr val="accent5">
                <a:hueOff val="-7353344"/>
                <a:satOff val="-10228"/>
                <a:lumOff val="-3922"/>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31872"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1" kern="1200" dirty="0"/>
            <a:t>Responsibility Therapy</a:t>
          </a:r>
        </a:p>
      </dsp:txBody>
      <dsp:txXfrm>
        <a:off x="411090" y="3535375"/>
        <a:ext cx="9320885" cy="544091"/>
      </dsp:txXfrm>
    </dsp:sp>
    <dsp:sp modelId="{E42E6289-A38A-4E62-AA97-49FE5B343647}">
      <dsp:nvSpPr>
        <dsp:cNvPr id="0" name=""/>
        <dsp:cNvSpPr/>
      </dsp:nvSpPr>
      <dsp:spPr>
        <a:xfrm>
          <a:off x="71032" y="3467363"/>
          <a:ext cx="680114" cy="680114"/>
        </a:xfrm>
        <a:prstGeom prst="ellipse">
          <a:avLst/>
        </a:prstGeom>
        <a:solidFill>
          <a:schemeClr val="lt1">
            <a:hueOff val="0"/>
            <a:satOff val="0"/>
            <a:lumOff val="0"/>
            <a:alphaOff val="0"/>
          </a:schemeClr>
        </a:solidFill>
        <a:ln w="9525" cap="flat" cmpd="sng" algn="ctr">
          <a:solidFill>
            <a:schemeClr val="accent5">
              <a:hueOff val="-7353344"/>
              <a:satOff val="-10228"/>
              <a:lumOff val="-3922"/>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5E296-7AC7-4DCF-91FC-DAAC11C522A9}">
      <dsp:nvSpPr>
        <dsp:cNvPr id="0" name=""/>
        <dsp:cNvSpPr/>
      </dsp:nvSpPr>
      <dsp:spPr>
        <a:xfrm>
          <a:off x="0" y="307617"/>
          <a:ext cx="9791700" cy="178605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759945" tIns="374904" rIns="759945" bIns="128016"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solidFill>
                <a:schemeClr val="accent5">
                  <a:lumMod val="50000"/>
                </a:schemeClr>
              </a:solidFill>
            </a:rPr>
            <a:t>This programme tackled the attitudes and behaviour of persistent offenders. Its aim- to teach offenders new skills and techniques:</a:t>
          </a:r>
          <a:endParaRPr lang="en-GB" sz="1800" kern="1200" dirty="0">
            <a:solidFill>
              <a:schemeClr val="accent5">
                <a:lumMod val="50000"/>
              </a:schemeClr>
            </a:solidFill>
          </a:endParaRPr>
        </a:p>
        <a:p>
          <a:pPr marL="342900" lvl="2" indent="-171450" algn="l" defTabSz="800100">
            <a:lnSpc>
              <a:spcPct val="90000"/>
            </a:lnSpc>
            <a:spcBef>
              <a:spcPct val="0"/>
            </a:spcBef>
            <a:spcAft>
              <a:spcPct val="15000"/>
            </a:spcAft>
            <a:buChar char="•"/>
          </a:pPr>
          <a:r>
            <a:rPr lang="en-GB" sz="1800" b="1" kern="1200" dirty="0">
              <a:solidFill>
                <a:schemeClr val="accent5">
                  <a:lumMod val="50000"/>
                </a:schemeClr>
              </a:solidFill>
            </a:rPr>
            <a:t>To stop them offending</a:t>
          </a:r>
        </a:p>
        <a:p>
          <a:pPr marL="342900" lvl="2" indent="-171450" algn="l" defTabSz="800100">
            <a:lnSpc>
              <a:spcPct val="90000"/>
            </a:lnSpc>
            <a:spcBef>
              <a:spcPct val="0"/>
            </a:spcBef>
            <a:spcAft>
              <a:spcPct val="15000"/>
            </a:spcAft>
            <a:buChar char="•"/>
          </a:pPr>
          <a:r>
            <a:rPr lang="en-GB" sz="1800" b="1" kern="1200" dirty="0">
              <a:solidFill>
                <a:schemeClr val="accent5">
                  <a:lumMod val="50000"/>
                </a:schemeClr>
              </a:solidFill>
            </a:rPr>
            <a:t>To control their thoughts, feelings and actions</a:t>
          </a:r>
        </a:p>
        <a:p>
          <a:pPr marL="342900" lvl="2" indent="-171450" algn="l" defTabSz="800100">
            <a:lnSpc>
              <a:spcPct val="90000"/>
            </a:lnSpc>
            <a:spcBef>
              <a:spcPct val="0"/>
            </a:spcBef>
            <a:spcAft>
              <a:spcPct val="15000"/>
            </a:spcAft>
            <a:buChar char="•"/>
          </a:pPr>
          <a:r>
            <a:rPr lang="en-GB" sz="1800" b="1" kern="1200" dirty="0">
              <a:solidFill>
                <a:schemeClr val="accent5">
                  <a:lumMod val="50000"/>
                </a:schemeClr>
              </a:solidFill>
            </a:rPr>
            <a:t>To change their attitudes and behaviours</a:t>
          </a:r>
          <a:endParaRPr lang="en-US" sz="1800" b="1" kern="1200" dirty="0">
            <a:solidFill>
              <a:schemeClr val="accent5">
                <a:lumMod val="50000"/>
              </a:schemeClr>
            </a:solidFill>
          </a:endParaRPr>
        </a:p>
      </dsp:txBody>
      <dsp:txXfrm>
        <a:off x="0" y="307617"/>
        <a:ext cx="9791700" cy="1786050"/>
      </dsp:txXfrm>
    </dsp:sp>
    <dsp:sp modelId="{3898448F-A34B-4E3B-90DA-28981DCDF903}">
      <dsp:nvSpPr>
        <dsp:cNvPr id="0" name=""/>
        <dsp:cNvSpPr/>
      </dsp:nvSpPr>
      <dsp:spPr>
        <a:xfrm>
          <a:off x="489585" y="41937"/>
          <a:ext cx="6854190" cy="531360"/>
        </a:xfrm>
        <a:prstGeom prst="roundRect">
          <a:avLst/>
        </a:prstGeom>
        <a:gradFill rotWithShape="0">
          <a:gsLst>
            <a:gs pos="0">
              <a:schemeClr val="accent5">
                <a:hueOff val="0"/>
                <a:satOff val="0"/>
                <a:lumOff val="0"/>
                <a:alphaOff val="0"/>
                <a:tint val="60000"/>
                <a:satMod val="160000"/>
              </a:schemeClr>
            </a:gs>
            <a:gs pos="46000">
              <a:schemeClr val="accent5">
                <a:hueOff val="0"/>
                <a:satOff val="0"/>
                <a:lumOff val="0"/>
                <a:alphaOff val="0"/>
                <a:tint val="86000"/>
                <a:satMod val="160000"/>
              </a:schemeClr>
            </a:gs>
            <a:gs pos="100000">
              <a:schemeClr val="accent5">
                <a:hueOff val="0"/>
                <a:satOff val="0"/>
                <a:lumOff val="0"/>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59072" tIns="0" rIns="259072" bIns="0" numCol="1" spcCol="1270" anchor="ctr" anchorCtr="0">
          <a:noAutofit/>
        </a:bodyPr>
        <a:lstStyle/>
        <a:p>
          <a:pPr marL="0" lvl="0" indent="0" algn="l" defTabSz="800100">
            <a:lnSpc>
              <a:spcPct val="90000"/>
            </a:lnSpc>
            <a:spcBef>
              <a:spcPct val="0"/>
            </a:spcBef>
            <a:spcAft>
              <a:spcPct val="35000"/>
            </a:spcAft>
            <a:buNone/>
          </a:pPr>
          <a:r>
            <a:rPr lang="en-GB" sz="1800" kern="1200" dirty="0"/>
            <a:t>Think First</a:t>
          </a:r>
        </a:p>
      </dsp:txBody>
      <dsp:txXfrm>
        <a:off x="515524" y="67876"/>
        <a:ext cx="6802312" cy="479482"/>
      </dsp:txXfrm>
    </dsp:sp>
    <dsp:sp modelId="{04284B2A-1100-4FFF-9C4A-2AADD00ED8CB}">
      <dsp:nvSpPr>
        <dsp:cNvPr id="0" name=""/>
        <dsp:cNvSpPr/>
      </dsp:nvSpPr>
      <dsp:spPr>
        <a:xfrm>
          <a:off x="0" y="2456548"/>
          <a:ext cx="9791700" cy="1020600"/>
        </a:xfrm>
        <a:prstGeom prst="rect">
          <a:avLst/>
        </a:prstGeom>
        <a:solidFill>
          <a:schemeClr val="lt1">
            <a:alpha val="90000"/>
            <a:hueOff val="0"/>
            <a:satOff val="0"/>
            <a:lumOff val="0"/>
            <a:alphaOff val="0"/>
          </a:schemeClr>
        </a:solidFill>
        <a:ln w="9525" cap="flat" cmpd="sng" algn="ctr">
          <a:solidFill>
            <a:schemeClr val="accent5">
              <a:hueOff val="-3676672"/>
              <a:satOff val="-5114"/>
              <a:lumOff val="-1961"/>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759945" tIns="374904" rIns="759945" bIns="128016"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solidFill>
                <a:schemeClr val="accent5">
                  <a:lumMod val="50000"/>
                </a:schemeClr>
              </a:solidFill>
            </a:rPr>
            <a:t>ART incorporates skills training, anger control and moral reasoning training. </a:t>
          </a:r>
          <a:endParaRPr lang="en-GB" sz="1800" kern="1200" dirty="0">
            <a:solidFill>
              <a:schemeClr val="accent5">
                <a:lumMod val="50000"/>
              </a:schemeClr>
            </a:solidFill>
          </a:endParaRPr>
        </a:p>
        <a:p>
          <a:pPr marL="171450" lvl="1" indent="-171450" algn="l" defTabSz="800100">
            <a:lnSpc>
              <a:spcPct val="90000"/>
            </a:lnSpc>
            <a:spcBef>
              <a:spcPct val="0"/>
            </a:spcBef>
            <a:spcAft>
              <a:spcPct val="15000"/>
            </a:spcAft>
            <a:buChar char="•"/>
          </a:pPr>
          <a:r>
            <a:rPr lang="en-GB" sz="1800" b="1" kern="1200" dirty="0">
              <a:solidFill>
                <a:schemeClr val="accent5">
                  <a:lumMod val="50000"/>
                </a:schemeClr>
              </a:solidFill>
            </a:rPr>
            <a:t>When offenders complete the programme, recidivism is significantly lowered</a:t>
          </a:r>
          <a:r>
            <a:rPr lang="en-GB" sz="1800" b="1" kern="1200" dirty="0"/>
            <a:t>.</a:t>
          </a:r>
        </a:p>
      </dsp:txBody>
      <dsp:txXfrm>
        <a:off x="0" y="2456548"/>
        <a:ext cx="9791700" cy="1020600"/>
      </dsp:txXfrm>
    </dsp:sp>
    <dsp:sp modelId="{349195CF-4F6F-42D3-8929-45124C7A3A42}">
      <dsp:nvSpPr>
        <dsp:cNvPr id="0" name=""/>
        <dsp:cNvSpPr/>
      </dsp:nvSpPr>
      <dsp:spPr>
        <a:xfrm>
          <a:off x="489585" y="2190868"/>
          <a:ext cx="6854190" cy="531360"/>
        </a:xfrm>
        <a:prstGeom prst="roundRect">
          <a:avLst/>
        </a:prstGeom>
        <a:gradFill rotWithShape="0">
          <a:gsLst>
            <a:gs pos="0">
              <a:schemeClr val="accent5">
                <a:hueOff val="-3676672"/>
                <a:satOff val="-5114"/>
                <a:lumOff val="-1961"/>
                <a:alphaOff val="0"/>
                <a:tint val="60000"/>
                <a:satMod val="160000"/>
              </a:schemeClr>
            </a:gs>
            <a:gs pos="46000">
              <a:schemeClr val="accent5">
                <a:hueOff val="-3676672"/>
                <a:satOff val="-5114"/>
                <a:lumOff val="-1961"/>
                <a:alphaOff val="0"/>
                <a:tint val="86000"/>
                <a:satMod val="160000"/>
              </a:schemeClr>
            </a:gs>
            <a:gs pos="100000">
              <a:schemeClr val="accent5">
                <a:hueOff val="-3676672"/>
                <a:satOff val="-5114"/>
                <a:lumOff val="-1961"/>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59072" tIns="0" rIns="259072" bIns="0" numCol="1" spcCol="1270" anchor="ctr" anchorCtr="0">
          <a:noAutofit/>
        </a:bodyPr>
        <a:lstStyle/>
        <a:p>
          <a:pPr marL="0" lvl="0" indent="0" algn="l" defTabSz="800100">
            <a:lnSpc>
              <a:spcPct val="90000"/>
            </a:lnSpc>
            <a:spcBef>
              <a:spcPct val="0"/>
            </a:spcBef>
            <a:spcAft>
              <a:spcPct val="35000"/>
            </a:spcAft>
            <a:buNone/>
          </a:pPr>
          <a:r>
            <a:rPr lang="en-GB" sz="1800" kern="1200" dirty="0"/>
            <a:t>Aggression Replacement Training (ART)</a:t>
          </a:r>
        </a:p>
      </dsp:txBody>
      <dsp:txXfrm>
        <a:off x="515524" y="2216807"/>
        <a:ext cx="6802312" cy="479482"/>
      </dsp:txXfrm>
    </dsp:sp>
    <dsp:sp modelId="{A3A66F6A-EE63-4C9A-9BC0-8A723B730DDF}">
      <dsp:nvSpPr>
        <dsp:cNvPr id="0" name=""/>
        <dsp:cNvSpPr/>
      </dsp:nvSpPr>
      <dsp:spPr>
        <a:xfrm>
          <a:off x="0" y="3840028"/>
          <a:ext cx="9791700" cy="1247400"/>
        </a:xfrm>
        <a:prstGeom prst="rect">
          <a:avLst/>
        </a:prstGeom>
        <a:solidFill>
          <a:schemeClr val="lt1">
            <a:alpha val="90000"/>
            <a:hueOff val="0"/>
            <a:satOff val="0"/>
            <a:lumOff val="0"/>
            <a:alphaOff val="0"/>
          </a:schemeClr>
        </a:solidFill>
        <a:ln w="9525" cap="flat" cmpd="sng" algn="ctr">
          <a:solidFill>
            <a:schemeClr val="accent5">
              <a:hueOff val="-7353344"/>
              <a:satOff val="-10228"/>
              <a:lumOff val="-3922"/>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759945" tIns="374904" rIns="759945" bIns="128016"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solidFill>
                <a:schemeClr val="accent5">
                  <a:lumMod val="50000"/>
                </a:schemeClr>
              </a:solidFill>
            </a:rPr>
            <a:t>Conducted on female offenders compared to a control group, and no significant changes to the recidivism rates were found. </a:t>
          </a:r>
          <a:endParaRPr lang="en-GB" sz="1800" kern="1200" dirty="0">
            <a:solidFill>
              <a:schemeClr val="accent5">
                <a:lumMod val="50000"/>
              </a:schemeClr>
            </a:solidFill>
          </a:endParaRPr>
        </a:p>
        <a:p>
          <a:pPr marL="171450" lvl="1" indent="-171450" algn="l" defTabSz="800100">
            <a:lnSpc>
              <a:spcPct val="90000"/>
            </a:lnSpc>
            <a:spcBef>
              <a:spcPct val="0"/>
            </a:spcBef>
            <a:spcAft>
              <a:spcPct val="15000"/>
            </a:spcAft>
            <a:buChar char="•"/>
          </a:pPr>
          <a:r>
            <a:rPr lang="en-GB" sz="1800" b="1" kern="1200" dirty="0">
              <a:solidFill>
                <a:schemeClr val="accent5">
                  <a:lumMod val="50000"/>
                </a:schemeClr>
              </a:solidFill>
            </a:rPr>
            <a:t>WHY?</a:t>
          </a:r>
        </a:p>
      </dsp:txBody>
      <dsp:txXfrm>
        <a:off x="0" y="3840028"/>
        <a:ext cx="9791700" cy="1247400"/>
      </dsp:txXfrm>
    </dsp:sp>
    <dsp:sp modelId="{70E35B0C-3976-4C74-A8B7-90E0381896E5}">
      <dsp:nvSpPr>
        <dsp:cNvPr id="0" name=""/>
        <dsp:cNvSpPr/>
      </dsp:nvSpPr>
      <dsp:spPr>
        <a:xfrm>
          <a:off x="489585" y="3574348"/>
          <a:ext cx="6854190" cy="531360"/>
        </a:xfrm>
        <a:prstGeom prst="roundRect">
          <a:avLst/>
        </a:prstGeom>
        <a:gradFill rotWithShape="0">
          <a:gsLst>
            <a:gs pos="0">
              <a:schemeClr val="accent5">
                <a:hueOff val="-7353344"/>
                <a:satOff val="-10228"/>
                <a:lumOff val="-3922"/>
                <a:alphaOff val="0"/>
                <a:tint val="60000"/>
                <a:satMod val="160000"/>
              </a:schemeClr>
            </a:gs>
            <a:gs pos="46000">
              <a:schemeClr val="accent5">
                <a:hueOff val="-7353344"/>
                <a:satOff val="-10228"/>
                <a:lumOff val="-3922"/>
                <a:alphaOff val="0"/>
                <a:tint val="86000"/>
                <a:satMod val="160000"/>
              </a:schemeClr>
            </a:gs>
            <a:gs pos="100000">
              <a:schemeClr val="accent5">
                <a:hueOff val="-7353344"/>
                <a:satOff val="-10228"/>
                <a:lumOff val="-3922"/>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59072" tIns="0" rIns="259072" bIns="0" numCol="1" spcCol="1270" anchor="ctr" anchorCtr="0">
          <a:noAutofit/>
        </a:bodyPr>
        <a:lstStyle/>
        <a:p>
          <a:pPr marL="0" lvl="0" indent="0" algn="l" defTabSz="800100">
            <a:lnSpc>
              <a:spcPct val="90000"/>
            </a:lnSpc>
            <a:spcBef>
              <a:spcPct val="0"/>
            </a:spcBef>
            <a:spcAft>
              <a:spcPct val="35000"/>
            </a:spcAft>
            <a:buNone/>
          </a:pPr>
          <a:r>
            <a:rPr lang="en-GB" sz="1800" kern="1200" dirty="0"/>
            <a:t>Cognitive Skills Programmes</a:t>
          </a:r>
        </a:p>
      </dsp:txBody>
      <dsp:txXfrm>
        <a:off x="515524" y="3600287"/>
        <a:ext cx="6802312" cy="4794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EDCA5-3CA2-4E0C-A35E-B3A245E58503}">
      <dsp:nvSpPr>
        <dsp:cNvPr id="0" name=""/>
        <dsp:cNvSpPr/>
      </dsp:nvSpPr>
      <dsp:spPr>
        <a:xfrm>
          <a:off x="807" y="467186"/>
          <a:ext cx="3476794" cy="4172153"/>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44018" rIns="186690" bIns="0" numCol="1" spcCol="1270" anchor="t" anchorCtr="0">
          <a:noAutofit/>
        </a:bodyPr>
        <a:lstStyle/>
        <a:p>
          <a:pPr marL="0" lvl="0" indent="0" algn="r" defTabSz="1866900">
            <a:lnSpc>
              <a:spcPct val="90000"/>
            </a:lnSpc>
            <a:spcBef>
              <a:spcPct val="0"/>
            </a:spcBef>
            <a:spcAft>
              <a:spcPct val="35000"/>
            </a:spcAft>
            <a:buNone/>
          </a:pPr>
          <a:r>
            <a:rPr lang="en-GB" sz="4200" kern="1200" dirty="0"/>
            <a:t>1.</a:t>
          </a:r>
        </a:p>
      </dsp:txBody>
      <dsp:txXfrm rot="16200000">
        <a:off x="-1362095" y="1830090"/>
        <a:ext cx="3421165" cy="695358"/>
      </dsp:txXfrm>
    </dsp:sp>
    <dsp:sp modelId="{F7DF3EDA-EF5E-471E-80B9-09187EA4CFD0}">
      <dsp:nvSpPr>
        <dsp:cNvPr id="0" name=""/>
        <dsp:cNvSpPr/>
      </dsp:nvSpPr>
      <dsp:spPr>
        <a:xfrm>
          <a:off x="696166" y="467186"/>
          <a:ext cx="2590211" cy="4172153"/>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b="1" kern="1200"/>
            <a:t>Highlights the limited success of restorative justice, community sentencing and electronic monitoring. </a:t>
          </a:r>
          <a:endParaRPr lang="en-GB" sz="2800" kern="1200" dirty="0"/>
        </a:p>
      </dsp:txBody>
      <dsp:txXfrm>
        <a:off x="696166" y="467186"/>
        <a:ext cx="2590211" cy="4172153"/>
      </dsp:txXfrm>
    </dsp:sp>
    <dsp:sp modelId="{301ED1AD-8376-4BA1-B006-8F8211EC711B}">
      <dsp:nvSpPr>
        <dsp:cNvPr id="0" name=""/>
        <dsp:cNvSpPr/>
      </dsp:nvSpPr>
      <dsp:spPr>
        <a:xfrm>
          <a:off x="3599289" y="467186"/>
          <a:ext cx="3476794" cy="4172153"/>
        </a:xfrm>
        <a:prstGeom prst="roundRect">
          <a:avLst>
            <a:gd name="adj" fmla="val 5000"/>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44018" rIns="186690" bIns="0" numCol="1" spcCol="1270" anchor="t" anchorCtr="0">
          <a:noAutofit/>
        </a:bodyPr>
        <a:lstStyle/>
        <a:p>
          <a:pPr marL="0" lvl="0" indent="0" algn="r" defTabSz="1866900">
            <a:lnSpc>
              <a:spcPct val="90000"/>
            </a:lnSpc>
            <a:spcBef>
              <a:spcPct val="0"/>
            </a:spcBef>
            <a:spcAft>
              <a:spcPct val="35000"/>
            </a:spcAft>
            <a:buNone/>
          </a:pPr>
          <a:r>
            <a:rPr lang="en-GB" sz="4200" kern="1200" dirty="0"/>
            <a:t>2.</a:t>
          </a:r>
        </a:p>
      </dsp:txBody>
      <dsp:txXfrm rot="16200000">
        <a:off x="2236386" y="1830090"/>
        <a:ext cx="3421165" cy="695358"/>
      </dsp:txXfrm>
    </dsp:sp>
    <dsp:sp modelId="{D714C885-0E49-494D-85BE-91EEF9BC81C1}">
      <dsp:nvSpPr>
        <dsp:cNvPr id="0" name=""/>
        <dsp:cNvSpPr/>
      </dsp:nvSpPr>
      <dsp:spPr>
        <a:xfrm rot="5400000">
          <a:off x="3309905" y="3785396"/>
          <a:ext cx="613537" cy="521519"/>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95A888-5228-42A2-B413-E88742958517}">
      <dsp:nvSpPr>
        <dsp:cNvPr id="0" name=""/>
        <dsp:cNvSpPr/>
      </dsp:nvSpPr>
      <dsp:spPr>
        <a:xfrm>
          <a:off x="4294648" y="467186"/>
          <a:ext cx="2590211" cy="4172153"/>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b="1" kern="1200"/>
            <a:t>Conclusion:  identifies the need for early intervention for individuals at risk of offending. </a:t>
          </a:r>
          <a:endParaRPr lang="en-GB" sz="2800" kern="1200" dirty="0"/>
        </a:p>
      </dsp:txBody>
      <dsp:txXfrm>
        <a:off x="4294648" y="467186"/>
        <a:ext cx="2590211" cy="4172153"/>
      </dsp:txXfrm>
    </dsp:sp>
    <dsp:sp modelId="{C5648EF9-1744-497A-8938-B7B7E3FF8CF1}">
      <dsp:nvSpPr>
        <dsp:cNvPr id="0" name=""/>
        <dsp:cNvSpPr/>
      </dsp:nvSpPr>
      <dsp:spPr>
        <a:xfrm>
          <a:off x="7197771" y="467186"/>
          <a:ext cx="3476794" cy="4172153"/>
        </a:xfrm>
        <a:prstGeom prst="roundRect">
          <a:avLst>
            <a:gd name="adj" fmla="val 5000"/>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44018" rIns="186690" bIns="0" numCol="1" spcCol="1270" anchor="t" anchorCtr="0">
          <a:noAutofit/>
        </a:bodyPr>
        <a:lstStyle/>
        <a:p>
          <a:pPr marL="0" lvl="0" indent="0" algn="r" defTabSz="1866900">
            <a:lnSpc>
              <a:spcPct val="90000"/>
            </a:lnSpc>
            <a:spcBef>
              <a:spcPct val="0"/>
            </a:spcBef>
            <a:spcAft>
              <a:spcPct val="35000"/>
            </a:spcAft>
            <a:buNone/>
          </a:pPr>
          <a:r>
            <a:rPr lang="en-GB" sz="4200" kern="1200" dirty="0"/>
            <a:t>3</a:t>
          </a:r>
        </a:p>
      </dsp:txBody>
      <dsp:txXfrm rot="16200000">
        <a:off x="5834868" y="1830090"/>
        <a:ext cx="3421165" cy="695358"/>
      </dsp:txXfrm>
    </dsp:sp>
    <dsp:sp modelId="{3D672F8B-FDAE-4E2F-9948-017431AAF794}">
      <dsp:nvSpPr>
        <dsp:cNvPr id="0" name=""/>
        <dsp:cNvSpPr/>
      </dsp:nvSpPr>
      <dsp:spPr>
        <a:xfrm rot="5400000">
          <a:off x="6908387" y="3785396"/>
          <a:ext cx="613537" cy="521519"/>
        </a:xfrm>
        <a:prstGeom prst="flowChartExtract">
          <a:avLst/>
        </a:prstGeom>
        <a:solidFill>
          <a:schemeClr val="lt1">
            <a:hueOff val="0"/>
            <a:satOff val="0"/>
            <a:lumOff val="0"/>
            <a:alphaOff val="0"/>
          </a:schemeClr>
        </a:solidFill>
        <a:ln w="12700" cap="flat" cmpd="sng" algn="ctr">
          <a:solidFill>
            <a:schemeClr val="accent5">
              <a:hueOff val="-7353344"/>
              <a:satOff val="-10228"/>
              <a:lumOff val="-3922"/>
              <a:alphaOff val="0"/>
            </a:schemeClr>
          </a:solidFill>
          <a:prstDash val="solid"/>
        </a:ln>
        <a:effectLst/>
      </dsp:spPr>
      <dsp:style>
        <a:lnRef idx="2">
          <a:scrgbClr r="0" g="0" b="0"/>
        </a:lnRef>
        <a:fillRef idx="1">
          <a:scrgbClr r="0" g="0" b="0"/>
        </a:fillRef>
        <a:effectRef idx="0">
          <a:scrgbClr r="0" g="0" b="0"/>
        </a:effectRef>
        <a:fontRef idx="minor"/>
      </dsp:style>
    </dsp:sp>
    <dsp:sp modelId="{0C5B036D-B6D6-46CC-9771-F2F26C736611}">
      <dsp:nvSpPr>
        <dsp:cNvPr id="0" name=""/>
        <dsp:cNvSpPr/>
      </dsp:nvSpPr>
      <dsp:spPr>
        <a:xfrm>
          <a:off x="7893130" y="467186"/>
          <a:ext cx="2590211" cy="4172153"/>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b="1" kern="1200" dirty="0"/>
            <a:t>These individuals were usually exposed to psychological and or social variables which made their likelihood of committing offences increase.</a:t>
          </a:r>
          <a:endParaRPr lang="en-GB" sz="2800" kern="1200" dirty="0"/>
        </a:p>
      </dsp:txBody>
      <dsp:txXfrm>
        <a:off x="7893130" y="467186"/>
        <a:ext cx="2590211" cy="417215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067B80-4894-45DE-82B7-86FA3E26EF22}">
      <dsp:nvSpPr>
        <dsp:cNvPr id="0" name=""/>
        <dsp:cNvSpPr/>
      </dsp:nvSpPr>
      <dsp:spPr>
        <a:xfrm>
          <a:off x="0" y="0"/>
          <a:ext cx="9791700"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D13DF9-0A6D-4B40-BB75-E8ED7730A1AC}">
      <dsp:nvSpPr>
        <dsp:cNvPr id="0" name=""/>
        <dsp:cNvSpPr/>
      </dsp:nvSpPr>
      <dsp:spPr>
        <a:xfrm>
          <a:off x="0" y="0"/>
          <a:ext cx="195834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t> </a:t>
          </a:r>
          <a:r>
            <a:rPr lang="en-GB" sz="4200" b="1" kern="1200" dirty="0">
              <a:solidFill>
                <a:schemeClr val="accent5">
                  <a:lumMod val="50000"/>
                </a:schemeClr>
              </a:solidFill>
            </a:rPr>
            <a:t>NOMS (2010)</a:t>
          </a:r>
        </a:p>
      </dsp:txBody>
      <dsp:txXfrm>
        <a:off x="0" y="0"/>
        <a:ext cx="1958340" cy="2175669"/>
      </dsp:txXfrm>
    </dsp:sp>
    <dsp:sp modelId="{CA7479A6-AAC3-4B5E-B9CA-9748A925261E}">
      <dsp:nvSpPr>
        <dsp:cNvPr id="0" name=""/>
        <dsp:cNvSpPr/>
      </dsp:nvSpPr>
      <dsp:spPr>
        <a:xfrm>
          <a:off x="2105215" y="50567"/>
          <a:ext cx="7686484" cy="1011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solidFill>
                <a:schemeClr val="accent5">
                  <a:lumMod val="50000"/>
                </a:schemeClr>
              </a:solidFill>
            </a:rPr>
            <a:t>Aimed to consider the different ways in which individuals are affected by crime in order to apply this knowledge in the future. </a:t>
          </a:r>
          <a:endParaRPr lang="en-GB" sz="1700" kern="1200" dirty="0">
            <a:solidFill>
              <a:schemeClr val="accent5">
                <a:lumMod val="50000"/>
              </a:schemeClr>
            </a:solidFill>
          </a:endParaRPr>
        </a:p>
      </dsp:txBody>
      <dsp:txXfrm>
        <a:off x="2105215" y="50567"/>
        <a:ext cx="7686484" cy="1011346"/>
      </dsp:txXfrm>
    </dsp:sp>
    <dsp:sp modelId="{166AA6F1-9D41-4606-9F44-340F9CD42CBA}">
      <dsp:nvSpPr>
        <dsp:cNvPr id="0" name=""/>
        <dsp:cNvSpPr/>
      </dsp:nvSpPr>
      <dsp:spPr>
        <a:xfrm>
          <a:off x="1958340" y="1061913"/>
          <a:ext cx="78333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2F695E-4C54-48F8-A3D1-0A4CDB0492EC}">
      <dsp:nvSpPr>
        <dsp:cNvPr id="0" name=""/>
        <dsp:cNvSpPr/>
      </dsp:nvSpPr>
      <dsp:spPr>
        <a:xfrm>
          <a:off x="2105215" y="1112480"/>
          <a:ext cx="7686484" cy="1011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solidFill>
                <a:schemeClr val="accent5">
                  <a:lumMod val="50000"/>
                </a:schemeClr>
              </a:solidFill>
            </a:rPr>
            <a:t>This NOMS programme was designed to address specific risk factors associated with reoffending such as impulsivity, poor decision making, not thinking about the consequences and learning to think from other people's perspectives </a:t>
          </a:r>
          <a:endParaRPr lang="en-GB" sz="1700" kern="1200" dirty="0">
            <a:solidFill>
              <a:schemeClr val="accent5">
                <a:lumMod val="50000"/>
              </a:schemeClr>
            </a:solidFill>
          </a:endParaRPr>
        </a:p>
      </dsp:txBody>
      <dsp:txXfrm>
        <a:off x="2105215" y="1112480"/>
        <a:ext cx="7686484" cy="1011346"/>
      </dsp:txXfrm>
    </dsp:sp>
    <dsp:sp modelId="{30F80446-1F56-4040-8570-421E8E56F3FA}">
      <dsp:nvSpPr>
        <dsp:cNvPr id="0" name=""/>
        <dsp:cNvSpPr/>
      </dsp:nvSpPr>
      <dsp:spPr>
        <a:xfrm>
          <a:off x="1958340" y="2123826"/>
          <a:ext cx="78333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3427C7A-C6F0-4CD4-8778-1A5BEFCD8527}">
      <dsp:nvSpPr>
        <dsp:cNvPr id="0" name=""/>
        <dsp:cNvSpPr/>
      </dsp:nvSpPr>
      <dsp:spPr>
        <a:xfrm>
          <a:off x="0" y="2175669"/>
          <a:ext cx="9791700" cy="0"/>
        </a:xfrm>
        <a:prstGeom prst="line">
          <a:avLst/>
        </a:prstGeom>
        <a:solidFill>
          <a:schemeClr val="accent1">
            <a:shade val="50000"/>
            <a:hueOff val="334258"/>
            <a:satOff val="8955"/>
            <a:lumOff val="39453"/>
            <a:alphaOff val="0"/>
          </a:schemeClr>
        </a:solidFill>
        <a:ln w="12700" cap="flat" cmpd="sng" algn="ctr">
          <a:solidFill>
            <a:schemeClr val="accent1">
              <a:shade val="50000"/>
              <a:hueOff val="334258"/>
              <a:satOff val="8955"/>
              <a:lumOff val="394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CE55FB-E7D2-482D-8B32-3963B650C54A}">
      <dsp:nvSpPr>
        <dsp:cNvPr id="0" name=""/>
        <dsp:cNvSpPr/>
      </dsp:nvSpPr>
      <dsp:spPr>
        <a:xfrm>
          <a:off x="0" y="2175669"/>
          <a:ext cx="195834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b="1" kern="1200" dirty="0">
              <a:solidFill>
                <a:schemeClr val="accent5">
                  <a:lumMod val="50000"/>
                </a:schemeClr>
              </a:solidFill>
            </a:rPr>
            <a:t>CBT</a:t>
          </a:r>
        </a:p>
      </dsp:txBody>
      <dsp:txXfrm>
        <a:off x="0" y="2175669"/>
        <a:ext cx="1958340" cy="2175669"/>
      </dsp:txXfrm>
    </dsp:sp>
    <dsp:sp modelId="{9F478923-C532-4332-BA88-4F362186DF3F}">
      <dsp:nvSpPr>
        <dsp:cNvPr id="0" name=""/>
        <dsp:cNvSpPr/>
      </dsp:nvSpPr>
      <dsp:spPr>
        <a:xfrm>
          <a:off x="2105215" y="2226236"/>
          <a:ext cx="7686484" cy="1011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solidFill>
                <a:schemeClr val="accent5">
                  <a:lumMod val="50000"/>
                </a:schemeClr>
              </a:solidFill>
            </a:rPr>
            <a:t>Recidivism rates were studied of 2 groups of prisoners serving a sentence of 2 or more years. One group (treatment group) were given cognitive training. The two most widely used are ETS &amp; R&amp;R  (enhanced thinking skills and reasoning and rehabilitation). </a:t>
          </a:r>
          <a:endParaRPr lang="en-GB" sz="1700" kern="1200" dirty="0">
            <a:solidFill>
              <a:schemeClr val="accent5">
                <a:lumMod val="50000"/>
              </a:schemeClr>
            </a:solidFill>
          </a:endParaRPr>
        </a:p>
      </dsp:txBody>
      <dsp:txXfrm>
        <a:off x="2105215" y="2226236"/>
        <a:ext cx="7686484" cy="1011346"/>
      </dsp:txXfrm>
    </dsp:sp>
    <dsp:sp modelId="{299CA69A-AA23-4212-9682-F81A175882E6}">
      <dsp:nvSpPr>
        <dsp:cNvPr id="0" name=""/>
        <dsp:cNvSpPr/>
      </dsp:nvSpPr>
      <dsp:spPr>
        <a:xfrm>
          <a:off x="1958340" y="3237582"/>
          <a:ext cx="78333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AC7484-301C-4C16-AB44-27A5BA0EB42A}">
      <dsp:nvSpPr>
        <dsp:cNvPr id="0" name=""/>
        <dsp:cNvSpPr/>
      </dsp:nvSpPr>
      <dsp:spPr>
        <a:xfrm>
          <a:off x="2105215" y="3288149"/>
          <a:ext cx="7686484" cy="1011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solidFill>
                <a:schemeClr val="accent5">
                  <a:lumMod val="50000"/>
                </a:schemeClr>
              </a:solidFill>
            </a:rPr>
            <a:t>However, no effects in the recidivism rate 2 years later. </a:t>
          </a:r>
          <a:endParaRPr lang="en-GB" sz="1700" kern="1200" dirty="0">
            <a:solidFill>
              <a:schemeClr val="accent5">
                <a:lumMod val="50000"/>
              </a:schemeClr>
            </a:solidFill>
          </a:endParaRPr>
        </a:p>
      </dsp:txBody>
      <dsp:txXfrm>
        <a:off x="2105215" y="3288149"/>
        <a:ext cx="7686484" cy="1011346"/>
      </dsp:txXfrm>
    </dsp:sp>
    <dsp:sp modelId="{27A0103E-55FC-4B3A-9FA5-DD3E98C3CE68}">
      <dsp:nvSpPr>
        <dsp:cNvPr id="0" name=""/>
        <dsp:cNvSpPr/>
      </dsp:nvSpPr>
      <dsp:spPr>
        <a:xfrm>
          <a:off x="1958340" y="4299495"/>
          <a:ext cx="78333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A71F0-F73F-475C-B868-2D080B6F4DA0}">
      <dsp:nvSpPr>
        <dsp:cNvPr id="0" name=""/>
        <dsp:cNvSpPr/>
      </dsp:nvSpPr>
      <dsp:spPr>
        <a:xfrm>
          <a:off x="0" y="0"/>
          <a:ext cx="8241398" cy="1108294"/>
        </a:xfrm>
        <a:prstGeom prst="roundRect">
          <a:avLst>
            <a:gd name="adj" fmla="val 10000"/>
          </a:avLst>
        </a:prstGeom>
        <a:gradFill rotWithShape="0">
          <a:gsLst>
            <a:gs pos="0">
              <a:schemeClr val="accent1">
                <a:shade val="50000"/>
                <a:hueOff val="0"/>
                <a:satOff val="0"/>
                <a:lumOff val="0"/>
                <a:alphaOff val="0"/>
                <a:tint val="60000"/>
                <a:satMod val="160000"/>
              </a:schemeClr>
            </a:gs>
            <a:gs pos="46000">
              <a:schemeClr val="accent1">
                <a:shade val="50000"/>
                <a:hueOff val="0"/>
                <a:satOff val="0"/>
                <a:lumOff val="0"/>
                <a:alphaOff val="0"/>
                <a:tint val="86000"/>
                <a:satMod val="160000"/>
              </a:schemeClr>
            </a:gs>
            <a:gs pos="100000">
              <a:schemeClr val="accent1">
                <a:shade val="50000"/>
                <a:hueOff val="0"/>
                <a:satOff val="0"/>
                <a:lumOff val="0"/>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They focused on improving impulsivity scores and found that this was beneficial for 47% of the participants. </a:t>
          </a:r>
          <a:endParaRPr lang="en-GB" sz="2200" kern="1200" dirty="0"/>
        </a:p>
      </dsp:txBody>
      <dsp:txXfrm>
        <a:off x="32461" y="32461"/>
        <a:ext cx="6951811" cy="1043372"/>
      </dsp:txXfrm>
    </dsp:sp>
    <dsp:sp modelId="{8AB5EF1F-670D-447A-9A13-5247B9CF6C3E}">
      <dsp:nvSpPr>
        <dsp:cNvPr id="0" name=""/>
        <dsp:cNvSpPr/>
      </dsp:nvSpPr>
      <dsp:spPr>
        <a:xfrm>
          <a:off x="690217" y="1309802"/>
          <a:ext cx="8241398" cy="1108294"/>
        </a:xfrm>
        <a:prstGeom prst="roundRect">
          <a:avLst>
            <a:gd name="adj" fmla="val 10000"/>
          </a:avLst>
        </a:prstGeom>
        <a:gradFill rotWithShape="0">
          <a:gsLst>
            <a:gs pos="0">
              <a:schemeClr val="accent1">
                <a:shade val="50000"/>
                <a:hueOff val="167129"/>
                <a:satOff val="4478"/>
                <a:lumOff val="19726"/>
                <a:alphaOff val="0"/>
                <a:tint val="60000"/>
                <a:satMod val="160000"/>
              </a:schemeClr>
            </a:gs>
            <a:gs pos="46000">
              <a:schemeClr val="accent1">
                <a:shade val="50000"/>
                <a:hueOff val="167129"/>
                <a:satOff val="4478"/>
                <a:lumOff val="19726"/>
                <a:alphaOff val="0"/>
                <a:tint val="86000"/>
                <a:satMod val="160000"/>
              </a:schemeClr>
            </a:gs>
            <a:gs pos="100000">
              <a:schemeClr val="accent1">
                <a:shade val="50000"/>
                <a:hueOff val="167129"/>
                <a:satOff val="4478"/>
                <a:lumOff val="19726"/>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Qualitative research has also been supportive. Prison staff reported that ETS worked best for offenders with impulsivity problems, underachievers and addicts. </a:t>
          </a:r>
          <a:endParaRPr lang="en-GB" sz="2200" kern="1200" dirty="0"/>
        </a:p>
      </dsp:txBody>
      <dsp:txXfrm>
        <a:off x="722678" y="1342263"/>
        <a:ext cx="6765868" cy="1043372"/>
      </dsp:txXfrm>
    </dsp:sp>
    <dsp:sp modelId="{3B9BA541-C767-494A-ACD7-7B24C20249A8}">
      <dsp:nvSpPr>
        <dsp:cNvPr id="0" name=""/>
        <dsp:cNvSpPr/>
      </dsp:nvSpPr>
      <dsp:spPr>
        <a:xfrm>
          <a:off x="1370132" y="2619604"/>
          <a:ext cx="8241398" cy="1108294"/>
        </a:xfrm>
        <a:prstGeom prst="roundRect">
          <a:avLst>
            <a:gd name="adj" fmla="val 10000"/>
          </a:avLst>
        </a:prstGeom>
        <a:gradFill rotWithShape="0">
          <a:gsLst>
            <a:gs pos="0">
              <a:schemeClr val="accent1">
                <a:shade val="50000"/>
                <a:hueOff val="334258"/>
                <a:satOff val="8955"/>
                <a:lumOff val="39453"/>
                <a:alphaOff val="0"/>
                <a:tint val="60000"/>
                <a:satMod val="160000"/>
              </a:schemeClr>
            </a:gs>
            <a:gs pos="46000">
              <a:schemeClr val="accent1">
                <a:shade val="50000"/>
                <a:hueOff val="334258"/>
                <a:satOff val="8955"/>
                <a:lumOff val="39453"/>
                <a:alphaOff val="0"/>
                <a:tint val="86000"/>
                <a:satMod val="160000"/>
              </a:schemeClr>
            </a:gs>
            <a:gs pos="100000">
              <a:schemeClr val="accent1">
                <a:shade val="50000"/>
                <a:hueOff val="334258"/>
                <a:satOff val="8955"/>
                <a:lumOff val="39453"/>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chemeClr val="accent5">
                  <a:lumMod val="50000"/>
                </a:schemeClr>
              </a:solidFill>
            </a:rPr>
            <a:t>In relation to recidivism rates, these programmes work best if they are completed, and for individuals who are classed as medium to high risk. </a:t>
          </a:r>
          <a:endParaRPr lang="en-GB" sz="2200" kern="1200" dirty="0">
            <a:solidFill>
              <a:schemeClr val="accent5">
                <a:lumMod val="50000"/>
              </a:schemeClr>
            </a:solidFill>
          </a:endParaRPr>
        </a:p>
      </dsp:txBody>
      <dsp:txXfrm>
        <a:off x="1402593" y="2652065"/>
        <a:ext cx="6776169" cy="1043372"/>
      </dsp:txXfrm>
    </dsp:sp>
    <dsp:sp modelId="{B1374341-0BFA-42A0-BAED-A941B8B89093}">
      <dsp:nvSpPr>
        <dsp:cNvPr id="0" name=""/>
        <dsp:cNvSpPr/>
      </dsp:nvSpPr>
      <dsp:spPr>
        <a:xfrm>
          <a:off x="2060349" y="3929406"/>
          <a:ext cx="8241398" cy="1108294"/>
        </a:xfrm>
        <a:prstGeom prst="roundRect">
          <a:avLst>
            <a:gd name="adj" fmla="val 10000"/>
          </a:avLst>
        </a:prstGeom>
        <a:gradFill rotWithShape="0">
          <a:gsLst>
            <a:gs pos="0">
              <a:schemeClr val="accent1">
                <a:shade val="50000"/>
                <a:hueOff val="167129"/>
                <a:satOff val="4478"/>
                <a:lumOff val="19726"/>
                <a:alphaOff val="0"/>
                <a:tint val="60000"/>
                <a:satMod val="160000"/>
              </a:schemeClr>
            </a:gs>
            <a:gs pos="46000">
              <a:schemeClr val="accent1">
                <a:shade val="50000"/>
                <a:hueOff val="167129"/>
                <a:satOff val="4478"/>
                <a:lumOff val="19726"/>
                <a:alphaOff val="0"/>
                <a:tint val="86000"/>
                <a:satMod val="160000"/>
              </a:schemeClr>
            </a:gs>
            <a:gs pos="100000">
              <a:schemeClr val="accent1">
                <a:shade val="50000"/>
                <a:hueOff val="167129"/>
                <a:satOff val="4478"/>
                <a:lumOff val="19726"/>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chemeClr val="accent4">
                  <a:lumMod val="20000"/>
                  <a:lumOff val="80000"/>
                </a:schemeClr>
              </a:solidFill>
            </a:rPr>
            <a:t>However, one flaw is that they are mainly focused on male offenders, and they need to be adapted for women. </a:t>
          </a:r>
          <a:endParaRPr lang="en-GB" sz="2200" kern="1200" dirty="0">
            <a:solidFill>
              <a:schemeClr val="accent4">
                <a:lumMod val="20000"/>
                <a:lumOff val="80000"/>
              </a:schemeClr>
            </a:solidFill>
          </a:endParaRPr>
        </a:p>
      </dsp:txBody>
      <dsp:txXfrm>
        <a:off x="2092810" y="3961867"/>
        <a:ext cx="6765868" cy="1043372"/>
      </dsp:txXfrm>
    </dsp:sp>
    <dsp:sp modelId="{1C6F8531-544A-4EE0-89E2-961F5B9954F2}">
      <dsp:nvSpPr>
        <dsp:cNvPr id="0" name=""/>
        <dsp:cNvSpPr/>
      </dsp:nvSpPr>
      <dsp:spPr>
        <a:xfrm>
          <a:off x="7521007" y="848852"/>
          <a:ext cx="720391" cy="720391"/>
        </a:xfrm>
        <a:prstGeom prst="downArrow">
          <a:avLst>
            <a:gd name="adj1" fmla="val 55000"/>
            <a:gd name="adj2" fmla="val 45000"/>
          </a:avLst>
        </a:prstGeom>
        <a:solidFill>
          <a:schemeClr val="accent1">
            <a:alpha val="90000"/>
            <a:tint val="55000"/>
            <a:hueOff val="0"/>
            <a:satOff val="0"/>
            <a:lumOff val="0"/>
            <a:alphaOff val="0"/>
          </a:schemeClr>
        </a:solidFill>
        <a:ln w="9525" cap="flat" cmpd="sng" algn="ctr">
          <a:solidFill>
            <a:schemeClr val="accent1">
              <a:alpha val="90000"/>
              <a:tint val="55000"/>
              <a:hueOff val="0"/>
              <a:satOff val="0"/>
              <a:lumOff val="0"/>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7683095" y="848852"/>
        <a:ext cx="396215" cy="542094"/>
      </dsp:txXfrm>
    </dsp:sp>
    <dsp:sp modelId="{F1A36C0A-B52F-4D6F-984D-B66DAFDC3CA9}">
      <dsp:nvSpPr>
        <dsp:cNvPr id="0" name=""/>
        <dsp:cNvSpPr/>
      </dsp:nvSpPr>
      <dsp:spPr>
        <a:xfrm>
          <a:off x="8211224" y="2158654"/>
          <a:ext cx="720391" cy="720391"/>
        </a:xfrm>
        <a:prstGeom prst="downArrow">
          <a:avLst>
            <a:gd name="adj1" fmla="val 55000"/>
            <a:gd name="adj2" fmla="val 45000"/>
          </a:avLst>
        </a:prstGeom>
        <a:solidFill>
          <a:schemeClr val="accent1">
            <a:alpha val="90000"/>
            <a:tint val="55000"/>
            <a:hueOff val="0"/>
            <a:satOff val="0"/>
            <a:lumOff val="0"/>
            <a:alphaOff val="0"/>
          </a:schemeClr>
        </a:solidFill>
        <a:ln w="9525" cap="flat" cmpd="sng" algn="ctr">
          <a:solidFill>
            <a:schemeClr val="accent1">
              <a:alpha val="90000"/>
              <a:tint val="55000"/>
              <a:hueOff val="0"/>
              <a:satOff val="0"/>
              <a:lumOff val="0"/>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8373312" y="2158654"/>
        <a:ext cx="396215" cy="542094"/>
      </dsp:txXfrm>
    </dsp:sp>
    <dsp:sp modelId="{D5D6C972-CABE-40B9-B11B-5EE76CAB7653}">
      <dsp:nvSpPr>
        <dsp:cNvPr id="0" name=""/>
        <dsp:cNvSpPr/>
      </dsp:nvSpPr>
      <dsp:spPr>
        <a:xfrm>
          <a:off x="8891139" y="3468457"/>
          <a:ext cx="720391" cy="720391"/>
        </a:xfrm>
        <a:prstGeom prst="downArrow">
          <a:avLst>
            <a:gd name="adj1" fmla="val 55000"/>
            <a:gd name="adj2" fmla="val 45000"/>
          </a:avLst>
        </a:prstGeom>
        <a:solidFill>
          <a:schemeClr val="accent1">
            <a:alpha val="90000"/>
            <a:tint val="55000"/>
            <a:hueOff val="0"/>
            <a:satOff val="0"/>
            <a:lumOff val="0"/>
            <a:alphaOff val="0"/>
          </a:schemeClr>
        </a:solidFill>
        <a:ln w="9525" cap="flat" cmpd="sng" algn="ctr">
          <a:solidFill>
            <a:schemeClr val="accent1">
              <a:alpha val="90000"/>
              <a:tint val="55000"/>
              <a:hueOff val="0"/>
              <a:satOff val="0"/>
              <a:lumOff val="0"/>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9053227" y="3468457"/>
        <a:ext cx="396215" cy="54209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F1E1E-FE64-4761-AF4C-1C69D16BC7CD}">
      <dsp:nvSpPr>
        <dsp:cNvPr id="0" name=""/>
        <dsp:cNvSpPr/>
      </dsp:nvSpPr>
      <dsp:spPr>
        <a:xfrm>
          <a:off x="0" y="0"/>
          <a:ext cx="9791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E75E50-3E91-4C86-87AC-C8E869EC1031}">
      <dsp:nvSpPr>
        <dsp:cNvPr id="0" name=""/>
        <dsp:cNvSpPr/>
      </dsp:nvSpPr>
      <dsp:spPr>
        <a:xfrm>
          <a:off x="0" y="0"/>
          <a:ext cx="1958340" cy="435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solidFill>
                <a:schemeClr val="accent1">
                  <a:lumMod val="50000"/>
                </a:schemeClr>
              </a:solidFill>
            </a:rPr>
            <a:t>To enhance parenting skills and provide intensive family therapy to troubled teens and delinquent teens </a:t>
          </a:r>
          <a:endParaRPr lang="en-GB" sz="2700" kern="1200" dirty="0"/>
        </a:p>
      </dsp:txBody>
      <dsp:txXfrm>
        <a:off x="0" y="0"/>
        <a:ext cx="1958340" cy="4351338"/>
      </dsp:txXfrm>
    </dsp:sp>
    <dsp:sp modelId="{A84FE708-1320-477D-AC75-46DD1CE7C308}">
      <dsp:nvSpPr>
        <dsp:cNvPr id="0" name=""/>
        <dsp:cNvSpPr/>
      </dsp:nvSpPr>
      <dsp:spPr>
        <a:xfrm>
          <a:off x="2105215" y="51151"/>
          <a:ext cx="7686484"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accent1">
                  <a:lumMod val="50000"/>
                </a:schemeClr>
              </a:solidFill>
            </a:rPr>
            <a:t>To empower youths to cope with the family, peer, school, and neighbourhood problems.</a:t>
          </a:r>
          <a:endParaRPr lang="en-GB" sz="2200" kern="1200" dirty="0"/>
        </a:p>
      </dsp:txBody>
      <dsp:txXfrm>
        <a:off x="2105215" y="51151"/>
        <a:ext cx="7686484" cy="1023031"/>
      </dsp:txXfrm>
    </dsp:sp>
    <dsp:sp modelId="{422E2A98-AAFE-48DE-9642-FFE936212AE6}">
      <dsp:nvSpPr>
        <dsp:cNvPr id="0" name=""/>
        <dsp:cNvSpPr/>
      </dsp:nvSpPr>
      <dsp:spPr>
        <a:xfrm>
          <a:off x="1958340" y="1074183"/>
          <a:ext cx="78333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655F740-B739-4CF8-AD7E-72595B173F57}">
      <dsp:nvSpPr>
        <dsp:cNvPr id="0" name=""/>
        <dsp:cNvSpPr/>
      </dsp:nvSpPr>
      <dsp:spPr>
        <a:xfrm>
          <a:off x="2105215" y="1125335"/>
          <a:ext cx="7686484"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accent1">
                  <a:lumMod val="50000"/>
                </a:schemeClr>
              </a:solidFill>
            </a:rPr>
            <a:t>Borduin followed individuals and their families who received MST over the last 22 years compared to those who received individual therapy. </a:t>
          </a:r>
          <a:endParaRPr lang="en-GB" sz="2200" kern="1200" dirty="0"/>
        </a:p>
      </dsp:txBody>
      <dsp:txXfrm>
        <a:off x="2105215" y="1125335"/>
        <a:ext cx="7686484" cy="1023031"/>
      </dsp:txXfrm>
    </dsp:sp>
    <dsp:sp modelId="{4CC9CAA1-7D6B-4AC4-BF96-C6D7436D9638}">
      <dsp:nvSpPr>
        <dsp:cNvPr id="0" name=""/>
        <dsp:cNvSpPr/>
      </dsp:nvSpPr>
      <dsp:spPr>
        <a:xfrm>
          <a:off x="1958340" y="2148366"/>
          <a:ext cx="78333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2CAB3E5-DB33-4B74-989E-D7A3DDA47952}">
      <dsp:nvSpPr>
        <dsp:cNvPr id="0" name=""/>
        <dsp:cNvSpPr/>
      </dsp:nvSpPr>
      <dsp:spPr>
        <a:xfrm>
          <a:off x="2105215" y="2199518"/>
          <a:ext cx="7686484"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solidFill>
                <a:schemeClr val="accent1">
                  <a:lumMod val="50000"/>
                </a:schemeClr>
              </a:solidFill>
            </a:rPr>
            <a:t>34.8% of MST juveniles committed an offence compared to 54.8% of individual therapy juveniles. </a:t>
          </a:r>
          <a:endParaRPr lang="en-GB" sz="2200" b="1" kern="1200" dirty="0">
            <a:solidFill>
              <a:schemeClr val="accent1">
                <a:lumMod val="50000"/>
              </a:schemeClr>
            </a:solidFill>
          </a:endParaRPr>
        </a:p>
      </dsp:txBody>
      <dsp:txXfrm>
        <a:off x="2105215" y="2199518"/>
        <a:ext cx="7686484" cy="1023031"/>
      </dsp:txXfrm>
    </dsp:sp>
    <dsp:sp modelId="{493F457F-4F34-4995-A71B-CFBFFBD6CAAF}">
      <dsp:nvSpPr>
        <dsp:cNvPr id="0" name=""/>
        <dsp:cNvSpPr/>
      </dsp:nvSpPr>
      <dsp:spPr>
        <a:xfrm>
          <a:off x="1958340" y="3222550"/>
          <a:ext cx="78333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3A6B919-4930-4469-8796-FDC49797910F}">
      <dsp:nvSpPr>
        <dsp:cNvPr id="0" name=""/>
        <dsp:cNvSpPr/>
      </dsp:nvSpPr>
      <dsp:spPr>
        <a:xfrm>
          <a:off x="2105215" y="3273701"/>
          <a:ext cx="7686484"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accent1">
                  <a:lumMod val="50000"/>
                </a:schemeClr>
              </a:solidFill>
            </a:rPr>
            <a:t>This demonstrates the long-lasting effects of MST and it now implemented in 12 countries worldwide and is the national model for juvenile treatment. </a:t>
          </a:r>
          <a:endParaRPr lang="en-GB" sz="2200" kern="1200" dirty="0"/>
        </a:p>
      </dsp:txBody>
      <dsp:txXfrm>
        <a:off x="2105215" y="3273701"/>
        <a:ext cx="7686484" cy="1023031"/>
      </dsp:txXfrm>
    </dsp:sp>
    <dsp:sp modelId="{65A708E8-635A-48A9-AB9E-5A7959C094F9}">
      <dsp:nvSpPr>
        <dsp:cNvPr id="0" name=""/>
        <dsp:cNvSpPr/>
      </dsp:nvSpPr>
      <dsp:spPr>
        <a:xfrm>
          <a:off x="1958340" y="4296733"/>
          <a:ext cx="78333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86EDB0-CDE5-418E-9740-A136E9ACD8C7}">
      <dsp:nvSpPr>
        <dsp:cNvPr id="0" name=""/>
        <dsp:cNvSpPr/>
      </dsp:nvSpPr>
      <dsp:spPr>
        <a:xfrm>
          <a:off x="2059243" y="0"/>
          <a:ext cx="5673213" cy="5673213"/>
        </a:xfrm>
        <a:prstGeom prst="quadArrow">
          <a:avLst>
            <a:gd name="adj1" fmla="val 2000"/>
            <a:gd name="adj2" fmla="val 4000"/>
            <a:gd name="adj3" fmla="val 5000"/>
          </a:avLst>
        </a:prstGeom>
        <a:solidFill>
          <a:schemeClr val="accent4">
            <a:tint val="40000"/>
            <a:hueOff val="0"/>
            <a:satOff val="0"/>
            <a:lumOff val="0"/>
            <a:alphaOff val="0"/>
          </a:schemeClr>
        </a:solidFill>
        <a:ln>
          <a:noFill/>
        </a:ln>
        <a:effectLst>
          <a:outerShdw blurRad="63500" dist="25400" dir="14700000" algn="t" rotWithShape="0">
            <a:srgbClr val="000000">
              <a:alpha val="50000"/>
            </a:srgbClr>
          </a:outerShdw>
        </a:effectLst>
      </dsp:spPr>
      <dsp:style>
        <a:lnRef idx="0">
          <a:scrgbClr r="0" g="0" b="0"/>
        </a:lnRef>
        <a:fillRef idx="1">
          <a:scrgbClr r="0" g="0" b="0"/>
        </a:fillRef>
        <a:effectRef idx="1">
          <a:scrgbClr r="0" g="0" b="0"/>
        </a:effectRef>
        <a:fontRef idx="minor"/>
      </dsp:style>
    </dsp:sp>
    <dsp:sp modelId="{C0E349C7-DFC7-4897-BB1E-A791C232D06F}">
      <dsp:nvSpPr>
        <dsp:cNvPr id="0" name=""/>
        <dsp:cNvSpPr/>
      </dsp:nvSpPr>
      <dsp:spPr>
        <a:xfrm>
          <a:off x="2428002" y="368758"/>
          <a:ext cx="2269285" cy="2269285"/>
        </a:xfrm>
        <a:prstGeom prst="roundRect">
          <a:avLst/>
        </a:prstGeom>
        <a:gradFill rotWithShape="0">
          <a:gsLst>
            <a:gs pos="0">
              <a:schemeClr val="accent4">
                <a:hueOff val="0"/>
                <a:satOff val="0"/>
                <a:lumOff val="0"/>
                <a:alphaOff val="0"/>
                <a:tint val="10000"/>
                <a:satMod val="300000"/>
              </a:schemeClr>
            </a:gs>
            <a:gs pos="34000">
              <a:schemeClr val="accent4">
                <a:hueOff val="0"/>
                <a:satOff val="0"/>
                <a:lumOff val="0"/>
                <a:alphaOff val="0"/>
                <a:tint val="13500"/>
                <a:satMod val="250000"/>
              </a:schemeClr>
            </a:gs>
            <a:gs pos="100000">
              <a:schemeClr val="accent4">
                <a:hueOff val="0"/>
                <a:satOff val="0"/>
                <a:lumOff val="0"/>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C00000"/>
              </a:solidFill>
            </a:rPr>
            <a:t>Violent offenders </a:t>
          </a:r>
          <a:r>
            <a:rPr lang="en-GB" sz="2000" b="1" kern="1200" dirty="0">
              <a:solidFill>
                <a:srgbClr val="002060"/>
              </a:solidFill>
            </a:rPr>
            <a:t>- difficult to manage, difficult to fund and few resources. If based on RNR they can be helped.</a:t>
          </a:r>
          <a:endParaRPr lang="en-GB" sz="2000" kern="1200" dirty="0">
            <a:solidFill>
              <a:srgbClr val="002060"/>
            </a:solidFill>
          </a:endParaRPr>
        </a:p>
      </dsp:txBody>
      <dsp:txXfrm>
        <a:off x="2538779" y="479535"/>
        <a:ext cx="2047731" cy="2047731"/>
      </dsp:txXfrm>
    </dsp:sp>
    <dsp:sp modelId="{AE3EF266-D474-4D49-8D6C-4BD85AF077F5}">
      <dsp:nvSpPr>
        <dsp:cNvPr id="0" name=""/>
        <dsp:cNvSpPr/>
      </dsp:nvSpPr>
      <dsp:spPr>
        <a:xfrm>
          <a:off x="5094412" y="368758"/>
          <a:ext cx="2269285" cy="2269285"/>
        </a:xfrm>
        <a:prstGeom prst="roundRect">
          <a:avLst/>
        </a:prstGeom>
        <a:gradFill rotWithShape="0">
          <a:gsLst>
            <a:gs pos="0">
              <a:schemeClr val="accent4">
                <a:hueOff val="3465231"/>
                <a:satOff val="-15989"/>
                <a:lumOff val="588"/>
                <a:alphaOff val="0"/>
                <a:tint val="10000"/>
                <a:satMod val="300000"/>
              </a:schemeClr>
            </a:gs>
            <a:gs pos="34000">
              <a:schemeClr val="accent4">
                <a:hueOff val="3465231"/>
                <a:satOff val="-15989"/>
                <a:lumOff val="588"/>
                <a:alphaOff val="0"/>
                <a:tint val="13500"/>
                <a:satMod val="250000"/>
              </a:schemeClr>
            </a:gs>
            <a:gs pos="100000">
              <a:schemeClr val="accent4">
                <a:hueOff val="3465231"/>
                <a:satOff val="-15989"/>
                <a:lumOff val="588"/>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C00000"/>
              </a:solidFill>
            </a:rPr>
            <a:t>Substance abusers </a:t>
          </a:r>
          <a:r>
            <a:rPr lang="en-GB" sz="2000" b="1" kern="1200" dirty="0">
              <a:solidFill>
                <a:srgbClr val="002060"/>
              </a:solidFill>
            </a:rPr>
            <a:t>- often M.I., 45% meet criteria, 15% receive treatment. Self-help and peer counselling most often available.</a:t>
          </a:r>
          <a:endParaRPr lang="en-GB" sz="2000" kern="1200" dirty="0">
            <a:solidFill>
              <a:srgbClr val="002060"/>
            </a:solidFill>
          </a:endParaRPr>
        </a:p>
      </dsp:txBody>
      <dsp:txXfrm>
        <a:off x="5205189" y="479535"/>
        <a:ext cx="2047731" cy="2047731"/>
      </dsp:txXfrm>
    </dsp:sp>
    <dsp:sp modelId="{32F704A8-AD1F-4649-9DFA-0CCEA2528F4E}">
      <dsp:nvSpPr>
        <dsp:cNvPr id="0" name=""/>
        <dsp:cNvSpPr/>
      </dsp:nvSpPr>
      <dsp:spPr>
        <a:xfrm>
          <a:off x="2428002" y="3035168"/>
          <a:ext cx="2269285" cy="2269285"/>
        </a:xfrm>
        <a:prstGeom prst="roundRect">
          <a:avLst/>
        </a:prstGeom>
        <a:gradFill rotWithShape="0">
          <a:gsLst>
            <a:gs pos="0">
              <a:schemeClr val="accent4">
                <a:hueOff val="6930461"/>
                <a:satOff val="-31979"/>
                <a:lumOff val="1177"/>
                <a:alphaOff val="0"/>
                <a:tint val="10000"/>
                <a:satMod val="300000"/>
              </a:schemeClr>
            </a:gs>
            <a:gs pos="34000">
              <a:schemeClr val="accent4">
                <a:hueOff val="6930461"/>
                <a:satOff val="-31979"/>
                <a:lumOff val="1177"/>
                <a:alphaOff val="0"/>
                <a:tint val="13500"/>
                <a:satMod val="250000"/>
              </a:schemeClr>
            </a:gs>
            <a:gs pos="100000">
              <a:schemeClr val="accent4">
                <a:hueOff val="6930461"/>
                <a:satOff val="-31979"/>
                <a:lumOff val="1177"/>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C00000"/>
              </a:solidFill>
            </a:rPr>
            <a:t>Psychopaths</a:t>
          </a:r>
          <a:r>
            <a:rPr lang="en-GB" sz="2400" b="1" kern="1200" dirty="0">
              <a:solidFill>
                <a:srgbClr val="002060"/>
              </a:solidFill>
            </a:rPr>
            <a:t> - a whole different category!</a:t>
          </a:r>
          <a:endParaRPr lang="en-GB" sz="2400" kern="1200" dirty="0">
            <a:solidFill>
              <a:srgbClr val="002060"/>
            </a:solidFill>
          </a:endParaRPr>
        </a:p>
      </dsp:txBody>
      <dsp:txXfrm>
        <a:off x="2538779" y="3145945"/>
        <a:ext cx="2047731" cy="2047731"/>
      </dsp:txXfrm>
    </dsp:sp>
    <dsp:sp modelId="{7D1CF13D-050B-4016-9F18-1520AA1822E0}">
      <dsp:nvSpPr>
        <dsp:cNvPr id="0" name=""/>
        <dsp:cNvSpPr/>
      </dsp:nvSpPr>
      <dsp:spPr>
        <a:xfrm>
          <a:off x="5094412" y="3035168"/>
          <a:ext cx="2269285" cy="2269285"/>
        </a:xfrm>
        <a:prstGeom prst="roundRect">
          <a:avLst/>
        </a:prstGeom>
        <a:gradFill rotWithShape="0">
          <a:gsLst>
            <a:gs pos="0">
              <a:schemeClr val="accent4">
                <a:hueOff val="10395692"/>
                <a:satOff val="-47968"/>
                <a:lumOff val="1765"/>
                <a:alphaOff val="0"/>
                <a:tint val="10000"/>
                <a:satMod val="300000"/>
              </a:schemeClr>
            </a:gs>
            <a:gs pos="34000">
              <a:schemeClr val="accent4">
                <a:hueOff val="10395692"/>
                <a:satOff val="-47968"/>
                <a:lumOff val="1765"/>
                <a:alphaOff val="0"/>
                <a:tint val="13500"/>
                <a:satMod val="250000"/>
              </a:schemeClr>
            </a:gs>
            <a:gs pos="100000">
              <a:schemeClr val="accent4">
                <a:hueOff val="10395692"/>
                <a:satOff val="-47968"/>
                <a:lumOff val="1765"/>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solidFill>
                <a:srgbClr val="C00000"/>
              </a:solidFill>
            </a:rPr>
            <a:t>Sex offenders </a:t>
          </a:r>
          <a:r>
            <a:rPr lang="en-GB" sz="1600" b="1" kern="1200" dirty="0">
              <a:solidFill>
                <a:srgbClr val="002060"/>
              </a:solidFill>
            </a:rPr>
            <a:t>- very diverse and resistant to change. Key words to success are -</a:t>
          </a:r>
          <a:endParaRPr lang="en-GB" sz="1600" kern="1200" dirty="0">
            <a:solidFill>
              <a:srgbClr val="002060"/>
            </a:solidFill>
          </a:endParaRPr>
        </a:p>
        <a:p>
          <a:pPr marL="171450" lvl="1" indent="-171450" algn="l" defTabSz="711200">
            <a:lnSpc>
              <a:spcPct val="90000"/>
            </a:lnSpc>
            <a:spcBef>
              <a:spcPct val="0"/>
            </a:spcBef>
            <a:spcAft>
              <a:spcPct val="15000"/>
            </a:spcAft>
            <a:buChar char="•"/>
          </a:pPr>
          <a:r>
            <a:rPr lang="en-GB" sz="1600" b="1" kern="1200" dirty="0">
              <a:solidFill>
                <a:srgbClr val="002060"/>
              </a:solidFill>
            </a:rPr>
            <a:t>Temporary cessation</a:t>
          </a:r>
        </a:p>
        <a:p>
          <a:pPr marL="171450" lvl="1" indent="-171450" algn="l" defTabSz="711200">
            <a:lnSpc>
              <a:spcPct val="90000"/>
            </a:lnSpc>
            <a:spcBef>
              <a:spcPct val="0"/>
            </a:spcBef>
            <a:spcAft>
              <a:spcPct val="15000"/>
            </a:spcAft>
            <a:buChar char="•"/>
          </a:pPr>
          <a:r>
            <a:rPr lang="en-GB" sz="1600" b="1" kern="1200" dirty="0">
              <a:solidFill>
                <a:srgbClr val="002060"/>
              </a:solidFill>
            </a:rPr>
            <a:t>Motivated individual</a:t>
          </a:r>
        </a:p>
      </dsp:txBody>
      <dsp:txXfrm>
        <a:off x="5205189" y="3145945"/>
        <a:ext cx="2047731" cy="204773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2E825-1628-4305-9EA5-3DD5B3C1CEBB}">
      <dsp:nvSpPr>
        <dsp:cNvPr id="0" name=""/>
        <dsp:cNvSpPr/>
      </dsp:nvSpPr>
      <dsp:spPr>
        <a:xfrm>
          <a:off x="-5770351" y="-883722"/>
          <a:ext cx="6873972" cy="6873972"/>
        </a:xfrm>
        <a:prstGeom prst="blockArc">
          <a:avLst>
            <a:gd name="adj1" fmla="val 18900000"/>
            <a:gd name="adj2" fmla="val 2700000"/>
            <a:gd name="adj3" fmla="val 314"/>
          </a:avLst>
        </a:prstGeom>
        <a:noFill/>
        <a:ln w="12700" cap="flat" cmpd="sng" algn="ctr">
          <a:solidFill>
            <a:schemeClr val="accent6">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2CD85E29-929B-4A59-A197-2040C514DE8A}">
      <dsp:nvSpPr>
        <dsp:cNvPr id="0" name=""/>
        <dsp:cNvSpPr/>
      </dsp:nvSpPr>
      <dsp:spPr>
        <a:xfrm>
          <a:off x="358222" y="232142"/>
          <a:ext cx="10299368" cy="464081"/>
        </a:xfrm>
        <a:prstGeom prst="rect">
          <a:avLst/>
        </a:prstGeom>
        <a:gradFill rotWithShape="0">
          <a:gsLst>
            <a:gs pos="0">
              <a:schemeClr val="accent5">
                <a:hueOff val="0"/>
                <a:satOff val="0"/>
                <a:lumOff val="0"/>
                <a:alphaOff val="0"/>
                <a:tint val="60000"/>
                <a:satMod val="160000"/>
              </a:schemeClr>
            </a:gs>
            <a:gs pos="46000">
              <a:schemeClr val="accent5">
                <a:hueOff val="0"/>
                <a:satOff val="0"/>
                <a:lumOff val="0"/>
                <a:alphaOff val="0"/>
                <a:tint val="86000"/>
                <a:satMod val="160000"/>
              </a:schemeClr>
            </a:gs>
            <a:gs pos="100000">
              <a:schemeClr val="accent5">
                <a:hueOff val="0"/>
                <a:satOff val="0"/>
                <a:lumOff val="0"/>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8364"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Accommodation </a:t>
          </a:r>
        </a:p>
      </dsp:txBody>
      <dsp:txXfrm>
        <a:off x="358222" y="232142"/>
        <a:ext cx="10299368" cy="464081"/>
      </dsp:txXfrm>
    </dsp:sp>
    <dsp:sp modelId="{3DD2E3B8-0FEB-4384-9CD2-EBBE0C512FCF}">
      <dsp:nvSpPr>
        <dsp:cNvPr id="0" name=""/>
        <dsp:cNvSpPr/>
      </dsp:nvSpPr>
      <dsp:spPr>
        <a:xfrm>
          <a:off x="68172" y="174132"/>
          <a:ext cx="580101" cy="580101"/>
        </a:xfrm>
        <a:prstGeom prst="ellipse">
          <a:avLst/>
        </a:prstGeom>
        <a:solidFill>
          <a:schemeClr val="lt1">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01AC8BC7-4CBC-4D73-B153-580BF29F7083}">
      <dsp:nvSpPr>
        <dsp:cNvPr id="0" name=""/>
        <dsp:cNvSpPr/>
      </dsp:nvSpPr>
      <dsp:spPr>
        <a:xfrm>
          <a:off x="778490" y="928673"/>
          <a:ext cx="9879101" cy="464081"/>
        </a:xfrm>
        <a:prstGeom prst="rect">
          <a:avLst/>
        </a:prstGeom>
        <a:gradFill rotWithShape="0">
          <a:gsLst>
            <a:gs pos="0">
              <a:schemeClr val="accent5">
                <a:hueOff val="-1225557"/>
                <a:satOff val="-1705"/>
                <a:lumOff val="-654"/>
                <a:alphaOff val="0"/>
                <a:tint val="60000"/>
                <a:satMod val="160000"/>
              </a:schemeClr>
            </a:gs>
            <a:gs pos="46000">
              <a:schemeClr val="accent5">
                <a:hueOff val="-1225557"/>
                <a:satOff val="-1705"/>
                <a:lumOff val="-654"/>
                <a:alphaOff val="0"/>
                <a:tint val="86000"/>
                <a:satMod val="160000"/>
              </a:schemeClr>
            </a:gs>
            <a:gs pos="100000">
              <a:schemeClr val="accent5">
                <a:hueOff val="-1225557"/>
                <a:satOff val="-1705"/>
                <a:lumOff val="-654"/>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8364"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Health/drugs</a:t>
          </a:r>
        </a:p>
      </dsp:txBody>
      <dsp:txXfrm>
        <a:off x="778490" y="928673"/>
        <a:ext cx="9879101" cy="464081"/>
      </dsp:txXfrm>
    </dsp:sp>
    <dsp:sp modelId="{244A8437-48B8-4ACF-B276-E4D51D937266}">
      <dsp:nvSpPr>
        <dsp:cNvPr id="0" name=""/>
        <dsp:cNvSpPr/>
      </dsp:nvSpPr>
      <dsp:spPr>
        <a:xfrm>
          <a:off x="488439" y="870662"/>
          <a:ext cx="580101" cy="580101"/>
        </a:xfrm>
        <a:prstGeom prst="ellipse">
          <a:avLst/>
        </a:prstGeom>
        <a:solidFill>
          <a:schemeClr val="lt1">
            <a:hueOff val="0"/>
            <a:satOff val="0"/>
            <a:lumOff val="0"/>
            <a:alphaOff val="0"/>
          </a:schemeClr>
        </a:solidFill>
        <a:ln w="9525" cap="flat" cmpd="sng" algn="ctr">
          <a:solidFill>
            <a:schemeClr val="accent5">
              <a:hueOff val="-1225557"/>
              <a:satOff val="-1705"/>
              <a:lumOff val="-654"/>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A0CFB236-A17F-450F-96B1-A438180163CB}">
      <dsp:nvSpPr>
        <dsp:cNvPr id="0" name=""/>
        <dsp:cNvSpPr/>
      </dsp:nvSpPr>
      <dsp:spPr>
        <a:xfrm>
          <a:off x="1008794" y="1624692"/>
          <a:ext cx="9648797" cy="464081"/>
        </a:xfrm>
        <a:prstGeom prst="rect">
          <a:avLst/>
        </a:prstGeom>
        <a:gradFill rotWithShape="0">
          <a:gsLst>
            <a:gs pos="0">
              <a:schemeClr val="accent5">
                <a:hueOff val="-2451115"/>
                <a:satOff val="-3409"/>
                <a:lumOff val="-1307"/>
                <a:alphaOff val="0"/>
                <a:tint val="60000"/>
                <a:satMod val="160000"/>
              </a:schemeClr>
            </a:gs>
            <a:gs pos="46000">
              <a:schemeClr val="accent5">
                <a:hueOff val="-2451115"/>
                <a:satOff val="-3409"/>
                <a:lumOff val="-1307"/>
                <a:alphaOff val="0"/>
                <a:tint val="86000"/>
                <a:satMod val="160000"/>
              </a:schemeClr>
            </a:gs>
            <a:gs pos="100000">
              <a:schemeClr val="accent5">
                <a:hueOff val="-2451115"/>
                <a:satOff val="-3409"/>
                <a:lumOff val="-1307"/>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8364"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Education</a:t>
          </a:r>
        </a:p>
      </dsp:txBody>
      <dsp:txXfrm>
        <a:off x="1008794" y="1624692"/>
        <a:ext cx="9648797" cy="464081"/>
      </dsp:txXfrm>
    </dsp:sp>
    <dsp:sp modelId="{857BF26B-CB8A-4EF3-9167-1C868913A053}">
      <dsp:nvSpPr>
        <dsp:cNvPr id="0" name=""/>
        <dsp:cNvSpPr/>
      </dsp:nvSpPr>
      <dsp:spPr>
        <a:xfrm>
          <a:off x="718743" y="1566682"/>
          <a:ext cx="580101" cy="580101"/>
        </a:xfrm>
        <a:prstGeom prst="ellipse">
          <a:avLst/>
        </a:prstGeom>
        <a:solidFill>
          <a:schemeClr val="lt1">
            <a:hueOff val="0"/>
            <a:satOff val="0"/>
            <a:lumOff val="0"/>
            <a:alphaOff val="0"/>
          </a:schemeClr>
        </a:solidFill>
        <a:ln w="9525" cap="flat" cmpd="sng" algn="ctr">
          <a:solidFill>
            <a:schemeClr val="accent5">
              <a:hueOff val="-2451115"/>
              <a:satOff val="-3409"/>
              <a:lumOff val="-1307"/>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4C4084F9-AA1D-4D85-85B2-FE01E4DCA2FB}">
      <dsp:nvSpPr>
        <dsp:cNvPr id="0" name=""/>
        <dsp:cNvSpPr/>
      </dsp:nvSpPr>
      <dsp:spPr>
        <a:xfrm>
          <a:off x="1082328" y="2321222"/>
          <a:ext cx="9575263" cy="464081"/>
        </a:xfrm>
        <a:prstGeom prst="rect">
          <a:avLst/>
        </a:prstGeom>
        <a:gradFill rotWithShape="0">
          <a:gsLst>
            <a:gs pos="0">
              <a:schemeClr val="accent5">
                <a:hueOff val="-3676672"/>
                <a:satOff val="-5114"/>
                <a:lumOff val="-1961"/>
                <a:alphaOff val="0"/>
                <a:tint val="60000"/>
                <a:satMod val="160000"/>
              </a:schemeClr>
            </a:gs>
            <a:gs pos="46000">
              <a:schemeClr val="accent5">
                <a:hueOff val="-3676672"/>
                <a:satOff val="-5114"/>
                <a:lumOff val="-1961"/>
                <a:alphaOff val="0"/>
                <a:tint val="86000"/>
                <a:satMod val="160000"/>
              </a:schemeClr>
            </a:gs>
            <a:gs pos="100000">
              <a:schemeClr val="accent5">
                <a:hueOff val="-3676672"/>
                <a:satOff val="-5114"/>
                <a:lumOff val="-1961"/>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8364"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Training and Employment</a:t>
          </a:r>
        </a:p>
      </dsp:txBody>
      <dsp:txXfrm>
        <a:off x="1082328" y="2321222"/>
        <a:ext cx="9575263" cy="464081"/>
      </dsp:txXfrm>
    </dsp:sp>
    <dsp:sp modelId="{9A99D235-D007-4196-8CF5-F6691272EFE8}">
      <dsp:nvSpPr>
        <dsp:cNvPr id="0" name=""/>
        <dsp:cNvSpPr/>
      </dsp:nvSpPr>
      <dsp:spPr>
        <a:xfrm>
          <a:off x="792277" y="2263212"/>
          <a:ext cx="580101" cy="580101"/>
        </a:xfrm>
        <a:prstGeom prst="ellipse">
          <a:avLst/>
        </a:prstGeom>
        <a:solidFill>
          <a:schemeClr val="lt1">
            <a:hueOff val="0"/>
            <a:satOff val="0"/>
            <a:lumOff val="0"/>
            <a:alphaOff val="0"/>
          </a:schemeClr>
        </a:solidFill>
        <a:ln w="9525" cap="flat" cmpd="sng" algn="ctr">
          <a:solidFill>
            <a:schemeClr val="accent5">
              <a:hueOff val="-3676672"/>
              <a:satOff val="-5114"/>
              <a:lumOff val="-1961"/>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1448A7F3-E45F-421D-BF06-8B4C81AFABE6}">
      <dsp:nvSpPr>
        <dsp:cNvPr id="0" name=""/>
        <dsp:cNvSpPr/>
      </dsp:nvSpPr>
      <dsp:spPr>
        <a:xfrm>
          <a:off x="1008794" y="3017753"/>
          <a:ext cx="9648797" cy="464081"/>
        </a:xfrm>
        <a:prstGeom prst="rect">
          <a:avLst/>
        </a:prstGeom>
        <a:gradFill rotWithShape="0">
          <a:gsLst>
            <a:gs pos="0">
              <a:schemeClr val="accent5">
                <a:hueOff val="-4902230"/>
                <a:satOff val="-6819"/>
                <a:lumOff val="-2615"/>
                <a:alphaOff val="0"/>
                <a:tint val="60000"/>
                <a:satMod val="160000"/>
              </a:schemeClr>
            </a:gs>
            <a:gs pos="46000">
              <a:schemeClr val="accent5">
                <a:hueOff val="-4902230"/>
                <a:satOff val="-6819"/>
                <a:lumOff val="-2615"/>
                <a:alphaOff val="0"/>
                <a:tint val="86000"/>
                <a:satMod val="160000"/>
              </a:schemeClr>
            </a:gs>
            <a:gs pos="100000">
              <a:schemeClr val="accent5">
                <a:hueOff val="-4902230"/>
                <a:satOff val="-6819"/>
                <a:lumOff val="-2615"/>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8364"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Benefits and debt</a:t>
          </a:r>
        </a:p>
      </dsp:txBody>
      <dsp:txXfrm>
        <a:off x="1008794" y="3017753"/>
        <a:ext cx="9648797" cy="464081"/>
      </dsp:txXfrm>
    </dsp:sp>
    <dsp:sp modelId="{80A9DFEA-515F-48FC-A6B5-AD6565FE89C3}">
      <dsp:nvSpPr>
        <dsp:cNvPr id="0" name=""/>
        <dsp:cNvSpPr/>
      </dsp:nvSpPr>
      <dsp:spPr>
        <a:xfrm>
          <a:off x="718743" y="2959743"/>
          <a:ext cx="580101" cy="580101"/>
        </a:xfrm>
        <a:prstGeom prst="ellipse">
          <a:avLst/>
        </a:prstGeom>
        <a:solidFill>
          <a:schemeClr val="lt1">
            <a:hueOff val="0"/>
            <a:satOff val="0"/>
            <a:lumOff val="0"/>
            <a:alphaOff val="0"/>
          </a:schemeClr>
        </a:solidFill>
        <a:ln w="9525" cap="flat" cmpd="sng" algn="ctr">
          <a:solidFill>
            <a:schemeClr val="accent5">
              <a:hueOff val="-4902230"/>
              <a:satOff val="-6819"/>
              <a:lumOff val="-2615"/>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561B9C83-75E7-400A-A689-336B021D9C4F}">
      <dsp:nvSpPr>
        <dsp:cNvPr id="0" name=""/>
        <dsp:cNvSpPr/>
      </dsp:nvSpPr>
      <dsp:spPr>
        <a:xfrm>
          <a:off x="778490" y="3713772"/>
          <a:ext cx="9879101" cy="464081"/>
        </a:xfrm>
        <a:prstGeom prst="rect">
          <a:avLst/>
        </a:prstGeom>
        <a:gradFill rotWithShape="0">
          <a:gsLst>
            <a:gs pos="0">
              <a:schemeClr val="accent5">
                <a:hueOff val="-6127787"/>
                <a:satOff val="-8523"/>
                <a:lumOff val="-3268"/>
                <a:alphaOff val="0"/>
                <a:tint val="60000"/>
                <a:satMod val="160000"/>
              </a:schemeClr>
            </a:gs>
            <a:gs pos="46000">
              <a:schemeClr val="accent5">
                <a:hueOff val="-6127787"/>
                <a:satOff val="-8523"/>
                <a:lumOff val="-3268"/>
                <a:alphaOff val="0"/>
                <a:tint val="86000"/>
                <a:satMod val="160000"/>
              </a:schemeClr>
            </a:gs>
            <a:gs pos="100000">
              <a:schemeClr val="accent5">
                <a:hueOff val="-6127787"/>
                <a:satOff val="-8523"/>
                <a:lumOff val="-3268"/>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8364"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a:t>Families and Children</a:t>
          </a:r>
          <a:endParaRPr lang="en-GB" sz="2500" kern="1200" dirty="0"/>
        </a:p>
      </dsp:txBody>
      <dsp:txXfrm>
        <a:off x="778490" y="3713772"/>
        <a:ext cx="9879101" cy="464081"/>
      </dsp:txXfrm>
    </dsp:sp>
    <dsp:sp modelId="{7BFF44E5-C9EA-49C1-9551-9F00A10AEEAC}">
      <dsp:nvSpPr>
        <dsp:cNvPr id="0" name=""/>
        <dsp:cNvSpPr/>
      </dsp:nvSpPr>
      <dsp:spPr>
        <a:xfrm>
          <a:off x="488439" y="3655762"/>
          <a:ext cx="580101" cy="580101"/>
        </a:xfrm>
        <a:prstGeom prst="ellipse">
          <a:avLst/>
        </a:prstGeom>
        <a:solidFill>
          <a:schemeClr val="lt1">
            <a:hueOff val="0"/>
            <a:satOff val="0"/>
            <a:lumOff val="0"/>
            <a:alphaOff val="0"/>
          </a:schemeClr>
        </a:solidFill>
        <a:ln w="9525" cap="flat" cmpd="sng" algn="ctr">
          <a:solidFill>
            <a:schemeClr val="accent5">
              <a:hueOff val="-6127787"/>
              <a:satOff val="-8523"/>
              <a:lumOff val="-3268"/>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AE0ABE35-0F14-4910-8DCD-58546BDD0701}">
      <dsp:nvSpPr>
        <dsp:cNvPr id="0" name=""/>
        <dsp:cNvSpPr/>
      </dsp:nvSpPr>
      <dsp:spPr>
        <a:xfrm>
          <a:off x="358222" y="4410303"/>
          <a:ext cx="10299368" cy="464081"/>
        </a:xfrm>
        <a:prstGeom prst="rect">
          <a:avLst/>
        </a:prstGeom>
        <a:gradFill rotWithShape="0">
          <a:gsLst>
            <a:gs pos="0">
              <a:schemeClr val="accent5">
                <a:hueOff val="-7353344"/>
                <a:satOff val="-10228"/>
                <a:lumOff val="-3922"/>
                <a:alphaOff val="0"/>
                <a:tint val="60000"/>
                <a:satMod val="160000"/>
              </a:schemeClr>
            </a:gs>
            <a:gs pos="46000">
              <a:schemeClr val="accent5">
                <a:hueOff val="-7353344"/>
                <a:satOff val="-10228"/>
                <a:lumOff val="-3922"/>
                <a:alphaOff val="0"/>
                <a:tint val="86000"/>
                <a:satMod val="160000"/>
              </a:schemeClr>
            </a:gs>
            <a:gs pos="100000">
              <a:schemeClr val="accent5">
                <a:hueOff val="-7353344"/>
                <a:satOff val="-10228"/>
                <a:lumOff val="-3922"/>
                <a:alphaOff val="0"/>
                <a:shade val="40000"/>
                <a:satMod val="160000"/>
              </a:schemeClr>
            </a:gs>
          </a:gsLst>
          <a:path path="circle">
            <a:fillToRect l="50000" t="155000" r="50000" b="-55000"/>
          </a:path>
        </a:gradFill>
        <a:ln>
          <a:noFill/>
        </a:ln>
        <a:effectLst>
          <a:outerShdw blurRad="50800" dist="38100" dir="14700000" algn="t"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8364"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Thinking, Attitudes and Behaviours</a:t>
          </a:r>
        </a:p>
      </dsp:txBody>
      <dsp:txXfrm>
        <a:off x="358222" y="4410303"/>
        <a:ext cx="10299368" cy="464081"/>
      </dsp:txXfrm>
    </dsp:sp>
    <dsp:sp modelId="{E9FACAB4-9EAB-42F7-B4B6-9046AE7DA88E}">
      <dsp:nvSpPr>
        <dsp:cNvPr id="0" name=""/>
        <dsp:cNvSpPr/>
      </dsp:nvSpPr>
      <dsp:spPr>
        <a:xfrm>
          <a:off x="68172" y="4352292"/>
          <a:ext cx="580101" cy="580101"/>
        </a:xfrm>
        <a:prstGeom prst="ellipse">
          <a:avLst/>
        </a:prstGeom>
        <a:solidFill>
          <a:schemeClr val="lt1">
            <a:hueOff val="0"/>
            <a:satOff val="0"/>
            <a:lumOff val="0"/>
            <a:alphaOff val="0"/>
          </a:schemeClr>
        </a:solidFill>
        <a:ln w="9525" cap="flat" cmpd="sng" algn="ctr">
          <a:solidFill>
            <a:schemeClr val="accent5">
              <a:hueOff val="-7353344"/>
              <a:satOff val="-10228"/>
              <a:lumOff val="-3922"/>
              <a:alphaOff val="0"/>
            </a:schemeClr>
          </a:solidFill>
          <a:prstDash val="solid"/>
        </a:ln>
        <a:effectLst>
          <a:outerShdw blurRad="50800" dist="38100" dir="14700000" algn="t"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658A34-83F4-4B2E-BC5A-DE51EE8822F9}" type="datetimeFigureOut">
              <a:rPr lang="en-US" smtClean="0"/>
              <a:t>10/26/2026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78FE58C-C1A6-4C4C-90C2-B7F5B0504B2D}" type="slidenum">
              <a:rPr lang="en-US" smtClean="0"/>
              <a:t>‹#›</a:t>
            </a:fld>
            <a:endParaRPr lang="en-US"/>
          </a:p>
        </p:txBody>
      </p:sp>
    </p:spTree>
    <p:extLst>
      <p:ext uri="{BB962C8B-B14F-4D97-AF65-F5344CB8AC3E}">
        <p14:creationId xmlns:p14="http://schemas.microsoft.com/office/powerpoint/2010/main" val="4034605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2E1917-0BAF-4687-978A-82FFF05559C3}" type="datetimeFigureOut">
              <a:rPr lang="en-US" smtClean="0"/>
              <a:t>10/26/2026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0E1E9A-E921-4174-A0FC-51868D7AC568}" type="slidenum">
              <a:rPr lang="en-US" smtClean="0"/>
              <a:t>‹#›</a:t>
            </a:fld>
            <a:endParaRPr lang="en-US"/>
          </a:p>
        </p:txBody>
      </p:sp>
    </p:spTree>
    <p:extLst>
      <p:ext uri="{BB962C8B-B14F-4D97-AF65-F5344CB8AC3E}">
        <p14:creationId xmlns:p14="http://schemas.microsoft.com/office/powerpoint/2010/main" val="37378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3</a:t>
            </a:fld>
            <a:endParaRPr lang="en-GB"/>
          </a:p>
        </p:txBody>
      </p:sp>
    </p:spTree>
    <p:extLst>
      <p:ext uri="{BB962C8B-B14F-4D97-AF65-F5344CB8AC3E}">
        <p14:creationId xmlns:p14="http://schemas.microsoft.com/office/powerpoint/2010/main" val="33061643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4</a:t>
            </a:fld>
            <a:endParaRPr lang="en-GB"/>
          </a:p>
        </p:txBody>
      </p:sp>
    </p:spTree>
    <p:extLst>
      <p:ext uri="{BB962C8B-B14F-4D97-AF65-F5344CB8AC3E}">
        <p14:creationId xmlns:p14="http://schemas.microsoft.com/office/powerpoint/2010/main" val="2828141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6</a:t>
            </a:fld>
            <a:endParaRPr lang="en-GB"/>
          </a:p>
        </p:txBody>
      </p:sp>
    </p:spTree>
    <p:extLst>
      <p:ext uri="{BB962C8B-B14F-4D97-AF65-F5344CB8AC3E}">
        <p14:creationId xmlns:p14="http://schemas.microsoft.com/office/powerpoint/2010/main" val="2642816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7</a:t>
            </a:fld>
            <a:endParaRPr lang="en-GB"/>
          </a:p>
        </p:txBody>
      </p:sp>
    </p:spTree>
    <p:extLst>
      <p:ext uri="{BB962C8B-B14F-4D97-AF65-F5344CB8AC3E}">
        <p14:creationId xmlns:p14="http://schemas.microsoft.com/office/powerpoint/2010/main" val="288055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9</a:t>
            </a:fld>
            <a:endParaRPr lang="en-GB"/>
          </a:p>
        </p:txBody>
      </p:sp>
    </p:spTree>
    <p:extLst>
      <p:ext uri="{BB962C8B-B14F-4D97-AF65-F5344CB8AC3E}">
        <p14:creationId xmlns:p14="http://schemas.microsoft.com/office/powerpoint/2010/main" val="16548595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7AD928-0447-4C40-BB25-5BEB22B38730}" type="slidenum">
              <a:rPr lang="en-GB" smtClean="0"/>
              <a:pPr/>
              <a:t>10</a:t>
            </a:fld>
            <a:endParaRPr lang="en-GB"/>
          </a:p>
        </p:txBody>
      </p:sp>
    </p:spTree>
    <p:extLst>
      <p:ext uri="{BB962C8B-B14F-4D97-AF65-F5344CB8AC3E}">
        <p14:creationId xmlns:p14="http://schemas.microsoft.com/office/powerpoint/2010/main" val="2349711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11</a:t>
            </a:fld>
            <a:endParaRPr lang="en-GB"/>
          </a:p>
        </p:txBody>
      </p:sp>
    </p:spTree>
    <p:extLst>
      <p:ext uri="{BB962C8B-B14F-4D97-AF65-F5344CB8AC3E}">
        <p14:creationId xmlns:p14="http://schemas.microsoft.com/office/powerpoint/2010/main" val="1221932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12</a:t>
            </a:fld>
            <a:endParaRPr lang="en-GB"/>
          </a:p>
        </p:txBody>
      </p:sp>
    </p:spTree>
    <p:extLst>
      <p:ext uri="{BB962C8B-B14F-4D97-AF65-F5344CB8AC3E}">
        <p14:creationId xmlns:p14="http://schemas.microsoft.com/office/powerpoint/2010/main" val="2219224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14</a:t>
            </a:fld>
            <a:endParaRPr lang="en-GB"/>
          </a:p>
        </p:txBody>
      </p:sp>
    </p:spTree>
    <p:extLst>
      <p:ext uri="{BB962C8B-B14F-4D97-AF65-F5344CB8AC3E}">
        <p14:creationId xmlns:p14="http://schemas.microsoft.com/office/powerpoint/2010/main" val="1996844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E999B-63E7-522D-693E-5E5AA2AFD9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C7F19F-A6A7-8D1A-DD33-79EE66A0821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300C142-0BE0-C764-2607-D66F6A451D6D}"/>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752301B2-2FB2-A029-B66A-8457B7713AA6}"/>
              </a:ext>
            </a:extLst>
          </p:cNvPr>
          <p:cNvSpPr>
            <a:spLocks noGrp="1"/>
          </p:cNvSpPr>
          <p:nvPr>
            <p:ph type="sldNum" sz="quarter" idx="10"/>
          </p:nvPr>
        </p:nvSpPr>
        <p:spPr/>
        <p:txBody>
          <a:bodyPr/>
          <a:lstStyle/>
          <a:p>
            <a:fld id="{E31CFD42-33DE-45E8-AB12-481D9E73454E}" type="slidenum">
              <a:rPr lang="en-GB" smtClean="0"/>
              <a:pPr/>
              <a:t>15</a:t>
            </a:fld>
            <a:endParaRPr lang="en-GB"/>
          </a:p>
        </p:txBody>
      </p:sp>
    </p:spTree>
    <p:extLst>
      <p:ext uri="{BB962C8B-B14F-4D97-AF65-F5344CB8AC3E}">
        <p14:creationId xmlns:p14="http://schemas.microsoft.com/office/powerpoint/2010/main" val="4827716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16</a:t>
            </a:fld>
            <a:endParaRPr lang="en-GB"/>
          </a:p>
        </p:txBody>
      </p:sp>
    </p:spTree>
    <p:extLst>
      <p:ext uri="{BB962C8B-B14F-4D97-AF65-F5344CB8AC3E}">
        <p14:creationId xmlns:p14="http://schemas.microsoft.com/office/powerpoint/2010/main" val="17659638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21</a:t>
            </a:fld>
            <a:endParaRPr lang="en-GB"/>
          </a:p>
        </p:txBody>
      </p:sp>
    </p:spTree>
    <p:extLst>
      <p:ext uri="{BB962C8B-B14F-4D97-AF65-F5344CB8AC3E}">
        <p14:creationId xmlns:p14="http://schemas.microsoft.com/office/powerpoint/2010/main" val="37259782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22</a:t>
            </a:fld>
            <a:endParaRPr lang="en-GB"/>
          </a:p>
        </p:txBody>
      </p:sp>
    </p:spTree>
    <p:extLst>
      <p:ext uri="{BB962C8B-B14F-4D97-AF65-F5344CB8AC3E}">
        <p14:creationId xmlns:p14="http://schemas.microsoft.com/office/powerpoint/2010/main" val="38385504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23</a:t>
            </a:fld>
            <a:endParaRPr lang="en-GB"/>
          </a:p>
        </p:txBody>
      </p:sp>
    </p:spTree>
    <p:extLst>
      <p:ext uri="{BB962C8B-B14F-4D97-AF65-F5344CB8AC3E}">
        <p14:creationId xmlns:p14="http://schemas.microsoft.com/office/powerpoint/2010/main" val="866591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p:cNvSpPr>
            <a:spLocks noGrp="1"/>
          </p:cNvSpPr>
          <p:nvPr>
            <p:ph type="ctrTitle"/>
          </p:nvPr>
        </p:nvSpPr>
        <p:spPr>
          <a:xfrm>
            <a:off x="1524000" y="1041400"/>
            <a:ext cx="9144000" cy="2387600"/>
          </a:xfrm>
        </p:spPr>
        <p:txBody>
          <a:bodyPr anchor="b"/>
          <a:lstStyle>
            <a:lvl1pPr algn="ctr">
              <a:defRPr sz="6000"/>
            </a:lvl1pPr>
          </a:lstStyle>
          <a:p>
            <a:r>
              <a:rPr lang="en-US"/>
              <a:t>Click to edit Master title style</a:t>
            </a:r>
            <a:endParaRPr lang="en-US" dirty="0"/>
          </a:p>
        </p:txBody>
      </p:sp>
    </p:spTree>
    <p:extLst>
      <p:ext uri="{BB962C8B-B14F-4D97-AF65-F5344CB8AC3E}">
        <p14:creationId xmlns:p14="http://schemas.microsoft.com/office/powerpoint/2010/main" val="646705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98793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Text Placeholder 2"/>
          <p:cNvSpPr>
            <a:spLocks noGrp="1"/>
          </p:cNvSpPr>
          <p:nvPr>
            <p:ph type="body" idx="1"/>
          </p:nvPr>
        </p:nvSpPr>
        <p:spPr>
          <a:xfrm>
            <a:off x="1241658" y="4589463"/>
            <a:ext cx="10105791"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2" name="Title 1"/>
          <p:cNvSpPr>
            <a:spLocks noGrp="1"/>
          </p:cNvSpPr>
          <p:nvPr>
            <p:ph type="title"/>
          </p:nvPr>
        </p:nvSpPr>
        <p:spPr>
          <a:xfrm>
            <a:off x="1241658" y="1709738"/>
            <a:ext cx="10105791" cy="2862262"/>
          </a:xfrm>
        </p:spPr>
        <p:txBody>
          <a:bodyPr anchor="b"/>
          <a:lstStyle>
            <a:lvl1pPr>
              <a:defRPr sz="6000"/>
            </a:lvl1pPr>
          </a:lstStyle>
          <a:p>
            <a:r>
              <a:rPr lang="en-US"/>
              <a:t>Click to edit Master title style</a:t>
            </a:r>
          </a:p>
        </p:txBody>
      </p:sp>
    </p:spTree>
    <p:extLst>
      <p:ext uri="{BB962C8B-B14F-4D97-AF65-F5344CB8AC3E}">
        <p14:creationId xmlns:p14="http://schemas.microsoft.com/office/powerpoint/2010/main" val="4067686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4" name="Content Placeholder 3"/>
          <p:cNvSpPr>
            <a:spLocks noGrp="1"/>
          </p:cNvSpPr>
          <p:nvPr>
            <p:ph sz="half" idx="2"/>
          </p:nvPr>
        </p:nvSpPr>
        <p:spPr>
          <a:xfrm>
            <a:off x="6605325"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1569700"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636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84EAB7D7-3608-4730-B2E2-670834DF882C}" type="datetimeFigureOut">
              <a:rPr lang="en-US" smtClean="0"/>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B7BAC7-FE87-40F6-AA24-4F4685D1B022}" type="slidenum">
              <a:rPr lang="en-US" smtClean="0"/>
              <a:t>‹#›</a:t>
            </a:fld>
            <a:endParaRPr lang="en-US"/>
          </a:p>
        </p:txBody>
      </p:sp>
      <p:sp>
        <p:nvSpPr>
          <p:cNvPr id="6" name="Content Placeholder 5"/>
          <p:cNvSpPr>
            <a:spLocks noGrp="1"/>
          </p:cNvSpPr>
          <p:nvPr>
            <p:ph sz="quarter" idx="4"/>
          </p:nvPr>
        </p:nvSpPr>
        <p:spPr>
          <a:xfrm>
            <a:off x="659892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9892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6210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p:cNvSpPr>
            <a:spLocks noGrp="1"/>
          </p:cNvSpPr>
          <p:nvPr>
            <p:ph type="body" idx="1"/>
          </p:nvPr>
        </p:nvSpPr>
        <p:spPr>
          <a:xfrm>
            <a:off x="156210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p:cNvSpPr>
            <a:spLocks noGrp="1"/>
          </p:cNvSpPr>
          <p:nvPr>
            <p:ph type="title"/>
          </p:nvPr>
        </p:nvSpPr>
        <p:spPr>
          <a:xfrm>
            <a:off x="2324100" y="274638"/>
            <a:ext cx="9023350" cy="1143000"/>
          </a:xfrm>
        </p:spPr>
        <p:txBody>
          <a:bodyPr/>
          <a:lstStyle/>
          <a:p>
            <a:r>
              <a:rPr lang="en-US"/>
              <a:t>Click to edit Master title style</a:t>
            </a:r>
          </a:p>
        </p:txBody>
      </p:sp>
    </p:spTree>
    <p:extLst>
      <p:ext uri="{BB962C8B-B14F-4D97-AF65-F5344CB8AC3E}">
        <p14:creationId xmlns:p14="http://schemas.microsoft.com/office/powerpoint/2010/main" val="323166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4EAB7D7-3608-4730-B2E2-670834DF882C}" type="datetimeFigureOut">
              <a:rPr lang="en-US" smtClean="0"/>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B7BAC7-FE87-40F6-AA24-4F4685D1B022}" type="slidenum">
              <a:rPr lang="en-US" smtClean="0"/>
              <a:t>‹#›</a:t>
            </a:fld>
            <a:endParaRPr lang="en-US"/>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1058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EAB7D7-3608-4730-B2E2-670834DF882C}" type="datetimeFigureOut">
              <a:rPr lang="en-US" smtClean="0"/>
              <a:t>10/26/2026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321514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a:xfrm>
            <a:off x="5678905" y="987425"/>
            <a:ext cx="567648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2198712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1619359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Vertical Text Placeholder 2"/>
          <p:cNvSpPr>
            <a:spLocks noGrp="1"/>
          </p:cNvSpPr>
          <p:nvPr>
            <p:ph type="body" orient="vert" idx="1"/>
          </p:nvPr>
        </p:nvSpPr>
        <p:spPr>
          <a:xfrm>
            <a:off x="1562100" y="1825625"/>
            <a:ext cx="9791700" cy="43513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21885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Vertical Text Placeholder 2"/>
          <p:cNvSpPr>
            <a:spLocks noGrp="1"/>
          </p:cNvSpPr>
          <p:nvPr>
            <p:ph type="body" orient="vert" idx="1"/>
          </p:nvPr>
        </p:nvSpPr>
        <p:spPr>
          <a:xfrm>
            <a:off x="1562100" y="365125"/>
            <a:ext cx="70104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Tree>
    <p:extLst>
      <p:ext uri="{BB962C8B-B14F-4D97-AF65-F5344CB8AC3E}">
        <p14:creationId xmlns:p14="http://schemas.microsoft.com/office/powerpoint/2010/main" val="3388830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3413888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1562100" y="6356350"/>
            <a:ext cx="25527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EAB7D7-3608-4730-B2E2-670834DF882C}" type="datetimeFigureOut">
              <a:rPr lang="en-US" smtClean="0"/>
              <a:pPr/>
              <a:t>10/26/2026</a:t>
            </a:fld>
            <a:endParaRPr lang="en-US"/>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B7BAC7-FE87-40F6-AA24-4F4685D1B022}" type="slidenum">
              <a:rPr lang="en-US" smtClean="0"/>
              <a:t>‹#›</a:t>
            </a:fld>
            <a:endParaRPr lang="en-US"/>
          </a:p>
        </p:txBody>
      </p:sp>
      <p:sp>
        <p:nvSpPr>
          <p:cNvPr id="3" name="Text Placeholder 2"/>
          <p:cNvSpPr>
            <a:spLocks noGrp="1"/>
          </p:cNvSpPr>
          <p:nvPr>
            <p:ph type="body" idx="1"/>
          </p:nvPr>
        </p:nvSpPr>
        <p:spPr>
          <a:xfrm>
            <a:off x="1562100" y="1825625"/>
            <a:ext cx="9791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2324100" y="365125"/>
            <a:ext cx="9029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Tree>
    <p:extLst>
      <p:ext uri="{BB962C8B-B14F-4D97-AF65-F5344CB8AC3E}">
        <p14:creationId xmlns:p14="http://schemas.microsoft.com/office/powerpoint/2010/main" val="32193672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8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accent3"/>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accent3"/>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accent3"/>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1464" userDrawn="1">
          <p15:clr>
            <a:srgbClr val="F26B43"/>
          </p15:clr>
        </p15:guide>
        <p15:guide id="3" pos="7152" userDrawn="1">
          <p15:clr>
            <a:srgbClr val="F26B43"/>
          </p15:clr>
        </p15:guide>
        <p15:guide id="4" pos="984" userDrawn="1">
          <p15:clr>
            <a:srgbClr val="F26B43"/>
          </p15:clr>
        </p15:guide>
        <p15:guide id="5"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http://www.youtube.com/watch?v=VyiodSMNv4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youtube.com/watch?v=wgHdGr4aQoU"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9.svg"/><Relationship Id="rId4" Type="http://schemas.openxmlformats.org/officeDocument/2006/relationships/diagramLayout" Target="../diagrams/layout1.xml"/><Relationship Id="rId9" Type="http://schemas.openxmlformats.org/officeDocument/2006/relationships/image" Target="../media/image18.svg"/></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 3" descr="Floating Numbers And Letters On Top Of A Book">
            <a:extLst>
              <a:ext uri="{FF2B5EF4-FFF2-40B4-BE49-F238E27FC236}">
                <a16:creationId xmlns:a16="http://schemas.microsoft.com/office/drawing/2014/main" id="{E64533C4-C6C9-3062-CCB0-B016EFB030A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5580" b="15642"/>
          <a:stretch/>
        </p:blipFill>
        <p:spPr>
          <a:xfrm>
            <a:off x="1562100" y="1831815"/>
            <a:ext cx="9791700" cy="4338957"/>
          </a:xfrm>
          <a:prstGeom prst="rect">
            <a:avLst/>
          </a:prstGeom>
          <a:noFill/>
        </p:spPr>
      </p:pic>
      <p:sp>
        <p:nvSpPr>
          <p:cNvPr id="2" name="Title 1"/>
          <p:cNvSpPr>
            <a:spLocks noGrp="1"/>
          </p:cNvSpPr>
          <p:nvPr>
            <p:ph type="title"/>
          </p:nvPr>
        </p:nvSpPr>
        <p:spPr>
          <a:xfrm>
            <a:off x="2324100" y="365125"/>
            <a:ext cx="9029700" cy="1325563"/>
          </a:xfrm>
        </p:spPr>
        <p:txBody>
          <a:bodyPr anchor="ctr">
            <a:normAutofit/>
          </a:bodyPr>
          <a:lstStyle/>
          <a:p>
            <a:pPr>
              <a:lnSpc>
                <a:spcPct val="90000"/>
              </a:lnSpc>
            </a:pPr>
            <a:r>
              <a:rPr lang="en-US" b="1"/>
              <a:t>Lecture: Punishment and Rehabilitation of Offenders</a:t>
            </a:r>
          </a:p>
        </p:txBody>
      </p:sp>
    </p:spTree>
    <p:extLst>
      <p:ext uri="{BB962C8B-B14F-4D97-AF65-F5344CB8AC3E}">
        <p14:creationId xmlns:p14="http://schemas.microsoft.com/office/powerpoint/2010/main" val="92307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2994" y="365125"/>
            <a:ext cx="9770806" cy="1325563"/>
          </a:xfrm>
        </p:spPr>
        <p:txBody>
          <a:bodyPr anchor="ctr">
            <a:normAutofit/>
          </a:bodyPr>
          <a:lstStyle/>
          <a:p>
            <a:pPr>
              <a:lnSpc>
                <a:spcPct val="90000"/>
              </a:lnSpc>
            </a:pPr>
            <a:r>
              <a:rPr lang="en-GB" b="1" dirty="0"/>
              <a:t>Three approaches to crime reduction:</a:t>
            </a:r>
            <a:endParaRPr lang="en-US" b="1" dirty="0"/>
          </a:p>
        </p:txBody>
      </p:sp>
      <p:sp>
        <p:nvSpPr>
          <p:cNvPr id="3" name="Content Placeholder 2"/>
          <p:cNvSpPr>
            <a:spLocks/>
          </p:cNvSpPr>
          <p:nvPr/>
        </p:nvSpPr>
        <p:spPr>
          <a:xfrm>
            <a:off x="2227569" y="2045036"/>
            <a:ext cx="8460761" cy="3759881"/>
          </a:xfrm>
          <a:prstGeom prst="rect">
            <a:avLst/>
          </a:prstGeom>
        </p:spPr>
        <p:txBody>
          <a:bodyPr/>
          <a:lstStyle/>
          <a:p>
            <a:pPr defTabSz="786384">
              <a:spcAft>
                <a:spcPts val="600"/>
              </a:spcAft>
            </a:pPr>
            <a:r>
              <a:rPr lang="en-GB" sz="2400" b="1" kern="1200" dirty="0">
                <a:solidFill>
                  <a:schemeClr val="accent5">
                    <a:lumMod val="50000"/>
                  </a:schemeClr>
                </a:solidFill>
                <a:latin typeface="Garamond" panose="02020404030301010803" pitchFamily="18" charset="0"/>
                <a:ea typeface="+mn-ea"/>
                <a:cs typeface="+mn-cs"/>
              </a:rPr>
              <a:t>Change the offender</a:t>
            </a:r>
          </a:p>
          <a:p>
            <a:pPr marL="55047" defTabSz="786384">
              <a:spcAft>
                <a:spcPts val="600"/>
              </a:spcAft>
            </a:pPr>
            <a:endParaRPr lang="en-GB" sz="2400" b="1" kern="1200" dirty="0">
              <a:solidFill>
                <a:schemeClr val="accent5">
                  <a:lumMod val="50000"/>
                </a:schemeClr>
              </a:solidFill>
              <a:latin typeface="Garamond" panose="02020404030301010803" pitchFamily="18" charset="0"/>
              <a:ea typeface="+mn-ea"/>
              <a:cs typeface="+mn-cs"/>
            </a:endParaRPr>
          </a:p>
          <a:p>
            <a:pPr defTabSz="786384">
              <a:spcAft>
                <a:spcPts val="600"/>
              </a:spcAft>
            </a:pPr>
            <a:r>
              <a:rPr lang="en-GB" sz="2400" b="1" kern="1200" dirty="0">
                <a:solidFill>
                  <a:schemeClr val="accent5">
                    <a:lumMod val="50000"/>
                  </a:schemeClr>
                </a:solidFill>
                <a:latin typeface="Garamond" panose="02020404030301010803" pitchFamily="18" charset="0"/>
                <a:ea typeface="+mn-ea"/>
                <a:cs typeface="+mn-cs"/>
              </a:rPr>
              <a:t>Social control</a:t>
            </a:r>
          </a:p>
          <a:p>
            <a:pPr marL="55047" defTabSz="786384">
              <a:spcAft>
                <a:spcPts val="600"/>
              </a:spcAft>
            </a:pPr>
            <a:endParaRPr lang="en-GB" sz="2400" b="1" kern="1200" dirty="0">
              <a:solidFill>
                <a:schemeClr val="accent5">
                  <a:lumMod val="50000"/>
                </a:schemeClr>
              </a:solidFill>
              <a:latin typeface="Garamond" panose="02020404030301010803" pitchFamily="18" charset="0"/>
              <a:ea typeface="+mn-ea"/>
              <a:cs typeface="+mn-cs"/>
            </a:endParaRPr>
          </a:p>
          <a:p>
            <a:pPr defTabSz="786384">
              <a:spcAft>
                <a:spcPts val="600"/>
              </a:spcAft>
            </a:pPr>
            <a:r>
              <a:rPr lang="en-GB" sz="2400" b="1" kern="1200" dirty="0">
                <a:solidFill>
                  <a:schemeClr val="accent5">
                    <a:lumMod val="50000"/>
                  </a:schemeClr>
                </a:solidFill>
                <a:latin typeface="Garamond" panose="02020404030301010803" pitchFamily="18" charset="0"/>
                <a:ea typeface="+mn-ea"/>
                <a:cs typeface="+mn-cs"/>
              </a:rPr>
              <a:t>Situational change  </a:t>
            </a:r>
            <a:endParaRPr lang="en-US" sz="2400" b="1" dirty="0">
              <a:solidFill>
                <a:schemeClr val="accent5">
                  <a:lumMod val="50000"/>
                </a:schemeClr>
              </a:solidFill>
              <a:latin typeface="Garamond" panose="02020404030301010803" pitchFamily="18"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07703" y="1825625"/>
            <a:ext cx="1547299" cy="167994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7950" y="3000771"/>
            <a:ext cx="2016427" cy="169544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53527" y="4273000"/>
            <a:ext cx="1465159" cy="1903963"/>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4" name="TextBox 3">
            <a:extLst>
              <a:ext uri="{FF2B5EF4-FFF2-40B4-BE49-F238E27FC236}">
                <a16:creationId xmlns:a16="http://schemas.microsoft.com/office/drawing/2014/main" id="{7330F7CD-1FFB-03B4-1219-9157FEA515EF}"/>
              </a:ext>
            </a:extLst>
          </p:cNvPr>
          <p:cNvSpPr txBox="1"/>
          <p:nvPr/>
        </p:nvSpPr>
        <p:spPr>
          <a:xfrm>
            <a:off x="1580994" y="4404939"/>
            <a:ext cx="2910349" cy="1754326"/>
          </a:xfrm>
          <a:prstGeom prst="rect">
            <a:avLst/>
          </a:prstGeom>
          <a:solidFill>
            <a:schemeClr val="bg1"/>
          </a:solidFill>
          <a:ln>
            <a:solidFill>
              <a:schemeClr val="accent1"/>
            </a:solidFill>
          </a:ln>
        </p:spPr>
        <p:txBody>
          <a:bodyPr wrap="square" rtlCol="0" anchor="ctr" anchorCtr="1">
            <a:spAutoFit/>
          </a:bodyPr>
          <a:lstStyle/>
          <a:p>
            <a:pPr algn="ctr"/>
            <a:r>
              <a:rPr lang="en-GB" dirty="0">
                <a:solidFill>
                  <a:srgbClr val="002060"/>
                </a:solidFill>
              </a:rPr>
              <a:t>We have just looked at `Tom`, given his circumstances, background and level of `risk` how would you attempt to prevent Tom from reoffending?</a:t>
            </a:r>
          </a:p>
        </p:txBody>
      </p:sp>
    </p:spTree>
    <p:extLst>
      <p:ext uri="{BB962C8B-B14F-4D97-AF65-F5344CB8AC3E}">
        <p14:creationId xmlns:p14="http://schemas.microsoft.com/office/powerpoint/2010/main" val="703124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Why do we punish offenders?</a:t>
            </a:r>
          </a:p>
        </p:txBody>
      </p:sp>
      <p:sp>
        <p:nvSpPr>
          <p:cNvPr id="3" name="Content Placeholder 2"/>
          <p:cNvSpPr>
            <a:spLocks noGrp="1"/>
          </p:cNvSpPr>
          <p:nvPr>
            <p:ph sz="quarter" idx="1"/>
          </p:nvPr>
        </p:nvSpPr>
        <p:spPr>
          <a:solidFill>
            <a:schemeClr val="bg1"/>
          </a:solidFill>
          <a:ln>
            <a:solidFill>
              <a:schemeClr val="accent1"/>
            </a:solidFill>
          </a:ln>
        </p:spPr>
        <p:txBody>
          <a:bodyPr/>
          <a:lstStyle/>
          <a:p>
            <a:endParaRPr lang="en-GB" sz="2400" b="1" dirty="0">
              <a:solidFill>
                <a:schemeClr val="tx2">
                  <a:lumMod val="75000"/>
                </a:schemeClr>
              </a:solidFill>
            </a:endParaRPr>
          </a:p>
          <a:p>
            <a:r>
              <a:rPr lang="en-GB" sz="2400" b="1" dirty="0">
                <a:solidFill>
                  <a:schemeClr val="accent1">
                    <a:lumMod val="50000"/>
                  </a:schemeClr>
                </a:solidFill>
              </a:rPr>
              <a:t>Retribution - making the offender ‘pay’ for their offence.</a:t>
            </a:r>
          </a:p>
          <a:p>
            <a:r>
              <a:rPr lang="en-GB" sz="2400" b="1" dirty="0">
                <a:solidFill>
                  <a:schemeClr val="accent1">
                    <a:lumMod val="50000"/>
                  </a:schemeClr>
                </a:solidFill>
              </a:rPr>
              <a:t>Incapacitation- removal from society.</a:t>
            </a:r>
          </a:p>
          <a:p>
            <a:r>
              <a:rPr lang="en-GB" sz="2400" b="1" dirty="0">
                <a:solidFill>
                  <a:schemeClr val="accent1">
                    <a:lumMod val="50000"/>
                  </a:schemeClr>
                </a:solidFill>
              </a:rPr>
              <a:t>Restoration/reparation-awareness of impact of crime.</a:t>
            </a:r>
          </a:p>
          <a:p>
            <a:r>
              <a:rPr lang="en-GB" sz="2400" b="1" dirty="0">
                <a:solidFill>
                  <a:schemeClr val="accent1">
                    <a:lumMod val="50000"/>
                  </a:schemeClr>
                </a:solidFill>
              </a:rPr>
              <a:t>Reform - altering the offender so they do not reoffend.</a:t>
            </a:r>
          </a:p>
          <a:p>
            <a:r>
              <a:rPr lang="en-GB" sz="2400" b="1" dirty="0">
                <a:solidFill>
                  <a:schemeClr val="accent1">
                    <a:lumMod val="50000"/>
                  </a:schemeClr>
                </a:solidFill>
              </a:rPr>
              <a:t>Deterrence – ‘making an example’ of the offender to discourage self/others from committing crimes.</a:t>
            </a:r>
          </a:p>
          <a:p>
            <a:pPr marL="0" indent="0">
              <a:buNone/>
            </a:pPr>
            <a:endParaRPr lang="en-GB" sz="2400" dirty="0"/>
          </a:p>
          <a:p>
            <a:r>
              <a:rPr lang="en-GB" sz="2400" dirty="0">
                <a:hlinkClick r:id="rId3"/>
              </a:rPr>
              <a:t>Norway Prison System Luxurious? – YouTube</a:t>
            </a:r>
            <a:endParaRPr lang="en-GB" sz="2400" dirty="0"/>
          </a:p>
          <a:p>
            <a:pPr marL="64008" indent="0">
              <a:buNone/>
            </a:pPr>
            <a:endParaRPr lang="en-GB" dirty="0"/>
          </a:p>
          <a:p>
            <a:endParaRPr lang="en-GB" dirty="0"/>
          </a:p>
        </p:txBody>
      </p:sp>
    </p:spTree>
    <p:extLst>
      <p:ext uri="{BB962C8B-B14F-4D97-AF65-F5344CB8AC3E}">
        <p14:creationId xmlns:p14="http://schemas.microsoft.com/office/powerpoint/2010/main" val="2898016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6605325" y="1825625"/>
            <a:ext cx="4754880" cy="4351338"/>
          </a:xfrm>
          <a:solidFill>
            <a:schemeClr val="accent2">
              <a:lumMod val="20000"/>
              <a:lumOff val="80000"/>
            </a:schemeClr>
          </a:solidFill>
          <a:ln>
            <a:solidFill>
              <a:schemeClr val="accent1"/>
            </a:solidFill>
          </a:ln>
        </p:spPr>
        <p:txBody>
          <a:bodyPr>
            <a:normAutofit/>
          </a:bodyPr>
          <a:lstStyle/>
          <a:p>
            <a:endParaRPr lang="en-GB" sz="2400" b="1" dirty="0"/>
          </a:p>
          <a:p>
            <a:r>
              <a:rPr lang="en-GB" sz="2400" b="1" dirty="0">
                <a:solidFill>
                  <a:schemeClr val="accent1">
                    <a:lumMod val="50000"/>
                  </a:schemeClr>
                </a:solidFill>
              </a:rPr>
              <a:t>Historically, Morgan (2002) prisons have three principal functions:</a:t>
            </a:r>
          </a:p>
          <a:p>
            <a:pPr marL="0" indent="0">
              <a:buNone/>
            </a:pPr>
            <a:endParaRPr lang="en-GB" sz="2400" b="1" dirty="0">
              <a:solidFill>
                <a:schemeClr val="accent1">
                  <a:lumMod val="50000"/>
                </a:schemeClr>
              </a:solidFill>
            </a:endParaRPr>
          </a:p>
          <a:p>
            <a:pPr lvl="1"/>
            <a:r>
              <a:rPr lang="en-GB" b="1" dirty="0">
                <a:solidFill>
                  <a:schemeClr val="accent1">
                    <a:lumMod val="50000"/>
                  </a:schemeClr>
                </a:solidFill>
              </a:rPr>
              <a:t>Custody </a:t>
            </a:r>
          </a:p>
          <a:p>
            <a:pPr lvl="1"/>
            <a:r>
              <a:rPr lang="en-GB" b="1" dirty="0">
                <a:solidFill>
                  <a:schemeClr val="accent1">
                    <a:lumMod val="50000"/>
                  </a:schemeClr>
                </a:solidFill>
              </a:rPr>
              <a:t>Coercion (forcing prisoner to comply with legal judgements e.g. payment of fines) and</a:t>
            </a:r>
          </a:p>
          <a:p>
            <a:pPr lvl="1"/>
            <a:r>
              <a:rPr lang="en-GB" b="1" dirty="0">
                <a:solidFill>
                  <a:schemeClr val="accent1">
                    <a:lumMod val="50000"/>
                  </a:schemeClr>
                </a:solidFill>
              </a:rPr>
              <a:t>Punishment.</a:t>
            </a:r>
          </a:p>
        </p:txBody>
      </p:sp>
      <p:pic>
        <p:nvPicPr>
          <p:cNvPr id="4" name="Picture 3" descr="A diagram of a bathroom&#10;&#10;Description automatically generated"/>
          <p:cNvPicPr>
            <a:picLocks noChangeAspect="1"/>
          </p:cNvPicPr>
          <p:nvPr/>
        </p:nvPicPr>
        <p:blipFill>
          <a:blip r:embed="rId3"/>
          <a:stretch>
            <a:fillRect/>
          </a:stretch>
        </p:blipFill>
        <p:spPr>
          <a:xfrm>
            <a:off x="1569700" y="2072608"/>
            <a:ext cx="4754880" cy="3857372"/>
          </a:xfrm>
          <a:prstGeom prst="rect">
            <a:avLst/>
          </a:prstGeom>
          <a:noFill/>
          <a:ln>
            <a:solidFill>
              <a:schemeClr val="accent1"/>
            </a:solidFill>
          </a:ln>
        </p:spPr>
      </p:pic>
      <p:sp>
        <p:nvSpPr>
          <p:cNvPr id="2" name="Title 1"/>
          <p:cNvSpPr>
            <a:spLocks noGrp="1"/>
          </p:cNvSpPr>
          <p:nvPr>
            <p:ph type="title"/>
          </p:nvPr>
        </p:nvSpPr>
        <p:spPr>
          <a:xfrm>
            <a:off x="2324100" y="365125"/>
            <a:ext cx="9029700" cy="1325563"/>
          </a:xfrm>
        </p:spPr>
        <p:txBody>
          <a:bodyPr anchor="ctr">
            <a:normAutofit/>
          </a:bodyPr>
          <a:lstStyle/>
          <a:p>
            <a:r>
              <a:rPr lang="en-GB" b="1" dirty="0"/>
              <a:t>The Functions of Prison</a:t>
            </a:r>
          </a:p>
        </p:txBody>
      </p:sp>
    </p:spTree>
    <p:extLst>
      <p:ext uri="{BB962C8B-B14F-4D97-AF65-F5344CB8AC3E}">
        <p14:creationId xmlns:p14="http://schemas.microsoft.com/office/powerpoint/2010/main" val="3431105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3449497-7D96-329E-B6BC-EA542BF2C5F5}"/>
              </a:ext>
            </a:extLst>
          </p:cNvPr>
          <p:cNvSpPr>
            <a:spLocks noGrp="1"/>
          </p:cNvSpPr>
          <p:nvPr>
            <p:ph sz="half" idx="2"/>
          </p:nvPr>
        </p:nvSpPr>
        <p:spPr>
          <a:xfrm>
            <a:off x="6605325" y="1825625"/>
            <a:ext cx="4754880" cy="4594840"/>
          </a:xfrm>
          <a:solidFill>
            <a:schemeClr val="bg1"/>
          </a:solidFill>
          <a:ln>
            <a:solidFill>
              <a:schemeClr val="accent1"/>
            </a:solidFill>
          </a:ln>
        </p:spPr>
        <p:txBody>
          <a:bodyPr>
            <a:noAutofit/>
          </a:bodyPr>
          <a:lstStyle/>
          <a:p>
            <a:r>
              <a:rPr lang="en-GB" sz="2200" dirty="0">
                <a:solidFill>
                  <a:srgbClr val="002060"/>
                </a:solidFill>
                <a:cs typeface="Arial" panose="020B0604020202020204" pitchFamily="34" charset="0"/>
              </a:rPr>
              <a:t>Recidivism in general –</a:t>
            </a:r>
            <a:endParaRPr lang="en-GB" sz="2200" dirty="0">
              <a:solidFill>
                <a:srgbClr val="002060"/>
              </a:solidFill>
            </a:endParaRPr>
          </a:p>
          <a:p>
            <a:r>
              <a:rPr lang="en-GB" sz="2200" dirty="0">
                <a:solidFill>
                  <a:srgbClr val="002060"/>
                </a:solidFill>
              </a:rPr>
              <a:t>In 2026, </a:t>
            </a:r>
            <a:r>
              <a:rPr lang="en-GB" sz="2200" b="1" dirty="0">
                <a:solidFill>
                  <a:srgbClr val="002060"/>
                </a:solidFill>
              </a:rPr>
              <a:t>68.2% </a:t>
            </a:r>
            <a:r>
              <a:rPr lang="en-GB" sz="2200" dirty="0">
                <a:solidFill>
                  <a:srgbClr val="002060"/>
                </a:solidFill>
              </a:rPr>
              <a:t>of adults serving sentences under 12 months went on to reoffend.</a:t>
            </a:r>
            <a:endParaRPr lang="en-GB" sz="2200" b="0" i="0" dirty="0">
              <a:solidFill>
                <a:srgbClr val="002060"/>
              </a:solidFill>
              <a:effectLst/>
              <a:cs typeface="Arial" panose="020B0604020202020204" pitchFamily="34" charset="0"/>
            </a:endParaRPr>
          </a:p>
          <a:p>
            <a:r>
              <a:rPr lang="en-GB" sz="2200" dirty="0">
                <a:solidFill>
                  <a:srgbClr val="002060"/>
                </a:solidFill>
              </a:rPr>
              <a:t>Men commit reoffences at a higher rate than women, with the average sitting at </a:t>
            </a:r>
            <a:r>
              <a:rPr lang="en-GB" sz="2200" b="1" dirty="0">
                <a:solidFill>
                  <a:srgbClr val="002060"/>
                </a:solidFill>
              </a:rPr>
              <a:t>29.7% for males</a:t>
            </a:r>
            <a:r>
              <a:rPr lang="en-GB" sz="2200" dirty="0">
                <a:solidFill>
                  <a:srgbClr val="002060"/>
                </a:solidFill>
              </a:rPr>
              <a:t> and </a:t>
            </a:r>
            <a:r>
              <a:rPr lang="en-GB" sz="2200" b="1" dirty="0">
                <a:solidFill>
                  <a:srgbClr val="002060"/>
                </a:solidFill>
              </a:rPr>
              <a:t>24.7% for females.</a:t>
            </a:r>
          </a:p>
          <a:p>
            <a:r>
              <a:rPr lang="en-GB" sz="1800" b="1" dirty="0">
                <a:solidFill>
                  <a:srgbClr val="002060"/>
                </a:solidFill>
              </a:rPr>
              <a:t>Male Recidivism Triggers:</a:t>
            </a:r>
            <a:r>
              <a:rPr lang="en-GB" sz="1800" dirty="0">
                <a:solidFill>
                  <a:srgbClr val="002060"/>
                </a:solidFill>
              </a:rPr>
              <a:t> criminogenic peer groups, unaddressed alcohol abuse, and systemic barriers to employment. </a:t>
            </a:r>
          </a:p>
          <a:p>
            <a:r>
              <a:rPr lang="en-GB" sz="1800" b="1" dirty="0">
                <a:solidFill>
                  <a:srgbClr val="002060"/>
                </a:solidFill>
              </a:rPr>
              <a:t>Female Recidivism Triggers:</a:t>
            </a:r>
            <a:r>
              <a:rPr lang="en-GB" sz="1800" dirty="0">
                <a:solidFill>
                  <a:srgbClr val="002060"/>
                </a:solidFill>
              </a:rPr>
              <a:t> severe history of trauma/abuse, domestic partner criminality, localised mental health gaps, and sudden housing crises. </a:t>
            </a:r>
          </a:p>
        </p:txBody>
      </p:sp>
      <p:sp>
        <p:nvSpPr>
          <p:cNvPr id="3" name="Content Placeholder 2">
            <a:extLst>
              <a:ext uri="{FF2B5EF4-FFF2-40B4-BE49-F238E27FC236}">
                <a16:creationId xmlns:a16="http://schemas.microsoft.com/office/drawing/2014/main" id="{417EE80C-74C7-9EBF-F79D-6F1A98986C7C}"/>
              </a:ext>
            </a:extLst>
          </p:cNvPr>
          <p:cNvSpPr>
            <a:spLocks noGrp="1"/>
          </p:cNvSpPr>
          <p:nvPr>
            <p:ph sz="half" idx="1"/>
          </p:nvPr>
        </p:nvSpPr>
        <p:spPr>
          <a:xfrm>
            <a:off x="831795" y="1825624"/>
            <a:ext cx="5492785" cy="4594841"/>
          </a:xfrm>
          <a:solidFill>
            <a:schemeClr val="bg1"/>
          </a:solidFill>
          <a:ln>
            <a:solidFill>
              <a:schemeClr val="accent1"/>
            </a:solidFill>
          </a:ln>
        </p:spPr>
        <p:txBody>
          <a:bodyPr>
            <a:normAutofit fontScale="92500" lnSpcReduction="20000"/>
          </a:bodyPr>
          <a:lstStyle/>
          <a:p>
            <a:r>
              <a:rPr lang="en-GB" sz="2400" dirty="0">
                <a:solidFill>
                  <a:schemeClr val="accent1">
                    <a:lumMod val="50000"/>
                  </a:schemeClr>
                </a:solidFill>
                <a:cs typeface="Arial" panose="020B0604020202020204" pitchFamily="34" charset="0"/>
              </a:rPr>
              <a:t>Number of people incarcerated 2026 –</a:t>
            </a:r>
            <a:r>
              <a:rPr lang="en-GB" sz="2400" dirty="0">
                <a:solidFill>
                  <a:srgbClr val="002060"/>
                </a:solidFill>
              </a:rPr>
              <a:t>85,858 to 87,342 prisoners (males 83,881, females 3,461)</a:t>
            </a:r>
            <a:r>
              <a:rPr lang="en-GB" sz="2400" dirty="0">
                <a:solidFill>
                  <a:srgbClr val="002060"/>
                </a:solidFill>
                <a:cs typeface="Arial" panose="020B0604020202020204" pitchFamily="34" charset="0"/>
              </a:rPr>
              <a:t>.</a:t>
            </a:r>
          </a:p>
          <a:p>
            <a:r>
              <a:rPr lang="en-GB" sz="2400" dirty="0">
                <a:solidFill>
                  <a:schemeClr val="accent1">
                    <a:lumMod val="50000"/>
                  </a:schemeClr>
                </a:solidFill>
                <a:cs typeface="Arial" panose="020B0604020202020204" pitchFamily="34" charset="0"/>
              </a:rPr>
              <a:t>Cost per prisoner per place (2021-2022) – just under £47,000. </a:t>
            </a:r>
          </a:p>
          <a:p>
            <a:r>
              <a:rPr lang="en-GB" sz="2400" dirty="0">
                <a:solidFill>
                  <a:srgbClr val="002060"/>
                </a:solidFill>
              </a:rPr>
              <a:t>The overall average custodial sentence length (ACSL) in England and Wales stands at 20.1 months, according to the Ministry of Justice.</a:t>
            </a:r>
          </a:p>
          <a:p>
            <a:r>
              <a:rPr lang="en-GB" sz="2400" dirty="0">
                <a:solidFill>
                  <a:srgbClr val="002060"/>
                </a:solidFill>
              </a:rPr>
              <a:t>This figure excludes life and indeterminate sentences. It reflects a steady, long-term upward trend driven by legislative changes: the average sentence length has risen from 16.7 months in 2017 and nearly doubled from 11.4 months in 2000. </a:t>
            </a:r>
          </a:p>
          <a:p>
            <a:r>
              <a:rPr lang="en-GB" sz="2400" dirty="0">
                <a:solidFill>
                  <a:srgbClr val="002060"/>
                </a:solidFill>
              </a:rPr>
              <a:t>The average overall cost to hold a single prisoner in England and Wales is </a:t>
            </a:r>
            <a:r>
              <a:rPr lang="en-GB" sz="2400" b="1" dirty="0">
                <a:solidFill>
                  <a:srgbClr val="002060"/>
                </a:solidFill>
              </a:rPr>
              <a:t>£56,618 per year.</a:t>
            </a:r>
            <a:endParaRPr lang="en-GB" sz="2400" dirty="0">
              <a:solidFill>
                <a:srgbClr val="002060"/>
              </a:solidFill>
            </a:endParaRPr>
          </a:p>
          <a:p>
            <a:endParaRPr lang="en-GB" sz="2400" dirty="0">
              <a:solidFill>
                <a:srgbClr val="002060"/>
              </a:solidFill>
            </a:endParaRPr>
          </a:p>
          <a:p>
            <a:endParaRPr lang="en-GB" sz="2400" dirty="0">
              <a:solidFill>
                <a:schemeClr val="accent1">
                  <a:lumMod val="50000"/>
                </a:schemeClr>
              </a:solidFill>
              <a:cs typeface="Arial" panose="020B0604020202020204" pitchFamily="34" charset="0"/>
            </a:endParaRPr>
          </a:p>
        </p:txBody>
      </p:sp>
      <p:sp>
        <p:nvSpPr>
          <p:cNvPr id="4" name="Title 3">
            <a:extLst>
              <a:ext uri="{FF2B5EF4-FFF2-40B4-BE49-F238E27FC236}">
                <a16:creationId xmlns:a16="http://schemas.microsoft.com/office/drawing/2014/main" id="{809563F4-2325-9B74-EDE1-38F5A14A4EEA}"/>
              </a:ext>
            </a:extLst>
          </p:cNvPr>
          <p:cNvSpPr>
            <a:spLocks noGrp="1"/>
          </p:cNvSpPr>
          <p:nvPr>
            <p:ph type="title"/>
          </p:nvPr>
        </p:nvSpPr>
        <p:spPr>
          <a:xfrm>
            <a:off x="1012723" y="365125"/>
            <a:ext cx="10341077" cy="1325563"/>
          </a:xfrm>
        </p:spPr>
        <p:txBody>
          <a:bodyPr>
            <a:normAutofit fontScale="90000"/>
          </a:bodyPr>
          <a:lstStyle/>
          <a:p>
            <a:r>
              <a:rPr lang="en-GB" b="1" dirty="0"/>
              <a:t>Prison statistics and Recidivism rates (E &amp; W)</a:t>
            </a:r>
          </a:p>
        </p:txBody>
      </p:sp>
    </p:spTree>
    <p:extLst>
      <p:ext uri="{BB962C8B-B14F-4D97-AF65-F5344CB8AC3E}">
        <p14:creationId xmlns:p14="http://schemas.microsoft.com/office/powerpoint/2010/main" val="3465437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6605325" y="1825625"/>
            <a:ext cx="4754880" cy="4351338"/>
          </a:xfrm>
        </p:spPr>
        <p:txBody>
          <a:bodyPr>
            <a:normAutofit/>
          </a:bodyPr>
          <a:lstStyle/>
          <a:p>
            <a:endParaRPr lang="en-GB" sz="2000" dirty="0"/>
          </a:p>
          <a:p>
            <a:r>
              <a:rPr lang="en-GB" sz="2000" b="1" dirty="0">
                <a:solidFill>
                  <a:schemeClr val="accent1">
                    <a:lumMod val="50000"/>
                  </a:schemeClr>
                </a:solidFill>
              </a:rPr>
              <a:t>Generally used as an index of the effectiveness of different judicial sanctions. </a:t>
            </a:r>
          </a:p>
          <a:p>
            <a:r>
              <a:rPr lang="en-GB" sz="2000" b="1" dirty="0">
                <a:solidFill>
                  <a:schemeClr val="accent1">
                    <a:lumMod val="50000"/>
                  </a:schemeClr>
                </a:solidFill>
              </a:rPr>
              <a:t>Where a sanction is effective the recidivism rate should be low, or at least lower than with alternative sanctions. </a:t>
            </a:r>
          </a:p>
          <a:p>
            <a:r>
              <a:rPr lang="en-GB" sz="2000" b="1" dirty="0">
                <a:solidFill>
                  <a:schemeClr val="accent1">
                    <a:lumMod val="50000"/>
                  </a:schemeClr>
                </a:solidFill>
              </a:rPr>
              <a:t>Many people who serve prison sentences reoffend.</a:t>
            </a:r>
          </a:p>
          <a:p>
            <a:r>
              <a:rPr lang="en-GB" sz="2000" b="1" dirty="0">
                <a:solidFill>
                  <a:schemeClr val="accent1">
                    <a:lumMod val="50000"/>
                  </a:schemeClr>
                </a:solidFill>
              </a:rPr>
              <a:t> Morgan suggests that three quarters of young offenders and about half of adults commit further offences within 2 years of release. </a:t>
            </a:r>
          </a:p>
          <a:p>
            <a:pPr>
              <a:buNone/>
            </a:pPr>
            <a:endParaRPr lang="en-GB" sz="2000" dirty="0"/>
          </a:p>
        </p:txBody>
      </p:sp>
      <p:pic>
        <p:nvPicPr>
          <p:cNvPr id="5" name="Picture 4" descr="Chicken wire close-up">
            <a:extLst>
              <a:ext uri="{FF2B5EF4-FFF2-40B4-BE49-F238E27FC236}">
                <a16:creationId xmlns:a16="http://schemas.microsoft.com/office/drawing/2014/main" id="{82AF708D-C3EC-AA29-33BC-A96248AAB5E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69700" y="2414353"/>
            <a:ext cx="4754880" cy="3173882"/>
          </a:xfrm>
          <a:prstGeom prst="rect">
            <a:avLst/>
          </a:prstGeom>
          <a:noFill/>
          <a:ln>
            <a:solidFill>
              <a:schemeClr val="accent1"/>
            </a:solidFill>
          </a:ln>
        </p:spPr>
      </p:pic>
      <p:sp>
        <p:nvSpPr>
          <p:cNvPr id="2" name="Title 1"/>
          <p:cNvSpPr>
            <a:spLocks noGrp="1"/>
          </p:cNvSpPr>
          <p:nvPr>
            <p:ph type="title"/>
          </p:nvPr>
        </p:nvSpPr>
        <p:spPr>
          <a:xfrm>
            <a:off x="2324100" y="365125"/>
            <a:ext cx="9029700" cy="1325563"/>
          </a:xfrm>
        </p:spPr>
        <p:txBody>
          <a:bodyPr anchor="ctr">
            <a:normAutofit/>
          </a:bodyPr>
          <a:lstStyle/>
          <a:p>
            <a:r>
              <a:rPr lang="en-GB" b="1"/>
              <a:t>Recidivism </a:t>
            </a:r>
            <a:endParaRPr lang="en-GB" b="1" dirty="0"/>
          </a:p>
        </p:txBody>
      </p:sp>
    </p:spTree>
    <p:extLst>
      <p:ext uri="{BB962C8B-B14F-4D97-AF65-F5344CB8AC3E}">
        <p14:creationId xmlns:p14="http://schemas.microsoft.com/office/powerpoint/2010/main" val="2545225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6605325" y="1825625"/>
            <a:ext cx="4754880" cy="4351338"/>
          </a:xfrm>
        </p:spPr>
        <p:txBody>
          <a:bodyPr>
            <a:normAutofit/>
          </a:bodyPr>
          <a:lstStyle/>
          <a:p>
            <a:endParaRPr lang="en-GB" sz="2400" dirty="0"/>
          </a:p>
          <a:p>
            <a:r>
              <a:rPr lang="en-GB" sz="2400" b="1" dirty="0">
                <a:solidFill>
                  <a:schemeClr val="accent1">
                    <a:lumMod val="50000"/>
                  </a:schemeClr>
                </a:solidFill>
              </a:rPr>
              <a:t>Recidivism research does not support the idea that prison is any more effective than other sanctions. </a:t>
            </a:r>
          </a:p>
          <a:p>
            <a:r>
              <a:rPr lang="en-GB" sz="2400" b="1" dirty="0">
                <a:solidFill>
                  <a:schemeClr val="accent1">
                    <a:lumMod val="50000"/>
                  </a:schemeClr>
                </a:solidFill>
              </a:rPr>
              <a:t>Some researchers suggested that the opposite may be true: that a prison may act as a ‘college of crime’.</a:t>
            </a:r>
          </a:p>
          <a:p>
            <a:r>
              <a:rPr lang="en-GB" sz="2400" b="1" dirty="0">
                <a:solidFill>
                  <a:schemeClr val="accent1">
                    <a:lumMod val="50000"/>
                  </a:schemeClr>
                </a:solidFill>
              </a:rPr>
              <a:t> This does not appear to be true either. </a:t>
            </a:r>
          </a:p>
        </p:txBody>
      </p:sp>
      <p:pic>
        <p:nvPicPr>
          <p:cNvPr id="5" name="Content Placeholder 4">
            <a:extLst>
              <a:ext uri="{FF2B5EF4-FFF2-40B4-BE49-F238E27FC236}">
                <a16:creationId xmlns:a16="http://schemas.microsoft.com/office/drawing/2014/main" id="{F82B619E-98CE-CFD5-6F5D-6EDE491BF1C1}"/>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569700" y="2419216"/>
            <a:ext cx="4754880" cy="3164156"/>
          </a:xfrm>
          <a:prstGeom prst="rect">
            <a:avLst/>
          </a:prstGeom>
          <a:noFill/>
        </p:spPr>
      </p:pic>
      <p:sp>
        <p:nvSpPr>
          <p:cNvPr id="2" name="Title 1"/>
          <p:cNvSpPr>
            <a:spLocks noGrp="1"/>
          </p:cNvSpPr>
          <p:nvPr>
            <p:ph type="title"/>
          </p:nvPr>
        </p:nvSpPr>
        <p:spPr>
          <a:xfrm>
            <a:off x="2324100" y="365125"/>
            <a:ext cx="9029700" cy="1325563"/>
          </a:xfrm>
        </p:spPr>
        <p:txBody>
          <a:bodyPr anchor="ctr">
            <a:normAutofit/>
          </a:bodyPr>
          <a:lstStyle/>
          <a:p>
            <a:r>
              <a:rPr lang="en-GB" b="1" dirty="0"/>
              <a:t>What  does this tell us?</a:t>
            </a:r>
          </a:p>
        </p:txBody>
      </p:sp>
    </p:spTree>
    <p:extLst>
      <p:ext uri="{BB962C8B-B14F-4D97-AF65-F5344CB8AC3E}">
        <p14:creationId xmlns:p14="http://schemas.microsoft.com/office/powerpoint/2010/main" val="2373635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hlinkClick r:id="rId2"/>
            </a:endParaRPr>
          </a:p>
          <a:p>
            <a:pPr marL="0" indent="0" algn="ctr">
              <a:buNone/>
            </a:pPr>
            <a:endParaRPr lang="en-GB" dirty="0">
              <a:hlinkClick r:id="rId2"/>
            </a:endParaRPr>
          </a:p>
          <a:p>
            <a:pPr marL="0" indent="0" algn="ctr">
              <a:buNone/>
            </a:pPr>
            <a:endParaRPr lang="en-GB" dirty="0">
              <a:hlinkClick r:id="rId2"/>
            </a:endParaRPr>
          </a:p>
          <a:p>
            <a:pPr marL="0" indent="0" algn="ctr">
              <a:buNone/>
            </a:pPr>
            <a:r>
              <a:rPr lang="en-GB" dirty="0">
                <a:hlinkClick r:id="rId2"/>
              </a:rPr>
              <a:t>Norway prison system effectiveness</a:t>
            </a:r>
            <a:endParaRPr lang="en-GB" dirty="0"/>
          </a:p>
          <a:p>
            <a:pPr marL="0" indent="0" algn="ctr">
              <a:buNone/>
            </a:pPr>
            <a:endParaRPr lang="en-GB" dirty="0"/>
          </a:p>
        </p:txBody>
      </p:sp>
      <p:sp>
        <p:nvSpPr>
          <p:cNvPr id="3" name="Title 2"/>
          <p:cNvSpPr>
            <a:spLocks noGrp="1"/>
          </p:cNvSpPr>
          <p:nvPr>
            <p:ph type="title"/>
          </p:nvPr>
        </p:nvSpPr>
        <p:spPr>
          <a:xfrm>
            <a:off x="1943100" y="1269134"/>
            <a:ext cx="9029700" cy="1325563"/>
          </a:xfrm>
        </p:spPr>
        <p:txBody>
          <a:bodyPr>
            <a:normAutofit fontScale="90000"/>
          </a:bodyPr>
          <a:lstStyle/>
          <a:p>
            <a:pPr algn="ctr"/>
            <a:r>
              <a:rPr lang="en-GB" b="1" dirty="0"/>
              <a:t>So, imprisonment doesn’t obviously make a difference to reoffending one way or the other?</a:t>
            </a:r>
            <a:br>
              <a:rPr lang="en-GB" b="1" dirty="0"/>
            </a:br>
            <a:br>
              <a:rPr lang="en-GB" dirty="0"/>
            </a:br>
            <a:br>
              <a:rPr lang="en-GB" dirty="0"/>
            </a:br>
            <a:endParaRPr lang="en-GB" dirty="0"/>
          </a:p>
        </p:txBody>
      </p:sp>
      <p:pic>
        <p:nvPicPr>
          <p:cNvPr id="5" name="Picture 4"/>
          <p:cNvPicPr>
            <a:picLocks noChangeAspect="1"/>
          </p:cNvPicPr>
          <p:nvPr/>
        </p:nvPicPr>
        <p:blipFill>
          <a:blip r:embed="rId3"/>
          <a:stretch>
            <a:fillRect/>
          </a:stretch>
        </p:blipFill>
        <p:spPr>
          <a:xfrm>
            <a:off x="3633787" y="2109354"/>
            <a:ext cx="5648325" cy="3096491"/>
          </a:xfrm>
          <a:prstGeom prst="rect">
            <a:avLst/>
          </a:prstGeom>
        </p:spPr>
      </p:pic>
    </p:spTree>
    <p:extLst>
      <p:ext uri="{BB962C8B-B14F-4D97-AF65-F5344CB8AC3E}">
        <p14:creationId xmlns:p14="http://schemas.microsoft.com/office/powerpoint/2010/main" val="2907509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6605325" y="1825625"/>
            <a:ext cx="4754880" cy="4351338"/>
          </a:xfrm>
        </p:spPr>
        <p:txBody>
          <a:bodyPr>
            <a:normAutofit/>
          </a:bodyPr>
          <a:lstStyle/>
          <a:p>
            <a:r>
              <a:rPr lang="en-GB" sz="2000" b="1" dirty="0">
                <a:solidFill>
                  <a:schemeClr val="accent1">
                    <a:lumMod val="50000"/>
                  </a:schemeClr>
                </a:solidFill>
              </a:rPr>
              <a:t>The common-sense view - it represents an unpleasant consequence that should deter the potential offender and motivate the imprisoned offender to act differently upon release. </a:t>
            </a:r>
          </a:p>
          <a:p>
            <a:r>
              <a:rPr lang="en-GB" sz="2000" b="1" dirty="0">
                <a:solidFill>
                  <a:schemeClr val="accent1">
                    <a:lumMod val="50000"/>
                  </a:schemeClr>
                </a:solidFill>
              </a:rPr>
              <a:t>This view assumes that the offender is a rational agent who makes a free decision to commit an offence after weighing up the potential costs and benefits of doing so (Rational Choice Theory).</a:t>
            </a:r>
          </a:p>
          <a:p>
            <a:r>
              <a:rPr lang="en-GB" sz="2000" b="1" dirty="0">
                <a:solidFill>
                  <a:schemeClr val="accent1">
                    <a:lumMod val="50000"/>
                  </a:schemeClr>
                </a:solidFill>
              </a:rPr>
              <a:t>But…this is not necessarily the case: </a:t>
            </a:r>
          </a:p>
          <a:p>
            <a:pPr lvl="1"/>
            <a:r>
              <a:rPr lang="en-GB" sz="2000" b="1" dirty="0">
                <a:solidFill>
                  <a:schemeClr val="accent1">
                    <a:lumMod val="50000"/>
                  </a:schemeClr>
                </a:solidFill>
              </a:rPr>
              <a:t> e.g. Alcohol/Substance abuse</a:t>
            </a:r>
          </a:p>
        </p:txBody>
      </p:sp>
      <p:pic>
        <p:nvPicPr>
          <p:cNvPr id="5" name="Content Placeholder 4">
            <a:extLst>
              <a:ext uri="{FF2B5EF4-FFF2-40B4-BE49-F238E27FC236}">
                <a16:creationId xmlns:a16="http://schemas.microsoft.com/office/drawing/2014/main" id="{91A6DE92-FBD9-6D8A-A261-6375D9022938}"/>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569700" y="2669928"/>
            <a:ext cx="4754880" cy="2662732"/>
          </a:xfrm>
          <a:prstGeom prst="rect">
            <a:avLst/>
          </a:prstGeom>
          <a:noFill/>
        </p:spPr>
      </p:pic>
      <p:sp>
        <p:nvSpPr>
          <p:cNvPr id="2" name="Title 1"/>
          <p:cNvSpPr>
            <a:spLocks noGrp="1"/>
          </p:cNvSpPr>
          <p:nvPr>
            <p:ph type="title"/>
          </p:nvPr>
        </p:nvSpPr>
        <p:spPr>
          <a:xfrm>
            <a:off x="2324100" y="365125"/>
            <a:ext cx="9029700" cy="1325563"/>
          </a:xfrm>
        </p:spPr>
        <p:txBody>
          <a:bodyPr anchor="ctr">
            <a:normAutofit/>
          </a:bodyPr>
          <a:lstStyle/>
          <a:p>
            <a:pPr>
              <a:lnSpc>
                <a:spcPct val="90000"/>
              </a:lnSpc>
            </a:pPr>
            <a:r>
              <a:rPr lang="en-GB" b="1" dirty="0"/>
              <a:t>Why doesn’t prison prevent reoffending?</a:t>
            </a:r>
            <a:endParaRPr lang="en-GB" b="1"/>
          </a:p>
        </p:txBody>
      </p:sp>
    </p:spTree>
    <p:extLst>
      <p:ext uri="{BB962C8B-B14F-4D97-AF65-F5344CB8AC3E}">
        <p14:creationId xmlns:p14="http://schemas.microsoft.com/office/powerpoint/2010/main" val="3857934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3" descr="change.bmp"/>
          <p:cNvPicPr>
            <a:picLocks noChangeAspect="1"/>
          </p:cNvPicPr>
          <p:nvPr/>
        </p:nvPicPr>
        <p:blipFill>
          <a:blip r:embed="rId3" cstate="print"/>
          <a:stretch>
            <a:fillRect/>
          </a:stretch>
        </p:blipFill>
        <p:spPr bwMode="auto">
          <a:xfrm>
            <a:off x="6605325" y="2218215"/>
            <a:ext cx="4754880" cy="3566158"/>
          </a:xfrm>
          <a:prstGeom prst="rect">
            <a:avLst/>
          </a:prstGeom>
          <a:noFill/>
          <a:ln w="9525">
            <a:solidFill>
              <a:schemeClr val="accent1"/>
            </a:solidFill>
            <a:miter lim="800000"/>
            <a:headEnd/>
            <a:tailEnd/>
          </a:ln>
        </p:spPr>
      </p:pic>
      <p:sp>
        <p:nvSpPr>
          <p:cNvPr id="3" name="Content Placeholder 2"/>
          <p:cNvSpPr>
            <a:spLocks noGrp="1"/>
          </p:cNvSpPr>
          <p:nvPr>
            <p:ph sz="half" idx="1"/>
          </p:nvPr>
        </p:nvSpPr>
        <p:spPr>
          <a:xfrm>
            <a:off x="1569700" y="1825625"/>
            <a:ext cx="4754880" cy="4351338"/>
          </a:xfrm>
        </p:spPr>
        <p:txBody>
          <a:bodyPr>
            <a:normAutofit/>
          </a:bodyPr>
          <a:lstStyle/>
          <a:p>
            <a:pPr marL="457200" indent="-457200">
              <a:buClr>
                <a:schemeClr val="accent5"/>
              </a:buClr>
              <a:defRPr/>
            </a:pPr>
            <a:endParaRPr lang="en-GB" sz="2000" dirty="0"/>
          </a:p>
          <a:p>
            <a:pPr marL="457200" indent="-457200">
              <a:buClr>
                <a:schemeClr val="accent5"/>
              </a:buClr>
              <a:defRPr/>
            </a:pPr>
            <a:r>
              <a:rPr lang="en-GB" sz="2000" b="1" dirty="0">
                <a:solidFill>
                  <a:schemeClr val="accent1">
                    <a:lumMod val="50000"/>
                  </a:schemeClr>
                </a:solidFill>
              </a:rPr>
              <a:t>The experience of punishment leads to the offender becoming a ‘changed’ individual such that they will not reoffend.</a:t>
            </a:r>
          </a:p>
          <a:p>
            <a:pPr marL="457200" indent="-457200">
              <a:buClr>
                <a:schemeClr val="accent5"/>
              </a:buClr>
              <a:defRPr/>
            </a:pPr>
            <a:r>
              <a:rPr lang="en-GB" sz="2000" b="1" dirty="0">
                <a:solidFill>
                  <a:schemeClr val="accent1">
                    <a:lumMod val="50000"/>
                  </a:schemeClr>
                </a:solidFill>
              </a:rPr>
              <a:t>Effective programmes required in prisons.</a:t>
            </a:r>
          </a:p>
          <a:p>
            <a:pPr marL="457200" indent="-457200">
              <a:buClr>
                <a:schemeClr val="accent5"/>
              </a:buClr>
              <a:defRPr/>
            </a:pPr>
            <a:r>
              <a:rPr lang="en-GB" sz="2000" b="1" dirty="0">
                <a:solidFill>
                  <a:schemeClr val="accent1">
                    <a:lumMod val="50000"/>
                  </a:schemeClr>
                </a:solidFill>
              </a:rPr>
              <a:t>Various schemes: Short sharp shock,</a:t>
            </a:r>
          </a:p>
          <a:p>
            <a:pPr marL="0" indent="0">
              <a:buClr>
                <a:schemeClr val="accent5"/>
              </a:buClr>
              <a:buNone/>
              <a:defRPr/>
            </a:pPr>
            <a:r>
              <a:rPr lang="en-GB" sz="2000" b="1" dirty="0">
                <a:solidFill>
                  <a:schemeClr val="accent1">
                    <a:lumMod val="50000"/>
                  </a:schemeClr>
                </a:solidFill>
              </a:rPr>
              <a:t>     boot camps, H.I.T. regime, MCTC,</a:t>
            </a:r>
          </a:p>
          <a:p>
            <a:pPr marL="0" indent="0">
              <a:buClr>
                <a:schemeClr val="accent5"/>
              </a:buClr>
              <a:buNone/>
              <a:defRPr/>
            </a:pPr>
            <a:r>
              <a:rPr lang="en-GB" sz="2000" b="1" dirty="0">
                <a:solidFill>
                  <a:schemeClr val="accent1">
                    <a:lumMod val="50000"/>
                  </a:schemeClr>
                </a:solidFill>
              </a:rPr>
              <a:t>     Supermax prisons.</a:t>
            </a:r>
          </a:p>
          <a:p>
            <a:pPr marL="0" indent="0">
              <a:buClr>
                <a:schemeClr val="accent5"/>
              </a:buClr>
              <a:buNone/>
              <a:defRPr/>
            </a:pPr>
            <a:endParaRPr lang="en-GB" sz="2000" b="1" dirty="0">
              <a:solidFill>
                <a:schemeClr val="accent1">
                  <a:lumMod val="50000"/>
                </a:schemeClr>
              </a:solidFill>
            </a:endParaRPr>
          </a:p>
          <a:p>
            <a:pPr lvl="1">
              <a:buClr>
                <a:schemeClr val="accent5"/>
              </a:buClr>
              <a:defRPr/>
            </a:pPr>
            <a:r>
              <a:rPr lang="en-GB" sz="2000" b="1" dirty="0">
                <a:solidFill>
                  <a:schemeClr val="accent1">
                    <a:lumMod val="50000"/>
                  </a:schemeClr>
                </a:solidFill>
              </a:rPr>
              <a:t>  E.g. Colchester Military Correction Training Centre.</a:t>
            </a:r>
          </a:p>
          <a:p>
            <a:pPr marL="0" indent="0">
              <a:buClr>
                <a:schemeClr val="accent5"/>
              </a:buClr>
              <a:buNone/>
              <a:defRPr/>
            </a:pPr>
            <a:endParaRPr lang="en-GB" sz="2000" dirty="0"/>
          </a:p>
        </p:txBody>
      </p:sp>
      <p:sp>
        <p:nvSpPr>
          <p:cNvPr id="19459" name="Title 1"/>
          <p:cNvSpPr>
            <a:spLocks noGrp="1"/>
          </p:cNvSpPr>
          <p:nvPr>
            <p:ph type="title"/>
          </p:nvPr>
        </p:nvSpPr>
        <p:spPr>
          <a:xfrm>
            <a:off x="2324100" y="365125"/>
            <a:ext cx="9029700" cy="1325563"/>
          </a:xfrm>
        </p:spPr>
        <p:txBody>
          <a:bodyPr anchor="ctr">
            <a:normAutofit/>
          </a:bodyPr>
          <a:lstStyle/>
          <a:p>
            <a:pPr eaLnBrk="1" hangingPunct="1"/>
            <a:r>
              <a:rPr lang="en-GB" b="1"/>
              <a:t>Rehabilitation (reform)</a:t>
            </a:r>
          </a:p>
        </p:txBody>
      </p:sp>
    </p:spTree>
    <p:extLst>
      <p:ext uri="{BB962C8B-B14F-4D97-AF65-F5344CB8AC3E}">
        <p14:creationId xmlns:p14="http://schemas.microsoft.com/office/powerpoint/2010/main" val="4054686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wipe(down)">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78905" y="987425"/>
            <a:ext cx="5676483" cy="5370243"/>
          </a:xfrm>
        </p:spPr>
        <p:txBody>
          <a:bodyPr>
            <a:normAutofit lnSpcReduction="10000"/>
          </a:bodyPr>
          <a:lstStyle/>
          <a:p>
            <a:r>
              <a:rPr lang="en-GB" sz="2200" b="1">
                <a:solidFill>
                  <a:schemeClr val="accent1">
                    <a:lumMod val="50000"/>
                  </a:schemeClr>
                </a:solidFill>
              </a:rPr>
              <a:t>Prison </a:t>
            </a:r>
            <a:r>
              <a:rPr lang="en-GB" sz="2200" b="1" i="1">
                <a:solidFill>
                  <a:schemeClr val="accent1">
                    <a:lumMod val="50000"/>
                  </a:schemeClr>
                </a:solidFill>
              </a:rPr>
              <a:t>could work but doesn’t </a:t>
            </a:r>
            <a:r>
              <a:rPr lang="en-GB" sz="2200" b="1">
                <a:solidFill>
                  <a:schemeClr val="accent1">
                    <a:lumMod val="50000"/>
                  </a:schemeClr>
                </a:solidFill>
              </a:rPr>
              <a:t>because it </a:t>
            </a:r>
            <a:r>
              <a:rPr lang="en-GB" sz="2200" b="1" i="1">
                <a:solidFill>
                  <a:schemeClr val="accent1">
                    <a:lumMod val="50000"/>
                  </a:schemeClr>
                </a:solidFill>
              </a:rPr>
              <a:t>does not conform sufficiently to the principles of learning theory</a:t>
            </a:r>
            <a:r>
              <a:rPr lang="en-GB" sz="2200" b="1">
                <a:solidFill>
                  <a:schemeClr val="accent1">
                    <a:lumMod val="50000"/>
                  </a:schemeClr>
                </a:solidFill>
              </a:rPr>
              <a:t>. </a:t>
            </a:r>
          </a:p>
          <a:p>
            <a:pPr marL="0" indent="0">
              <a:buNone/>
            </a:pPr>
            <a:endParaRPr lang="en-GB" sz="2200" b="1">
              <a:solidFill>
                <a:schemeClr val="accent1">
                  <a:lumMod val="50000"/>
                </a:schemeClr>
              </a:solidFill>
            </a:endParaRPr>
          </a:p>
          <a:p>
            <a:r>
              <a:rPr lang="en-GB" sz="2200" b="1">
                <a:solidFill>
                  <a:schemeClr val="accent1">
                    <a:lumMod val="50000"/>
                  </a:schemeClr>
                </a:solidFill>
              </a:rPr>
              <a:t>Behaviourist`s would argue that punishment is effective  only under specific conditions:</a:t>
            </a:r>
          </a:p>
          <a:p>
            <a:pPr marL="0" indent="0">
              <a:buNone/>
            </a:pPr>
            <a:endParaRPr lang="en-GB" sz="2200" b="1">
              <a:solidFill>
                <a:schemeClr val="accent1">
                  <a:lumMod val="50000"/>
                </a:schemeClr>
              </a:solidFill>
            </a:endParaRPr>
          </a:p>
          <a:p>
            <a:r>
              <a:rPr lang="en-GB" sz="2200" b="1">
                <a:solidFill>
                  <a:srgbClr val="7030A0"/>
                </a:solidFill>
              </a:rPr>
              <a:t>Probable</a:t>
            </a:r>
            <a:r>
              <a:rPr lang="en-GB" sz="2200" b="1">
                <a:solidFill>
                  <a:schemeClr val="accent1">
                    <a:lumMod val="50000"/>
                  </a:schemeClr>
                </a:solidFill>
              </a:rPr>
              <a:t> (i.e. it must follow the behaviour), </a:t>
            </a:r>
          </a:p>
          <a:p>
            <a:r>
              <a:rPr lang="en-GB" sz="2200" b="1">
                <a:solidFill>
                  <a:srgbClr val="7030A0"/>
                </a:solidFill>
              </a:rPr>
              <a:t>Prompt</a:t>
            </a:r>
            <a:r>
              <a:rPr lang="en-GB" sz="2200" b="1">
                <a:solidFill>
                  <a:schemeClr val="accent1">
                    <a:lumMod val="50000"/>
                  </a:schemeClr>
                </a:solidFill>
              </a:rPr>
              <a:t> (i.e. must follow the targeted behaviour with minimal delay) and </a:t>
            </a:r>
          </a:p>
          <a:p>
            <a:r>
              <a:rPr lang="en-GB" sz="2200" b="1">
                <a:solidFill>
                  <a:srgbClr val="7030A0"/>
                </a:solidFill>
              </a:rPr>
              <a:t>Aversive</a:t>
            </a:r>
            <a:r>
              <a:rPr lang="en-GB" sz="2200" b="1">
                <a:solidFill>
                  <a:schemeClr val="accent1">
                    <a:lumMod val="50000"/>
                  </a:schemeClr>
                </a:solidFill>
              </a:rPr>
              <a:t> (i.e. it must be genuinely unpleasant). </a:t>
            </a:r>
          </a:p>
          <a:p>
            <a:pPr marL="0" indent="0">
              <a:buNone/>
            </a:pPr>
            <a:endParaRPr lang="en-GB" sz="2200" b="1">
              <a:solidFill>
                <a:schemeClr val="accent1">
                  <a:lumMod val="50000"/>
                </a:schemeClr>
              </a:solidFill>
            </a:endParaRPr>
          </a:p>
          <a:p>
            <a:r>
              <a:rPr lang="en-GB" sz="2200" b="1">
                <a:solidFill>
                  <a:schemeClr val="accent1">
                    <a:lumMod val="50000"/>
                  </a:schemeClr>
                </a:solidFill>
              </a:rPr>
              <a:t>In the case of imprisonment, these conditions are frequently not met.</a:t>
            </a:r>
            <a:endParaRPr lang="en-GB" sz="2200" b="1" dirty="0">
              <a:solidFill>
                <a:schemeClr val="accent1">
                  <a:lumMod val="50000"/>
                </a:schemeClr>
              </a:solidFill>
            </a:endParaRPr>
          </a:p>
        </p:txBody>
      </p:sp>
      <p:pic>
        <p:nvPicPr>
          <p:cNvPr id="4" name="Picture 3" descr="HMP Birmingham – HM Inspectorate of Prisons">
            <a:extLst>
              <a:ext uri="{FF2B5EF4-FFF2-40B4-BE49-F238E27FC236}">
                <a16:creationId xmlns:a16="http://schemas.microsoft.com/office/drawing/2014/main" id="{814B852C-36AF-1A87-E359-BD3061AB87D9}"/>
              </a:ext>
            </a:extLst>
          </p:cNvPr>
          <p:cNvPicPr>
            <a:picLocks noChangeAspect="1"/>
          </p:cNvPicPr>
          <p:nvPr/>
        </p:nvPicPr>
        <p:blipFill>
          <a:blip r:embed="rId3"/>
          <a:stretch>
            <a:fillRect/>
          </a:stretch>
        </p:blipFill>
        <p:spPr>
          <a:xfrm>
            <a:off x="1097279" y="2057400"/>
            <a:ext cx="4402683" cy="3803650"/>
          </a:xfrm>
          <a:prstGeom prst="rect">
            <a:avLst/>
          </a:prstGeom>
        </p:spPr>
      </p:pic>
      <p:sp>
        <p:nvSpPr>
          <p:cNvPr id="14" name="Text Placeholder 2">
            <a:extLst>
              <a:ext uri="{FF2B5EF4-FFF2-40B4-BE49-F238E27FC236}">
                <a16:creationId xmlns:a16="http://schemas.microsoft.com/office/drawing/2014/main" id="{A62E1B32-034B-4FE9-1AEA-37CBB6678917}"/>
              </a:ext>
            </a:extLst>
          </p:cNvPr>
          <p:cNvSpPr>
            <a:spLocks noGrp="1"/>
          </p:cNvSpPr>
          <p:nvPr>
            <p:ph type="body" sz="half" idx="2"/>
          </p:nvPr>
        </p:nvSpPr>
        <p:spPr>
          <a:xfrm>
            <a:off x="1562100" y="2101850"/>
            <a:ext cx="3932237" cy="3759200"/>
          </a:xfrm>
          <a:ln>
            <a:solidFill>
              <a:schemeClr val="accent1"/>
            </a:solidFill>
          </a:ln>
        </p:spPr>
        <p:txBody>
          <a:bodyPr/>
          <a:lstStyle/>
          <a:p>
            <a:endParaRPr lang="en-US" dirty="0"/>
          </a:p>
        </p:txBody>
      </p:sp>
      <p:sp>
        <p:nvSpPr>
          <p:cNvPr id="2" name="Title 1"/>
          <p:cNvSpPr>
            <a:spLocks noGrp="1"/>
          </p:cNvSpPr>
          <p:nvPr>
            <p:ph type="title"/>
          </p:nvPr>
        </p:nvSpPr>
        <p:spPr>
          <a:xfrm>
            <a:off x="1562100" y="457200"/>
            <a:ext cx="3932237" cy="1600200"/>
          </a:xfrm>
        </p:spPr>
        <p:txBody>
          <a:bodyPr anchor="b">
            <a:normAutofit/>
          </a:bodyPr>
          <a:lstStyle/>
          <a:p>
            <a:r>
              <a:rPr lang="en-GB" b="1" dirty="0"/>
              <a:t>The Psychological Argument</a:t>
            </a:r>
          </a:p>
        </p:txBody>
      </p:sp>
      <p:sp>
        <p:nvSpPr>
          <p:cNvPr id="5" name="TextBox 4">
            <a:extLst>
              <a:ext uri="{FF2B5EF4-FFF2-40B4-BE49-F238E27FC236}">
                <a16:creationId xmlns:a16="http://schemas.microsoft.com/office/drawing/2014/main" id="{0FEC42AD-6BE7-5321-2DD5-9FFD58289F44}"/>
              </a:ext>
            </a:extLst>
          </p:cNvPr>
          <p:cNvSpPr txBox="1"/>
          <p:nvPr/>
        </p:nvSpPr>
        <p:spPr>
          <a:xfrm>
            <a:off x="2044460" y="6246326"/>
            <a:ext cx="2415397" cy="369332"/>
          </a:xfrm>
          <a:prstGeom prst="rect">
            <a:avLst/>
          </a:prstGeom>
          <a:noFill/>
          <a:ln>
            <a:solidFill>
              <a:schemeClr val="bg2"/>
            </a:solidFill>
          </a:ln>
        </p:spPr>
        <p:txBody>
          <a:bodyPr wrap="square" rtlCol="0" anchor="ctr" anchorCtr="1">
            <a:spAutoFit/>
          </a:bodyPr>
          <a:lstStyle/>
          <a:p>
            <a:r>
              <a:rPr lang="en-GB" dirty="0">
                <a:solidFill>
                  <a:srgbClr val="7030A0"/>
                </a:solidFill>
              </a:rPr>
              <a:t>HMP Birmingham</a:t>
            </a:r>
            <a:r>
              <a:rPr lang="en-GB" dirty="0"/>
              <a:t>.</a:t>
            </a:r>
          </a:p>
        </p:txBody>
      </p:sp>
    </p:spTree>
    <p:extLst>
      <p:ext uri="{BB962C8B-B14F-4D97-AF65-F5344CB8AC3E}">
        <p14:creationId xmlns:p14="http://schemas.microsoft.com/office/powerpoint/2010/main" val="3441974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6605325" y="1825625"/>
            <a:ext cx="4754880" cy="4351338"/>
          </a:xfrm>
        </p:spPr>
        <p:txBody>
          <a:bodyPr>
            <a:normAutofit/>
          </a:bodyPr>
          <a:lstStyle/>
          <a:p>
            <a:r>
              <a:rPr lang="en-GB" sz="2000" b="1" dirty="0">
                <a:solidFill>
                  <a:schemeClr val="accent1">
                    <a:lumMod val="50000"/>
                  </a:schemeClr>
                </a:solidFill>
              </a:rPr>
              <a:t>1. Many crimes are not solved and so, punishment may not be probable. </a:t>
            </a:r>
          </a:p>
          <a:p>
            <a:r>
              <a:rPr lang="en-GB" sz="2000" b="1" dirty="0">
                <a:solidFill>
                  <a:schemeClr val="accent1">
                    <a:lumMod val="50000"/>
                  </a:schemeClr>
                </a:solidFill>
              </a:rPr>
              <a:t>2. Even if the offender is caught and convicted there may be a long delay between the committing of the offence and the consequences, so punishment is rarely prompt. </a:t>
            </a:r>
          </a:p>
          <a:p>
            <a:pPr marL="0" indent="0">
              <a:buNone/>
            </a:pPr>
            <a:endParaRPr lang="en-GB" sz="2000" b="1" dirty="0">
              <a:solidFill>
                <a:schemeClr val="accent1">
                  <a:lumMod val="50000"/>
                </a:schemeClr>
              </a:solidFill>
            </a:endParaRPr>
          </a:p>
          <a:p>
            <a:r>
              <a:rPr lang="en-GB" sz="2000" b="1" dirty="0">
                <a:solidFill>
                  <a:schemeClr val="accent1">
                    <a:lumMod val="50000"/>
                  </a:schemeClr>
                </a:solidFill>
              </a:rPr>
              <a:t>Also the offender may have benefitted from his offence e.g. through financial gain, so the short-term reinforcements  may outweigh the long-term punishments. </a:t>
            </a:r>
          </a:p>
        </p:txBody>
      </p:sp>
      <p:pic>
        <p:nvPicPr>
          <p:cNvPr id="5" name="Content Placeholder 4">
            <a:extLst>
              <a:ext uri="{FF2B5EF4-FFF2-40B4-BE49-F238E27FC236}">
                <a16:creationId xmlns:a16="http://schemas.microsoft.com/office/drawing/2014/main" id="{F1F6D501-F5A6-EC7F-287A-6A979A317348}"/>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l="11069" r="27738" b="1"/>
          <a:stretch>
            <a:fillRect/>
          </a:stretch>
        </p:blipFill>
        <p:spPr>
          <a:xfrm>
            <a:off x="1569700" y="1825625"/>
            <a:ext cx="4754880" cy="4351338"/>
          </a:xfrm>
          <a:prstGeom prst="rect">
            <a:avLst/>
          </a:prstGeom>
          <a:noFill/>
        </p:spPr>
      </p:pic>
      <p:sp>
        <p:nvSpPr>
          <p:cNvPr id="2" name="Title 1"/>
          <p:cNvSpPr>
            <a:spLocks noGrp="1"/>
          </p:cNvSpPr>
          <p:nvPr>
            <p:ph type="title"/>
          </p:nvPr>
        </p:nvSpPr>
        <p:spPr>
          <a:xfrm>
            <a:off x="2324100" y="365125"/>
            <a:ext cx="9029700" cy="1325563"/>
          </a:xfrm>
        </p:spPr>
        <p:txBody>
          <a:bodyPr anchor="ctr">
            <a:normAutofit/>
          </a:bodyPr>
          <a:lstStyle/>
          <a:p>
            <a:r>
              <a:rPr lang="en-GB" b="1" dirty="0"/>
              <a:t>Therefore...</a:t>
            </a:r>
          </a:p>
        </p:txBody>
      </p:sp>
    </p:spTree>
    <p:extLst>
      <p:ext uri="{BB962C8B-B14F-4D97-AF65-F5344CB8AC3E}">
        <p14:creationId xmlns:p14="http://schemas.microsoft.com/office/powerpoint/2010/main" val="1561320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51434" y="1278439"/>
            <a:ext cx="5676483" cy="5255471"/>
          </a:xfrm>
        </p:spPr>
        <p:txBody>
          <a:bodyPr>
            <a:normAutofit/>
          </a:bodyPr>
          <a:lstStyle/>
          <a:p>
            <a:endParaRPr lang="en-GB" sz="1800" dirty="0"/>
          </a:p>
          <a:p>
            <a:r>
              <a:rPr lang="en-GB" sz="2000" b="1" dirty="0">
                <a:solidFill>
                  <a:schemeClr val="accent1">
                    <a:lumMod val="50000"/>
                  </a:schemeClr>
                </a:solidFill>
              </a:rPr>
              <a:t>Ainsworth (2000) reminds us that the offender’s perceptions are significant in this process:</a:t>
            </a:r>
          </a:p>
          <a:p>
            <a:r>
              <a:rPr lang="en-GB" sz="2000" b="1" dirty="0">
                <a:solidFill>
                  <a:schemeClr val="accent1">
                    <a:lumMod val="50000"/>
                  </a:schemeClr>
                </a:solidFill>
              </a:rPr>
              <a:t>A criminal may regard imprisonment not as a consequence of committing crimes but of getting caught. His behaviour does change, but not in the way we might wish; he takes steps to avoid detection in future.</a:t>
            </a:r>
          </a:p>
          <a:p>
            <a:r>
              <a:rPr lang="en-GB" sz="2000" b="1" dirty="0">
                <a:solidFill>
                  <a:schemeClr val="accent1">
                    <a:lumMod val="50000"/>
                  </a:schemeClr>
                </a:solidFill>
              </a:rPr>
              <a:t>Hollin (1992) points out that whilst being separated from family, friends and work, deprived of liberty and confined in cramped and unsanitary conditions might seem very aversive to most people, prison might be perceived differently by some offenders.</a:t>
            </a:r>
          </a:p>
          <a:p>
            <a:endParaRPr lang="en-GB" sz="2000" b="1" dirty="0">
              <a:solidFill>
                <a:schemeClr val="accent1">
                  <a:lumMod val="50000"/>
                </a:schemeClr>
              </a:solidFill>
            </a:endParaRPr>
          </a:p>
          <a:p>
            <a:r>
              <a:rPr lang="en-GB" sz="2000" b="1" dirty="0">
                <a:solidFill>
                  <a:schemeClr val="accent1">
                    <a:lumMod val="50000"/>
                  </a:schemeClr>
                </a:solidFill>
              </a:rPr>
              <a:t>And now?...</a:t>
            </a:r>
          </a:p>
        </p:txBody>
      </p:sp>
      <p:pic>
        <p:nvPicPr>
          <p:cNvPr id="4" name="Picture 3" descr="Life behind bars in Britain's surviving Victorian prisons – photo essay | Prisons and probation | The Guardian">
            <a:extLst>
              <a:ext uri="{FF2B5EF4-FFF2-40B4-BE49-F238E27FC236}">
                <a16:creationId xmlns:a16="http://schemas.microsoft.com/office/drawing/2014/main" id="{3766540D-FDB6-41C9-3163-521A30873761}"/>
              </a:ext>
            </a:extLst>
          </p:cNvPr>
          <p:cNvPicPr>
            <a:picLocks noChangeAspect="1"/>
          </p:cNvPicPr>
          <p:nvPr/>
        </p:nvPicPr>
        <p:blipFill>
          <a:blip r:embed="rId2"/>
          <a:stretch>
            <a:fillRect/>
          </a:stretch>
        </p:blipFill>
        <p:spPr>
          <a:xfrm>
            <a:off x="1326682" y="1282115"/>
            <a:ext cx="3179345" cy="2543476"/>
          </a:xfrm>
          <a:prstGeom prst="rect">
            <a:avLst/>
          </a:prstGeom>
          <a:ln>
            <a:solidFill>
              <a:schemeClr val="accent1"/>
            </a:solidFill>
          </a:ln>
        </p:spPr>
      </p:pic>
      <p:pic>
        <p:nvPicPr>
          <p:cNvPr id="5" name="Picture 4" descr="Inside Britain's biggest prison where inmates have access to their own  laptops and phones | Wales Online">
            <a:extLst>
              <a:ext uri="{FF2B5EF4-FFF2-40B4-BE49-F238E27FC236}">
                <a16:creationId xmlns:a16="http://schemas.microsoft.com/office/drawing/2014/main" id="{E5EA9874-39B4-F2A2-3F43-3D7E7AF3710E}"/>
              </a:ext>
            </a:extLst>
          </p:cNvPr>
          <p:cNvPicPr>
            <a:picLocks noChangeAspect="1"/>
          </p:cNvPicPr>
          <p:nvPr/>
        </p:nvPicPr>
        <p:blipFill>
          <a:blip r:embed="rId3"/>
          <a:stretch>
            <a:fillRect/>
          </a:stretch>
        </p:blipFill>
        <p:spPr>
          <a:xfrm>
            <a:off x="1205003" y="4302493"/>
            <a:ext cx="3546107" cy="1994685"/>
          </a:xfrm>
          <a:prstGeom prst="rect">
            <a:avLst/>
          </a:prstGeom>
          <a:ln>
            <a:solidFill>
              <a:schemeClr val="accent1"/>
            </a:solidFill>
          </a:ln>
        </p:spPr>
      </p:pic>
      <p:sp>
        <p:nvSpPr>
          <p:cNvPr id="18" name="Text Placeholder 2">
            <a:extLst>
              <a:ext uri="{FF2B5EF4-FFF2-40B4-BE49-F238E27FC236}">
                <a16:creationId xmlns:a16="http://schemas.microsoft.com/office/drawing/2014/main" id="{8F988F0F-BC6D-26D1-F0BE-90C09C175FBB}"/>
              </a:ext>
            </a:extLst>
          </p:cNvPr>
          <p:cNvSpPr>
            <a:spLocks noGrp="1"/>
          </p:cNvSpPr>
          <p:nvPr>
            <p:ph type="body" sz="half" idx="2"/>
          </p:nvPr>
        </p:nvSpPr>
        <p:spPr>
          <a:xfrm>
            <a:off x="1562100" y="2101850"/>
            <a:ext cx="3932237" cy="3759200"/>
          </a:xfrm>
        </p:spPr>
        <p:txBody>
          <a:bodyPr/>
          <a:lstStyle/>
          <a:p>
            <a:endParaRPr lang="en-US" dirty="0"/>
          </a:p>
        </p:txBody>
      </p:sp>
      <p:sp>
        <p:nvSpPr>
          <p:cNvPr id="2" name="Title 1">
            <a:extLst>
              <a:ext uri="{FF2B5EF4-FFF2-40B4-BE49-F238E27FC236}">
                <a16:creationId xmlns:a16="http://schemas.microsoft.com/office/drawing/2014/main" id="{590DD9A1-990B-3262-2E4B-AFA00A44B74E}"/>
              </a:ext>
            </a:extLst>
          </p:cNvPr>
          <p:cNvSpPr>
            <a:spLocks noGrp="1"/>
          </p:cNvSpPr>
          <p:nvPr>
            <p:ph type="title"/>
          </p:nvPr>
        </p:nvSpPr>
        <p:spPr>
          <a:xfrm>
            <a:off x="1493088" y="327804"/>
            <a:ext cx="3932237" cy="821239"/>
          </a:xfrm>
        </p:spPr>
        <p:txBody>
          <a:bodyPr anchor="b">
            <a:normAutofit/>
          </a:bodyPr>
          <a:lstStyle/>
          <a:p>
            <a:r>
              <a:rPr lang="en-GB" b="1" dirty="0"/>
              <a:t>Early research: </a:t>
            </a:r>
          </a:p>
        </p:txBody>
      </p:sp>
      <p:sp>
        <p:nvSpPr>
          <p:cNvPr id="6" name="TextBox 5">
            <a:extLst>
              <a:ext uri="{FF2B5EF4-FFF2-40B4-BE49-F238E27FC236}">
                <a16:creationId xmlns:a16="http://schemas.microsoft.com/office/drawing/2014/main" id="{B4F69EF5-39CA-48A9-C4FF-7106A601AF38}"/>
              </a:ext>
            </a:extLst>
          </p:cNvPr>
          <p:cNvSpPr txBox="1"/>
          <p:nvPr/>
        </p:nvSpPr>
        <p:spPr>
          <a:xfrm>
            <a:off x="1722912" y="6365330"/>
            <a:ext cx="2510287" cy="369332"/>
          </a:xfrm>
          <a:prstGeom prst="rect">
            <a:avLst/>
          </a:prstGeom>
          <a:noFill/>
          <a:ln>
            <a:solidFill>
              <a:schemeClr val="bg2"/>
            </a:solidFill>
          </a:ln>
        </p:spPr>
        <p:txBody>
          <a:bodyPr wrap="square" rtlCol="0" anchor="ctr" anchorCtr="1">
            <a:spAutoFit/>
          </a:bodyPr>
          <a:lstStyle/>
          <a:p>
            <a:r>
              <a:rPr lang="en-GB" dirty="0">
                <a:solidFill>
                  <a:schemeClr val="accent1">
                    <a:lumMod val="50000"/>
                  </a:schemeClr>
                </a:solidFill>
              </a:rPr>
              <a:t>HMP Berwyn, Wrexham</a:t>
            </a:r>
          </a:p>
        </p:txBody>
      </p:sp>
      <p:sp>
        <p:nvSpPr>
          <p:cNvPr id="7" name="TextBox 6">
            <a:extLst>
              <a:ext uri="{FF2B5EF4-FFF2-40B4-BE49-F238E27FC236}">
                <a16:creationId xmlns:a16="http://schemas.microsoft.com/office/drawing/2014/main" id="{10C09D5C-10E2-3224-6091-FEC65ABA7E4C}"/>
              </a:ext>
            </a:extLst>
          </p:cNvPr>
          <p:cNvSpPr txBox="1"/>
          <p:nvPr/>
        </p:nvSpPr>
        <p:spPr>
          <a:xfrm>
            <a:off x="1205003" y="4404587"/>
            <a:ext cx="184731" cy="369332"/>
          </a:xfrm>
          <a:prstGeom prst="rect">
            <a:avLst/>
          </a:prstGeom>
          <a:noFill/>
          <a:ln>
            <a:solidFill>
              <a:schemeClr val="bg2"/>
            </a:solidFill>
          </a:ln>
        </p:spPr>
        <p:txBody>
          <a:bodyPr wrap="none" rtlCol="0" anchor="ctr" anchorCtr="1">
            <a:spAutoFit/>
          </a:bodyPr>
          <a:lstStyle/>
          <a:p>
            <a:endParaRPr lang="en-GB" dirty="0"/>
          </a:p>
        </p:txBody>
      </p:sp>
      <p:sp>
        <p:nvSpPr>
          <p:cNvPr id="9" name="TextBox 8">
            <a:extLst>
              <a:ext uri="{FF2B5EF4-FFF2-40B4-BE49-F238E27FC236}">
                <a16:creationId xmlns:a16="http://schemas.microsoft.com/office/drawing/2014/main" id="{53C08B0A-938A-4799-CDE1-3157A0A8004E}"/>
              </a:ext>
            </a:extLst>
          </p:cNvPr>
          <p:cNvSpPr txBox="1"/>
          <p:nvPr/>
        </p:nvSpPr>
        <p:spPr>
          <a:xfrm>
            <a:off x="2100545" y="3858989"/>
            <a:ext cx="1755019" cy="369332"/>
          </a:xfrm>
          <a:prstGeom prst="rect">
            <a:avLst/>
          </a:prstGeom>
          <a:noFill/>
          <a:ln>
            <a:solidFill>
              <a:schemeClr val="bg2"/>
            </a:solidFill>
          </a:ln>
        </p:spPr>
        <p:txBody>
          <a:bodyPr wrap="square" rtlCol="0" anchor="ctr" anchorCtr="1">
            <a:spAutoFit/>
          </a:bodyPr>
          <a:lstStyle/>
          <a:p>
            <a:r>
              <a:rPr lang="en-GB" dirty="0">
                <a:solidFill>
                  <a:schemeClr val="accent1">
                    <a:lumMod val="50000"/>
                  </a:schemeClr>
                </a:solidFill>
              </a:rPr>
              <a:t>HMP Lincoln</a:t>
            </a:r>
          </a:p>
        </p:txBody>
      </p:sp>
    </p:spTree>
    <p:extLst>
      <p:ext uri="{BB962C8B-B14F-4D97-AF65-F5344CB8AC3E}">
        <p14:creationId xmlns:p14="http://schemas.microsoft.com/office/powerpoint/2010/main" val="1771175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78905" y="987425"/>
            <a:ext cx="5676483" cy="5335737"/>
          </a:xfrm>
        </p:spPr>
        <p:txBody>
          <a:bodyPr>
            <a:normAutofit/>
          </a:bodyPr>
          <a:lstStyle/>
          <a:p>
            <a:endParaRPr lang="en-GB" sz="2000" b="1" dirty="0"/>
          </a:p>
          <a:p>
            <a:r>
              <a:rPr lang="en-GB" sz="2000" b="1" dirty="0">
                <a:solidFill>
                  <a:schemeClr val="accent1">
                    <a:lumMod val="50000"/>
                  </a:schemeClr>
                </a:solidFill>
              </a:rPr>
              <a:t>Some attempts (usually politically motivated), to address the problem of reoffending by making prison a more unpleasant experience.  </a:t>
            </a:r>
          </a:p>
          <a:p>
            <a:pPr marL="0" indent="0">
              <a:buNone/>
            </a:pPr>
            <a:endParaRPr lang="en-GB" sz="2000" b="1" dirty="0">
              <a:solidFill>
                <a:schemeClr val="accent1">
                  <a:lumMod val="50000"/>
                </a:schemeClr>
              </a:solidFill>
            </a:endParaRPr>
          </a:p>
          <a:p>
            <a:r>
              <a:rPr lang="en-GB" sz="2000" b="1" dirty="0">
                <a:solidFill>
                  <a:schemeClr val="accent1">
                    <a:lumMod val="50000"/>
                  </a:schemeClr>
                </a:solidFill>
              </a:rPr>
              <a:t>‘Short sharp shock’ initiative of the early 1980s- </a:t>
            </a:r>
          </a:p>
          <a:p>
            <a:pPr lvl="1"/>
            <a:r>
              <a:rPr lang="en-GB" sz="2000" b="1" dirty="0">
                <a:solidFill>
                  <a:schemeClr val="accent1">
                    <a:lumMod val="50000"/>
                  </a:schemeClr>
                </a:solidFill>
              </a:rPr>
              <a:t>young offenders in England and Wales were subjected to a prison routine involving military-style drill and discipline and lots of physical exercise. Intended to make returning to prison an unattractive prospect, it had no effect on reoffending (Thornton et al., 1984). </a:t>
            </a:r>
          </a:p>
          <a:p>
            <a:pPr marL="457200" lvl="1" indent="0">
              <a:buNone/>
            </a:pPr>
            <a:endParaRPr lang="en-GB" sz="2000" b="1" dirty="0">
              <a:solidFill>
                <a:schemeClr val="accent1">
                  <a:lumMod val="50000"/>
                </a:schemeClr>
              </a:solidFill>
            </a:endParaRPr>
          </a:p>
          <a:p>
            <a:r>
              <a:rPr lang="en-GB" sz="2000" b="1" dirty="0">
                <a:solidFill>
                  <a:schemeClr val="accent1">
                    <a:lumMod val="50000"/>
                  </a:schemeClr>
                </a:solidFill>
              </a:rPr>
              <a:t>Similar findings have been reported for a range of other ‘get tough’ initiatives (Colchester, again).</a:t>
            </a:r>
          </a:p>
        </p:txBody>
      </p:sp>
      <p:pic>
        <p:nvPicPr>
          <p:cNvPr id="4" name="Picture 3" descr="Recidivism in the U.S. Prison System | by Railey Borman | Writing for the Truth | Medium">
            <a:extLst>
              <a:ext uri="{FF2B5EF4-FFF2-40B4-BE49-F238E27FC236}">
                <a16:creationId xmlns:a16="http://schemas.microsoft.com/office/drawing/2014/main" id="{E4401954-DDC9-B1B5-7703-B585C49BE28C}"/>
              </a:ext>
            </a:extLst>
          </p:cNvPr>
          <p:cNvPicPr>
            <a:picLocks noChangeAspect="1"/>
          </p:cNvPicPr>
          <p:nvPr/>
        </p:nvPicPr>
        <p:blipFill>
          <a:blip r:embed="rId3"/>
          <a:stretch>
            <a:fillRect/>
          </a:stretch>
        </p:blipFill>
        <p:spPr>
          <a:xfrm>
            <a:off x="1302727" y="2101850"/>
            <a:ext cx="4343154" cy="3759200"/>
          </a:xfrm>
          <a:prstGeom prst="rect">
            <a:avLst/>
          </a:prstGeom>
          <a:ln>
            <a:solidFill>
              <a:schemeClr val="accent1"/>
            </a:solidFill>
          </a:ln>
        </p:spPr>
      </p:pic>
      <p:sp>
        <p:nvSpPr>
          <p:cNvPr id="8" name="Text Placeholder 2">
            <a:extLst>
              <a:ext uri="{FF2B5EF4-FFF2-40B4-BE49-F238E27FC236}">
                <a16:creationId xmlns:a16="http://schemas.microsoft.com/office/drawing/2014/main" id="{9DE562C1-1016-AECC-BF67-7A9B56141431}"/>
              </a:ext>
            </a:extLst>
          </p:cNvPr>
          <p:cNvSpPr>
            <a:spLocks noGrp="1"/>
          </p:cNvSpPr>
          <p:nvPr>
            <p:ph type="body" sz="half" idx="2"/>
          </p:nvPr>
        </p:nvSpPr>
        <p:spPr>
          <a:xfrm>
            <a:off x="1562100" y="2101850"/>
            <a:ext cx="3932237" cy="3759200"/>
          </a:xfrm>
        </p:spPr>
        <p:txBody>
          <a:bodyPr/>
          <a:lstStyle/>
          <a:p>
            <a:endParaRPr lang="en-US" dirty="0"/>
          </a:p>
        </p:txBody>
      </p:sp>
      <p:sp>
        <p:nvSpPr>
          <p:cNvPr id="2" name="Title 1"/>
          <p:cNvSpPr>
            <a:spLocks noGrp="1"/>
          </p:cNvSpPr>
          <p:nvPr>
            <p:ph type="title"/>
          </p:nvPr>
        </p:nvSpPr>
        <p:spPr>
          <a:xfrm>
            <a:off x="1562100" y="457200"/>
            <a:ext cx="3932237" cy="1600200"/>
          </a:xfrm>
        </p:spPr>
        <p:txBody>
          <a:bodyPr anchor="b">
            <a:normAutofit/>
          </a:bodyPr>
          <a:lstStyle/>
          <a:p>
            <a:r>
              <a:rPr lang="en-GB" b="1" dirty="0"/>
              <a:t>What have we done about recidivism? Not a lot!</a:t>
            </a:r>
          </a:p>
        </p:txBody>
      </p:sp>
    </p:spTree>
    <p:extLst>
      <p:ext uri="{BB962C8B-B14F-4D97-AF65-F5344CB8AC3E}">
        <p14:creationId xmlns:p14="http://schemas.microsoft.com/office/powerpoint/2010/main" val="3130094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E5302-FDF7-EBD1-F6A5-2E164F9D28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1758D8-39E8-3B2A-89E0-E6854A9B9AB9}"/>
              </a:ext>
            </a:extLst>
          </p:cNvPr>
          <p:cNvSpPr>
            <a:spLocks noGrp="1"/>
          </p:cNvSpPr>
          <p:nvPr>
            <p:ph type="title"/>
          </p:nvPr>
        </p:nvSpPr>
        <p:spPr>
          <a:xfrm>
            <a:off x="1465006" y="365125"/>
            <a:ext cx="9888794" cy="1325563"/>
          </a:xfrm>
        </p:spPr>
        <p:txBody>
          <a:bodyPr>
            <a:normAutofit fontScale="90000"/>
          </a:bodyPr>
          <a:lstStyle/>
          <a:p>
            <a:r>
              <a:rPr lang="en-GB" b="1" dirty="0"/>
              <a:t>Non-custodial sentencing:</a:t>
            </a:r>
            <a:br>
              <a:rPr lang="en-GB" b="1" dirty="0"/>
            </a:br>
            <a:r>
              <a:rPr lang="en-GB" b="1" dirty="0"/>
              <a:t>Alternatives to imprisonment</a:t>
            </a:r>
          </a:p>
        </p:txBody>
      </p:sp>
      <p:graphicFrame>
        <p:nvGraphicFramePr>
          <p:cNvPr id="7" name="Content Placeholder 6">
            <a:extLst>
              <a:ext uri="{FF2B5EF4-FFF2-40B4-BE49-F238E27FC236}">
                <a16:creationId xmlns:a16="http://schemas.microsoft.com/office/drawing/2014/main" id="{A4A9E916-27A2-7606-BCA5-3DC849C6D20E}"/>
              </a:ext>
            </a:extLst>
          </p:cNvPr>
          <p:cNvGraphicFramePr>
            <a:graphicFrameLocks noGrp="1"/>
          </p:cNvGraphicFramePr>
          <p:nvPr>
            <p:ph idx="1"/>
            <p:extLst>
              <p:ext uri="{D42A27DB-BD31-4B8C-83A1-F6EECF244321}">
                <p14:modId xmlns:p14="http://schemas.microsoft.com/office/powerpoint/2010/main" val="2997553121"/>
              </p:ext>
            </p:extLst>
          </p:nvPr>
        </p:nvGraphicFramePr>
        <p:xfrm>
          <a:off x="1562100" y="1825625"/>
          <a:ext cx="9791700"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Graphic 9" descr="Treasure chest with solid fill">
            <a:extLst>
              <a:ext uri="{FF2B5EF4-FFF2-40B4-BE49-F238E27FC236}">
                <a16:creationId xmlns:a16="http://schemas.microsoft.com/office/drawing/2014/main" id="{D9EB5577-2CCD-1E9A-C34A-4EC9BA3277C9}"/>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765540" y="2264434"/>
            <a:ext cx="914400" cy="914400"/>
          </a:xfrm>
          <a:prstGeom prst="rect">
            <a:avLst/>
          </a:prstGeom>
        </p:spPr>
      </p:pic>
      <p:pic>
        <p:nvPicPr>
          <p:cNvPr id="12" name="Graphic 11" descr="Wheelbarrow outline">
            <a:extLst>
              <a:ext uri="{FF2B5EF4-FFF2-40B4-BE49-F238E27FC236}">
                <a16:creationId xmlns:a16="http://schemas.microsoft.com/office/drawing/2014/main" id="{36D5B881-1CAF-AF84-5FFA-99BD07844CA7}"/>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1687903" y="5102526"/>
            <a:ext cx="914400" cy="914400"/>
          </a:xfrm>
          <a:prstGeom prst="rect">
            <a:avLst/>
          </a:prstGeom>
        </p:spPr>
      </p:pic>
      <p:pic>
        <p:nvPicPr>
          <p:cNvPr id="14" name="Graphic 13" descr="Eye with solid fill">
            <a:extLst>
              <a:ext uri="{FF2B5EF4-FFF2-40B4-BE49-F238E27FC236}">
                <a16:creationId xmlns:a16="http://schemas.microsoft.com/office/drawing/2014/main" id="{64D9A2A6-52D6-F92C-C721-321FA79F8EA8}"/>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2067464" y="3679167"/>
            <a:ext cx="914400" cy="914400"/>
          </a:xfrm>
          <a:prstGeom prst="rect">
            <a:avLst/>
          </a:prstGeom>
        </p:spPr>
      </p:pic>
    </p:spTree>
    <p:extLst>
      <p:ext uri="{BB962C8B-B14F-4D97-AF65-F5344CB8AC3E}">
        <p14:creationId xmlns:p14="http://schemas.microsoft.com/office/powerpoint/2010/main" val="1193611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Offenders to pay back society more ...">
            <a:extLst>
              <a:ext uri="{FF2B5EF4-FFF2-40B4-BE49-F238E27FC236}">
                <a16:creationId xmlns:a16="http://schemas.microsoft.com/office/drawing/2014/main" id="{A310165C-0B12-44DF-8FC2-B3A24D2FCC9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7284" b="1"/>
          <a:stretch>
            <a:fillRect/>
          </a:stretch>
        </p:blipFill>
        <p:spPr bwMode="auto">
          <a:xfrm>
            <a:off x="6605325" y="1825625"/>
            <a:ext cx="4754880" cy="4351338"/>
          </a:xfrm>
          <a:prstGeom prst="rect">
            <a:avLst/>
          </a:prstGeom>
          <a:noFill/>
          <a:ln>
            <a:solidFill>
              <a:schemeClr val="accent1"/>
            </a:solidFill>
          </a:ln>
        </p:spPr>
      </p:pic>
      <p:sp>
        <p:nvSpPr>
          <p:cNvPr id="3" name="Content Placeholder 2"/>
          <p:cNvSpPr>
            <a:spLocks noGrp="1"/>
          </p:cNvSpPr>
          <p:nvPr>
            <p:ph sz="half" idx="1"/>
          </p:nvPr>
        </p:nvSpPr>
        <p:spPr>
          <a:xfrm>
            <a:off x="1569700" y="1825625"/>
            <a:ext cx="4754880" cy="4351338"/>
          </a:xfrm>
        </p:spPr>
        <p:txBody>
          <a:bodyPr>
            <a:normAutofit/>
          </a:bodyPr>
          <a:lstStyle/>
          <a:p>
            <a:r>
              <a:rPr lang="en-GB" sz="2000" b="1" dirty="0">
                <a:solidFill>
                  <a:schemeClr val="accent1">
                    <a:lumMod val="50000"/>
                  </a:schemeClr>
                </a:solidFill>
              </a:rPr>
              <a:t>Reparation: the offender is required to spend a specified time undertaking activities of benefit to the community. </a:t>
            </a:r>
          </a:p>
          <a:p>
            <a:r>
              <a:rPr lang="en-GB" sz="2000" b="1" dirty="0">
                <a:solidFill>
                  <a:schemeClr val="accent1">
                    <a:lumMod val="50000"/>
                  </a:schemeClr>
                </a:solidFill>
              </a:rPr>
              <a:t>In the UK this was previously called ‘Community Service’ and is now called ‘Community Service Punishment’.</a:t>
            </a:r>
          </a:p>
          <a:p>
            <a:r>
              <a:rPr lang="en-GB" sz="2000" b="1" dirty="0">
                <a:solidFill>
                  <a:schemeClr val="accent1">
                    <a:lumMod val="50000"/>
                  </a:schemeClr>
                </a:solidFill>
              </a:rPr>
              <a:t>Restitution: the offender is required to do things that directly compensate the victim(s) of their crimes.</a:t>
            </a:r>
          </a:p>
          <a:p>
            <a:endParaRPr lang="en-GB" sz="2000" b="1" dirty="0">
              <a:solidFill>
                <a:schemeClr val="accent1">
                  <a:lumMod val="50000"/>
                </a:schemeClr>
              </a:solidFill>
            </a:endParaRPr>
          </a:p>
          <a:p>
            <a:r>
              <a:rPr lang="en-GB" sz="2000" b="1" dirty="0">
                <a:solidFill>
                  <a:schemeClr val="accent1">
                    <a:lumMod val="50000"/>
                  </a:schemeClr>
                </a:solidFill>
              </a:rPr>
              <a:t>For a review see Newburn (2015). </a:t>
            </a:r>
          </a:p>
          <a:p>
            <a:pPr marL="0" indent="0">
              <a:buNone/>
            </a:pPr>
            <a:endParaRPr lang="en-GB" sz="2000" dirty="0"/>
          </a:p>
          <a:p>
            <a:endParaRPr lang="en-GB" sz="2000" dirty="0"/>
          </a:p>
        </p:txBody>
      </p:sp>
      <p:sp>
        <p:nvSpPr>
          <p:cNvPr id="2" name="Title 1"/>
          <p:cNvSpPr>
            <a:spLocks noGrp="1"/>
          </p:cNvSpPr>
          <p:nvPr>
            <p:ph type="title"/>
          </p:nvPr>
        </p:nvSpPr>
        <p:spPr>
          <a:xfrm>
            <a:off x="2324100" y="365125"/>
            <a:ext cx="9029700" cy="1325563"/>
          </a:xfrm>
        </p:spPr>
        <p:txBody>
          <a:bodyPr anchor="ctr">
            <a:normAutofit/>
          </a:bodyPr>
          <a:lstStyle/>
          <a:p>
            <a:r>
              <a:rPr lang="en-GB" b="1" dirty="0"/>
              <a:t>Reparation and Restitution</a:t>
            </a:r>
          </a:p>
        </p:txBody>
      </p:sp>
    </p:spTree>
    <p:extLst>
      <p:ext uri="{BB962C8B-B14F-4D97-AF65-F5344CB8AC3E}">
        <p14:creationId xmlns:p14="http://schemas.microsoft.com/office/powerpoint/2010/main" val="1814819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F8D774F-FC17-7AD0-4924-711C917A7CED}"/>
              </a:ext>
            </a:extLst>
          </p:cNvPr>
          <p:cNvGraphicFramePr>
            <a:graphicFrameLocks noGrp="1"/>
          </p:cNvGraphicFramePr>
          <p:nvPr>
            <p:ph idx="1"/>
            <p:extLst>
              <p:ext uri="{D42A27DB-BD31-4B8C-83A1-F6EECF244321}">
                <p14:modId xmlns:p14="http://schemas.microsoft.com/office/powerpoint/2010/main" val="200357566"/>
              </p:ext>
            </p:extLst>
          </p:nvPr>
        </p:nvGraphicFramePr>
        <p:xfrm>
          <a:off x="1562100" y="1825625"/>
          <a:ext cx="9791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5EDE78E7-B919-75FA-E02B-31E7F5688A47}"/>
              </a:ext>
            </a:extLst>
          </p:cNvPr>
          <p:cNvSpPr>
            <a:spLocks noGrp="1"/>
          </p:cNvSpPr>
          <p:nvPr>
            <p:ph type="title"/>
          </p:nvPr>
        </p:nvSpPr>
        <p:spPr/>
        <p:txBody>
          <a:bodyPr/>
          <a:lstStyle/>
          <a:p>
            <a:r>
              <a:rPr lang="en-GB" b="1" dirty="0"/>
              <a:t>General considerations</a:t>
            </a:r>
            <a:endParaRPr lang="en-GB" dirty="0"/>
          </a:p>
        </p:txBody>
      </p:sp>
    </p:spTree>
    <p:extLst>
      <p:ext uri="{BB962C8B-B14F-4D97-AF65-F5344CB8AC3E}">
        <p14:creationId xmlns:p14="http://schemas.microsoft.com/office/powerpoint/2010/main" val="2585349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7C1AB-016A-7FE9-E540-216ED0712488}"/>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DFFA31E-6896-DE3D-AAFA-CE201D7C78DD}"/>
              </a:ext>
            </a:extLst>
          </p:cNvPr>
          <p:cNvGraphicFramePr>
            <a:graphicFrameLocks noGrp="1"/>
          </p:cNvGraphicFramePr>
          <p:nvPr>
            <p:ph idx="1"/>
            <p:extLst>
              <p:ext uri="{D42A27DB-BD31-4B8C-83A1-F6EECF244321}">
                <p14:modId xmlns:p14="http://schemas.microsoft.com/office/powerpoint/2010/main" val="1534673122"/>
              </p:ext>
            </p:extLst>
          </p:nvPr>
        </p:nvGraphicFramePr>
        <p:xfrm>
          <a:off x="1562100" y="1825625"/>
          <a:ext cx="9791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3B27BF5F-BBED-7853-581D-ECECDBD2C212}"/>
              </a:ext>
            </a:extLst>
          </p:cNvPr>
          <p:cNvSpPr>
            <a:spLocks noGrp="1"/>
          </p:cNvSpPr>
          <p:nvPr>
            <p:ph type="title"/>
          </p:nvPr>
        </p:nvSpPr>
        <p:spPr/>
        <p:txBody>
          <a:bodyPr/>
          <a:lstStyle/>
          <a:p>
            <a:r>
              <a:rPr lang="en-GB" b="1" dirty="0"/>
              <a:t>General considerations</a:t>
            </a:r>
            <a:endParaRPr lang="en-GB" dirty="0"/>
          </a:p>
        </p:txBody>
      </p:sp>
    </p:spTree>
    <p:extLst>
      <p:ext uri="{BB962C8B-B14F-4D97-AF65-F5344CB8AC3E}">
        <p14:creationId xmlns:p14="http://schemas.microsoft.com/office/powerpoint/2010/main" val="3896058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D025B6-87B9-5B4A-A120-02C8A8620D68}"/>
              </a:ext>
            </a:extLst>
          </p:cNvPr>
          <p:cNvSpPr>
            <a:spLocks noGrp="1"/>
          </p:cNvSpPr>
          <p:nvPr>
            <p:ph type="title"/>
          </p:nvPr>
        </p:nvSpPr>
        <p:spPr>
          <a:xfrm>
            <a:off x="884926" y="138023"/>
            <a:ext cx="10422147" cy="1325563"/>
          </a:xfrm>
        </p:spPr>
        <p:txBody>
          <a:bodyPr>
            <a:normAutofit fontScale="90000"/>
          </a:bodyPr>
          <a:lstStyle/>
          <a:p>
            <a:r>
              <a:rPr lang="en-GB" b="1" dirty="0"/>
              <a:t>Psychological strategies for reducing offending</a:t>
            </a:r>
            <a:endParaRPr lang="en-GB" dirty="0"/>
          </a:p>
        </p:txBody>
      </p:sp>
      <p:graphicFrame>
        <p:nvGraphicFramePr>
          <p:cNvPr id="5" name="Content Placeholder 4">
            <a:extLst>
              <a:ext uri="{FF2B5EF4-FFF2-40B4-BE49-F238E27FC236}">
                <a16:creationId xmlns:a16="http://schemas.microsoft.com/office/drawing/2014/main" id="{F4226E21-C877-D2F7-08A0-F0ADAFFB43FF}"/>
              </a:ext>
            </a:extLst>
          </p:cNvPr>
          <p:cNvGraphicFramePr>
            <a:graphicFrameLocks noGrp="1"/>
          </p:cNvGraphicFramePr>
          <p:nvPr>
            <p:ph idx="1"/>
            <p:extLst>
              <p:ext uri="{D42A27DB-BD31-4B8C-83A1-F6EECF244321}">
                <p14:modId xmlns:p14="http://schemas.microsoft.com/office/powerpoint/2010/main" val="361824389"/>
              </p:ext>
            </p:extLst>
          </p:nvPr>
        </p:nvGraphicFramePr>
        <p:xfrm>
          <a:off x="-69011" y="1276709"/>
          <a:ext cx="12758468" cy="54432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3961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Crime And Punishment: When Judging Justice, We Consider Intention Before Anything Else">
            <a:extLst>
              <a:ext uri="{FF2B5EF4-FFF2-40B4-BE49-F238E27FC236}">
                <a16:creationId xmlns:a16="http://schemas.microsoft.com/office/drawing/2014/main" id="{5FA790F1-80B6-6441-3806-957035EF331D}"/>
              </a:ext>
            </a:extLst>
          </p:cNvPr>
          <p:cNvPicPr>
            <a:picLocks noGrp="1" noChangeAspect="1"/>
          </p:cNvPicPr>
          <p:nvPr>
            <p:ph sz="half" idx="2"/>
          </p:nvPr>
        </p:nvPicPr>
        <p:blipFill>
          <a:blip r:embed="rId2"/>
          <a:stretch>
            <a:fillRect/>
          </a:stretch>
        </p:blipFill>
        <p:spPr>
          <a:xfrm>
            <a:off x="6807200" y="1825625"/>
            <a:ext cx="4351338" cy="4351338"/>
          </a:xfrm>
          <a:prstGeom prst="rect">
            <a:avLst/>
          </a:prstGeom>
          <a:ln>
            <a:solidFill>
              <a:schemeClr val="accent1"/>
            </a:solidFill>
          </a:ln>
        </p:spPr>
      </p:pic>
      <p:sp>
        <p:nvSpPr>
          <p:cNvPr id="3" name="Content Placeholder 2"/>
          <p:cNvSpPr>
            <a:spLocks noGrp="1"/>
          </p:cNvSpPr>
          <p:nvPr>
            <p:ph sz="half" idx="1"/>
          </p:nvPr>
        </p:nvSpPr>
        <p:spPr>
          <a:xfrm>
            <a:off x="1569700" y="1825625"/>
            <a:ext cx="4754880" cy="4351338"/>
          </a:xfrm>
        </p:spPr>
        <p:txBody>
          <a:bodyPr>
            <a:normAutofit/>
          </a:bodyPr>
          <a:lstStyle/>
          <a:p>
            <a:r>
              <a:rPr lang="en-GB" sz="2400" b="1" dirty="0">
                <a:solidFill>
                  <a:schemeClr val="accent1">
                    <a:lumMod val="50000"/>
                  </a:schemeClr>
                </a:solidFill>
              </a:rPr>
              <a:t>Earlier research focused on principles of behavioural modification; more recently, cognitive models have been applied with reasonable success.</a:t>
            </a:r>
          </a:p>
          <a:p>
            <a:r>
              <a:rPr lang="en-GB" sz="2400" b="1" dirty="0">
                <a:solidFill>
                  <a:schemeClr val="accent1">
                    <a:lumMod val="50000"/>
                  </a:schemeClr>
                </a:solidFill>
              </a:rPr>
              <a:t>Now it is widely accepted that the goals of treatment are two -fold:</a:t>
            </a:r>
          </a:p>
          <a:p>
            <a:r>
              <a:rPr lang="en-GB" sz="2400" b="1" dirty="0">
                <a:solidFill>
                  <a:schemeClr val="accent1">
                    <a:lumMod val="50000"/>
                  </a:schemeClr>
                </a:solidFill>
              </a:rPr>
              <a:t>1. mental illness stabilisation</a:t>
            </a:r>
          </a:p>
          <a:p>
            <a:r>
              <a:rPr lang="en-GB" sz="2400" b="1" dirty="0">
                <a:solidFill>
                  <a:schemeClr val="accent1">
                    <a:lumMod val="50000"/>
                  </a:schemeClr>
                </a:solidFill>
              </a:rPr>
              <a:t>2. rehabilitation (Morgan et al., 2014).</a:t>
            </a:r>
          </a:p>
        </p:txBody>
      </p:sp>
      <p:sp>
        <p:nvSpPr>
          <p:cNvPr id="2" name="Title 1"/>
          <p:cNvSpPr>
            <a:spLocks noGrp="1"/>
          </p:cNvSpPr>
          <p:nvPr>
            <p:ph type="title"/>
          </p:nvPr>
        </p:nvSpPr>
        <p:spPr>
          <a:xfrm>
            <a:off x="2324100" y="365125"/>
            <a:ext cx="9029700" cy="1325563"/>
          </a:xfrm>
        </p:spPr>
        <p:txBody>
          <a:bodyPr anchor="ctr">
            <a:normAutofit/>
          </a:bodyPr>
          <a:lstStyle/>
          <a:p>
            <a:r>
              <a:rPr lang="en-GB" b="1" dirty="0"/>
              <a:t>Older vs Newer Approaches </a:t>
            </a:r>
          </a:p>
        </p:txBody>
      </p:sp>
      <p:sp>
        <p:nvSpPr>
          <p:cNvPr id="5" name="TextBox 4">
            <a:extLst>
              <a:ext uri="{FF2B5EF4-FFF2-40B4-BE49-F238E27FC236}">
                <a16:creationId xmlns:a16="http://schemas.microsoft.com/office/drawing/2014/main" id="{27E47757-4F95-8FBC-3C9B-080864223173}"/>
              </a:ext>
            </a:extLst>
          </p:cNvPr>
          <p:cNvSpPr txBox="1"/>
          <p:nvPr/>
        </p:nvSpPr>
        <p:spPr>
          <a:xfrm>
            <a:off x="1809549" y="6011754"/>
            <a:ext cx="4099545" cy="646331"/>
          </a:xfrm>
          <a:prstGeom prst="rect">
            <a:avLst/>
          </a:prstGeom>
          <a:noFill/>
          <a:ln>
            <a:solidFill>
              <a:schemeClr val="bg2"/>
            </a:solidFill>
          </a:ln>
        </p:spPr>
        <p:txBody>
          <a:bodyPr wrap="square" rtlCol="0" anchor="ctr" anchorCtr="1">
            <a:spAutoFit/>
          </a:bodyPr>
          <a:lstStyle/>
          <a:p>
            <a:pPr algn="ctr"/>
            <a:r>
              <a:rPr lang="en-GB" dirty="0">
                <a:solidFill>
                  <a:srgbClr val="7030A0"/>
                </a:solidFill>
              </a:rPr>
              <a:t>Older methods e.g. Token economies, Buddy systems.</a:t>
            </a:r>
          </a:p>
        </p:txBody>
      </p:sp>
    </p:spTree>
    <p:extLst>
      <p:ext uri="{BB962C8B-B14F-4D97-AF65-F5344CB8AC3E}">
        <p14:creationId xmlns:p14="http://schemas.microsoft.com/office/powerpoint/2010/main" val="1143163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ocial Skills in Prison and the Community">
            <a:extLst>
              <a:ext uri="{FF2B5EF4-FFF2-40B4-BE49-F238E27FC236}">
                <a16:creationId xmlns:a16="http://schemas.microsoft.com/office/drawing/2014/main" id="{EC05A120-31ED-E2E5-1A3F-B5322CB37372}"/>
              </a:ext>
            </a:extLst>
          </p:cNvPr>
          <p:cNvPicPr>
            <a:picLocks noGrp="1" noChangeAspect="1"/>
          </p:cNvPicPr>
          <p:nvPr>
            <p:ph sz="half" idx="2"/>
          </p:nvPr>
        </p:nvPicPr>
        <p:blipFill>
          <a:blip r:embed="rId3"/>
          <a:stretch>
            <a:fillRect/>
          </a:stretch>
        </p:blipFill>
        <p:spPr>
          <a:xfrm>
            <a:off x="7721408" y="1690688"/>
            <a:ext cx="2900892" cy="4351338"/>
          </a:xfrm>
          <a:prstGeom prst="rect">
            <a:avLst/>
          </a:prstGeom>
          <a:noFill/>
          <a:ln>
            <a:solidFill>
              <a:schemeClr val="accent1"/>
            </a:solidFill>
          </a:ln>
        </p:spPr>
      </p:pic>
      <p:sp>
        <p:nvSpPr>
          <p:cNvPr id="3" name="Content Placeholder 2"/>
          <p:cNvSpPr>
            <a:spLocks noGrp="1"/>
          </p:cNvSpPr>
          <p:nvPr>
            <p:ph sz="half" idx="1"/>
          </p:nvPr>
        </p:nvSpPr>
        <p:spPr>
          <a:xfrm>
            <a:off x="1569700" y="1825625"/>
            <a:ext cx="4754880" cy="4351338"/>
          </a:xfrm>
        </p:spPr>
        <p:txBody>
          <a:bodyPr>
            <a:normAutofit/>
          </a:bodyPr>
          <a:lstStyle/>
          <a:p>
            <a:r>
              <a:rPr lang="en-GB" sz="1800" b="1" dirty="0">
                <a:solidFill>
                  <a:schemeClr val="accent1">
                    <a:lumMod val="50000"/>
                  </a:schemeClr>
                </a:solidFill>
              </a:rPr>
              <a:t>The rationale for social skills training (SST) is that offenders have poor social skills that either make them more likely to end up in situations where offending is possible or which tend to exacerbate bad situations. </a:t>
            </a:r>
          </a:p>
          <a:p>
            <a:r>
              <a:rPr lang="en-GB" sz="1800" b="1" dirty="0">
                <a:solidFill>
                  <a:schemeClr val="accent1">
                    <a:lumMod val="50000"/>
                  </a:schemeClr>
                </a:solidFill>
              </a:rPr>
              <a:t>Social skills training aims to equip offenders with micro-skills (e.g. eye contact, and personal distance) and macro-skills (e.g. assertiveness and negotiation) that allow them to avoid and deal more effectively with potential offending situations. </a:t>
            </a:r>
          </a:p>
          <a:p>
            <a:r>
              <a:rPr lang="en-GB" sz="1800" b="1" dirty="0">
                <a:solidFill>
                  <a:schemeClr val="accent1">
                    <a:lumMod val="50000"/>
                  </a:schemeClr>
                </a:solidFill>
              </a:rPr>
              <a:t>There is no fixed set of techniques involved, but most programmes involve direct instruction, backed up by observation of others and role playing, often in group treatment settings.</a:t>
            </a:r>
          </a:p>
        </p:txBody>
      </p:sp>
      <p:sp>
        <p:nvSpPr>
          <p:cNvPr id="2" name="Title 1"/>
          <p:cNvSpPr>
            <a:spLocks noGrp="1"/>
          </p:cNvSpPr>
          <p:nvPr>
            <p:ph type="title"/>
          </p:nvPr>
        </p:nvSpPr>
        <p:spPr>
          <a:xfrm>
            <a:off x="2324100" y="365125"/>
            <a:ext cx="9029700" cy="1325563"/>
          </a:xfrm>
        </p:spPr>
        <p:txBody>
          <a:bodyPr anchor="ctr">
            <a:normAutofit/>
          </a:bodyPr>
          <a:lstStyle/>
          <a:p>
            <a:r>
              <a:rPr lang="en-GB" b="1" dirty="0"/>
              <a:t>Social Skills Training </a:t>
            </a:r>
          </a:p>
        </p:txBody>
      </p:sp>
    </p:spTree>
    <p:extLst>
      <p:ext uri="{BB962C8B-B14F-4D97-AF65-F5344CB8AC3E}">
        <p14:creationId xmlns:p14="http://schemas.microsoft.com/office/powerpoint/2010/main" val="3741932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038" y="267494"/>
            <a:ext cx="9257762" cy="857250"/>
          </a:xfrm>
        </p:spPr>
        <p:txBody>
          <a:bodyPr/>
          <a:lstStyle/>
          <a:p>
            <a:r>
              <a:rPr lang="en-GB" b="1" dirty="0"/>
              <a:t>Three questions…</a:t>
            </a:r>
          </a:p>
        </p:txBody>
      </p:sp>
      <p:sp>
        <p:nvSpPr>
          <p:cNvPr id="3" name="Content Placeholder 2"/>
          <p:cNvSpPr>
            <a:spLocks noGrp="1"/>
          </p:cNvSpPr>
          <p:nvPr>
            <p:ph sz="quarter" idx="1"/>
          </p:nvPr>
        </p:nvSpPr>
        <p:spPr>
          <a:xfrm>
            <a:off x="953038" y="1143279"/>
            <a:ext cx="10316324" cy="3017601"/>
          </a:xfrm>
          <a:solidFill>
            <a:schemeClr val="bg1"/>
          </a:solidFill>
          <a:ln>
            <a:solidFill>
              <a:schemeClr val="accent1"/>
            </a:solidFill>
          </a:ln>
        </p:spPr>
        <p:txBody>
          <a:bodyPr>
            <a:normAutofit/>
          </a:bodyPr>
          <a:lstStyle/>
          <a:p>
            <a:r>
              <a:rPr lang="en-GB" b="1" dirty="0">
                <a:solidFill>
                  <a:schemeClr val="accent1">
                    <a:lumMod val="50000"/>
                  </a:schemeClr>
                </a:solidFill>
              </a:rPr>
              <a:t>(1) Do offenders learn the skills? </a:t>
            </a:r>
          </a:p>
          <a:p>
            <a:r>
              <a:rPr lang="en-GB" b="1" dirty="0">
                <a:solidFill>
                  <a:schemeClr val="accent1">
                    <a:lumMod val="50000"/>
                  </a:schemeClr>
                </a:solidFill>
              </a:rPr>
              <a:t>(2) Do the skills generalise beyond the training situation? </a:t>
            </a:r>
          </a:p>
          <a:p>
            <a:r>
              <a:rPr lang="en-GB" b="1" dirty="0">
                <a:solidFill>
                  <a:schemeClr val="accent1">
                    <a:lumMod val="50000"/>
                  </a:schemeClr>
                </a:solidFill>
              </a:rPr>
              <a:t>(3) Does SST actually reduce reoffending?</a:t>
            </a:r>
          </a:p>
          <a:p>
            <a:pPr marL="0" indent="0">
              <a:buNone/>
            </a:pPr>
            <a:endParaRPr lang="en-GB" dirty="0"/>
          </a:p>
        </p:txBody>
      </p:sp>
      <p:pic>
        <p:nvPicPr>
          <p:cNvPr id="2050" name="Picture 2" descr="Supervision skills">
            <a:extLst>
              <a:ext uri="{FF2B5EF4-FFF2-40B4-BE49-F238E27FC236}">
                <a16:creationId xmlns:a16="http://schemas.microsoft.com/office/drawing/2014/main" id="{8A5E6868-CC31-10CA-E50F-94B49C9B55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7515" y="2860696"/>
            <a:ext cx="6656970" cy="3729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7391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nger Management (2003) - IMDb">
            <a:extLst>
              <a:ext uri="{FF2B5EF4-FFF2-40B4-BE49-F238E27FC236}">
                <a16:creationId xmlns:a16="http://schemas.microsoft.com/office/drawing/2014/main" id="{B911ABEF-FBD5-FFC2-3539-E2E3569AF3A3}"/>
              </a:ext>
            </a:extLst>
          </p:cNvPr>
          <p:cNvPicPr>
            <a:picLocks noGrp="1" noChangeAspect="1"/>
          </p:cNvPicPr>
          <p:nvPr>
            <p:ph sz="half" idx="2"/>
          </p:nvPr>
        </p:nvPicPr>
        <p:blipFill>
          <a:blip r:embed="rId3"/>
          <a:srcRect t="19262" r="-1" b="19424"/>
          <a:stretch>
            <a:fillRect/>
          </a:stretch>
        </p:blipFill>
        <p:spPr>
          <a:xfrm>
            <a:off x="6605325" y="1825625"/>
            <a:ext cx="4754880" cy="4351338"/>
          </a:xfrm>
          <a:prstGeom prst="rect">
            <a:avLst/>
          </a:prstGeom>
          <a:noFill/>
          <a:ln>
            <a:solidFill>
              <a:schemeClr val="accent1"/>
            </a:solidFill>
          </a:ln>
        </p:spPr>
      </p:pic>
      <p:sp>
        <p:nvSpPr>
          <p:cNvPr id="3" name="Content Placeholder 2"/>
          <p:cNvSpPr>
            <a:spLocks noGrp="1"/>
          </p:cNvSpPr>
          <p:nvPr>
            <p:ph sz="half" idx="1"/>
          </p:nvPr>
        </p:nvSpPr>
        <p:spPr>
          <a:xfrm>
            <a:off x="1569700" y="1825625"/>
            <a:ext cx="4754880" cy="4351338"/>
          </a:xfrm>
        </p:spPr>
        <p:txBody>
          <a:bodyPr>
            <a:normAutofit/>
          </a:bodyPr>
          <a:lstStyle/>
          <a:p>
            <a:r>
              <a:rPr lang="en-GB" sz="1800" b="1" dirty="0">
                <a:solidFill>
                  <a:schemeClr val="accent1">
                    <a:lumMod val="50000"/>
                  </a:schemeClr>
                </a:solidFill>
              </a:rPr>
              <a:t>Some violent offences occur because offenders cannot deal effectively with their anger, which is expressed in antisocial ways and displaced onto inappropriate targets. </a:t>
            </a:r>
          </a:p>
          <a:p>
            <a:r>
              <a:rPr lang="en-GB" sz="1800" b="1" dirty="0">
                <a:solidFill>
                  <a:schemeClr val="accent1">
                    <a:lumMod val="50000"/>
                  </a:schemeClr>
                </a:solidFill>
              </a:rPr>
              <a:t>In an anger management programme, cognitive behavioural techniques are used to help offenders deal more effectively with their feelings of anger. The aim is to teach offenders to </a:t>
            </a:r>
          </a:p>
          <a:p>
            <a:pPr lvl="1"/>
            <a:r>
              <a:rPr lang="en-GB" sz="1800" b="1" dirty="0">
                <a:solidFill>
                  <a:schemeClr val="accent1">
                    <a:lumMod val="50000"/>
                  </a:schemeClr>
                </a:solidFill>
              </a:rPr>
              <a:t>(1) recognize their own feelings of anger; </a:t>
            </a:r>
          </a:p>
          <a:p>
            <a:pPr lvl="1"/>
            <a:r>
              <a:rPr lang="en-GB" sz="1800" b="1" dirty="0">
                <a:solidFill>
                  <a:schemeClr val="accent1">
                    <a:lumMod val="50000"/>
                  </a:schemeClr>
                </a:solidFill>
              </a:rPr>
              <a:t>(2) control their angry behaviour; and </a:t>
            </a:r>
          </a:p>
          <a:p>
            <a:pPr lvl="1"/>
            <a:r>
              <a:rPr lang="en-GB" sz="1800" b="1" dirty="0">
                <a:solidFill>
                  <a:schemeClr val="accent1">
                    <a:lumMod val="50000"/>
                  </a:schemeClr>
                </a:solidFill>
              </a:rPr>
              <a:t>(3) resolve conflict in positive ways. </a:t>
            </a:r>
          </a:p>
        </p:txBody>
      </p:sp>
    </p:spTree>
    <p:extLst>
      <p:ext uri="{BB962C8B-B14F-4D97-AF65-F5344CB8AC3E}">
        <p14:creationId xmlns:p14="http://schemas.microsoft.com/office/powerpoint/2010/main" val="1604538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8A16FDB-F7CD-6BB9-977B-7FA409952B75}"/>
              </a:ext>
            </a:extLst>
          </p:cNvPr>
          <p:cNvGraphicFramePr>
            <a:graphicFrameLocks noGrp="1"/>
          </p:cNvGraphicFramePr>
          <p:nvPr>
            <p:ph idx="1"/>
            <p:extLst>
              <p:ext uri="{D42A27DB-BD31-4B8C-83A1-F6EECF244321}">
                <p14:modId xmlns:p14="http://schemas.microsoft.com/office/powerpoint/2010/main" val="1757425719"/>
              </p:ext>
            </p:extLst>
          </p:nvPr>
        </p:nvGraphicFramePr>
        <p:xfrm>
          <a:off x="1562100" y="1825625"/>
          <a:ext cx="9791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8B1B01A9-AB26-DBC4-C1C7-8D2172D45710}"/>
              </a:ext>
            </a:extLst>
          </p:cNvPr>
          <p:cNvSpPr>
            <a:spLocks noGrp="1"/>
          </p:cNvSpPr>
          <p:nvPr>
            <p:ph type="title"/>
          </p:nvPr>
        </p:nvSpPr>
        <p:spPr/>
        <p:txBody>
          <a:bodyPr/>
          <a:lstStyle/>
          <a:p>
            <a:r>
              <a:rPr lang="en-GB" b="1" dirty="0"/>
              <a:t>Anger management</a:t>
            </a:r>
            <a:endParaRPr lang="en-GB" dirty="0"/>
          </a:p>
        </p:txBody>
      </p:sp>
    </p:spTree>
    <p:extLst>
      <p:ext uri="{BB962C8B-B14F-4D97-AF65-F5344CB8AC3E}">
        <p14:creationId xmlns:p14="http://schemas.microsoft.com/office/powerpoint/2010/main" val="12025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BCCBD17-90B6-160F-9EE3-1EC3F00F649E}"/>
              </a:ext>
            </a:extLst>
          </p:cNvPr>
          <p:cNvGraphicFramePr>
            <a:graphicFrameLocks noGrp="1"/>
          </p:cNvGraphicFramePr>
          <p:nvPr>
            <p:ph idx="1"/>
            <p:extLst>
              <p:ext uri="{D42A27DB-BD31-4B8C-83A1-F6EECF244321}">
                <p14:modId xmlns:p14="http://schemas.microsoft.com/office/powerpoint/2010/main" val="519945424"/>
              </p:ext>
            </p:extLst>
          </p:nvPr>
        </p:nvGraphicFramePr>
        <p:xfrm>
          <a:off x="668594" y="1229032"/>
          <a:ext cx="10972800" cy="54569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97F8E18C-C820-9CFC-2C46-C1E6E4A49699}"/>
              </a:ext>
            </a:extLst>
          </p:cNvPr>
          <p:cNvSpPr>
            <a:spLocks noGrp="1"/>
          </p:cNvSpPr>
          <p:nvPr>
            <p:ph type="title"/>
          </p:nvPr>
        </p:nvSpPr>
        <p:spPr/>
        <p:txBody>
          <a:bodyPr/>
          <a:lstStyle/>
          <a:p>
            <a:r>
              <a:rPr lang="en-GB" b="1" dirty="0"/>
              <a:t>Results of early studies:</a:t>
            </a:r>
          </a:p>
        </p:txBody>
      </p:sp>
    </p:spTree>
    <p:extLst>
      <p:ext uri="{BB962C8B-B14F-4D97-AF65-F5344CB8AC3E}">
        <p14:creationId xmlns:p14="http://schemas.microsoft.com/office/powerpoint/2010/main" val="2839393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6F8BA98-7D46-1774-A583-228F3F58ACC7}"/>
              </a:ext>
            </a:extLst>
          </p:cNvPr>
          <p:cNvGraphicFramePr>
            <a:graphicFrameLocks noGrp="1"/>
          </p:cNvGraphicFramePr>
          <p:nvPr>
            <p:ph idx="1"/>
            <p:extLst>
              <p:ext uri="{D42A27DB-BD31-4B8C-83A1-F6EECF244321}">
                <p14:modId xmlns:p14="http://schemas.microsoft.com/office/powerpoint/2010/main" val="1323643575"/>
              </p:ext>
            </p:extLst>
          </p:nvPr>
        </p:nvGraphicFramePr>
        <p:xfrm>
          <a:off x="165919" y="1445342"/>
          <a:ext cx="10452919" cy="48004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1C4EF36A-D821-D128-A6D3-1DD87B429886}"/>
              </a:ext>
            </a:extLst>
          </p:cNvPr>
          <p:cNvSpPr>
            <a:spLocks noGrp="1"/>
          </p:cNvSpPr>
          <p:nvPr>
            <p:ph type="title"/>
          </p:nvPr>
        </p:nvSpPr>
        <p:spPr/>
        <p:txBody>
          <a:bodyPr/>
          <a:lstStyle/>
          <a:p>
            <a:r>
              <a:rPr lang="en-GB" b="1" dirty="0"/>
              <a:t>Newer Psychological Assessment</a:t>
            </a:r>
            <a:endParaRPr lang="en-GB" dirty="0"/>
          </a:p>
        </p:txBody>
      </p:sp>
      <p:sp>
        <p:nvSpPr>
          <p:cNvPr id="5" name="TextBox 4">
            <a:extLst>
              <a:ext uri="{FF2B5EF4-FFF2-40B4-BE49-F238E27FC236}">
                <a16:creationId xmlns:a16="http://schemas.microsoft.com/office/drawing/2014/main" id="{8FFEAAD6-C364-D4CB-EA70-987969C69BD7}"/>
              </a:ext>
            </a:extLst>
          </p:cNvPr>
          <p:cNvSpPr txBox="1"/>
          <p:nvPr/>
        </p:nvSpPr>
        <p:spPr>
          <a:xfrm>
            <a:off x="4385187" y="5142819"/>
            <a:ext cx="5336458" cy="1477328"/>
          </a:xfrm>
          <a:prstGeom prst="rect">
            <a:avLst/>
          </a:prstGeom>
          <a:noFill/>
          <a:ln>
            <a:solidFill>
              <a:schemeClr val="bg2"/>
            </a:solidFill>
          </a:ln>
        </p:spPr>
        <p:txBody>
          <a:bodyPr wrap="square" rtlCol="0" anchor="ctr" anchorCtr="1">
            <a:spAutoFit/>
          </a:bodyPr>
          <a:lstStyle/>
          <a:p>
            <a:pPr marL="228600" indent="-228600">
              <a:buClr>
                <a:schemeClr val="accent3"/>
              </a:buClr>
              <a:buFont typeface="Arial" panose="020B0604020202020204" pitchFamily="34" charset="0"/>
              <a:buChar char="•"/>
            </a:pPr>
            <a:r>
              <a:rPr lang="en-GB" b="1" dirty="0">
                <a:solidFill>
                  <a:schemeClr val="accent1">
                    <a:lumMod val="50000"/>
                  </a:schemeClr>
                </a:solidFill>
              </a:rPr>
              <a:t>This identifies through initial screening the classification of needs and the setting of goals and is now firmly established.</a:t>
            </a:r>
          </a:p>
          <a:p>
            <a:pPr marL="228600" indent="-228600">
              <a:buClr>
                <a:schemeClr val="accent3"/>
              </a:buClr>
              <a:buFont typeface="Arial" panose="020B0604020202020204" pitchFamily="34" charset="0"/>
              <a:buChar char="•"/>
            </a:pPr>
            <a:r>
              <a:rPr lang="en-GB" b="1" dirty="0">
                <a:solidFill>
                  <a:schemeClr val="accent1">
                    <a:lumMod val="50000"/>
                  </a:schemeClr>
                </a:solidFill>
              </a:rPr>
              <a:t>This technique identifies the risks, needs and interventions that will be most effective. </a:t>
            </a:r>
          </a:p>
        </p:txBody>
      </p:sp>
    </p:spTree>
    <p:extLst>
      <p:ext uri="{BB962C8B-B14F-4D97-AF65-F5344CB8AC3E}">
        <p14:creationId xmlns:p14="http://schemas.microsoft.com/office/powerpoint/2010/main" val="2607822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CBEF93B-24DC-ED6D-838B-84A1E5D499B0}"/>
              </a:ext>
            </a:extLst>
          </p:cNvPr>
          <p:cNvGraphicFramePr>
            <a:graphicFrameLocks noGrp="1"/>
          </p:cNvGraphicFramePr>
          <p:nvPr>
            <p:ph idx="1"/>
            <p:extLst>
              <p:ext uri="{D42A27DB-BD31-4B8C-83A1-F6EECF244321}">
                <p14:modId xmlns:p14="http://schemas.microsoft.com/office/powerpoint/2010/main" val="2584092562"/>
              </p:ext>
            </p:extLst>
          </p:nvPr>
        </p:nvGraphicFramePr>
        <p:xfrm>
          <a:off x="1562100" y="1825625"/>
          <a:ext cx="9791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7476970D-173E-EEEB-7C19-D1F0F39E5753}"/>
              </a:ext>
            </a:extLst>
          </p:cNvPr>
          <p:cNvSpPr>
            <a:spLocks noGrp="1"/>
          </p:cNvSpPr>
          <p:nvPr>
            <p:ph type="title"/>
          </p:nvPr>
        </p:nvSpPr>
        <p:spPr>
          <a:xfrm>
            <a:off x="1562100" y="365125"/>
            <a:ext cx="9791700" cy="1325563"/>
          </a:xfrm>
        </p:spPr>
        <p:txBody>
          <a:bodyPr>
            <a:normAutofit fontScale="90000"/>
          </a:bodyPr>
          <a:lstStyle/>
          <a:p>
            <a:r>
              <a:rPr lang="en-GB" b="1" dirty="0"/>
              <a:t>Commonly used techniques within RNR</a:t>
            </a:r>
            <a:endParaRPr lang="en-GB" dirty="0"/>
          </a:p>
        </p:txBody>
      </p:sp>
    </p:spTree>
    <p:extLst>
      <p:ext uri="{BB962C8B-B14F-4D97-AF65-F5344CB8AC3E}">
        <p14:creationId xmlns:p14="http://schemas.microsoft.com/office/powerpoint/2010/main" val="3633608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C972E3F-7CCA-9508-8774-216FCAB746FA}"/>
              </a:ext>
            </a:extLst>
          </p:cNvPr>
          <p:cNvGraphicFramePr>
            <a:graphicFrameLocks noGrp="1"/>
          </p:cNvGraphicFramePr>
          <p:nvPr>
            <p:ph idx="1"/>
            <p:extLst>
              <p:ext uri="{D42A27DB-BD31-4B8C-83A1-F6EECF244321}">
                <p14:modId xmlns:p14="http://schemas.microsoft.com/office/powerpoint/2010/main" val="4054377243"/>
              </p:ext>
            </p:extLst>
          </p:nvPr>
        </p:nvGraphicFramePr>
        <p:xfrm>
          <a:off x="1562100" y="1363509"/>
          <a:ext cx="9791700" cy="51293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43A52555-C86E-3E30-1F96-DC51FAF5FD44}"/>
              </a:ext>
            </a:extLst>
          </p:cNvPr>
          <p:cNvSpPr>
            <a:spLocks noGrp="1"/>
          </p:cNvSpPr>
          <p:nvPr>
            <p:ph type="title"/>
          </p:nvPr>
        </p:nvSpPr>
        <p:spPr/>
        <p:txBody>
          <a:bodyPr/>
          <a:lstStyle/>
          <a:p>
            <a:r>
              <a:rPr lang="en-GB" b="1" dirty="0"/>
              <a:t>More recent developments</a:t>
            </a:r>
          </a:p>
        </p:txBody>
      </p:sp>
    </p:spTree>
    <p:extLst>
      <p:ext uri="{BB962C8B-B14F-4D97-AF65-F5344CB8AC3E}">
        <p14:creationId xmlns:p14="http://schemas.microsoft.com/office/powerpoint/2010/main" val="299683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92CD42-B969-8F74-627D-8CF2DF2F3C73}"/>
              </a:ext>
            </a:extLst>
          </p:cNvPr>
          <p:cNvSpPr>
            <a:spLocks noGrp="1"/>
          </p:cNvSpPr>
          <p:nvPr>
            <p:ph idx="1"/>
          </p:nvPr>
        </p:nvSpPr>
        <p:spPr/>
        <p:txBody>
          <a:bodyPr/>
          <a:lstStyle/>
          <a:p>
            <a:pPr marL="0" indent="0">
              <a:buNone/>
            </a:pPr>
            <a:br>
              <a:rPr lang="en-GB" b="1" dirty="0"/>
            </a:br>
            <a:endParaRPr lang="en-GB" dirty="0"/>
          </a:p>
        </p:txBody>
      </p:sp>
      <p:sp>
        <p:nvSpPr>
          <p:cNvPr id="3" name="Title 2">
            <a:extLst>
              <a:ext uri="{FF2B5EF4-FFF2-40B4-BE49-F238E27FC236}">
                <a16:creationId xmlns:a16="http://schemas.microsoft.com/office/drawing/2014/main" id="{418B8FEF-58CC-6EF1-769F-F9EACEC79AA5}"/>
              </a:ext>
            </a:extLst>
          </p:cNvPr>
          <p:cNvSpPr>
            <a:spLocks noGrp="1"/>
          </p:cNvSpPr>
          <p:nvPr>
            <p:ph type="title"/>
          </p:nvPr>
        </p:nvSpPr>
        <p:spPr>
          <a:xfrm>
            <a:off x="1562100" y="365125"/>
            <a:ext cx="9791700" cy="1325563"/>
          </a:xfrm>
        </p:spPr>
        <p:txBody>
          <a:bodyPr>
            <a:noAutofit/>
          </a:bodyPr>
          <a:lstStyle/>
          <a:p>
            <a:r>
              <a:rPr lang="en-GB" sz="3200" b="1" dirty="0"/>
              <a:t>Alternatives to custodial sentencing: Parliamentary Office of Science and Technology P.O.S.T. (2008)</a:t>
            </a:r>
            <a:br>
              <a:rPr lang="en-GB" sz="3200" b="1" dirty="0"/>
            </a:br>
            <a:endParaRPr lang="en-GB" sz="3200" dirty="0"/>
          </a:p>
        </p:txBody>
      </p:sp>
      <p:graphicFrame>
        <p:nvGraphicFramePr>
          <p:cNvPr id="4" name="Diagram 3">
            <a:extLst>
              <a:ext uri="{FF2B5EF4-FFF2-40B4-BE49-F238E27FC236}">
                <a16:creationId xmlns:a16="http://schemas.microsoft.com/office/drawing/2014/main" id="{C57072F8-A5F7-2E60-F1F7-0517A2705C43}"/>
              </a:ext>
            </a:extLst>
          </p:cNvPr>
          <p:cNvGraphicFramePr/>
          <p:nvPr>
            <p:extLst>
              <p:ext uri="{D42A27DB-BD31-4B8C-83A1-F6EECF244321}">
                <p14:modId xmlns:p14="http://schemas.microsoft.com/office/powerpoint/2010/main" val="2569943162"/>
              </p:ext>
            </p:extLst>
          </p:nvPr>
        </p:nvGraphicFramePr>
        <p:xfrm>
          <a:off x="838200" y="1386348"/>
          <a:ext cx="10675374" cy="51065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2824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DF6D204-CD07-4E0E-16F0-F9DB19467468}"/>
              </a:ext>
            </a:extLst>
          </p:cNvPr>
          <p:cNvGraphicFramePr>
            <a:graphicFrameLocks noGrp="1"/>
          </p:cNvGraphicFramePr>
          <p:nvPr>
            <p:ph idx="1"/>
            <p:extLst>
              <p:ext uri="{D42A27DB-BD31-4B8C-83A1-F6EECF244321}">
                <p14:modId xmlns:p14="http://schemas.microsoft.com/office/powerpoint/2010/main" val="3147077503"/>
              </p:ext>
            </p:extLst>
          </p:nvPr>
        </p:nvGraphicFramePr>
        <p:xfrm>
          <a:off x="1562100" y="1825625"/>
          <a:ext cx="9791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427BA573-46BD-A522-8A58-E0771EDF4DA0}"/>
              </a:ext>
            </a:extLst>
          </p:cNvPr>
          <p:cNvSpPr>
            <a:spLocks noGrp="1"/>
          </p:cNvSpPr>
          <p:nvPr>
            <p:ph type="title"/>
          </p:nvPr>
        </p:nvSpPr>
        <p:spPr>
          <a:xfrm>
            <a:off x="1581150" y="365125"/>
            <a:ext cx="9029700" cy="1325563"/>
          </a:xfrm>
        </p:spPr>
        <p:txBody>
          <a:bodyPr/>
          <a:lstStyle/>
          <a:p>
            <a:r>
              <a:rPr lang="en-GB" b="1" dirty="0"/>
              <a:t>Other cognitive-based techniques…</a:t>
            </a:r>
          </a:p>
        </p:txBody>
      </p:sp>
    </p:spTree>
    <p:extLst>
      <p:ext uri="{BB962C8B-B14F-4D97-AF65-F5344CB8AC3E}">
        <p14:creationId xmlns:p14="http://schemas.microsoft.com/office/powerpoint/2010/main" val="3791064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FEBEB43-7ECF-18DB-EA52-EB187B2FF8FB}"/>
              </a:ext>
            </a:extLst>
          </p:cNvPr>
          <p:cNvSpPr>
            <a:spLocks noGrp="1"/>
          </p:cNvSpPr>
          <p:nvPr>
            <p:ph type="title"/>
          </p:nvPr>
        </p:nvSpPr>
        <p:spPr>
          <a:xfrm>
            <a:off x="1562100" y="365125"/>
            <a:ext cx="9791700" cy="1325563"/>
          </a:xfrm>
        </p:spPr>
        <p:txBody>
          <a:bodyPr/>
          <a:lstStyle/>
          <a:p>
            <a:r>
              <a:rPr lang="en-GB" b="1" dirty="0"/>
              <a:t>Then… Mullin and Simpson (2010)</a:t>
            </a:r>
            <a:r>
              <a:rPr lang="en-GB" dirty="0"/>
              <a:t> </a:t>
            </a:r>
          </a:p>
        </p:txBody>
      </p:sp>
      <p:graphicFrame>
        <p:nvGraphicFramePr>
          <p:cNvPr id="5" name="Content Placeholder 4">
            <a:extLst>
              <a:ext uri="{FF2B5EF4-FFF2-40B4-BE49-F238E27FC236}">
                <a16:creationId xmlns:a16="http://schemas.microsoft.com/office/drawing/2014/main" id="{FF654DD8-90F2-A8C8-489F-B63B0C52A138}"/>
              </a:ext>
            </a:extLst>
          </p:cNvPr>
          <p:cNvGraphicFramePr>
            <a:graphicFrameLocks noGrp="1"/>
          </p:cNvGraphicFramePr>
          <p:nvPr>
            <p:ph idx="1"/>
            <p:extLst>
              <p:ext uri="{D42A27DB-BD31-4B8C-83A1-F6EECF244321}">
                <p14:modId xmlns:p14="http://schemas.microsoft.com/office/powerpoint/2010/main" val="60671797"/>
              </p:ext>
            </p:extLst>
          </p:nvPr>
        </p:nvGraphicFramePr>
        <p:xfrm>
          <a:off x="1052052" y="1455174"/>
          <a:ext cx="10301748" cy="50377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9786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85616BD-568C-189F-743D-1B65177CA67D}"/>
              </a:ext>
            </a:extLst>
          </p:cNvPr>
          <p:cNvSpPr>
            <a:spLocks noGrp="1"/>
          </p:cNvSpPr>
          <p:nvPr>
            <p:ph type="title"/>
          </p:nvPr>
        </p:nvSpPr>
        <p:spPr>
          <a:xfrm>
            <a:off x="1562100" y="365125"/>
            <a:ext cx="9791700" cy="1325563"/>
          </a:xfrm>
        </p:spPr>
        <p:txBody>
          <a:bodyPr>
            <a:normAutofit fontScale="90000"/>
          </a:bodyPr>
          <a:lstStyle/>
          <a:p>
            <a:r>
              <a:rPr lang="en-GB" sz="4000" b="1" dirty="0"/>
              <a:t>Multi-systemic Therapy MST: Borduin (2011)</a:t>
            </a:r>
            <a:br>
              <a:rPr lang="en-GB" b="1" dirty="0"/>
            </a:br>
            <a:endParaRPr lang="en-GB" dirty="0"/>
          </a:p>
        </p:txBody>
      </p:sp>
      <p:graphicFrame>
        <p:nvGraphicFramePr>
          <p:cNvPr id="5" name="Content Placeholder 4">
            <a:extLst>
              <a:ext uri="{FF2B5EF4-FFF2-40B4-BE49-F238E27FC236}">
                <a16:creationId xmlns:a16="http://schemas.microsoft.com/office/drawing/2014/main" id="{D4B558AF-244D-E2C2-6006-464654436EFD}"/>
              </a:ext>
            </a:extLst>
          </p:cNvPr>
          <p:cNvGraphicFramePr>
            <a:graphicFrameLocks noGrp="1"/>
          </p:cNvGraphicFramePr>
          <p:nvPr>
            <p:ph idx="1"/>
            <p:extLst>
              <p:ext uri="{D42A27DB-BD31-4B8C-83A1-F6EECF244321}">
                <p14:modId xmlns:p14="http://schemas.microsoft.com/office/powerpoint/2010/main" val="691079587"/>
              </p:ext>
            </p:extLst>
          </p:nvPr>
        </p:nvGraphicFramePr>
        <p:xfrm>
          <a:off x="1562100" y="1825625"/>
          <a:ext cx="9791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4693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192E4BE-CB4D-8400-46B3-0433F2897722}"/>
              </a:ext>
            </a:extLst>
          </p:cNvPr>
          <p:cNvSpPr>
            <a:spLocks noGrp="1"/>
          </p:cNvSpPr>
          <p:nvPr>
            <p:ph type="title"/>
          </p:nvPr>
        </p:nvSpPr>
        <p:spPr>
          <a:xfrm>
            <a:off x="1032387" y="365125"/>
            <a:ext cx="10321413" cy="844243"/>
          </a:xfrm>
        </p:spPr>
        <p:txBody>
          <a:bodyPr>
            <a:normAutofit/>
          </a:bodyPr>
          <a:lstStyle/>
          <a:p>
            <a:r>
              <a:rPr lang="en-GB" sz="3600" b="1" dirty="0"/>
              <a:t>Specific treatments for specific offender populations</a:t>
            </a:r>
            <a:endParaRPr lang="en-GB" sz="3600" dirty="0"/>
          </a:p>
        </p:txBody>
      </p:sp>
      <p:graphicFrame>
        <p:nvGraphicFramePr>
          <p:cNvPr id="5" name="Content Placeholder 4">
            <a:extLst>
              <a:ext uri="{FF2B5EF4-FFF2-40B4-BE49-F238E27FC236}">
                <a16:creationId xmlns:a16="http://schemas.microsoft.com/office/drawing/2014/main" id="{5176E453-9957-6186-A541-D20CE926EA74}"/>
              </a:ext>
            </a:extLst>
          </p:cNvPr>
          <p:cNvGraphicFramePr>
            <a:graphicFrameLocks noGrp="1"/>
          </p:cNvGraphicFramePr>
          <p:nvPr>
            <p:ph idx="1"/>
            <p:extLst>
              <p:ext uri="{D42A27DB-BD31-4B8C-83A1-F6EECF244321}">
                <p14:modId xmlns:p14="http://schemas.microsoft.com/office/powerpoint/2010/main" val="1909056260"/>
              </p:ext>
            </p:extLst>
          </p:nvPr>
        </p:nvGraphicFramePr>
        <p:xfrm>
          <a:off x="1562100" y="1081548"/>
          <a:ext cx="9791700" cy="56732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950788F5-C46F-DB6D-F2EF-7B8E9A1B876F}"/>
              </a:ext>
            </a:extLst>
          </p:cNvPr>
          <p:cNvSpPr txBox="1"/>
          <p:nvPr/>
        </p:nvSpPr>
        <p:spPr>
          <a:xfrm>
            <a:off x="9258300" y="2587012"/>
            <a:ext cx="2625213" cy="2308324"/>
          </a:xfrm>
          <a:prstGeom prst="rect">
            <a:avLst/>
          </a:prstGeom>
          <a:noFill/>
          <a:ln>
            <a:solidFill>
              <a:schemeClr val="bg2"/>
            </a:solidFill>
          </a:ln>
        </p:spPr>
        <p:txBody>
          <a:bodyPr wrap="square" rtlCol="0" anchor="ctr" anchorCtr="1">
            <a:spAutoFit/>
          </a:bodyPr>
          <a:lstStyle/>
          <a:p>
            <a:pPr>
              <a:buClr>
                <a:schemeClr val="accent3"/>
              </a:buClr>
            </a:pPr>
            <a:r>
              <a:rPr lang="en-GB" b="1" dirty="0">
                <a:solidFill>
                  <a:srgbClr val="C00000"/>
                </a:solidFill>
              </a:rPr>
              <a:t>And don’t forget the Women - </a:t>
            </a:r>
            <a:r>
              <a:rPr lang="en-GB" b="1" dirty="0">
                <a:solidFill>
                  <a:schemeClr val="accent1">
                    <a:lumMod val="50000"/>
                  </a:schemeClr>
                </a:solidFill>
              </a:rPr>
              <a:t>mostly incarcerated for drug or property offending, poor, unskilled, uneducated or victims (</a:t>
            </a:r>
            <a:r>
              <a:rPr lang="en-GB" b="1" dirty="0" err="1">
                <a:solidFill>
                  <a:schemeClr val="accent1">
                    <a:lumMod val="50000"/>
                  </a:schemeClr>
                </a:solidFill>
              </a:rPr>
              <a:t>Reichent</a:t>
            </a:r>
            <a:r>
              <a:rPr lang="en-GB" b="1" dirty="0">
                <a:solidFill>
                  <a:schemeClr val="accent1">
                    <a:lumMod val="50000"/>
                  </a:schemeClr>
                </a:solidFill>
              </a:rPr>
              <a:t> et al., 2010). Higher risk of M.I. (60%)</a:t>
            </a:r>
          </a:p>
        </p:txBody>
      </p:sp>
    </p:spTree>
    <p:extLst>
      <p:ext uri="{BB962C8B-B14F-4D97-AF65-F5344CB8AC3E}">
        <p14:creationId xmlns:p14="http://schemas.microsoft.com/office/powerpoint/2010/main" val="3858224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4D521B7-C58D-6927-E4B9-7D8AEC371189}"/>
              </a:ext>
            </a:extLst>
          </p:cNvPr>
          <p:cNvGraphicFramePr>
            <a:graphicFrameLocks noGrp="1"/>
          </p:cNvGraphicFramePr>
          <p:nvPr>
            <p:ph idx="1"/>
            <p:extLst>
              <p:ext uri="{D42A27DB-BD31-4B8C-83A1-F6EECF244321}">
                <p14:modId xmlns:p14="http://schemas.microsoft.com/office/powerpoint/2010/main" val="2676957010"/>
              </p:ext>
            </p:extLst>
          </p:nvPr>
        </p:nvGraphicFramePr>
        <p:xfrm>
          <a:off x="628036" y="1386348"/>
          <a:ext cx="10725764" cy="51065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732715D1-7EE3-0EC6-CEF6-9E1126EA5EC2}"/>
              </a:ext>
            </a:extLst>
          </p:cNvPr>
          <p:cNvSpPr>
            <a:spLocks noGrp="1"/>
          </p:cNvSpPr>
          <p:nvPr>
            <p:ph type="title"/>
          </p:nvPr>
        </p:nvSpPr>
        <p:spPr/>
        <p:txBody>
          <a:bodyPr/>
          <a:lstStyle/>
          <a:p>
            <a:r>
              <a:rPr lang="en-GB" b="1" dirty="0"/>
              <a:t>Conclusions…</a:t>
            </a:r>
          </a:p>
        </p:txBody>
      </p:sp>
      <p:sp>
        <p:nvSpPr>
          <p:cNvPr id="5" name="TextBox 4">
            <a:extLst>
              <a:ext uri="{FF2B5EF4-FFF2-40B4-BE49-F238E27FC236}">
                <a16:creationId xmlns:a16="http://schemas.microsoft.com/office/drawing/2014/main" id="{E686555A-73E2-FE9C-3355-8E1E5EF78004}"/>
              </a:ext>
            </a:extLst>
          </p:cNvPr>
          <p:cNvSpPr txBox="1"/>
          <p:nvPr/>
        </p:nvSpPr>
        <p:spPr>
          <a:xfrm>
            <a:off x="6528619" y="590387"/>
            <a:ext cx="4444181" cy="923330"/>
          </a:xfrm>
          <a:prstGeom prst="rect">
            <a:avLst/>
          </a:prstGeom>
          <a:noFill/>
          <a:ln>
            <a:solidFill>
              <a:schemeClr val="bg2"/>
            </a:solidFill>
          </a:ln>
        </p:spPr>
        <p:txBody>
          <a:bodyPr wrap="square" rtlCol="0" anchor="ctr" anchorCtr="1">
            <a:spAutoFit/>
          </a:bodyPr>
          <a:lstStyle/>
          <a:p>
            <a:pPr marL="228600" indent="-228600">
              <a:buClr>
                <a:schemeClr val="accent3"/>
              </a:buClr>
              <a:buFont typeface="Arial" panose="020B0604020202020204" pitchFamily="34" charset="0"/>
              <a:buChar char="•"/>
            </a:pPr>
            <a:r>
              <a:rPr lang="en-GB" b="1">
                <a:solidFill>
                  <a:schemeClr val="accent1">
                    <a:lumMod val="50000"/>
                  </a:schemeClr>
                </a:solidFill>
              </a:rPr>
              <a:t>Podmore (2012), an inspector and ex-governor of prisons like Belmarsh and Brixton concludes:</a:t>
            </a:r>
            <a:endParaRPr lang="en-GB" dirty="0"/>
          </a:p>
        </p:txBody>
      </p:sp>
    </p:spTree>
    <p:extLst>
      <p:ext uri="{BB962C8B-B14F-4D97-AF65-F5344CB8AC3E}">
        <p14:creationId xmlns:p14="http://schemas.microsoft.com/office/powerpoint/2010/main" val="3292498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BCC5AE0-529F-989C-9C47-DD9FEA32956D}"/>
              </a:ext>
            </a:extLst>
          </p:cNvPr>
          <p:cNvPicPr>
            <a:picLocks noChangeAspect="1"/>
          </p:cNvPicPr>
          <p:nvPr/>
        </p:nvPicPr>
        <p:blipFill>
          <a:blip r:embed="rId2">
            <a:extLst>
              <a:ext uri="{28A0092B-C50C-407E-A947-70E740481C1C}">
                <a14:useLocalDpi xmlns:a14="http://schemas.microsoft.com/office/drawing/2010/main" val="0"/>
              </a:ext>
            </a:extLst>
          </a:blip>
          <a:srcRect l="9053" r="25722" b="1"/>
          <a:stretch>
            <a:fillRect/>
          </a:stretch>
        </p:blipFill>
        <p:spPr>
          <a:xfrm>
            <a:off x="5949362" y="992187"/>
            <a:ext cx="5676483" cy="4873625"/>
          </a:xfrm>
          <a:prstGeom prst="rect">
            <a:avLst/>
          </a:prstGeom>
          <a:noFill/>
          <a:ln>
            <a:solidFill>
              <a:schemeClr val="accent1"/>
            </a:solidFill>
          </a:ln>
        </p:spPr>
      </p:pic>
      <p:sp>
        <p:nvSpPr>
          <p:cNvPr id="2" name="Content Placeholder 1">
            <a:extLst>
              <a:ext uri="{FF2B5EF4-FFF2-40B4-BE49-F238E27FC236}">
                <a16:creationId xmlns:a16="http://schemas.microsoft.com/office/drawing/2014/main" id="{F53364A6-C1F2-FD2C-0EF8-80223B603A71}"/>
              </a:ext>
            </a:extLst>
          </p:cNvPr>
          <p:cNvSpPr>
            <a:spLocks noGrp="1"/>
          </p:cNvSpPr>
          <p:nvPr>
            <p:ph type="body" sz="half" idx="2"/>
          </p:nvPr>
        </p:nvSpPr>
        <p:spPr>
          <a:xfrm>
            <a:off x="1286797" y="2901950"/>
            <a:ext cx="3932237" cy="2770120"/>
          </a:xfrm>
        </p:spPr>
        <p:txBody>
          <a:bodyPr>
            <a:normAutofit/>
          </a:bodyPr>
          <a:lstStyle/>
          <a:p>
            <a:pPr marL="514350" indent="-514350" algn="ctr">
              <a:buAutoNum type="arabicPeriod"/>
            </a:pPr>
            <a:r>
              <a:rPr lang="en-GB" sz="2800" dirty="0">
                <a:solidFill>
                  <a:srgbClr val="002060"/>
                </a:solidFill>
              </a:rPr>
              <a:t>Juvenile crime and case formulation continued…</a:t>
            </a:r>
          </a:p>
          <a:p>
            <a:pPr marL="514350" indent="-514350" algn="ctr">
              <a:buAutoNum type="arabicPeriod"/>
            </a:pPr>
            <a:r>
              <a:rPr lang="en-GB" sz="2800" dirty="0">
                <a:solidFill>
                  <a:srgbClr val="002060"/>
                </a:solidFill>
              </a:rPr>
              <a:t>RNR Model and TGM Model of Rehabilitation.</a:t>
            </a:r>
          </a:p>
        </p:txBody>
      </p:sp>
      <p:sp>
        <p:nvSpPr>
          <p:cNvPr id="3" name="Title 2">
            <a:extLst>
              <a:ext uri="{FF2B5EF4-FFF2-40B4-BE49-F238E27FC236}">
                <a16:creationId xmlns:a16="http://schemas.microsoft.com/office/drawing/2014/main" id="{7618851A-12BD-D715-12A1-F36423EE3001}"/>
              </a:ext>
            </a:extLst>
          </p:cNvPr>
          <p:cNvSpPr>
            <a:spLocks noGrp="1"/>
          </p:cNvSpPr>
          <p:nvPr>
            <p:ph type="title"/>
          </p:nvPr>
        </p:nvSpPr>
        <p:spPr>
          <a:xfrm>
            <a:off x="1789612" y="1301750"/>
            <a:ext cx="3932237" cy="1600200"/>
          </a:xfrm>
        </p:spPr>
        <p:txBody>
          <a:bodyPr anchor="b">
            <a:normAutofit/>
          </a:bodyPr>
          <a:lstStyle/>
          <a:p>
            <a:r>
              <a:rPr lang="en-GB" sz="4400" b="1" dirty="0"/>
              <a:t>Next week:</a:t>
            </a:r>
            <a:br>
              <a:rPr lang="en-GB" sz="4400" dirty="0"/>
            </a:br>
            <a:endParaRPr lang="en-GB" sz="4400" dirty="0"/>
          </a:p>
        </p:txBody>
      </p:sp>
    </p:spTree>
    <p:extLst>
      <p:ext uri="{BB962C8B-B14F-4D97-AF65-F5344CB8AC3E}">
        <p14:creationId xmlns:p14="http://schemas.microsoft.com/office/powerpoint/2010/main" val="4073138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loud skipper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Cloud skipper design template" id="{30DBBF30-EDA2-4408-9702-3B0A8AED6F12}" vid="{0F128B79-39D4-4007-9EC6-E245A2CC91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A1AFEDE-5CAF-4D05-AC35-0F55C5366E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Cloud skipper design slides</Template>
  <TotalTime>0</TotalTime>
  <Words>2832</Words>
  <Application>Microsoft Office PowerPoint</Application>
  <PresentationFormat>Widescreen</PresentationFormat>
  <Paragraphs>251</Paragraphs>
  <Slides>35</Slides>
  <Notes>14</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Garamond</vt:lpstr>
      <vt:lpstr>Cloud skipper design template</vt:lpstr>
      <vt:lpstr>Lecture: Punishment and Rehabilitation of Offenders</vt:lpstr>
      <vt:lpstr>Three approaches to crime reduction:</vt:lpstr>
      <vt:lpstr>Why do we punish offenders?</vt:lpstr>
      <vt:lpstr>The Functions of Prison</vt:lpstr>
      <vt:lpstr>Prison statistics and Recidivism rates (E &amp; W)</vt:lpstr>
      <vt:lpstr>Recidivism </vt:lpstr>
      <vt:lpstr>What  does this tell us?</vt:lpstr>
      <vt:lpstr>So, imprisonment doesn’t obviously make a difference to reoffending one way or the other?   </vt:lpstr>
      <vt:lpstr>Why doesn’t prison prevent reoffending?</vt:lpstr>
      <vt:lpstr>Rehabilitation (reform)</vt:lpstr>
      <vt:lpstr>The Psychological Argument</vt:lpstr>
      <vt:lpstr>Therefore...</vt:lpstr>
      <vt:lpstr>Early research: </vt:lpstr>
      <vt:lpstr>What have we done about recidivism? Not a lot!</vt:lpstr>
      <vt:lpstr>Non-custodial sentencing: Alternatives to imprisonment</vt:lpstr>
      <vt:lpstr>Reparation and Restitution</vt:lpstr>
      <vt:lpstr>General considerations</vt:lpstr>
      <vt:lpstr>General considerations</vt:lpstr>
      <vt:lpstr>Psychological strategies for reducing offending</vt:lpstr>
      <vt:lpstr>Older vs Newer Approaches </vt:lpstr>
      <vt:lpstr>Social Skills Training </vt:lpstr>
      <vt:lpstr>Three questions…</vt:lpstr>
      <vt:lpstr>PowerPoint Presentation</vt:lpstr>
      <vt:lpstr>Anger management</vt:lpstr>
      <vt:lpstr>Results of early studies:</vt:lpstr>
      <vt:lpstr>Newer Psychological Assessment</vt:lpstr>
      <vt:lpstr>Commonly used techniques within RNR</vt:lpstr>
      <vt:lpstr>More recent developments</vt:lpstr>
      <vt:lpstr>Alternatives to custodial sentencing: Parliamentary Office of Science and Technology P.O.S.T. (2008) </vt:lpstr>
      <vt:lpstr>Other cognitive-based techniques…</vt:lpstr>
      <vt:lpstr>Then… Mullin and Simpson (2010) </vt:lpstr>
      <vt:lpstr>Multi-systemic Therapy MST: Borduin (2011) </vt:lpstr>
      <vt:lpstr>Specific treatments for specific offender populations</vt:lpstr>
      <vt:lpstr>Conclusions…</vt:lpstr>
      <vt:lpstr>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Karen EatonThomas</dc:creator>
  <cp:lastModifiedBy>Karen EatonThomas</cp:lastModifiedBy>
  <cp:revision>2</cp:revision>
  <dcterms:created xsi:type="dcterms:W3CDTF">2016-10-14T12:24:36Z</dcterms:created>
  <dcterms:modified xsi:type="dcterms:W3CDTF">2026-10-26T11:01:27Z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TC034605089991</vt:lpwstr>
  </property>
</Properties>
</file>