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64" r:id="rId4"/>
    <p:sldId id="265" r:id="rId5"/>
    <p:sldId id="258" r:id="rId6"/>
    <p:sldId id="262" r:id="rId7"/>
    <p:sldId id="267" r:id="rId8"/>
    <p:sldId id="263" r:id="rId9"/>
    <p:sldId id="261" r:id="rId10"/>
    <p:sldId id="266" r:id="rId11"/>
    <p:sldId id="260" r:id="rId12"/>
    <p:sldId id="25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F2319-0E0D-8F89-C520-0C08528167E8}" v="3240" dt="2026-02-16T03:03:31.357"/>
    <p1510:client id="{3E237363-2E9C-FB50-DAC6-3703D288DC3D}" v="57" dt="2026-02-16T01:34:53.618"/>
    <p1510:client id="{65FF8EB5-1998-80E5-2CAB-8D319D4F4106}" v="1227" dt="2026-02-15T00:43:44.083"/>
    <p1510:client id="{691E6340-89F2-73AA-705A-3DEE9D9DCA46}" v="390" dt="2026-02-16T04:31:05.526"/>
    <p1510:client id="{EB91CACD-37AA-8B3F-F69D-2873CC730526}" v="69" dt="2026-02-16T01:36:18.158"/>
    <p1510:client id="{F6265AA0-E1BA-6B48-A221-3A05A247A5D0}" v="5" dt="2026-02-16T03:04:36.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ableStyles" Target="tableStyles.xml" Id="rId17" /><Relationship Type="http://schemas.openxmlformats.org/officeDocument/2006/relationships/slide" Target="slides/slide1.xml" Id="rId2" /><Relationship Type="http://schemas.openxmlformats.org/officeDocument/2006/relationships/theme" Target="theme/theme1.xml" Id="rId16"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viewProps" Target="viewProps.xml" Id="rId15" /><Relationship Type="http://schemas.openxmlformats.org/officeDocument/2006/relationships/slide" Target="slides/slide9.xml" Id="rId10" /><Relationship Type="http://schemas.microsoft.com/office/2015/10/relationships/revisionInfo" Target="revisionInfo.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presProps" Target="presProps.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9482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22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0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00918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659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44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18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6109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456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913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67088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11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9763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270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18110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1088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2/15/2026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27970482"/>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2" Type="http://schemas.openxmlformats.org/officeDocument/2006/relationships/hyperlink" Target="https://www.security.gov.uk/policy-and-guidance/govassure/"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bookcentral.proquest.com/lib/trinity/reader.action?c=UERG&amp;docID=5490897&amp;ppg=205" TargetMode="External"/><Relationship Id="rId7" Type="http://schemas.openxmlformats.org/officeDocument/2006/relationships/hyperlink" Target="https://support.microsoft.com/en-gb/office/collaborate-on-word-documents-with-real-time-co-authoring-7dd3040c-3f30-4fdd-bab0-8586492a1f1d" TargetMode="External"/><Relationship Id="rId2" Type="http://schemas.openxmlformats.org/officeDocument/2006/relationships/hyperlink" Target="https://www-igi-global-com.uwtsd.idm.oclc.org/gateway/chapter/full-text-html/136667" TargetMode="External"/><Relationship Id="rId1" Type="http://schemas.openxmlformats.org/officeDocument/2006/relationships/slideLayout" Target="../slideLayouts/slideLayout2.xml"/><Relationship Id="rId6" Type="http://schemas.openxmlformats.org/officeDocument/2006/relationships/hyperlink" Target="https://logos-world.net/microsoft-word-logo/" TargetMode="External"/><Relationship Id="rId5" Type="http://schemas.openxmlformats.org/officeDocument/2006/relationships/hyperlink" Target="https://journals.sagepub.com/doi/epub/10.1177/20552076241255477" TargetMode="External"/><Relationship Id="rId4" Type="http://schemas.openxmlformats.org/officeDocument/2006/relationships/hyperlink" Target="https://doi.org/10.1017/S004727942300015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doi.org/10.1136/bmjhci-2020-100209" TargetMode="External"/><Relationship Id="rId2" Type="http://schemas.openxmlformats.org/officeDocument/2006/relationships/hyperlink" Target="https://doi.org/10.7861/fhj.10-3-s89" TargetMode="External"/><Relationship Id="rId1" Type="http://schemas.openxmlformats.org/officeDocument/2006/relationships/slideLayout" Target="../slideLayouts/slideLayout2.xml"/><Relationship Id="rId6" Type="http://schemas.openxmlformats.org/officeDocument/2006/relationships/hyperlink" Target="https://doi.org/10.1192/bjo.2021.559" TargetMode="External"/><Relationship Id="rId5" Type="http://schemas.openxmlformats.org/officeDocument/2006/relationships/hyperlink" Target="https://www.microsoft.com/en-gb/microsoft-teams/collaboration" TargetMode="External"/><Relationship Id="rId4" Type="http://schemas.openxmlformats.org/officeDocument/2006/relationships/hyperlink" Target="http://www.microsoft.com"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cloudian.com/guides/data-security/8-data-security-best-practices-you-must-know" TargetMode="External"/><Relationship Id="rId2" Type="http://schemas.openxmlformats.org/officeDocument/2006/relationships/hyperlink" Target="https://www.ibm.com/think/topics/cybersecurity-risk-assessment" TargetMode="External"/><Relationship Id="rId1" Type="http://schemas.openxmlformats.org/officeDocument/2006/relationships/slideLayout" Target="../slideLayouts/slideLayout2.xml"/><Relationship Id="rId6"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5" Type="http://schemas.openxmlformats.org/officeDocument/2006/relationships/hyperlink" Target="https://www.ncsc.gov.uk/guidance/introduction-identity-and-access-management" TargetMode="External"/><Relationship Id="rId4" Type="http://schemas.openxmlformats.org/officeDocument/2006/relationships/hyperlink" Target="https://www.security.gov.uk/policy-and-guidance/government-cyber-security-policy-handbook/principle-b2-identity-and-access-contr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7571" y="223023"/>
            <a:ext cx="9448215" cy="1884273"/>
          </a:xfrm>
        </p:spPr>
        <p:txBody>
          <a:bodyPr>
            <a:normAutofit/>
          </a:bodyPr>
          <a:lstStyle/>
          <a:p>
            <a:pPr algn="ctr"/>
            <a:r>
              <a:rPr lang="en-GB" i="1">
                <a:latin typeface="Times New Roman"/>
                <a:cs typeface="Times New Roman"/>
              </a:rPr>
              <a:t>Module code: LCHS4007 Digital Skills &amp; Research Methods</a:t>
            </a:r>
            <a:r>
              <a:rPr lang="en-GB" i="1">
                <a:latin typeface="Lucida Calligraphy"/>
              </a:rPr>
              <a:t> </a:t>
            </a:r>
            <a:endParaRPr lang="en-US"/>
          </a:p>
        </p:txBody>
      </p:sp>
      <p:sp>
        <p:nvSpPr>
          <p:cNvPr id="3" name="Subtitle 2"/>
          <p:cNvSpPr>
            <a:spLocks noGrp="1"/>
          </p:cNvSpPr>
          <p:nvPr>
            <p:ph type="subTitle" idx="1"/>
          </p:nvPr>
        </p:nvSpPr>
        <p:spPr>
          <a:xfrm>
            <a:off x="868293" y="2722800"/>
            <a:ext cx="8660232" cy="3755275"/>
          </a:xfrm>
        </p:spPr>
        <p:txBody>
          <a:bodyPr vert="horz" lIns="91440" tIns="45720" rIns="91440" bIns="45720" rtlCol="0" anchor="t">
            <a:noAutofit/>
          </a:bodyPr>
          <a:lstStyle/>
          <a:p>
            <a:r>
              <a:rPr lang="en-GB" sz="2400">
                <a:latin typeface="Times New Roman"/>
                <a:cs typeface="Times New Roman"/>
              </a:rPr>
              <a:t>Lecture's Names: Bianca Dodgen</a:t>
            </a:r>
          </a:p>
          <a:p>
            <a:r>
              <a:rPr lang="en-GB" sz="2400">
                <a:latin typeface="Times New Roman"/>
                <a:cs typeface="Times New Roman"/>
              </a:rPr>
              <a:t>Zaynah-2517564</a:t>
            </a:r>
          </a:p>
          <a:p>
            <a:r>
              <a:rPr lang="en-GB" sz="2400">
                <a:latin typeface="Times New Roman"/>
                <a:cs typeface="Times New Roman"/>
              </a:rPr>
              <a:t>Malaika-2519534</a:t>
            </a:r>
          </a:p>
          <a:p>
            <a:r>
              <a:rPr lang="en-GB" sz="2400">
                <a:latin typeface="Times New Roman"/>
                <a:cs typeface="Times New Roman"/>
              </a:rPr>
              <a:t>Marisa –2512327</a:t>
            </a:r>
          </a:p>
          <a:p>
            <a:r>
              <a:rPr lang="en-GB" sz="2400">
                <a:latin typeface="Times New Roman"/>
                <a:cs typeface="Times New Roman"/>
              </a:rPr>
              <a:t>Task 1: Marisa- Microsoft 365 Word </a:t>
            </a:r>
          </a:p>
          <a:p>
            <a:r>
              <a:rPr lang="en-GB" sz="2400">
                <a:latin typeface="Times New Roman"/>
                <a:cs typeface="Times New Roman"/>
              </a:rPr>
              <a:t>Task 2: Zaynah- Microsoft 365 Teams </a:t>
            </a:r>
          </a:p>
          <a:p>
            <a:r>
              <a:rPr lang="en-GB" sz="2400">
                <a:latin typeface="Times New Roman"/>
                <a:cs typeface="Times New Roman"/>
              </a:rPr>
              <a:t>Task 3: Malaika- Digital safety action plan for greenfield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25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25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25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blue and white logo&#10;&#10;AI-generated content may be incorrect.">
            <a:extLst>
              <a:ext uri="{FF2B5EF4-FFF2-40B4-BE49-F238E27FC236}">
                <a16:creationId xmlns:a16="http://schemas.microsoft.com/office/drawing/2014/main" id="{70E01476-1F86-C9EC-0A1E-7B8AEBAF5011}"/>
              </a:ext>
            </a:extLst>
          </p:cNvPr>
          <p:cNvPicPr>
            <a:picLocks noChangeAspect="1"/>
          </p:cNvPicPr>
          <p:nvPr/>
        </p:nvPicPr>
        <p:blipFill>
          <a:blip r:embed="rId2"/>
          <a:srcRect l="11693" r="23329"/>
          <a:stretch>
            <a:fillRect/>
          </a:stretch>
        </p:blipFill>
        <p:spPr>
          <a:xfrm>
            <a:off x="5331664" y="-14377"/>
            <a:ext cx="5568911" cy="685800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6F3378-2FE1-A436-E280-34061A532536}"/>
              </a:ext>
            </a:extLst>
          </p:cNvPr>
          <p:cNvSpPr>
            <a:spLocks noGrp="1"/>
          </p:cNvSpPr>
          <p:nvPr>
            <p:ph type="title"/>
          </p:nvPr>
        </p:nvSpPr>
        <p:spPr>
          <a:xfrm>
            <a:off x="430804" y="307041"/>
            <a:ext cx="6708623" cy="1544917"/>
          </a:xfrm>
        </p:spPr>
        <p:txBody>
          <a:bodyPr vert="horz" lIns="91440" tIns="45720" rIns="91440" bIns="45720" rtlCol="0">
            <a:noAutofit/>
          </a:bodyPr>
          <a:lstStyle/>
          <a:p>
            <a:pPr>
              <a:lnSpc>
                <a:spcPct val="90000"/>
              </a:lnSpc>
            </a:pPr>
            <a:r>
              <a:rPr lang="en-GB">
                <a:latin typeface="Times New Roman"/>
                <a:cs typeface="Arial"/>
              </a:rPr>
              <a:t>Task 1 How Microsoft Word can be used at Greenfield Home Care Agency</a:t>
            </a:r>
            <a:endParaRPr lang="pt-PT">
              <a:latin typeface="Times New Roman"/>
              <a:cs typeface="Times New Roman"/>
            </a:endParaRPr>
          </a:p>
        </p:txBody>
      </p:sp>
      <p:sp>
        <p:nvSpPr>
          <p:cNvPr id="3" name="Content Placeholder 2">
            <a:extLst>
              <a:ext uri="{FF2B5EF4-FFF2-40B4-BE49-F238E27FC236}">
                <a16:creationId xmlns:a16="http://schemas.microsoft.com/office/drawing/2014/main" id="{FF6820D9-006E-5221-9E05-7AA2110DEBCC}"/>
              </a:ext>
            </a:extLst>
          </p:cNvPr>
          <p:cNvSpPr>
            <a:spLocks noGrp="1"/>
          </p:cNvSpPr>
          <p:nvPr>
            <p:ph idx="1"/>
          </p:nvPr>
        </p:nvSpPr>
        <p:spPr>
          <a:xfrm>
            <a:off x="430805" y="2160589"/>
            <a:ext cx="5599237" cy="4508302"/>
          </a:xfrm>
        </p:spPr>
        <p:txBody>
          <a:bodyPr vert="horz" lIns="91440" tIns="45720" rIns="91440" bIns="45720" rtlCol="0" anchor="t">
            <a:normAutofit/>
          </a:bodyPr>
          <a:lstStyle/>
          <a:p>
            <a:pPr>
              <a:lnSpc>
                <a:spcPct val="90000"/>
              </a:lnSpc>
            </a:pPr>
            <a:r>
              <a:rPr lang="en-GB" sz="3000">
                <a:latin typeface="Times New Roman"/>
                <a:cs typeface="Times New Roman"/>
              </a:rPr>
              <a:t>Create templates</a:t>
            </a:r>
            <a:endParaRPr lang="en-US" sz="3000">
              <a:latin typeface="Times New Roman"/>
              <a:cs typeface="Times New Roman"/>
            </a:endParaRPr>
          </a:p>
          <a:p>
            <a:pPr>
              <a:lnSpc>
                <a:spcPct val="90000"/>
              </a:lnSpc>
            </a:pPr>
            <a:r>
              <a:rPr lang="en-GB" sz="3000">
                <a:latin typeface="Times New Roman"/>
                <a:cs typeface="Times New Roman"/>
              </a:rPr>
              <a:t>Documents look professional and consistent</a:t>
            </a:r>
            <a:endParaRPr lang="en-US" sz="3000">
              <a:latin typeface="Times New Roman"/>
              <a:cs typeface="Times New Roman"/>
            </a:endParaRPr>
          </a:p>
          <a:p>
            <a:pPr>
              <a:lnSpc>
                <a:spcPct val="90000"/>
              </a:lnSpc>
            </a:pPr>
            <a:r>
              <a:rPr lang="en-GB" sz="3000">
                <a:latin typeface="Times New Roman"/>
                <a:cs typeface="Times New Roman"/>
              </a:rPr>
              <a:t>Less time completing paperwork</a:t>
            </a:r>
          </a:p>
          <a:p>
            <a:pPr>
              <a:lnSpc>
                <a:spcPct val="90000"/>
              </a:lnSpc>
            </a:pPr>
            <a:r>
              <a:rPr lang="en-GB" sz="3000">
                <a:latin typeface="Times New Roman"/>
                <a:cs typeface="Times New Roman"/>
              </a:rPr>
              <a:t>Supports collaboration </a:t>
            </a:r>
          </a:p>
          <a:p>
            <a:pPr>
              <a:lnSpc>
                <a:spcPct val="90000"/>
              </a:lnSpc>
            </a:pPr>
            <a:r>
              <a:rPr lang="en-GB" sz="3000">
                <a:latin typeface="Times New Roman"/>
                <a:cs typeface="Times New Roman"/>
              </a:rPr>
              <a:t>Save documents securely using OneDrive</a:t>
            </a:r>
            <a:endParaRPr lang="en-GB"/>
          </a:p>
          <a:p>
            <a:pPr marL="0" indent="0">
              <a:lnSpc>
                <a:spcPct val="90000"/>
              </a:lnSpc>
              <a:buNone/>
            </a:pPr>
            <a:r>
              <a:rPr lang="en-GB">
                <a:latin typeface="Times New Roman"/>
                <a:cs typeface="Times New Roman"/>
              </a:rPr>
              <a:t>   (Bean, 2016; Microsoft, n.d.)</a:t>
            </a:r>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0AA1AE57-A48B-95E8-9166-17A0EA71FBCD}"/>
              </a:ext>
            </a:extLst>
          </p:cNvPr>
          <p:cNvSpPr txBox="1">
            <a:spLocks/>
          </p:cNvSpPr>
          <p:nvPr/>
        </p:nvSpPr>
        <p:spPr>
          <a:xfrm>
            <a:off x="5672790" y="6282269"/>
            <a:ext cx="4149452" cy="79729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1400">
                <a:solidFill>
                  <a:schemeClr val="tx1"/>
                </a:solidFill>
                <a:latin typeface="Times New Roman"/>
                <a:cs typeface="Arial"/>
              </a:rPr>
              <a:t>Figure 1: Microsoft Word Logo (Logos-World, n.d.)</a:t>
            </a:r>
          </a:p>
        </p:txBody>
      </p:sp>
    </p:spTree>
    <p:extLst>
      <p:ext uri="{BB962C8B-B14F-4D97-AF65-F5344CB8AC3E}">
        <p14:creationId xmlns:p14="http://schemas.microsoft.com/office/powerpoint/2010/main" val="218592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5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9B2-CDA9-DB4C-F591-C67741D79F66}"/>
              </a:ext>
            </a:extLst>
          </p:cNvPr>
          <p:cNvSpPr>
            <a:spLocks noGrp="1"/>
          </p:cNvSpPr>
          <p:nvPr>
            <p:ph type="title"/>
          </p:nvPr>
        </p:nvSpPr>
        <p:spPr>
          <a:xfrm>
            <a:off x="500441" y="-2721"/>
            <a:ext cx="8555847" cy="1143907"/>
          </a:xfrm>
        </p:spPr>
        <p:txBody>
          <a:bodyPr vert="horz" lIns="91440" tIns="45720" rIns="91440" bIns="45720" rtlCol="0" anchor="ctr">
            <a:normAutofit/>
          </a:bodyPr>
          <a:lstStyle/>
          <a:p>
            <a:pPr algn="ctr">
              <a:spcBef>
                <a:spcPts val="1000"/>
              </a:spcBef>
            </a:pPr>
            <a:r>
              <a:rPr lang="en-GB">
                <a:latin typeface="Times New Roman"/>
                <a:cs typeface="Times New Roman"/>
              </a:rPr>
              <a:t>T</a:t>
            </a:r>
            <a:r>
              <a:rPr lang="en-GB">
                <a:latin typeface="Times New Roman"/>
                <a:cs typeface="Times"/>
              </a:rPr>
              <a:t>ask 1 Current way vs using Microsoft Wor</a:t>
            </a:r>
            <a:r>
              <a:rPr lang="en-GB">
                <a:latin typeface="Times"/>
                <a:cs typeface="Times"/>
              </a:rPr>
              <a:t>d</a:t>
            </a:r>
            <a:endParaRPr lang="en-GB">
              <a:latin typeface="Arial Nova"/>
              <a:cs typeface="Times"/>
            </a:endParaRPr>
          </a:p>
        </p:txBody>
      </p:sp>
      <p:graphicFrame>
        <p:nvGraphicFramePr>
          <p:cNvPr id="41" name="Content Placeholder 5">
            <a:extLst>
              <a:ext uri="{FF2B5EF4-FFF2-40B4-BE49-F238E27FC236}">
                <a16:creationId xmlns:a16="http://schemas.microsoft.com/office/drawing/2014/main" id="{F6C3191E-580D-C03B-AE91-429FFBE37049}"/>
              </a:ext>
            </a:extLst>
          </p:cNvPr>
          <p:cNvGraphicFramePr>
            <a:graphicFrameLocks noGrp="1"/>
          </p:cNvGraphicFramePr>
          <p:nvPr>
            <p:ph idx="1"/>
            <p:extLst>
              <p:ext uri="{D42A27DB-BD31-4B8C-83A1-F6EECF244321}">
                <p14:modId xmlns:p14="http://schemas.microsoft.com/office/powerpoint/2010/main" val="204423707"/>
              </p:ext>
            </p:extLst>
          </p:nvPr>
        </p:nvGraphicFramePr>
        <p:xfrm>
          <a:off x="848264" y="1265207"/>
          <a:ext cx="8629482" cy="4610103"/>
        </p:xfrm>
        <a:graphic>
          <a:graphicData uri="http://schemas.openxmlformats.org/drawingml/2006/table">
            <a:tbl>
              <a:tblPr firstRow="1" bandRow="1">
                <a:tableStyleId>{5C22544A-7EE6-4342-B048-85BDC9FD1C3A}</a:tableStyleId>
              </a:tblPr>
              <a:tblGrid>
                <a:gridCol w="4336155">
                  <a:extLst>
                    <a:ext uri="{9D8B030D-6E8A-4147-A177-3AD203B41FA5}">
                      <a16:colId xmlns:a16="http://schemas.microsoft.com/office/drawing/2014/main" val="3979548874"/>
                    </a:ext>
                  </a:extLst>
                </a:gridCol>
                <a:gridCol w="4293327">
                  <a:extLst>
                    <a:ext uri="{9D8B030D-6E8A-4147-A177-3AD203B41FA5}">
                      <a16:colId xmlns:a16="http://schemas.microsoft.com/office/drawing/2014/main" val="4140738169"/>
                    </a:ext>
                  </a:extLst>
                </a:gridCol>
              </a:tblGrid>
              <a:tr h="650387">
                <a:tc>
                  <a:txBody>
                    <a:bodyPr/>
                    <a:lstStyle/>
                    <a:p>
                      <a:pPr algn="ctr"/>
                      <a:r>
                        <a:rPr lang="en-GB" sz="3000" b="0">
                          <a:latin typeface="Times New Roman"/>
                        </a:rPr>
                        <a:t>Current Way </a:t>
                      </a:r>
                    </a:p>
                  </a:txBody>
                  <a:tcPr marL="82467" marR="82467" marT="41233" marB="41233" anchor="ctr"/>
                </a:tc>
                <a:tc>
                  <a:txBody>
                    <a:bodyPr/>
                    <a:lstStyle/>
                    <a:p>
                      <a:pPr algn="ctr"/>
                      <a:r>
                        <a:rPr lang="en-GB" sz="3000" b="0">
                          <a:latin typeface="Times New Roman"/>
                        </a:rPr>
                        <a:t>Using Microsoft Word</a:t>
                      </a:r>
                    </a:p>
                  </a:txBody>
                  <a:tcPr marL="82467" marR="82467" marT="41233" marB="41233" anchor="ctr"/>
                </a:tc>
                <a:extLst>
                  <a:ext uri="{0D108BD9-81ED-4DB2-BD59-A6C34878D82A}">
                    <a16:rowId xmlns:a16="http://schemas.microsoft.com/office/drawing/2014/main" val="2090346050"/>
                  </a:ext>
                </a:extLst>
              </a:tr>
              <a:tr h="1013840">
                <a:tc>
                  <a:txBody>
                    <a:bodyPr/>
                    <a:lstStyle/>
                    <a:p>
                      <a:pPr marL="342900" indent="-342900" algn="l">
                        <a:buFont typeface="Wingdings"/>
                        <a:buChar char="v"/>
                      </a:pPr>
                      <a:r>
                        <a:rPr lang="en-US" sz="2000">
                          <a:latin typeface="Times New Roman"/>
                        </a:rPr>
                        <a:t>Paper notes handwritten or using different formats</a:t>
                      </a:r>
                    </a:p>
                  </a:txBody>
                  <a:tcPr marL="82467" marR="82467" marT="41233" marB="41233" anchor="ctr"/>
                </a:tc>
                <a:tc>
                  <a:txBody>
                    <a:bodyPr/>
                    <a:lstStyle/>
                    <a:p>
                      <a:pPr marL="342900" indent="-342900" algn="l">
                        <a:buFont typeface="Wingdings"/>
                        <a:buChar char="v"/>
                      </a:pPr>
                      <a:r>
                        <a:rPr lang="en-GB" sz="2000">
                          <a:latin typeface="Times New Roman"/>
                        </a:rPr>
                        <a:t> Real time updates </a:t>
                      </a:r>
                    </a:p>
                  </a:txBody>
                  <a:tcPr marL="82467" marR="82467" marT="41233" marB="41233" anchor="ctr"/>
                </a:tc>
                <a:extLst>
                  <a:ext uri="{0D108BD9-81ED-4DB2-BD59-A6C34878D82A}">
                    <a16:rowId xmlns:a16="http://schemas.microsoft.com/office/drawing/2014/main" val="1846171698"/>
                  </a:ext>
                </a:extLst>
              </a:tr>
              <a:tr h="1071227">
                <a:tc>
                  <a:txBody>
                    <a:bodyPr/>
                    <a:lstStyle/>
                    <a:p>
                      <a:pPr marL="342900" indent="-342900" algn="l">
                        <a:buFont typeface="Wingdings"/>
                        <a:buChar char="v"/>
                      </a:pPr>
                      <a:r>
                        <a:rPr lang="en-US" sz="2000">
                          <a:latin typeface="Times New Roman"/>
                        </a:rPr>
                        <a:t>Documents stored on different computers or USB drives </a:t>
                      </a:r>
                    </a:p>
                  </a:txBody>
                  <a:tcPr marL="82467" marR="82467" marT="41233" marB="41233" anchor="ctr"/>
                </a:tc>
                <a:tc>
                  <a:txBody>
                    <a:bodyPr/>
                    <a:lstStyle/>
                    <a:p>
                      <a:pPr marL="342900" indent="-342900" algn="l">
                        <a:buFont typeface="Wingdings"/>
                        <a:buChar char="v"/>
                      </a:pPr>
                      <a:r>
                        <a:rPr lang="en-GB" sz="2000">
                          <a:latin typeface="Times New Roman"/>
                        </a:rPr>
                        <a:t>Comments and track changes</a:t>
                      </a:r>
                    </a:p>
                  </a:txBody>
                  <a:tcPr marL="82467" marR="82467" marT="41233" marB="41233" anchor="ctr"/>
                </a:tc>
                <a:extLst>
                  <a:ext uri="{0D108BD9-81ED-4DB2-BD59-A6C34878D82A}">
                    <a16:rowId xmlns:a16="http://schemas.microsoft.com/office/drawing/2014/main" val="2480087933"/>
                  </a:ext>
                </a:extLst>
              </a:tr>
              <a:tr h="439969">
                <a:tc>
                  <a:txBody>
                    <a:bodyPr/>
                    <a:lstStyle/>
                    <a:p>
                      <a:pPr marL="342900" indent="-342900" algn="l">
                        <a:buFont typeface="Wingdings"/>
                        <a:buChar char="v"/>
                      </a:pPr>
                      <a:r>
                        <a:rPr lang="en-US" sz="2000">
                          <a:latin typeface="Times New Roman"/>
                        </a:rPr>
                        <a:t>Files emailed between staff</a:t>
                      </a:r>
                    </a:p>
                  </a:txBody>
                  <a:tcPr marL="82467" marR="82467" marT="41233" marB="41233" anchor="ctr"/>
                </a:tc>
                <a:tc>
                  <a:txBody>
                    <a:bodyPr/>
                    <a:lstStyle/>
                    <a:p>
                      <a:pPr marL="342900" indent="-342900" algn="l">
                        <a:buFont typeface="Wingdings"/>
                        <a:buChar char="v"/>
                      </a:pPr>
                      <a:r>
                        <a:rPr lang="en-GB" sz="2000">
                          <a:latin typeface="Times New Roman"/>
                        </a:rPr>
                        <a:t>One shared document</a:t>
                      </a:r>
                    </a:p>
                  </a:txBody>
                  <a:tcPr marL="82467" marR="82467" marT="41233" marB="41233" anchor="ctr"/>
                </a:tc>
                <a:extLst>
                  <a:ext uri="{0D108BD9-81ED-4DB2-BD59-A6C34878D82A}">
                    <a16:rowId xmlns:a16="http://schemas.microsoft.com/office/drawing/2014/main" val="3032296542"/>
                  </a:ext>
                </a:extLst>
              </a:tr>
              <a:tr h="726904">
                <a:tc>
                  <a:txBody>
                    <a:bodyPr/>
                    <a:lstStyle/>
                    <a:p>
                      <a:pPr marL="342900" indent="-342900" algn="l">
                        <a:buFont typeface="Wingdings"/>
                        <a:buChar char="v"/>
                      </a:pPr>
                      <a:r>
                        <a:rPr lang="en-US" sz="2000">
                          <a:latin typeface="Times New Roman"/>
                        </a:rPr>
                        <a:t>Delays when updating care plans or sharing information </a:t>
                      </a:r>
                    </a:p>
                  </a:txBody>
                  <a:tcPr marL="82467" marR="82467" marT="41233" marB="41233" anchor="ctr"/>
                </a:tc>
                <a:tc>
                  <a:txBody>
                    <a:bodyPr/>
                    <a:lstStyle/>
                    <a:p>
                      <a:pPr marL="342900" indent="-342900" algn="l">
                        <a:buFont typeface="Wingdings"/>
                        <a:buChar char="v"/>
                      </a:pPr>
                      <a:r>
                        <a:rPr lang="en-GB" sz="2000">
                          <a:latin typeface="Times New Roman"/>
                        </a:rPr>
                        <a:t>Faster communication </a:t>
                      </a:r>
                      <a:endParaRPr lang="en-US" sz="2000">
                        <a:latin typeface="Times New Roman"/>
                      </a:endParaRPr>
                    </a:p>
                  </a:txBody>
                  <a:tcPr marL="82467" marR="82467" marT="41233" marB="41233" anchor="ctr"/>
                </a:tc>
                <a:extLst>
                  <a:ext uri="{0D108BD9-81ED-4DB2-BD59-A6C34878D82A}">
                    <a16:rowId xmlns:a16="http://schemas.microsoft.com/office/drawing/2014/main" val="4194095519"/>
                  </a:ext>
                </a:extLst>
              </a:tr>
              <a:tr h="707776">
                <a:tc>
                  <a:txBody>
                    <a:bodyPr/>
                    <a:lstStyle/>
                    <a:p>
                      <a:pPr marL="342900" indent="-342900" algn="l">
                        <a:buFont typeface="Wingdings"/>
                        <a:buChar char="v"/>
                      </a:pPr>
                      <a:r>
                        <a:rPr lang="en-GB" sz="2000">
                          <a:latin typeface="Times New Roman"/>
                        </a:rPr>
                        <a:t>Poor communication between staff </a:t>
                      </a:r>
                    </a:p>
                  </a:txBody>
                  <a:tcPr marL="82467" marR="82467" marT="41233" marB="41233" anchor="ctr"/>
                </a:tc>
                <a:tc>
                  <a:txBody>
                    <a:bodyPr/>
                    <a:lstStyle/>
                    <a:p>
                      <a:pPr marL="342900" indent="-342900" algn="l">
                        <a:buFont typeface="Wingdings"/>
                        <a:buChar char="v"/>
                      </a:pPr>
                      <a:r>
                        <a:rPr lang="en-GB" sz="2000">
                          <a:latin typeface="Times New Roman"/>
                        </a:rPr>
                        <a:t>Documents can be accessed on different devices </a:t>
                      </a:r>
                    </a:p>
                  </a:txBody>
                  <a:tcPr marL="82467" marR="82467" marT="41233" marB="41233" anchor="ctr"/>
                </a:tc>
                <a:extLst>
                  <a:ext uri="{0D108BD9-81ED-4DB2-BD59-A6C34878D82A}">
                    <a16:rowId xmlns:a16="http://schemas.microsoft.com/office/drawing/2014/main" val="2205380602"/>
                  </a:ext>
                </a:extLst>
              </a:tr>
            </a:tbl>
          </a:graphicData>
        </a:graphic>
      </p:graphicFrame>
      <p:sp>
        <p:nvSpPr>
          <p:cNvPr id="4" name="Title 1">
            <a:extLst>
              <a:ext uri="{FF2B5EF4-FFF2-40B4-BE49-F238E27FC236}">
                <a16:creationId xmlns:a16="http://schemas.microsoft.com/office/drawing/2014/main" id="{5AD498DA-3EF2-6047-57A5-8ED283EA7BA4}"/>
              </a:ext>
            </a:extLst>
          </p:cNvPr>
          <p:cNvSpPr txBox="1">
            <a:spLocks/>
          </p:cNvSpPr>
          <p:nvPr/>
        </p:nvSpPr>
        <p:spPr>
          <a:xfrm>
            <a:off x="848219" y="5729377"/>
            <a:ext cx="8555847" cy="114390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Bef>
                <a:spcPts val="1000"/>
              </a:spcBef>
            </a:pPr>
            <a:r>
              <a:rPr lang="en-GB" sz="1800">
                <a:solidFill>
                  <a:schemeClr val="tx1"/>
                </a:solidFill>
                <a:latin typeface="Times New Roman"/>
                <a:cs typeface="Times"/>
              </a:rPr>
              <a:t>(</a:t>
            </a:r>
            <a:r>
              <a:rPr lang="en-GB" sz="1800">
                <a:solidFill>
                  <a:schemeClr val="tx1"/>
                </a:solidFill>
                <a:latin typeface="Times New Roman"/>
                <a:cs typeface="Times New Roman"/>
              </a:rPr>
              <a:t>Hamblin, Burns and </a:t>
            </a:r>
            <a:r>
              <a:rPr lang="en-GB" sz="1800" err="1">
                <a:solidFill>
                  <a:schemeClr val="tx1"/>
                </a:solidFill>
                <a:latin typeface="Times New Roman"/>
                <a:cs typeface="Times New Roman"/>
              </a:rPr>
              <a:t>Goodlad</a:t>
            </a:r>
            <a:r>
              <a:rPr lang="en-GB" sz="1800">
                <a:solidFill>
                  <a:schemeClr val="tx1"/>
                </a:solidFill>
                <a:latin typeface="Times New Roman"/>
                <a:cs typeface="Times New Roman"/>
              </a:rPr>
              <a:t>, 2025; </a:t>
            </a:r>
            <a:r>
              <a:rPr lang="en-GB" sz="1800">
                <a:solidFill>
                  <a:schemeClr val="tx1"/>
                </a:solidFill>
                <a:latin typeface="Times New Roman"/>
                <a:cs typeface="Times"/>
              </a:rPr>
              <a:t>Healey et al., 2024) </a:t>
            </a:r>
          </a:p>
        </p:txBody>
      </p:sp>
    </p:spTree>
    <p:extLst>
      <p:ext uri="{BB962C8B-B14F-4D97-AF65-F5344CB8AC3E}">
        <p14:creationId xmlns:p14="http://schemas.microsoft.com/office/powerpoint/2010/main" val="387790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500"/>
                                        <p:tgtEl>
                                          <p:spTgt spid="4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87A7-76F5-DAA5-2345-D3C69303C8AC}"/>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sp>
        <p:nvSpPr>
          <p:cNvPr id="3" name="Content Placeholder 2">
            <a:extLst>
              <a:ext uri="{FF2B5EF4-FFF2-40B4-BE49-F238E27FC236}">
                <a16:creationId xmlns:a16="http://schemas.microsoft.com/office/drawing/2014/main" id="{B9587FC0-604B-28A9-BA74-FB10C7FD0793}"/>
              </a:ext>
            </a:extLst>
          </p:cNvPr>
          <p:cNvSpPr>
            <a:spLocks noGrp="1"/>
          </p:cNvSpPr>
          <p:nvPr>
            <p:ph idx="1"/>
          </p:nvPr>
        </p:nvSpPr>
        <p:spPr>
          <a:xfrm>
            <a:off x="876116" y="5915371"/>
            <a:ext cx="8408929" cy="943208"/>
          </a:xfrm>
        </p:spPr>
        <p:txBody>
          <a:bodyPr vert="horz" lIns="91440" tIns="45720" rIns="91440" bIns="45720" rtlCol="0" anchor="t">
            <a:normAutofit/>
          </a:bodyPr>
          <a:lstStyle/>
          <a:p>
            <a:pPr marL="0" indent="0">
              <a:buNone/>
            </a:pPr>
            <a:r>
              <a:rPr lang="en-GB">
                <a:latin typeface="Times New Roman"/>
                <a:cs typeface="Times New Roman"/>
              </a:rPr>
              <a:t>(Bean, 2016; Cheuk and Reedy, 2018; Healey et al., 2024)</a:t>
            </a:r>
          </a:p>
        </p:txBody>
      </p:sp>
      <p:sp>
        <p:nvSpPr>
          <p:cNvPr id="6" name="Title 1">
            <a:extLst>
              <a:ext uri="{FF2B5EF4-FFF2-40B4-BE49-F238E27FC236}">
                <a16:creationId xmlns:a16="http://schemas.microsoft.com/office/drawing/2014/main" id="{F3102111-F7F1-5A34-6ECC-D2C6F5D17CB1}"/>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a:latin typeface="Times"/>
                <a:cs typeface="Arial"/>
              </a:rPr>
              <a:t>Task 1 Benefits vs Limitations of Microsoft Word</a:t>
            </a:r>
          </a:p>
        </p:txBody>
      </p:sp>
      <p:graphicFrame>
        <p:nvGraphicFramePr>
          <p:cNvPr id="7" name="Table 6">
            <a:extLst>
              <a:ext uri="{FF2B5EF4-FFF2-40B4-BE49-F238E27FC236}">
                <a16:creationId xmlns:a16="http://schemas.microsoft.com/office/drawing/2014/main" id="{1E601C5E-C9BB-5B3F-1D83-490F85D90199}"/>
              </a:ext>
            </a:extLst>
          </p:cNvPr>
          <p:cNvGraphicFramePr>
            <a:graphicFrameLocks noGrp="1"/>
          </p:cNvGraphicFramePr>
          <p:nvPr>
            <p:extLst>
              <p:ext uri="{D42A27DB-BD31-4B8C-83A1-F6EECF244321}">
                <p14:modId xmlns:p14="http://schemas.microsoft.com/office/powerpoint/2010/main" val="2650384794"/>
              </p:ext>
            </p:extLst>
          </p:nvPr>
        </p:nvGraphicFramePr>
        <p:xfrm>
          <a:off x="684696" y="1711738"/>
          <a:ext cx="8803812" cy="4004680"/>
        </p:xfrm>
        <a:graphic>
          <a:graphicData uri="http://schemas.openxmlformats.org/drawingml/2006/table">
            <a:tbl>
              <a:tblPr firstRow="1" bandRow="1">
                <a:tableStyleId>{5C22544A-7EE6-4342-B048-85BDC9FD1C3A}</a:tableStyleId>
              </a:tblPr>
              <a:tblGrid>
                <a:gridCol w="4401906">
                  <a:extLst>
                    <a:ext uri="{9D8B030D-6E8A-4147-A177-3AD203B41FA5}">
                      <a16:colId xmlns:a16="http://schemas.microsoft.com/office/drawing/2014/main" val="1433541540"/>
                    </a:ext>
                  </a:extLst>
                </a:gridCol>
                <a:gridCol w="4401906">
                  <a:extLst>
                    <a:ext uri="{9D8B030D-6E8A-4147-A177-3AD203B41FA5}">
                      <a16:colId xmlns:a16="http://schemas.microsoft.com/office/drawing/2014/main" val="1153437795"/>
                    </a:ext>
                  </a:extLst>
                </a:gridCol>
              </a:tblGrid>
              <a:tr h="800936">
                <a:tc>
                  <a:txBody>
                    <a:bodyPr/>
                    <a:lstStyle/>
                    <a:p>
                      <a:pPr algn="ctr"/>
                      <a:r>
                        <a:rPr lang="en-GB" sz="3000">
                          <a:latin typeface="Times New Roman"/>
                        </a:rPr>
                        <a:t>Benefits</a:t>
                      </a:r>
                    </a:p>
                  </a:txBody>
                  <a:tcPr anchor="ctr"/>
                </a:tc>
                <a:tc>
                  <a:txBody>
                    <a:bodyPr/>
                    <a:lstStyle/>
                    <a:p>
                      <a:pPr algn="ctr"/>
                      <a:r>
                        <a:rPr lang="en-GB" sz="3000">
                          <a:latin typeface="Times New Roman"/>
                        </a:rPr>
                        <a:t>Limitations</a:t>
                      </a:r>
                    </a:p>
                  </a:txBody>
                  <a:tcPr anchor="ctr"/>
                </a:tc>
                <a:extLst>
                  <a:ext uri="{0D108BD9-81ED-4DB2-BD59-A6C34878D82A}">
                    <a16:rowId xmlns:a16="http://schemas.microsoft.com/office/drawing/2014/main" val="710796881"/>
                  </a:ext>
                </a:extLst>
              </a:tr>
              <a:tr h="800936">
                <a:tc>
                  <a:txBody>
                    <a:bodyPr/>
                    <a:lstStyle/>
                    <a:p>
                      <a:pPr marL="342900" indent="-342900" algn="l">
                        <a:buFont typeface="Wingdings"/>
                        <a:buChar char="ü"/>
                      </a:pPr>
                      <a:r>
                        <a:rPr lang="en-GB" sz="2000">
                          <a:latin typeface="Times New Roman"/>
                        </a:rPr>
                        <a:t>Saves time and improves organisation</a:t>
                      </a:r>
                    </a:p>
                  </a:txBody>
                  <a:tcPr anchor="ctr"/>
                </a:tc>
                <a:tc>
                  <a:txBody>
                    <a:bodyPr/>
                    <a:lstStyle/>
                    <a:p>
                      <a:pPr marL="457200" lvl="0" indent="-457200" algn="l">
                        <a:buFont typeface="Arial"/>
                        <a:buChar char="•"/>
                      </a:pPr>
                      <a:r>
                        <a:rPr lang="en-GB" sz="2000">
                          <a:latin typeface="Times New Roman"/>
                        </a:rPr>
                        <a:t>Some staff may require training </a:t>
                      </a:r>
                    </a:p>
                  </a:txBody>
                  <a:tcPr anchor="ctr"/>
                </a:tc>
                <a:extLst>
                  <a:ext uri="{0D108BD9-81ED-4DB2-BD59-A6C34878D82A}">
                    <a16:rowId xmlns:a16="http://schemas.microsoft.com/office/drawing/2014/main" val="2934565555"/>
                  </a:ext>
                </a:extLst>
              </a:tr>
              <a:tr h="800936">
                <a:tc>
                  <a:txBody>
                    <a:bodyPr/>
                    <a:lstStyle/>
                    <a:p>
                      <a:pPr marL="342900" indent="-342900" algn="l">
                        <a:buFont typeface="Wingdings"/>
                        <a:buChar char="ü"/>
                      </a:pPr>
                      <a:r>
                        <a:rPr lang="en-US" sz="2000">
                          <a:latin typeface="Times New Roman"/>
                        </a:rPr>
                        <a:t>Supports teamwork across different roles</a:t>
                      </a:r>
                    </a:p>
                  </a:txBody>
                  <a:tcPr anchor="ctr"/>
                </a:tc>
                <a:tc>
                  <a:txBody>
                    <a:bodyPr/>
                    <a:lstStyle/>
                    <a:p>
                      <a:pPr marL="457200" lvl="0" indent="-457200" algn="l">
                        <a:buFont typeface="Arial"/>
                        <a:buChar char="•"/>
                      </a:pPr>
                      <a:r>
                        <a:rPr lang="en-US" sz="2000">
                          <a:latin typeface="Times New Roman"/>
                        </a:rPr>
                        <a:t>Limited digital confidence among staff</a:t>
                      </a:r>
                    </a:p>
                  </a:txBody>
                  <a:tcPr anchor="ctr"/>
                </a:tc>
                <a:extLst>
                  <a:ext uri="{0D108BD9-81ED-4DB2-BD59-A6C34878D82A}">
                    <a16:rowId xmlns:a16="http://schemas.microsoft.com/office/drawing/2014/main" val="3525994760"/>
                  </a:ext>
                </a:extLst>
              </a:tr>
              <a:tr h="800936">
                <a:tc>
                  <a:txBody>
                    <a:bodyPr/>
                    <a:lstStyle/>
                    <a:p>
                      <a:pPr marL="342900" indent="-342900" algn="l">
                        <a:buFont typeface="Wingdings"/>
                        <a:buChar char="ü"/>
                      </a:pPr>
                      <a:r>
                        <a:rPr lang="en-GB" sz="2000">
                          <a:latin typeface="Times New Roman"/>
                        </a:rPr>
                        <a:t>Saving documents in the cloud automatically</a:t>
                      </a:r>
                    </a:p>
                  </a:txBody>
                  <a:tcPr anchor="ctr"/>
                </a:tc>
                <a:tc>
                  <a:txBody>
                    <a:bodyPr/>
                    <a:lstStyle/>
                    <a:p>
                      <a:pPr marL="457200" lvl="0" indent="-457200" algn="l">
                        <a:buFont typeface="Arial"/>
                        <a:buChar char="•"/>
                      </a:pPr>
                      <a:r>
                        <a:rPr lang="en-GB" sz="2000">
                          <a:latin typeface="Times New Roman"/>
                        </a:rPr>
                        <a:t>Poor internet connectivity</a:t>
                      </a:r>
                    </a:p>
                  </a:txBody>
                  <a:tcPr anchor="ctr"/>
                </a:tc>
                <a:extLst>
                  <a:ext uri="{0D108BD9-81ED-4DB2-BD59-A6C34878D82A}">
                    <a16:rowId xmlns:a16="http://schemas.microsoft.com/office/drawing/2014/main" val="3395848315"/>
                  </a:ext>
                </a:extLst>
              </a:tr>
              <a:tr h="800936">
                <a:tc>
                  <a:txBody>
                    <a:bodyPr/>
                    <a:lstStyle/>
                    <a:p>
                      <a:pPr marL="342900" indent="-342900" algn="l">
                        <a:buFont typeface="Wingdings"/>
                        <a:buChar char="ü"/>
                      </a:pPr>
                      <a:r>
                        <a:rPr lang="en-GB" sz="2000">
                          <a:latin typeface="Times New Roman"/>
                        </a:rPr>
                        <a:t>Update records in real time</a:t>
                      </a:r>
                    </a:p>
                  </a:txBody>
                  <a:tcPr anchor="ctr"/>
                </a:tc>
                <a:tc>
                  <a:txBody>
                    <a:bodyPr/>
                    <a:lstStyle/>
                    <a:p>
                      <a:pPr marL="457200" lvl="0" indent="-457200" algn="l">
                        <a:buFont typeface="Arial"/>
                        <a:buChar char="•"/>
                      </a:pPr>
                      <a:endParaRPr lang="en-GB" sz="2000"/>
                    </a:p>
                  </a:txBody>
                  <a:tcPr/>
                </a:tc>
                <a:extLst>
                  <a:ext uri="{0D108BD9-81ED-4DB2-BD59-A6C34878D82A}">
                    <a16:rowId xmlns:a16="http://schemas.microsoft.com/office/drawing/2014/main" val="3654439046"/>
                  </a:ext>
                </a:extLst>
              </a:tr>
            </a:tbl>
          </a:graphicData>
        </a:graphic>
      </p:graphicFrame>
    </p:spTree>
    <p:extLst>
      <p:ext uri="{BB962C8B-B14F-4D97-AF65-F5344CB8AC3E}">
        <p14:creationId xmlns:p14="http://schemas.microsoft.com/office/powerpoint/2010/main" val="52934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D251-E051-61AD-71B4-0B9F2FCEAB07}"/>
              </a:ext>
            </a:extLst>
          </p:cNvPr>
          <p:cNvSpPr>
            <a:spLocks noGrp="1"/>
          </p:cNvSpPr>
          <p:nvPr>
            <p:ph type="title"/>
          </p:nvPr>
        </p:nvSpPr>
        <p:spPr>
          <a:xfrm>
            <a:off x="914109" y="1578"/>
            <a:ext cx="9227726" cy="612132"/>
          </a:xfrm>
        </p:spPr>
        <p:txBody>
          <a:bodyPr>
            <a:normAutofit fontScale="90000"/>
          </a:bodyPr>
          <a:lstStyle/>
          <a:p>
            <a:r>
              <a:rPr lang="en-GB" i="1">
                <a:latin typeface="Lucida Calligraphy"/>
              </a:rPr>
              <a:t>Task 2- communication &amp; collaboration </a:t>
            </a:r>
          </a:p>
        </p:txBody>
      </p:sp>
      <p:sp>
        <p:nvSpPr>
          <p:cNvPr id="3" name="Content Placeholder 2">
            <a:extLst>
              <a:ext uri="{FF2B5EF4-FFF2-40B4-BE49-F238E27FC236}">
                <a16:creationId xmlns:a16="http://schemas.microsoft.com/office/drawing/2014/main" id="{7B637835-4898-932E-CC79-7B968DCD02EC}"/>
              </a:ext>
            </a:extLst>
          </p:cNvPr>
          <p:cNvSpPr>
            <a:spLocks noGrp="1"/>
          </p:cNvSpPr>
          <p:nvPr>
            <p:ph idx="1"/>
          </p:nvPr>
        </p:nvSpPr>
        <p:spPr>
          <a:xfrm>
            <a:off x="-2033" y="363388"/>
            <a:ext cx="11326365" cy="6134964"/>
          </a:xfrm>
        </p:spPr>
        <p:txBody>
          <a:bodyPr vert="horz" lIns="91440" tIns="45720" rIns="91440" bIns="45720" rtlCol="0" anchor="t">
            <a:noAutofit/>
          </a:bodyPr>
          <a:lstStyle/>
          <a:p>
            <a:pPr marL="0" indent="0">
              <a:buNone/>
            </a:pPr>
            <a:r>
              <a:rPr lang="en-GB" sz="1500">
                <a:latin typeface="Times New Roman"/>
                <a:cs typeface="Times New Roman"/>
              </a:rPr>
              <a:t>Choose 1 MS 365 communication/collaboration tool(e.g. Teams, OneDrive or outlook) and evaluate its use within Greenfield </a:t>
            </a:r>
          </a:p>
          <a:p>
            <a:pPr marL="0" indent="0">
              <a:buNone/>
            </a:pPr>
            <a:r>
              <a:rPr lang="en-GB" sz="1500">
                <a:latin typeface="Times New Roman"/>
                <a:cs typeface="Times New Roman"/>
              </a:rPr>
              <a:t>1. Explain how it helps staff communicate across different locations (e.g. between carers in the field and the main office).</a:t>
            </a:r>
          </a:p>
          <a:p>
            <a:pPr marL="0" indent="0">
              <a:buNone/>
            </a:pPr>
            <a:r>
              <a:rPr lang="en-GB" sz="1500">
                <a:latin typeface="Times New Roman"/>
                <a:cs typeface="Times New Roman"/>
              </a:rPr>
              <a:t>2.Identify both the advantages and challenges of your chosen application </a:t>
            </a:r>
          </a:p>
          <a:p>
            <a:pPr marL="0" indent="0">
              <a:buNone/>
            </a:pPr>
            <a:r>
              <a:rPr lang="en-GB" sz="1500">
                <a:latin typeface="Times New Roman"/>
                <a:cs typeface="Times New Roman"/>
              </a:rPr>
              <a:t>Part 1:</a:t>
            </a:r>
            <a:endParaRPr lang="en-GB"/>
          </a:p>
          <a:p>
            <a:pPr marL="285750" indent="-285750"/>
            <a:r>
              <a:rPr lang="en-GB" sz="1500">
                <a:latin typeface="Times New Roman"/>
                <a:cs typeface="Times New Roman"/>
              </a:rPr>
              <a:t>Microsoft teams is a communication and collaboration tool, that is part of Microsoft 365</a:t>
            </a:r>
          </a:p>
          <a:p>
            <a:pPr marL="285750" indent="-285750"/>
            <a:r>
              <a:rPr lang="en-GB" sz="1500">
                <a:latin typeface="Times New Roman"/>
                <a:cs typeface="Times New Roman"/>
              </a:rPr>
              <a:t>Greenfield can use Microsoft teams to help staff stay in communication, especially careers who work out in the community and staff </a:t>
            </a:r>
            <a:r>
              <a:rPr lang="en-GB" sz="1500" err="1">
                <a:latin typeface="Times New Roman"/>
                <a:cs typeface="Times New Roman"/>
              </a:rPr>
              <a:t>wh</a:t>
            </a:r>
            <a:r>
              <a:rPr lang="en-GB" sz="1500">
                <a:latin typeface="Times New Roman"/>
                <a:cs typeface="Times New Roman"/>
              </a:rPr>
              <a:t> are based in the main office.</a:t>
            </a:r>
          </a:p>
          <a:p>
            <a:pPr marL="0" indent="0">
              <a:buNone/>
            </a:pPr>
            <a:r>
              <a:rPr lang="en-GB" sz="1500">
                <a:latin typeface="Times New Roman"/>
                <a:cs typeface="Times New Roman"/>
              </a:rPr>
              <a:t>How Microsoft teams helps communication across locations?  ( case study 1 greenfield)</a:t>
            </a:r>
            <a:endParaRPr lang="en-GB">
              <a:latin typeface="Trebuchet MS"/>
              <a:cs typeface="Times New Roman"/>
            </a:endParaRPr>
          </a:p>
          <a:p>
            <a:pPr marL="285750" indent="-285750"/>
            <a:r>
              <a:rPr lang="en-GB" sz="1500">
                <a:latin typeface="Times New Roman"/>
                <a:cs typeface="Times New Roman"/>
              </a:rPr>
              <a:t>Microsoft teams allows staff to communicate quickly using instant messaging, voice calls and video calls.</a:t>
            </a:r>
          </a:p>
          <a:p>
            <a:pPr marL="285750" indent="-285750"/>
            <a:r>
              <a:rPr lang="en-GB" sz="1500">
                <a:latin typeface="Times New Roman"/>
                <a:cs typeface="Times New Roman"/>
              </a:rPr>
              <a:t>This is helpful for careers working in the field because they can contact the main office straight away to give updates, ask for support or report any </a:t>
            </a:r>
            <a:r>
              <a:rPr lang="en-GB" sz="1500" err="1">
                <a:latin typeface="Times New Roman"/>
                <a:cs typeface="Times New Roman"/>
              </a:rPr>
              <a:t>any</a:t>
            </a:r>
            <a:r>
              <a:rPr lang="en-GB" sz="1500">
                <a:latin typeface="Times New Roman"/>
                <a:cs typeface="Times New Roman"/>
              </a:rPr>
              <a:t> concerns without having to travel back.</a:t>
            </a:r>
          </a:p>
          <a:p>
            <a:pPr marL="285750" indent="-285750"/>
            <a:r>
              <a:rPr lang="en-GB" sz="1500">
                <a:latin typeface="Times New Roman"/>
                <a:cs typeface="Times New Roman"/>
              </a:rPr>
              <a:t>Teams also allows staff to work in a group chats and channels, which makes it easier for different care teams to share information such as rota changes, updates about service users and important announcements. </a:t>
            </a:r>
          </a:p>
          <a:p>
            <a:pPr marL="285750" indent="-285750"/>
            <a:r>
              <a:rPr lang="en-GB" sz="1500">
                <a:latin typeface="Times New Roman"/>
                <a:cs typeface="Times New Roman"/>
              </a:rPr>
              <a:t>Documents like care plans and company policies can be shared securely through Teams using </a:t>
            </a:r>
            <a:r>
              <a:rPr lang="en-GB" sz="1500" err="1">
                <a:latin typeface="Times New Roman"/>
                <a:cs typeface="Times New Roman"/>
              </a:rPr>
              <a:t>onedrive</a:t>
            </a:r>
            <a:r>
              <a:rPr lang="en-GB" sz="1500">
                <a:latin typeface="Times New Roman"/>
                <a:cs typeface="Times New Roman"/>
              </a:rPr>
              <a:t>, meaning staff can always access the most up-yo-date information wherever they are working. (Microsoft , 2026) </a:t>
            </a:r>
          </a:p>
          <a:p>
            <a:pPr marL="0" indent="0">
              <a:buNone/>
            </a:pPr>
            <a:r>
              <a:rPr lang="en-GB" sz="1500">
                <a:latin typeface="Times New Roman"/>
                <a:cs typeface="Times New Roman"/>
              </a:rPr>
              <a:t>Case study 2- </a:t>
            </a:r>
            <a:r>
              <a:rPr lang="en-GB" sz="1500" err="1">
                <a:latin typeface="Times New Roman"/>
                <a:cs typeface="Times New Roman"/>
              </a:rPr>
              <a:t>microsoft</a:t>
            </a:r>
            <a:r>
              <a:rPr lang="en-GB" sz="1500">
                <a:latin typeface="Times New Roman"/>
                <a:cs typeface="Times New Roman"/>
              </a:rPr>
              <a:t> teams virtual handover system </a:t>
            </a:r>
            <a:endParaRPr lang="en-GB">
              <a:latin typeface="Trebuchet MS"/>
              <a:cs typeface="Times New Roman"/>
            </a:endParaRPr>
          </a:p>
          <a:p>
            <a:pPr marL="285750" indent="-285750"/>
            <a:r>
              <a:rPr lang="en-GB" sz="1500">
                <a:latin typeface="Times New Roman"/>
                <a:cs typeface="Times New Roman"/>
              </a:rPr>
              <a:t>Doctors could assign tasks, achknowlege them, and follow up in real time using a shared online space.</a:t>
            </a:r>
          </a:p>
          <a:p>
            <a:pPr marL="285750" indent="-285750"/>
            <a:r>
              <a:rPr lang="en-GB" sz="1500">
                <a:latin typeface="Times New Roman"/>
                <a:cs typeface="Times New Roman"/>
              </a:rPr>
              <a:t>Overall, teams made handovers more structured, reliable and improved continually of patient care. (Johan </a:t>
            </a:r>
            <a:r>
              <a:rPr lang="en-GB" sz="1500" err="1">
                <a:latin typeface="Times New Roman"/>
                <a:cs typeface="Times New Roman"/>
              </a:rPr>
              <a:t>el</a:t>
            </a:r>
            <a:r>
              <a:rPr lang="en-GB" sz="1500">
                <a:latin typeface="Times New Roman"/>
                <a:cs typeface="Times New Roman"/>
              </a:rPr>
              <a:t> al., 2021). </a:t>
            </a:r>
          </a:p>
          <a:p>
            <a:pPr marL="0" indent="0">
              <a:buNone/>
            </a:pPr>
            <a:endParaRPr lang="en-GB" sz="1500">
              <a:latin typeface="Times New Roman"/>
              <a:cs typeface="Times New Roman"/>
            </a:endParaRPr>
          </a:p>
        </p:txBody>
      </p:sp>
    </p:spTree>
    <p:extLst>
      <p:ext uri="{BB962C8B-B14F-4D97-AF65-F5344CB8AC3E}">
        <p14:creationId xmlns:p14="http://schemas.microsoft.com/office/powerpoint/2010/main" val="354433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10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10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fade">
                                      <p:cBhvr>
                                        <p:cTn id="38" dur="10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fade">
                                      <p:cBhvr>
                                        <p:cTn id="43" dur="10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Effect transition="in" filter="fade">
                                      <p:cBhvr>
                                        <p:cTn id="48" dur="1000"/>
                                        <p:tgtEl>
                                          <p:spTgt spid="3">
                                            <p:txEl>
                                              <p:pRg st="8" end="8"/>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0"/>
                                  </p:stCondLst>
                                  <p:childTnLst>
                                    <p:set>
                                      <p:cBhvr>
                                        <p:cTn id="52" dur="1" fill="hold">
                                          <p:stCondLst>
                                            <p:cond delay="0"/>
                                          </p:stCondLst>
                                        </p:cTn>
                                        <p:tgtEl>
                                          <p:spTgt spid="3">
                                            <p:txEl>
                                              <p:pRg st="9" end="9"/>
                                            </p:txEl>
                                          </p:spTgt>
                                        </p:tgtEl>
                                        <p:attrNameLst>
                                          <p:attrName>style.visibility</p:attrName>
                                        </p:attrNameLst>
                                      </p:cBhvr>
                                      <p:to>
                                        <p:strVal val="visible"/>
                                      </p:to>
                                    </p:set>
                                    <p:animEffect transition="in" filter="fade">
                                      <p:cBhvr>
                                        <p:cTn id="53" dur="1000"/>
                                        <p:tgtEl>
                                          <p:spTgt spid="3">
                                            <p:txEl>
                                              <p:pRg st="9" end="9"/>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0"/>
                                  </p:stCondLst>
                                  <p:childTnLst>
                                    <p:set>
                                      <p:cBhvr>
                                        <p:cTn id="57" dur="1" fill="hold">
                                          <p:stCondLst>
                                            <p:cond delay="0"/>
                                          </p:stCondLst>
                                        </p:cTn>
                                        <p:tgtEl>
                                          <p:spTgt spid="3">
                                            <p:txEl>
                                              <p:pRg st="10" end="10"/>
                                            </p:txEl>
                                          </p:spTgt>
                                        </p:tgtEl>
                                        <p:attrNameLst>
                                          <p:attrName>style.visibility</p:attrName>
                                        </p:attrNameLst>
                                      </p:cBhvr>
                                      <p:to>
                                        <p:strVal val="visible"/>
                                      </p:to>
                                    </p:set>
                                    <p:animEffect transition="in" filter="fade">
                                      <p:cBhvr>
                                        <p:cTn id="58" dur="1000"/>
                                        <p:tgtEl>
                                          <p:spTgt spid="3">
                                            <p:txEl>
                                              <p:pRg st="10" end="10"/>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3">
                                            <p:txEl>
                                              <p:pRg st="11" end="11"/>
                                            </p:txEl>
                                          </p:spTgt>
                                        </p:tgtEl>
                                        <p:attrNameLst>
                                          <p:attrName>style.visibility</p:attrName>
                                        </p:attrNameLst>
                                      </p:cBhvr>
                                      <p:to>
                                        <p:strVal val="visible"/>
                                      </p:to>
                                    </p:set>
                                    <p:animEffect transition="in" filter="fade">
                                      <p:cBhvr>
                                        <p:cTn id="63" dur="1000"/>
                                        <p:tgtEl>
                                          <p:spTgt spid="3">
                                            <p:txEl>
                                              <p:pRg st="11" end="1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3">
                                            <p:txEl>
                                              <p:pRg st="12" end="12"/>
                                            </p:txEl>
                                          </p:spTgt>
                                        </p:tgtEl>
                                        <p:attrNameLst>
                                          <p:attrName>style.visibility</p:attrName>
                                        </p:attrNameLst>
                                      </p:cBhvr>
                                      <p:to>
                                        <p:strVal val="visible"/>
                                      </p:to>
                                    </p:set>
                                    <p:animEffect transition="in" filter="fade">
                                      <p:cBhvr>
                                        <p:cTn id="68" dur="1000"/>
                                        <p:tgtEl>
                                          <p:spTgt spid="3">
                                            <p:txEl>
                                              <p:pRg st="12" end="12"/>
                                            </p:txEl>
                                          </p:spTgt>
                                        </p:tgtEl>
                                      </p:cBhvr>
                                    </p:animEffect>
                                  </p:childTnLst>
                                </p:cTn>
                              </p:par>
                            </p:childTnLst>
                          </p:cTn>
                        </p:par>
                      </p:childTnLst>
                    </p:cTn>
                  </p:par>
                  <p:par>
                    <p:cTn id="69" fill="hold">
                      <p:stCondLst>
                        <p:cond delay="indefinite"/>
                      </p:stCondLst>
                      <p:childTnLst>
                        <p:par>
                          <p:cTn id="70" fill="hold">
                            <p:stCondLst>
                              <p:cond delay="0"/>
                            </p:stCondLst>
                            <p:childTnLst>
                              <p:par>
                                <p:cTn id="71" presetID="10" presetClass="entr" presetSubtype="0" fill="hold" grpId="0" nodeType="clickEffect">
                                  <p:stCondLst>
                                    <p:cond delay="0"/>
                                  </p:stCondLst>
                                  <p:childTnLst>
                                    <p:set>
                                      <p:cBhvr>
                                        <p:cTn id="72" dur="1" fill="hold">
                                          <p:stCondLst>
                                            <p:cond delay="0"/>
                                          </p:stCondLst>
                                        </p:cTn>
                                        <p:tgtEl>
                                          <p:spTgt spid="3">
                                            <p:txEl>
                                              <p:pRg st="13" end="13"/>
                                            </p:txEl>
                                          </p:spTgt>
                                        </p:tgtEl>
                                        <p:attrNameLst>
                                          <p:attrName>style.visibility</p:attrName>
                                        </p:attrNameLst>
                                      </p:cBhvr>
                                      <p:to>
                                        <p:strVal val="visible"/>
                                      </p:to>
                                    </p:set>
                                    <p:animEffect transition="in" filter="fade">
                                      <p:cBhvr>
                                        <p:cTn id="73" dur="1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25F37-5972-CCFC-A044-AB6291D5E8D8}"/>
              </a:ext>
            </a:extLst>
          </p:cNvPr>
          <p:cNvSpPr>
            <a:spLocks noGrp="1"/>
          </p:cNvSpPr>
          <p:nvPr>
            <p:ph type="ctrTitle"/>
          </p:nvPr>
        </p:nvSpPr>
        <p:spPr>
          <a:xfrm>
            <a:off x="637910" y="-527"/>
            <a:ext cx="2563905" cy="1110520"/>
          </a:xfrm>
        </p:spPr>
        <p:txBody>
          <a:bodyPr/>
          <a:lstStyle/>
          <a:p>
            <a:r>
              <a:rPr lang="en-GB" sz="4000">
                <a:latin typeface="Times New Roman"/>
                <a:cs typeface="Times New Roman"/>
              </a:rPr>
              <a:t>Task 2</a:t>
            </a:r>
          </a:p>
        </p:txBody>
      </p:sp>
      <p:sp>
        <p:nvSpPr>
          <p:cNvPr id="3" name="Subtitle 2">
            <a:extLst>
              <a:ext uri="{FF2B5EF4-FFF2-40B4-BE49-F238E27FC236}">
                <a16:creationId xmlns:a16="http://schemas.microsoft.com/office/drawing/2014/main" id="{41C257F8-305A-9181-AF6B-3D51378ADD54}"/>
              </a:ext>
            </a:extLst>
          </p:cNvPr>
          <p:cNvSpPr>
            <a:spLocks noGrp="1"/>
          </p:cNvSpPr>
          <p:nvPr>
            <p:ph type="subTitle" idx="1"/>
          </p:nvPr>
        </p:nvSpPr>
        <p:spPr>
          <a:xfrm>
            <a:off x="329" y="984125"/>
            <a:ext cx="11891348" cy="5417984"/>
          </a:xfrm>
        </p:spPr>
        <p:txBody>
          <a:bodyPr>
            <a:normAutofit/>
          </a:bodyPr>
          <a:lstStyle/>
          <a:p>
            <a:r>
              <a:rPr lang="en-GB" sz="2200">
                <a:latin typeface="Times New Roman"/>
                <a:cs typeface="Times New Roman"/>
              </a:rPr>
              <a:t>Case study 3 national </a:t>
            </a:r>
            <a:r>
              <a:rPr lang="en-GB" sz="2200" err="1">
                <a:latin typeface="Times New Roman"/>
                <a:cs typeface="Times New Roman"/>
              </a:rPr>
              <a:t>libraray</a:t>
            </a:r>
            <a:r>
              <a:rPr lang="en-GB" sz="2200">
                <a:latin typeface="Times New Roman"/>
                <a:cs typeface="Times New Roman"/>
              </a:rPr>
              <a:t> of medicine</a:t>
            </a:r>
            <a:r>
              <a:rPr lang="en-GB">
                <a:latin typeface="Times New Roman"/>
                <a:cs typeface="Times New Roman"/>
              </a:rPr>
              <a:t> </a:t>
            </a:r>
            <a:endParaRPr lang="en-US">
              <a:latin typeface="Times New Roman"/>
              <a:cs typeface="Times New Roman"/>
            </a:endParaRPr>
          </a:p>
          <a:p>
            <a:pPr marL="285750" indent="-285750">
              <a:buFont typeface="Arial" charset="2"/>
              <a:buChar char="•"/>
            </a:pPr>
            <a:r>
              <a:rPr lang="en-GB">
                <a:latin typeface="Times New Roman"/>
                <a:ea typeface="+mn-lt"/>
                <a:cs typeface="+mn-lt"/>
              </a:rPr>
              <a:t>Microsoft teams enhance teamwork and communication in work and medical environments.</a:t>
            </a:r>
          </a:p>
          <a:p>
            <a:pPr marL="285750" indent="-285750">
              <a:buFont typeface="Arial" charset="2"/>
              <a:buChar char="•"/>
            </a:pPr>
            <a:r>
              <a:rPr lang="en-GB">
                <a:latin typeface="Times New Roman"/>
                <a:ea typeface="+mn-lt"/>
                <a:cs typeface="+mn-lt"/>
              </a:rPr>
              <a:t>Features such as task tracking, group chats video calls and instant messaging help teams stay coordinated across different location. </a:t>
            </a:r>
          </a:p>
          <a:p>
            <a:pPr marL="285750" indent="-285750">
              <a:buFont typeface="Arial" charset="2"/>
              <a:buChar char="•"/>
            </a:pPr>
            <a:r>
              <a:rPr lang="en-GB">
                <a:latin typeface="Times New Roman"/>
                <a:ea typeface="+mn-lt"/>
                <a:cs typeface="+mn-lt"/>
              </a:rPr>
              <a:t>Studies show teams can increase clinical handover accuracy and efficiency, reduce misunderstandings, and support dependable task completion (Lawson et al., 2023; Mohan et al., 2021).</a:t>
            </a:r>
          </a:p>
          <a:p>
            <a:r>
              <a:rPr lang="en-GB">
                <a:latin typeface="Times New Roman"/>
                <a:cs typeface="Times New Roman"/>
              </a:rPr>
              <a:t>Disadvantages (task 2) </a:t>
            </a:r>
          </a:p>
          <a:p>
            <a:r>
              <a:rPr lang="en-GB">
                <a:latin typeface="Times New Roman"/>
                <a:ea typeface="+mn-lt"/>
                <a:cs typeface="Times New Roman"/>
              </a:rPr>
              <a:t>Notification overload can distract users and lower productivity.</a:t>
            </a:r>
          </a:p>
          <a:p>
            <a:pPr marL="285750" indent="-285750">
              <a:buFont typeface="Arial" charset="2"/>
              <a:buChar char="•"/>
            </a:pPr>
            <a:r>
              <a:rPr lang="en-GB">
                <a:latin typeface="Times New Roman"/>
                <a:ea typeface="+mn-lt"/>
                <a:cs typeface="Times New Roman"/>
              </a:rPr>
              <a:t>Teams depends on reliable Internet and working devices; system issues can interrupt communication.</a:t>
            </a:r>
          </a:p>
          <a:p>
            <a:pPr marL="285750" indent="-285750">
              <a:buFont typeface="Arial" charset="2"/>
              <a:buChar char="•"/>
            </a:pPr>
            <a:r>
              <a:rPr lang="en-GB">
                <a:latin typeface="Times New Roman"/>
                <a:ea typeface="+mn-lt"/>
                <a:cs typeface="Times New Roman"/>
              </a:rPr>
              <a:t>digital literacy is required and unfamiliar users may struggle to mange tasks efficiency.</a:t>
            </a:r>
          </a:p>
          <a:p>
            <a:pPr marL="285750" indent="-285750">
              <a:buFont typeface="Arial" charset="2"/>
              <a:buChar char="•"/>
            </a:pPr>
            <a:r>
              <a:rPr lang="en-GB">
                <a:latin typeface="Times New Roman"/>
                <a:ea typeface="+mn-lt"/>
                <a:cs typeface="Times New Roman"/>
              </a:rPr>
              <a:t>Without clarity organisational procedures, information can become dispersed across channels, making updates harder to track. (Lawson et al., 2023)</a:t>
            </a:r>
          </a:p>
          <a:p>
            <a:endParaRPr lang="en-GB">
              <a:latin typeface="Trebuchet MS" panose="020B0603020202020204"/>
              <a:ea typeface="+mn-lt"/>
              <a:cs typeface="Times New Roman"/>
            </a:endParaRPr>
          </a:p>
        </p:txBody>
      </p:sp>
    </p:spTree>
    <p:extLst>
      <p:ext uri="{BB962C8B-B14F-4D97-AF65-F5344CB8AC3E}">
        <p14:creationId xmlns:p14="http://schemas.microsoft.com/office/powerpoint/2010/main" val="307322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8704-EA28-D6C4-55B9-6A884B596BC9}"/>
              </a:ext>
            </a:extLst>
          </p:cNvPr>
          <p:cNvSpPr>
            <a:spLocks noGrp="1"/>
          </p:cNvSpPr>
          <p:nvPr>
            <p:ph type="title"/>
          </p:nvPr>
        </p:nvSpPr>
        <p:spPr>
          <a:xfrm>
            <a:off x="1324511" y="223383"/>
            <a:ext cx="8231327" cy="1258168"/>
          </a:xfrm>
        </p:spPr>
        <p:txBody>
          <a:bodyPr>
            <a:normAutofit/>
          </a:bodyPr>
          <a:lstStyle/>
          <a:p>
            <a:r>
              <a:rPr lang="en-GB">
                <a:latin typeface="Times New Roman"/>
                <a:cs typeface="Times New Roman"/>
              </a:rPr>
              <a:t>Task 3 - What steps can the Agency use to improve data security and data protection?</a:t>
            </a:r>
          </a:p>
        </p:txBody>
      </p:sp>
      <p:sp>
        <p:nvSpPr>
          <p:cNvPr id="3" name="Content Placeholder 2">
            <a:extLst>
              <a:ext uri="{FF2B5EF4-FFF2-40B4-BE49-F238E27FC236}">
                <a16:creationId xmlns:a16="http://schemas.microsoft.com/office/drawing/2014/main" id="{C0C2B60B-F26A-8367-19D8-A519754F7E65}"/>
              </a:ext>
            </a:extLst>
          </p:cNvPr>
          <p:cNvSpPr>
            <a:spLocks noGrp="1"/>
          </p:cNvSpPr>
          <p:nvPr>
            <p:ph idx="1"/>
          </p:nvPr>
        </p:nvSpPr>
        <p:spPr>
          <a:xfrm>
            <a:off x="677334" y="1714892"/>
            <a:ext cx="9516818" cy="4714658"/>
          </a:xfrm>
        </p:spPr>
        <p:txBody>
          <a:bodyPr vert="horz" lIns="91440" tIns="45720" rIns="91440" bIns="45720" rtlCol="0" anchor="t">
            <a:normAutofit lnSpcReduction="10000"/>
          </a:bodyPr>
          <a:lstStyle/>
          <a:p>
            <a:pPr marL="0" indent="0">
              <a:buNone/>
            </a:pPr>
            <a:r>
              <a:rPr lang="en-GB">
                <a:latin typeface="Times New Roman"/>
                <a:cs typeface="Times New Roman"/>
              </a:rPr>
              <a:t>To have </a:t>
            </a:r>
            <a:r>
              <a:rPr lang="en-GB" b="1">
                <a:latin typeface="Times New Roman"/>
                <a:cs typeface="Times New Roman"/>
              </a:rPr>
              <a:t>SECURE ACSESS</a:t>
            </a:r>
            <a:r>
              <a:rPr lang="en-GB">
                <a:latin typeface="Times New Roman"/>
                <a:cs typeface="Times New Roman"/>
              </a:rPr>
              <a:t> the agency can use Multi-Factor Authentication, which is more than just a password which ensures the safety of any important information. Another way that Green field can have secure access is by using device security controls which means that only allowed devices can log in.</a:t>
            </a:r>
          </a:p>
          <a:p>
            <a:pPr marL="0" indent="0">
              <a:buNone/>
            </a:pPr>
            <a:r>
              <a:rPr lang="en-GB">
                <a:latin typeface="Times New Roman"/>
                <a:cs typeface="Times New Roman"/>
              </a:rPr>
              <a:t>To have </a:t>
            </a:r>
            <a:r>
              <a:rPr lang="en-GB" b="1">
                <a:latin typeface="Times New Roman"/>
                <a:cs typeface="Times New Roman"/>
              </a:rPr>
              <a:t>EMAIL AWARENESS</a:t>
            </a:r>
            <a:r>
              <a:rPr lang="en-GB">
                <a:latin typeface="Times New Roman"/>
                <a:cs typeface="Times New Roman"/>
              </a:rPr>
              <a:t> the agency can Teach the staff correctly about how to handle all the Emails and how they can spot fake emails. They should also practice with fake scam emails, so that staff know what a scam email looks like and what they should look for in the future. The agency should also set clear email rules such as , don’t share your passwords and to be aware of certain links and attachments. </a:t>
            </a:r>
          </a:p>
          <a:p>
            <a:pPr marL="0" indent="0">
              <a:buNone/>
            </a:pPr>
            <a:r>
              <a:rPr lang="en-GB">
                <a:latin typeface="Times New Roman"/>
                <a:cs typeface="Times New Roman"/>
              </a:rPr>
              <a:t>To have the correct</a:t>
            </a:r>
            <a:r>
              <a:rPr lang="en-GB" b="1">
                <a:latin typeface="Times New Roman"/>
                <a:cs typeface="Times New Roman"/>
              </a:rPr>
              <a:t> DATA MANAGEMENT</a:t>
            </a:r>
            <a:r>
              <a:rPr lang="en-GB">
                <a:latin typeface="Times New Roman"/>
                <a:cs typeface="Times New Roman"/>
              </a:rPr>
              <a:t> the agency should have someone who is accountable for the information and someone who is in charge of the quality of the information. There should be clear set governance rules of who can access what information and why. There should also be set policies for Data; collection, usage , retention, and deletion.</a:t>
            </a:r>
          </a:p>
          <a:p>
            <a:pPr marL="0" indent="0">
              <a:buNone/>
            </a:pPr>
            <a:r>
              <a:rPr lang="en-GB">
                <a:latin typeface="Times New Roman"/>
                <a:cs typeface="Times New Roman"/>
              </a:rPr>
              <a:t>To have </a:t>
            </a:r>
            <a:r>
              <a:rPr lang="en-GB" b="1">
                <a:latin typeface="Times New Roman"/>
                <a:cs typeface="Times New Roman"/>
              </a:rPr>
              <a:t>CONFIDENTIALITY AND COMPLIANCE</a:t>
            </a:r>
            <a:r>
              <a:rPr lang="en-GB">
                <a:latin typeface="Times New Roman"/>
                <a:cs typeface="Times New Roman"/>
              </a:rPr>
              <a:t> the agency should have clear rules on how the data must be used and protected. They should keep the data secure and make sure to train and teach the staff how to handle confidential information correctly. The staff should sign confidentiality agreements.</a:t>
            </a:r>
          </a:p>
          <a:p>
            <a:pPr marL="0" indent="0">
              <a:buNone/>
            </a:pPr>
            <a:endParaRPr lang="en-GB"/>
          </a:p>
          <a:p>
            <a:pPr marL="0" indent="0">
              <a:buNone/>
            </a:pPr>
            <a:endParaRPr lang="en-GB"/>
          </a:p>
        </p:txBody>
      </p:sp>
    </p:spTree>
    <p:extLst>
      <p:ext uri="{BB962C8B-B14F-4D97-AF65-F5344CB8AC3E}">
        <p14:creationId xmlns:p14="http://schemas.microsoft.com/office/powerpoint/2010/main" val="36615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1871-E5F5-0E82-7424-48A8E4F3E1F1}"/>
              </a:ext>
            </a:extLst>
          </p:cNvPr>
          <p:cNvSpPr>
            <a:spLocks noGrp="1"/>
          </p:cNvSpPr>
          <p:nvPr>
            <p:ph type="title"/>
          </p:nvPr>
        </p:nvSpPr>
        <p:spPr>
          <a:xfrm>
            <a:off x="-1323" y="2381"/>
            <a:ext cx="3226951" cy="713583"/>
          </a:xfrm>
        </p:spPr>
        <p:txBody>
          <a:bodyPr>
            <a:normAutofit/>
          </a:bodyPr>
          <a:lstStyle/>
          <a:p>
            <a:r>
              <a:rPr lang="en-GB" sz="4000">
                <a:latin typeface="Times New Roman"/>
                <a:cs typeface="Times New Roman"/>
              </a:rPr>
              <a:t>Task 2</a:t>
            </a:r>
          </a:p>
        </p:txBody>
      </p:sp>
      <p:sp>
        <p:nvSpPr>
          <p:cNvPr id="3" name="Content Placeholder 2">
            <a:extLst>
              <a:ext uri="{FF2B5EF4-FFF2-40B4-BE49-F238E27FC236}">
                <a16:creationId xmlns:a16="http://schemas.microsoft.com/office/drawing/2014/main" id="{E5CEDD80-E715-62EE-C21D-006C0EFCFABA}"/>
              </a:ext>
            </a:extLst>
          </p:cNvPr>
          <p:cNvSpPr>
            <a:spLocks noGrp="1"/>
          </p:cNvSpPr>
          <p:nvPr>
            <p:ph idx="1"/>
          </p:nvPr>
        </p:nvSpPr>
        <p:spPr>
          <a:xfrm>
            <a:off x="367772" y="719934"/>
            <a:ext cx="9763479" cy="6131052"/>
          </a:xfrm>
        </p:spPr>
        <p:txBody>
          <a:bodyPr vert="horz" lIns="91440" tIns="45720" rIns="91440" bIns="45720" rtlCol="0" anchor="t">
            <a:normAutofit/>
          </a:bodyPr>
          <a:lstStyle/>
          <a:p>
            <a:pPr algn="r"/>
            <a:r>
              <a:rPr lang="en-GB" sz="1700">
                <a:latin typeface="Times New Roman"/>
                <a:cs typeface="Times New Roman"/>
              </a:rPr>
              <a:t>Case study 4  </a:t>
            </a:r>
            <a:r>
              <a:rPr lang="en-GB" sz="1700" err="1">
                <a:latin typeface="Times New Roman"/>
                <a:cs typeface="Times New Roman"/>
              </a:rPr>
              <a:t>microsoft</a:t>
            </a:r>
            <a:r>
              <a:rPr lang="en-GB" sz="1700">
                <a:latin typeface="Times New Roman"/>
                <a:cs typeface="Times New Roman"/>
              </a:rPr>
              <a:t> teams in response to covid 19</a:t>
            </a:r>
            <a:endParaRPr lang="en-US" sz="1700">
              <a:latin typeface="Times New Roman"/>
              <a:cs typeface="Times New Roman"/>
            </a:endParaRPr>
          </a:p>
          <a:p>
            <a:pPr algn="r"/>
            <a:r>
              <a:rPr lang="en-GB" sz="1700">
                <a:latin typeface="Times New Roman"/>
                <a:cs typeface="Times New Roman"/>
              </a:rPr>
              <a:t>The royal free London </a:t>
            </a:r>
            <a:r>
              <a:rPr lang="en-GB" sz="1700" err="1">
                <a:latin typeface="Times New Roman"/>
                <a:cs typeface="Times New Roman"/>
              </a:rPr>
              <a:t>nhs</a:t>
            </a:r>
            <a:r>
              <a:rPr lang="en-GB" sz="1700">
                <a:latin typeface="Times New Roman"/>
                <a:cs typeface="Times New Roman"/>
              </a:rPr>
              <a:t> foundation trust adopted Microsoft teams during COVID-19 to support communication when face-to-face Interaction was limited (</a:t>
            </a:r>
            <a:r>
              <a:rPr lang="en-GB" sz="1700" err="1">
                <a:latin typeface="Times New Roman"/>
                <a:cs typeface="Times New Roman"/>
              </a:rPr>
              <a:t>mehta</a:t>
            </a:r>
            <a:r>
              <a:rPr lang="en-GB" sz="1700">
                <a:latin typeface="Times New Roman"/>
                <a:cs typeface="Times New Roman"/>
              </a:rPr>
              <a:t> et al., 2020).</a:t>
            </a:r>
          </a:p>
          <a:p>
            <a:pPr algn="r"/>
            <a:r>
              <a:rPr lang="en-GB" sz="1700" err="1">
                <a:latin typeface="Times New Roman"/>
                <a:cs typeface="Times New Roman"/>
              </a:rPr>
              <a:t>Nhs</a:t>
            </a:r>
            <a:r>
              <a:rPr lang="en-GB" sz="1700">
                <a:latin typeface="Times New Roman"/>
                <a:cs typeface="Times New Roman"/>
              </a:rPr>
              <a:t> digital made teams available to all </a:t>
            </a:r>
            <a:r>
              <a:rPr lang="en-GB" sz="1700" err="1">
                <a:latin typeface="Times New Roman"/>
                <a:cs typeface="Times New Roman"/>
              </a:rPr>
              <a:t>nhs</a:t>
            </a:r>
            <a:r>
              <a:rPr lang="en-GB" sz="1700">
                <a:latin typeface="Times New Roman"/>
                <a:cs typeface="Times New Roman"/>
              </a:rPr>
              <a:t> organisations at no cost, enabling safe online communication that followed </a:t>
            </a:r>
            <a:r>
              <a:rPr lang="en-GB" sz="1700" err="1">
                <a:latin typeface="Times New Roman"/>
                <a:cs typeface="Times New Roman"/>
              </a:rPr>
              <a:t>nhs</a:t>
            </a:r>
            <a:r>
              <a:rPr lang="en-GB" sz="1700">
                <a:latin typeface="Times New Roman"/>
                <a:cs typeface="Times New Roman"/>
              </a:rPr>
              <a:t> governance guidelines. </a:t>
            </a:r>
          </a:p>
          <a:p>
            <a:pPr algn="r"/>
            <a:r>
              <a:rPr lang="en-GB" sz="1700">
                <a:latin typeface="Times New Roman"/>
                <a:cs typeface="Times New Roman"/>
              </a:rPr>
              <a:t>Disadvantages (task 2) </a:t>
            </a:r>
          </a:p>
          <a:p>
            <a:pPr algn="r"/>
            <a:r>
              <a:rPr lang="en-GB" sz="1700">
                <a:latin typeface="Times New Roman"/>
                <a:cs typeface="Times New Roman"/>
              </a:rPr>
              <a:t>It was difficult to confirm whether teams directly reduced in-person meetings due to the lack of a comparison group.</a:t>
            </a:r>
          </a:p>
          <a:p>
            <a:pPr algn="r"/>
            <a:r>
              <a:rPr lang="en-GB" sz="1700">
                <a:latin typeface="Times New Roman"/>
                <a:cs typeface="Times New Roman"/>
              </a:rPr>
              <a:t>Despite these challenges, the study concluded that </a:t>
            </a:r>
            <a:r>
              <a:rPr lang="en-GB" sz="1700" err="1">
                <a:latin typeface="Times New Roman"/>
                <a:cs typeface="Times New Roman"/>
              </a:rPr>
              <a:t>microsoft</a:t>
            </a:r>
            <a:r>
              <a:rPr lang="en-GB" sz="1700">
                <a:latin typeface="Times New Roman"/>
                <a:cs typeface="Times New Roman"/>
              </a:rPr>
              <a:t> teams worked well overall. (Mehta et al., 2020)</a:t>
            </a:r>
          </a:p>
          <a:p>
            <a:pPr algn="r"/>
            <a:r>
              <a:rPr lang="en-GB" sz="1700">
                <a:latin typeface="Times New Roman"/>
                <a:cs typeface="Times New Roman"/>
              </a:rPr>
              <a:t>Uneven support and governance  issues meant some regions had multiple teams while others had non. </a:t>
            </a:r>
          </a:p>
          <a:p>
            <a:pPr marL="0" indent="0">
              <a:buNone/>
            </a:pPr>
            <a:endParaRPr lang="en-GB" sz="1700">
              <a:latin typeface="Times New Roman"/>
              <a:cs typeface="Times New Roman"/>
            </a:endParaRPr>
          </a:p>
        </p:txBody>
      </p:sp>
    </p:spTree>
    <p:extLst>
      <p:ext uri="{BB962C8B-B14F-4D97-AF65-F5344CB8AC3E}">
        <p14:creationId xmlns:p14="http://schemas.microsoft.com/office/powerpoint/2010/main" val="36119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280D-447B-26C6-6BF4-CE649F0B1065}"/>
              </a:ext>
            </a:extLst>
          </p:cNvPr>
          <p:cNvSpPr>
            <a:spLocks noGrp="1"/>
          </p:cNvSpPr>
          <p:nvPr>
            <p:ph type="title"/>
          </p:nvPr>
        </p:nvSpPr>
        <p:spPr>
          <a:xfrm>
            <a:off x="507366" y="250167"/>
            <a:ext cx="8829266" cy="897357"/>
          </a:xfrm>
        </p:spPr>
        <p:txBody>
          <a:bodyPr>
            <a:noAutofit/>
          </a:bodyPr>
          <a:lstStyle/>
          <a:p>
            <a:r>
              <a:rPr lang="en-GB" sz="4000">
                <a:latin typeface="Times New Roman"/>
                <a:cs typeface="Times New Roman"/>
              </a:rPr>
              <a:t>Steps to move forward with safety and data protection of Green field </a:t>
            </a:r>
          </a:p>
        </p:txBody>
      </p:sp>
      <p:graphicFrame>
        <p:nvGraphicFramePr>
          <p:cNvPr id="4" name="Content Placeholder 3">
            <a:extLst>
              <a:ext uri="{FF2B5EF4-FFF2-40B4-BE49-F238E27FC236}">
                <a16:creationId xmlns:a16="http://schemas.microsoft.com/office/drawing/2014/main" id="{9FA03391-C82D-78EA-5201-D2C0BAAD3855}"/>
              </a:ext>
            </a:extLst>
          </p:cNvPr>
          <p:cNvGraphicFramePr>
            <a:graphicFrameLocks noGrp="1"/>
          </p:cNvGraphicFramePr>
          <p:nvPr>
            <p:ph idx="1"/>
            <p:extLst>
              <p:ext uri="{D42A27DB-BD31-4B8C-83A1-F6EECF244321}">
                <p14:modId xmlns:p14="http://schemas.microsoft.com/office/powerpoint/2010/main" val="199886728"/>
              </p:ext>
            </p:extLst>
          </p:nvPr>
        </p:nvGraphicFramePr>
        <p:xfrm>
          <a:off x="504825" y="1590675"/>
          <a:ext cx="9459446" cy="3634415"/>
        </p:xfrm>
        <a:graphic>
          <a:graphicData uri="http://schemas.openxmlformats.org/drawingml/2006/table">
            <a:tbl>
              <a:tblPr firstRow="1" bandRow="1">
                <a:tableStyleId>{5C22544A-7EE6-4342-B048-85BDC9FD1C3A}</a:tableStyleId>
              </a:tblPr>
              <a:tblGrid>
                <a:gridCol w="2291317">
                  <a:extLst>
                    <a:ext uri="{9D8B030D-6E8A-4147-A177-3AD203B41FA5}">
                      <a16:colId xmlns:a16="http://schemas.microsoft.com/office/drawing/2014/main" val="1229234179"/>
                    </a:ext>
                  </a:extLst>
                </a:gridCol>
                <a:gridCol w="2291317">
                  <a:extLst>
                    <a:ext uri="{9D8B030D-6E8A-4147-A177-3AD203B41FA5}">
                      <a16:colId xmlns:a16="http://schemas.microsoft.com/office/drawing/2014/main" val="1497534823"/>
                    </a:ext>
                  </a:extLst>
                </a:gridCol>
                <a:gridCol w="2291317">
                  <a:extLst>
                    <a:ext uri="{9D8B030D-6E8A-4147-A177-3AD203B41FA5}">
                      <a16:colId xmlns:a16="http://schemas.microsoft.com/office/drawing/2014/main" val="3798760160"/>
                    </a:ext>
                  </a:extLst>
                </a:gridCol>
                <a:gridCol w="2585495">
                  <a:extLst>
                    <a:ext uri="{9D8B030D-6E8A-4147-A177-3AD203B41FA5}">
                      <a16:colId xmlns:a16="http://schemas.microsoft.com/office/drawing/2014/main" val="664841881"/>
                    </a:ext>
                  </a:extLst>
                </a:gridCol>
              </a:tblGrid>
              <a:tr h="599729">
                <a:tc>
                  <a:txBody>
                    <a:bodyPr/>
                    <a:lstStyle/>
                    <a:p>
                      <a:r>
                        <a:rPr lang="en-GB">
                          <a:latin typeface="Times New Roman"/>
                        </a:rPr>
                        <a:t>Secure access </a:t>
                      </a:r>
                    </a:p>
                  </a:txBody>
                  <a:tcPr/>
                </a:tc>
                <a:tc>
                  <a:txBody>
                    <a:bodyPr/>
                    <a:lstStyle/>
                    <a:p>
                      <a:r>
                        <a:rPr lang="en-GB">
                          <a:latin typeface="Times New Roman"/>
                        </a:rPr>
                        <a:t>Email access </a:t>
                      </a:r>
                    </a:p>
                  </a:txBody>
                  <a:tcPr/>
                </a:tc>
                <a:tc>
                  <a:txBody>
                    <a:bodyPr/>
                    <a:lstStyle/>
                    <a:p>
                      <a:r>
                        <a:rPr lang="en-GB">
                          <a:latin typeface="Times New Roman"/>
                        </a:rPr>
                        <a:t>Data Management </a:t>
                      </a:r>
                    </a:p>
                  </a:txBody>
                  <a:tcPr/>
                </a:tc>
                <a:tc>
                  <a:txBody>
                    <a:bodyPr/>
                    <a:lstStyle/>
                    <a:p>
                      <a:r>
                        <a:rPr lang="en-GB">
                          <a:latin typeface="Times New Roman"/>
                        </a:rPr>
                        <a:t>Confidentiality and compliance </a:t>
                      </a:r>
                    </a:p>
                  </a:txBody>
                  <a:tcPr/>
                </a:tc>
                <a:extLst>
                  <a:ext uri="{0D108BD9-81ED-4DB2-BD59-A6C34878D82A}">
                    <a16:rowId xmlns:a16="http://schemas.microsoft.com/office/drawing/2014/main" val="2806774919"/>
                  </a:ext>
                </a:extLst>
              </a:tr>
              <a:tr h="747354">
                <a:tc>
                  <a:txBody>
                    <a:bodyPr/>
                    <a:lstStyle/>
                    <a:p>
                      <a:r>
                        <a:rPr lang="en-US" sz="1400">
                          <a:latin typeface="Times New Roman"/>
                        </a:rPr>
                        <a:t>Multi-Factor authentication ensures safety of information.</a:t>
                      </a:r>
                    </a:p>
                  </a:txBody>
                  <a:tcPr/>
                </a:tc>
                <a:tc>
                  <a:txBody>
                    <a:bodyPr/>
                    <a:lstStyle/>
                    <a:p>
                      <a:r>
                        <a:rPr lang="en-GB" sz="1400">
                          <a:latin typeface="Times New Roman"/>
                        </a:rPr>
                        <a:t>Teach the staff correctly on how to handle fake emails.</a:t>
                      </a:r>
                    </a:p>
                  </a:txBody>
                  <a:tcPr/>
                </a:tc>
                <a:tc>
                  <a:txBody>
                    <a:bodyPr/>
                    <a:lstStyle/>
                    <a:p>
                      <a:r>
                        <a:rPr lang="en-GB" sz="1400">
                          <a:latin typeface="Times New Roman"/>
                        </a:rPr>
                        <a:t>Have someone who is accountable for the information.</a:t>
                      </a:r>
                    </a:p>
                  </a:txBody>
                  <a:tcPr/>
                </a:tc>
                <a:tc>
                  <a:txBody>
                    <a:bodyPr/>
                    <a:lstStyle/>
                    <a:p>
                      <a:r>
                        <a:rPr lang="en-GB" sz="1400">
                          <a:latin typeface="Times New Roman"/>
                        </a:rPr>
                        <a:t>Agency should have clear </a:t>
                      </a:r>
                      <a:r>
                        <a:rPr lang="en-GB" sz="1400" err="1">
                          <a:latin typeface="Times New Roman"/>
                        </a:rPr>
                        <a:t>ru</a:t>
                      </a:r>
                      <a:r>
                        <a:rPr lang="en-GB" sz="1400">
                          <a:latin typeface="Times New Roman"/>
                        </a:rPr>
                        <a:t>les on how the data must be used and protected.</a:t>
                      </a:r>
                    </a:p>
                  </a:txBody>
                  <a:tcPr/>
                </a:tc>
                <a:extLst>
                  <a:ext uri="{0D108BD9-81ED-4DB2-BD59-A6C34878D82A}">
                    <a16:rowId xmlns:a16="http://schemas.microsoft.com/office/drawing/2014/main" val="3886108049"/>
                  </a:ext>
                </a:extLst>
              </a:tr>
              <a:tr h="1097963">
                <a:tc>
                  <a:txBody>
                    <a:bodyPr/>
                    <a:lstStyle/>
                    <a:p>
                      <a:pPr lvl="0">
                        <a:buNone/>
                      </a:pPr>
                      <a:r>
                        <a:rPr lang="en-GB" sz="1400">
                          <a:latin typeface="Times New Roman"/>
                        </a:rPr>
                        <a:t>Secure access by using data security controls.</a:t>
                      </a:r>
                    </a:p>
                  </a:txBody>
                  <a:tcPr/>
                </a:tc>
                <a:tc>
                  <a:txBody>
                    <a:bodyPr/>
                    <a:lstStyle/>
                    <a:p>
                      <a:pPr lvl="0" algn="l">
                        <a:lnSpc>
                          <a:spcPct val="100000"/>
                        </a:lnSpc>
                        <a:spcBef>
                          <a:spcPts val="0"/>
                        </a:spcBef>
                        <a:spcAft>
                          <a:spcPts val="0"/>
                        </a:spcAft>
                        <a:buNone/>
                      </a:pPr>
                      <a:r>
                        <a:rPr lang="en-GB" sz="1400">
                          <a:latin typeface="Times New Roman"/>
                        </a:rPr>
                        <a:t>Practice with fake emails to know what to do when that happens in real life.</a:t>
                      </a:r>
                      <a:endParaRPr lang="en-US" sz="1400"/>
                    </a:p>
                    <a:p>
                      <a:pPr lvl="0" algn="l">
                        <a:lnSpc>
                          <a:spcPct val="100000"/>
                        </a:lnSpc>
                        <a:spcBef>
                          <a:spcPts val="0"/>
                        </a:spcBef>
                        <a:spcAft>
                          <a:spcPts val="0"/>
                        </a:spcAft>
                        <a:buNone/>
                      </a:pPr>
                      <a:endParaRPr lang="en-GB" sz="1400" b="0" i="0" u="none" strike="noStrike" noProof="0">
                        <a:solidFill>
                          <a:srgbClr val="000000"/>
                        </a:solidFill>
                        <a:highlight>
                          <a:srgbClr val="F7F7F7"/>
                        </a:highlight>
                      </a:endParaRPr>
                    </a:p>
                    <a:p>
                      <a:pPr lvl="0">
                        <a:buNone/>
                      </a:pPr>
                      <a:endParaRPr lang="en-GB" sz="1400">
                        <a:latin typeface="Times New Roman"/>
                      </a:endParaRPr>
                    </a:p>
                  </a:txBody>
                  <a:tcPr/>
                </a:tc>
                <a:tc>
                  <a:txBody>
                    <a:bodyPr/>
                    <a:lstStyle/>
                    <a:p>
                      <a:pPr lvl="0">
                        <a:buNone/>
                      </a:pPr>
                      <a:r>
                        <a:rPr lang="en-GB" sz="1400">
                          <a:latin typeface="Times New Roman"/>
                        </a:rPr>
                        <a:t>There should be someone who is  accountable for the quality of information.</a:t>
                      </a:r>
                    </a:p>
                  </a:txBody>
                  <a:tcPr/>
                </a:tc>
                <a:tc>
                  <a:txBody>
                    <a:bodyPr/>
                    <a:lstStyle/>
                    <a:p>
                      <a:pPr lvl="0">
                        <a:buNone/>
                      </a:pPr>
                      <a:r>
                        <a:rPr lang="en-GB" sz="1400">
                          <a:latin typeface="Times New Roman"/>
                        </a:rPr>
                        <a:t>Keep the data secure and train staff on how to handle confidential information correctly. </a:t>
                      </a:r>
                    </a:p>
                  </a:txBody>
                  <a:tcPr/>
                </a:tc>
                <a:extLst>
                  <a:ext uri="{0D108BD9-81ED-4DB2-BD59-A6C34878D82A}">
                    <a16:rowId xmlns:a16="http://schemas.microsoft.com/office/drawing/2014/main" val="2154711339"/>
                  </a:ext>
                </a:extLst>
              </a:tr>
              <a:tr h="1088741">
                <a:tc>
                  <a:txBody>
                    <a:bodyPr/>
                    <a:lstStyle/>
                    <a:p>
                      <a:pPr lvl="0">
                        <a:buNone/>
                      </a:pPr>
                      <a:r>
                        <a:rPr lang="en-GB" sz="1400">
                          <a:latin typeface="Times New Roman"/>
                        </a:rPr>
                        <a:t>Define who has authorisation to access certain documents.</a:t>
                      </a:r>
                    </a:p>
                  </a:txBody>
                  <a:tcPr/>
                </a:tc>
                <a:tc>
                  <a:txBody>
                    <a:bodyPr/>
                    <a:lstStyle/>
                    <a:p>
                      <a:pPr lvl="0">
                        <a:buNone/>
                      </a:pPr>
                      <a:r>
                        <a:rPr lang="en-GB" sz="1400">
                          <a:latin typeface="Times New Roman"/>
                        </a:rPr>
                        <a:t>Set clear email rules to each staff member and hold regular meetings.</a:t>
                      </a:r>
                    </a:p>
                  </a:txBody>
                  <a:tcPr/>
                </a:tc>
                <a:tc>
                  <a:txBody>
                    <a:bodyPr/>
                    <a:lstStyle/>
                    <a:p>
                      <a:pPr lvl="0">
                        <a:buNone/>
                      </a:pPr>
                      <a:r>
                        <a:rPr lang="en-GB" sz="1400">
                          <a:latin typeface="Times New Roman"/>
                        </a:rPr>
                        <a:t>There should also be set policies for Data: collection, usage, retention, and deletion</a:t>
                      </a:r>
                      <a:endParaRPr lang="en-GB" sz="1400" b="0" i="0" u="none" strike="noStrike" noProof="0">
                        <a:solidFill>
                          <a:schemeClr val="tx1">
                            <a:lumMod val="95000"/>
                            <a:lumOff val="5000"/>
                          </a:schemeClr>
                        </a:solidFill>
                        <a:latin typeface="Times New Roman"/>
                      </a:endParaRPr>
                    </a:p>
                  </a:txBody>
                  <a:tcPr/>
                </a:tc>
                <a:tc>
                  <a:txBody>
                    <a:bodyPr/>
                    <a:lstStyle/>
                    <a:p>
                      <a:pPr lvl="0">
                        <a:buNone/>
                      </a:pPr>
                      <a:r>
                        <a:rPr lang="en-GB" sz="1400">
                          <a:latin typeface="Times New Roman"/>
                        </a:rPr>
                        <a:t>The staff should sign confidentiality agreements to ensure that all personal/ confidential information is secure </a:t>
                      </a:r>
                    </a:p>
                  </a:txBody>
                  <a:tcPr/>
                </a:tc>
                <a:extLst>
                  <a:ext uri="{0D108BD9-81ED-4DB2-BD59-A6C34878D82A}">
                    <a16:rowId xmlns:a16="http://schemas.microsoft.com/office/drawing/2014/main" val="3065410572"/>
                  </a:ext>
                </a:extLst>
              </a:tr>
            </a:tbl>
          </a:graphicData>
        </a:graphic>
      </p:graphicFrame>
      <p:sp>
        <p:nvSpPr>
          <p:cNvPr id="3" name="TextBox 2">
            <a:extLst>
              <a:ext uri="{FF2B5EF4-FFF2-40B4-BE49-F238E27FC236}">
                <a16:creationId xmlns:a16="http://schemas.microsoft.com/office/drawing/2014/main" id="{B4FC1A48-7E63-1959-2612-DBD2EEC2DE6F}"/>
              </a:ext>
            </a:extLst>
          </p:cNvPr>
          <p:cNvSpPr txBox="1"/>
          <p:nvPr/>
        </p:nvSpPr>
        <p:spPr>
          <a:xfrm>
            <a:off x="588818" y="6347112"/>
            <a:ext cx="8737021" cy="363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6A8085E8-D90F-CC2B-3B41-5CC532B8AAAF}"/>
              </a:ext>
            </a:extLst>
          </p:cNvPr>
          <p:cNvSpPr txBox="1"/>
          <p:nvPr/>
        </p:nvSpPr>
        <p:spPr>
          <a:xfrm>
            <a:off x="545522" y="5333999"/>
            <a:ext cx="1887681"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1B70E77B-B3D1-D060-4672-373E8D9C64DB}"/>
              </a:ext>
            </a:extLst>
          </p:cNvPr>
          <p:cNvSpPr txBox="1"/>
          <p:nvPr/>
        </p:nvSpPr>
        <p:spPr>
          <a:xfrm>
            <a:off x="550718" y="5338329"/>
            <a:ext cx="5142633"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000000"/>
                </a:solidFill>
                <a:highlight>
                  <a:srgbClr val="F7F7F7"/>
                </a:highlight>
              </a:rPr>
              <a:t>Author: Government Security Group</a:t>
            </a:r>
            <a:endParaRPr lang="en-US" sz="1100">
              <a:solidFill>
                <a:srgbClr val="000000"/>
              </a:solidFill>
            </a:endParaRPr>
          </a:p>
          <a:p>
            <a:r>
              <a:rPr lang="en-GB" sz="1100">
                <a:solidFill>
                  <a:srgbClr val="000000"/>
                </a:solidFill>
                <a:highlight>
                  <a:srgbClr val="F7F7F7"/>
                </a:highlight>
              </a:rPr>
              <a:t>Last updated: 4 February 2026 I gained this information from the government security </a:t>
            </a:r>
            <a:r>
              <a:rPr lang="en-GB" sz="1100" err="1">
                <a:solidFill>
                  <a:srgbClr val="000000"/>
                </a:solidFill>
                <a:highlight>
                  <a:srgbClr val="F7F7F7"/>
                </a:highlight>
              </a:rPr>
              <a:t>website.</a:t>
            </a:r>
            <a:r>
              <a:rPr lang="en-GB" sz="1100" b="1" err="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GovAssure</a:t>
            </a:r>
            <a:r>
              <a:rPr lang="en-GB" sz="1100" b="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 - UK Government Security - Beta</a:t>
            </a:r>
          </a:p>
          <a:p>
            <a:pPr algn="l"/>
            <a:endParaRPr lang="en-GB" sz="1100">
              <a:solidFill>
                <a:srgbClr val="000000"/>
              </a:solidFill>
              <a:highlight>
                <a:srgbClr val="F7F7F7"/>
              </a:highlight>
            </a:endParaRPr>
          </a:p>
          <a:p>
            <a:endParaRPr lang="en-GB" sz="1100">
              <a:solidFill>
                <a:srgbClr val="000000"/>
              </a:solidFill>
              <a:highlight>
                <a:srgbClr val="F7F7F7"/>
              </a:highlight>
            </a:endParaRPr>
          </a:p>
          <a:p>
            <a:endParaRPr lang="en-GB">
              <a:solidFill>
                <a:srgbClr val="FFFFFF"/>
              </a:solidFill>
            </a:endParaRPr>
          </a:p>
        </p:txBody>
      </p:sp>
      <p:sp>
        <p:nvSpPr>
          <p:cNvPr id="10" name="TextBox 9">
            <a:extLst>
              <a:ext uri="{FF2B5EF4-FFF2-40B4-BE49-F238E27FC236}">
                <a16:creationId xmlns:a16="http://schemas.microsoft.com/office/drawing/2014/main" id="{8A62F1D2-B217-0F20-E9FF-E77FB1A41070}"/>
              </a:ext>
            </a:extLst>
          </p:cNvPr>
          <p:cNvSpPr txBox="1"/>
          <p:nvPr/>
        </p:nvSpPr>
        <p:spPr>
          <a:xfrm>
            <a:off x="659822" y="6342783"/>
            <a:ext cx="52751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linkClick r:id="rId3"/>
              </a:rPr>
              <a:t>GDPR</a:t>
            </a:r>
            <a:r>
              <a:rPr lang="en-GB" sz="1200">
                <a:ea typeface="+mn-lt"/>
                <a:cs typeface="+mn-lt"/>
                <a:hlinkClick r:id="rId3"/>
              </a:rPr>
              <a:t> Explained for Small Business and Their Advisors | Xero UK</a:t>
            </a:r>
            <a:endParaRPr lang="en-GB" sz="1200"/>
          </a:p>
        </p:txBody>
      </p:sp>
    </p:spTree>
    <p:extLst>
      <p:ext uri="{BB962C8B-B14F-4D97-AF65-F5344CB8AC3E}">
        <p14:creationId xmlns:p14="http://schemas.microsoft.com/office/powerpoint/2010/main" val="3596809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2542-A68C-8A83-6734-1C9358C33843}"/>
              </a:ext>
            </a:extLst>
          </p:cNvPr>
          <p:cNvSpPr>
            <a:spLocks noGrp="1"/>
          </p:cNvSpPr>
          <p:nvPr>
            <p:ph type="title"/>
          </p:nvPr>
        </p:nvSpPr>
        <p:spPr>
          <a:xfrm>
            <a:off x="662957" y="178279"/>
            <a:ext cx="8596668" cy="1320800"/>
          </a:xfrm>
        </p:spPr>
        <p:txBody>
          <a:bodyPr>
            <a:normAutofit/>
          </a:bodyPr>
          <a:lstStyle/>
          <a:p>
            <a:r>
              <a:rPr lang="en-GB" sz="4000">
                <a:latin typeface="Times New Roman"/>
                <a:cs typeface="Times New Roman"/>
              </a:rPr>
              <a:t>References Task 1</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81D5419B-05C2-500C-972F-98C17E9D4274}"/>
              </a:ext>
            </a:extLst>
          </p:cNvPr>
          <p:cNvSpPr>
            <a:spLocks noGrp="1"/>
          </p:cNvSpPr>
          <p:nvPr>
            <p:ph idx="1"/>
          </p:nvPr>
        </p:nvSpPr>
        <p:spPr>
          <a:xfrm>
            <a:off x="312827" y="1158508"/>
            <a:ext cx="9993173" cy="5298316"/>
          </a:xfrm>
        </p:spPr>
        <p:txBody>
          <a:bodyPr vert="horz" lIns="91440" tIns="45720" rIns="91440" bIns="45720" rtlCol="0" anchor="t">
            <a:noAutofit/>
          </a:bodyPr>
          <a:lstStyle/>
          <a:p>
            <a:r>
              <a:rPr lang="en-GB">
                <a:latin typeface="Times New Roman"/>
                <a:ea typeface="+mn-lt"/>
                <a:cs typeface="+mn-lt"/>
              </a:rPr>
              <a:t>Bean, T.W. (2016) Digital media and cosmopolitan critical literacy: Research and practice. In: Guzzetti, B.J. and Lesley, M</a:t>
            </a:r>
            <a:r>
              <a:rPr lang="en-GB" i="1">
                <a:latin typeface="Times New Roman"/>
                <a:ea typeface="+mn-lt"/>
                <a:cs typeface="+mn-lt"/>
              </a:rPr>
              <a:t>.</a:t>
            </a:r>
            <a:r>
              <a:rPr lang="en-GB">
                <a:latin typeface="Times New Roman"/>
                <a:ea typeface="+mn-lt"/>
                <a:cs typeface="+mn-lt"/>
              </a:rPr>
              <a:t> (eds.) </a:t>
            </a:r>
            <a:r>
              <a:rPr lang="en-GB" i="1">
                <a:latin typeface="Times New Roman"/>
                <a:ea typeface="+mn-lt"/>
                <a:cs typeface="+mn-lt"/>
              </a:rPr>
              <a:t>Handbook of research on the societal impact of digital media. IGI Global,</a:t>
            </a:r>
            <a:r>
              <a:rPr lang="en-GB">
                <a:latin typeface="Times New Roman"/>
                <a:ea typeface="+mn-lt"/>
                <a:cs typeface="+mn-lt"/>
              </a:rPr>
              <a:t> 47–48. Available at: </a:t>
            </a:r>
            <a:r>
              <a:rPr lang="en-GB">
                <a:latin typeface="Times New Roman"/>
                <a:ea typeface="+mn-lt"/>
                <a:cs typeface="+mn-lt"/>
                <a:hlinkClick r:id="rId2"/>
              </a:rPr>
              <a:t>https://www-igi-global-com.uwtsd.idm.oclc.org/gateway/chapter/full-text-html/136667</a:t>
            </a:r>
            <a:r>
              <a:rPr lang="en-GB">
                <a:latin typeface="Times New Roman"/>
                <a:ea typeface="+mn-lt"/>
                <a:cs typeface="+mn-lt"/>
              </a:rPr>
              <a:t> </a:t>
            </a:r>
            <a:r>
              <a:rPr lang="en-US">
                <a:latin typeface="Times New Roman"/>
                <a:cs typeface="Arial"/>
              </a:rPr>
              <a:t> </a:t>
            </a:r>
            <a:endParaRPr lang="en-GB">
              <a:latin typeface="Times New Roman"/>
              <a:cs typeface="Times New Roman"/>
            </a:endParaRPr>
          </a:p>
          <a:p>
            <a:r>
              <a:rPr lang="en-GB">
                <a:latin typeface="Times New Roman"/>
                <a:ea typeface="+mn-lt"/>
                <a:cs typeface="+mn-lt"/>
              </a:rPr>
              <a:t>Cheuk, B. and Reedy, K. (2018) Transforming the workplace. In: Reedy, K. and Parker, J. (eds.) </a:t>
            </a:r>
            <a:r>
              <a:rPr lang="en-GB" i="1">
                <a:latin typeface="Times New Roman"/>
                <a:ea typeface="+mn-lt"/>
                <a:cs typeface="+mn-lt"/>
              </a:rPr>
              <a:t>Digital literacy unpacked.</a:t>
            </a:r>
            <a:r>
              <a:rPr lang="en-GB">
                <a:latin typeface="Times New Roman"/>
                <a:ea typeface="+mn-lt"/>
                <a:cs typeface="+mn-lt"/>
              </a:rPr>
              <a:t> London: Facet Publishing, pp. 173–177. Available at: </a:t>
            </a:r>
            <a:r>
              <a:rPr lang="en-GB">
                <a:latin typeface="Times New Roman"/>
                <a:ea typeface="+mn-lt"/>
                <a:cs typeface="+mn-lt"/>
                <a:hlinkClick r:id="rId3"/>
              </a:rPr>
              <a:t>https://ebookcentral.proquest.com/lib/trinity/reader.action?c=UERG&amp;docID=5490897&amp;ppg=205</a:t>
            </a:r>
            <a:r>
              <a:rPr lang="en-GB">
                <a:latin typeface="Times New Roman"/>
                <a:ea typeface="+mn-lt"/>
                <a:cs typeface="+mn-lt"/>
              </a:rPr>
              <a:t> </a:t>
            </a:r>
            <a:r>
              <a:rPr lang="en-GB">
                <a:latin typeface="Times New Roman"/>
                <a:cs typeface="Arial"/>
              </a:rPr>
              <a:t> </a:t>
            </a:r>
            <a:endParaRPr lang="en-GB">
              <a:latin typeface="Times New Roman"/>
              <a:cs typeface="Times New Roman"/>
            </a:endParaRPr>
          </a:p>
          <a:p>
            <a:r>
              <a:rPr lang="en-GB">
                <a:latin typeface="Times New Roman"/>
                <a:ea typeface="+mn-lt"/>
                <a:cs typeface="+mn-lt"/>
              </a:rPr>
              <a:t>Hamblin, K., Burns, D. and </a:t>
            </a:r>
            <a:r>
              <a:rPr lang="en-GB" err="1">
                <a:latin typeface="Times New Roman"/>
                <a:ea typeface="+mn-lt"/>
                <a:cs typeface="+mn-lt"/>
              </a:rPr>
              <a:t>Goodlad</a:t>
            </a:r>
            <a:r>
              <a:rPr lang="en-GB">
                <a:latin typeface="Times New Roman"/>
                <a:ea typeface="+mn-lt"/>
                <a:cs typeface="+mn-lt"/>
              </a:rPr>
              <a:t>, C. (2025) Technology and homecare in the UK: Policy, storylines and practice, Journal of Social Policy, 54(4), pp. 412–428. Pages used: 421–425  </a:t>
            </a:r>
            <a:r>
              <a:rPr lang="en-GB">
                <a:latin typeface="Times New Roman"/>
                <a:ea typeface="+mn-lt"/>
                <a:cs typeface="+mn-lt"/>
                <a:hlinkClick r:id="rId4"/>
              </a:rPr>
              <a:t>https://doi.org/10.1017/S0047279423000156</a:t>
            </a:r>
            <a:r>
              <a:rPr lang="en-GB">
                <a:latin typeface="Times New Roman"/>
                <a:cs typeface="Arial"/>
              </a:rPr>
              <a:t> </a:t>
            </a:r>
            <a:endParaRPr lang="en-GB">
              <a:latin typeface="Times New Roman"/>
              <a:cs typeface="Times New Roman"/>
            </a:endParaRPr>
          </a:p>
          <a:p>
            <a:r>
              <a:rPr lang="en-GB">
                <a:latin typeface="Times New Roman"/>
                <a:ea typeface="+mn-lt"/>
                <a:cs typeface="+mn-lt"/>
              </a:rPr>
              <a:t>Healey, J., Davey, V., Liddle, J., O'Rourke, G., Hanratty, B. and Beresford, B. (2024) </a:t>
            </a:r>
            <a:r>
              <a:rPr lang="en-GB" i="1">
                <a:latin typeface="Times New Roman"/>
                <a:ea typeface="+mn-lt"/>
                <a:cs typeface="+mn-lt"/>
              </a:rPr>
              <a:t>UK </a:t>
            </a:r>
            <a:r>
              <a:rPr lang="en-GB">
                <a:latin typeface="Times New Roman"/>
                <a:ea typeface="+mn-lt"/>
                <a:cs typeface="+mn-lt"/>
              </a:rPr>
              <a:t>homecare providers' views about and experiences of digitalisation: A national survey.</a:t>
            </a:r>
            <a:r>
              <a:rPr lang="en-GB" i="1">
                <a:latin typeface="Times New Roman"/>
                <a:ea typeface="+mn-lt"/>
                <a:cs typeface="+mn-lt"/>
              </a:rPr>
              <a:t> Digital Health</a:t>
            </a:r>
            <a:r>
              <a:rPr lang="en-GB">
                <a:latin typeface="Times New Roman"/>
                <a:ea typeface="+mn-lt"/>
                <a:cs typeface="+mn-lt"/>
              </a:rPr>
              <a:t>, 10, pp. 1-11.  </a:t>
            </a:r>
            <a:r>
              <a:rPr lang="en-GB">
                <a:latin typeface="Times New Roman"/>
                <a:ea typeface="+mn-lt"/>
                <a:cs typeface="+mn-lt"/>
                <a:hlinkClick r:id="rId5"/>
              </a:rPr>
              <a:t>https://journals.sagepub.com/doi/epub/10.1177/20552076241255477</a:t>
            </a:r>
            <a:endParaRPr lang="en-GB">
              <a:latin typeface="Times New Roman"/>
              <a:ea typeface="+mn-lt"/>
              <a:cs typeface="Times New Roman"/>
            </a:endParaRPr>
          </a:p>
          <a:p>
            <a:r>
              <a:rPr lang="en-GB">
                <a:latin typeface="Times New Roman"/>
                <a:ea typeface="+mn-lt"/>
                <a:cs typeface="+mn-lt"/>
              </a:rPr>
              <a:t>Logos-World (n.d.) Microsoft Word logo. Available at: </a:t>
            </a:r>
            <a:r>
              <a:rPr lang="en-GB">
                <a:ea typeface="+mn-lt"/>
                <a:cs typeface="+mn-lt"/>
                <a:hlinkClick r:id="rId6"/>
              </a:rPr>
              <a:t>https://logos-world.net/microsoft-word-logo/</a:t>
            </a:r>
            <a:r>
              <a:rPr lang="en-GB">
                <a:latin typeface="Times New Roman"/>
                <a:ea typeface="+mn-lt"/>
                <a:cs typeface="+mn-lt"/>
              </a:rPr>
              <a:t> (Accessed: 15 February 2026).</a:t>
            </a:r>
            <a:endParaRPr lang="en-GB">
              <a:latin typeface="Times New Roman"/>
              <a:cs typeface="Arial"/>
            </a:endParaRPr>
          </a:p>
          <a:p>
            <a:r>
              <a:rPr lang="en-GB">
                <a:latin typeface="Times New Roman"/>
                <a:ea typeface="+mn-lt"/>
                <a:cs typeface="+mn-lt"/>
              </a:rPr>
              <a:t>Microsoft (n.d.) </a:t>
            </a:r>
            <a:r>
              <a:rPr lang="en-GB" i="1">
                <a:latin typeface="Times New Roman"/>
                <a:ea typeface="+mn-lt"/>
                <a:cs typeface="+mn-lt"/>
              </a:rPr>
              <a:t>Collaborate on word documents in real time co-authoring</a:t>
            </a:r>
            <a:r>
              <a:rPr lang="en-GB">
                <a:latin typeface="Times New Roman"/>
                <a:ea typeface="+mn-lt"/>
                <a:cs typeface="+mn-lt"/>
              </a:rPr>
              <a:t>. Available at </a:t>
            </a:r>
            <a:r>
              <a:rPr lang="en-GB">
                <a:latin typeface="Times New Roman"/>
                <a:ea typeface="+mn-lt"/>
                <a:cs typeface="+mn-lt"/>
                <a:hlinkClick r:id="rId7"/>
              </a:rPr>
              <a:t>https://support.microsoft.com/en-gb/office/collaborate-on-word-documents-with-real-time-co-authoring-7dd3040c-3f30-4fdd-bab0-8586492a1f1d</a:t>
            </a:r>
            <a:r>
              <a:rPr lang="en-GB">
                <a:latin typeface="Times New Roman"/>
                <a:ea typeface="+mn-lt"/>
                <a:cs typeface="+mn-lt"/>
              </a:rPr>
              <a:t> Accessed: 4 February 2026)</a:t>
            </a:r>
            <a:endParaRPr lang="en-GB">
              <a:latin typeface="Times New Roman"/>
            </a:endParaRPr>
          </a:p>
          <a:p>
            <a:endParaRPr lang="en-GB">
              <a:latin typeface="Times New Roman"/>
              <a:cs typeface="Times New Roman"/>
            </a:endParaRPr>
          </a:p>
          <a:p>
            <a:pPr marL="0" indent="0">
              <a:buNone/>
            </a:pPr>
            <a:endParaRPr lang="en-GB">
              <a:latin typeface="Times New Roman"/>
              <a:cs typeface="Times New Roman"/>
            </a:endParaRPr>
          </a:p>
          <a:p>
            <a:endParaRPr lang="en-GB">
              <a:latin typeface="Times New Roman"/>
              <a:cs typeface="Times New Roman"/>
            </a:endParaRPr>
          </a:p>
          <a:p>
            <a:endParaRPr lang="en-GB"/>
          </a:p>
          <a:p>
            <a:endParaRPr lang="en-GB"/>
          </a:p>
          <a:p>
            <a:pPr>
              <a:buNone/>
            </a:pPr>
            <a:endParaRPr lang="en-GB"/>
          </a:p>
          <a:p>
            <a:pPr marL="0" indent="0">
              <a:buNone/>
            </a:pPr>
            <a:endParaRPr lang="en-GB"/>
          </a:p>
        </p:txBody>
      </p:sp>
    </p:spTree>
    <p:extLst>
      <p:ext uri="{BB962C8B-B14F-4D97-AF65-F5344CB8AC3E}">
        <p14:creationId xmlns:p14="http://schemas.microsoft.com/office/powerpoint/2010/main" val="3641438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870E-BE53-9D49-1155-3C39578CCB3C}"/>
              </a:ext>
            </a:extLst>
          </p:cNvPr>
          <p:cNvSpPr>
            <a:spLocks noGrp="1"/>
          </p:cNvSpPr>
          <p:nvPr>
            <p:ph type="title"/>
          </p:nvPr>
        </p:nvSpPr>
        <p:spPr>
          <a:xfrm>
            <a:off x="677334" y="396688"/>
            <a:ext cx="8596668" cy="1320800"/>
          </a:xfrm>
        </p:spPr>
        <p:txBody>
          <a:bodyPr>
            <a:normAutofit/>
          </a:bodyPr>
          <a:lstStyle/>
          <a:p>
            <a:r>
              <a:rPr lang="en-GB" sz="4000" i="1">
                <a:latin typeface="Times New Roman"/>
                <a:cs typeface="Times New Roman"/>
              </a:rPr>
              <a:t>Reference: task 2</a:t>
            </a:r>
          </a:p>
        </p:txBody>
      </p:sp>
      <p:sp>
        <p:nvSpPr>
          <p:cNvPr id="3" name="Content Placeholder 2">
            <a:extLst>
              <a:ext uri="{FF2B5EF4-FFF2-40B4-BE49-F238E27FC236}">
                <a16:creationId xmlns:a16="http://schemas.microsoft.com/office/drawing/2014/main" id="{393B47C8-C2E1-6C00-8BA3-9BCFE20E6F90}"/>
              </a:ext>
            </a:extLst>
          </p:cNvPr>
          <p:cNvSpPr>
            <a:spLocks noGrp="1"/>
          </p:cNvSpPr>
          <p:nvPr>
            <p:ph idx="1"/>
          </p:nvPr>
        </p:nvSpPr>
        <p:spPr>
          <a:xfrm>
            <a:off x="285128" y="753551"/>
            <a:ext cx="9382479" cy="5356446"/>
          </a:xfrm>
        </p:spPr>
        <p:txBody>
          <a:bodyPr vert="horz" lIns="91440" tIns="45720" rIns="91440" bIns="45720" rtlCol="0" anchor="t">
            <a:noAutofit/>
          </a:bodyPr>
          <a:lstStyle/>
          <a:p>
            <a:pPr marL="0" indent="0">
              <a:buNone/>
            </a:pPr>
            <a:endParaRPr lang="en-GB" sz="2000">
              <a:latin typeface="Times New Roman"/>
              <a:cs typeface="Times New Roman"/>
            </a:endParaRPr>
          </a:p>
          <a:p>
            <a:r>
              <a:rPr lang="en-GB" sz="2000">
                <a:solidFill>
                  <a:schemeClr val="tx1"/>
                </a:solidFill>
                <a:latin typeface="Times New Roman"/>
                <a:cs typeface="Times New Roman"/>
              </a:rPr>
              <a:t>Lawson, L., Di, R., Evans, J. and Saleem, W. (2023). Being a ‘Teams’ player: a quality improvement project expanding the role of Microsoft Teams to improve communication and efficiency of junior doctors in a ward-based hospital setting. Future Healthcare Journal, 10(</a:t>
            </a:r>
            <a:r>
              <a:rPr lang="en-GB" sz="2000" err="1">
                <a:solidFill>
                  <a:schemeClr val="tx1"/>
                </a:solidFill>
                <a:latin typeface="Times New Roman"/>
                <a:cs typeface="Times New Roman"/>
              </a:rPr>
              <a:t>Suppl</a:t>
            </a:r>
            <a:r>
              <a:rPr lang="en-GB" sz="2000">
                <a:solidFill>
                  <a:schemeClr val="tx1"/>
                </a:solidFill>
                <a:latin typeface="Times New Roman"/>
                <a:cs typeface="Times New Roman"/>
              </a:rPr>
              <a:t> 3), pp.89–90.  </a:t>
            </a:r>
            <a:r>
              <a:rPr lang="en-GB" sz="2000">
                <a:solidFill>
                  <a:srgbClr val="0272B1"/>
                </a:solidFill>
                <a:latin typeface="Times New Roman"/>
                <a:cs typeface="Times New Roman"/>
                <a:hlinkClick r:id="rId2"/>
              </a:rPr>
              <a:t>https://doi.org/10.7861/fhj.10-3-s89</a:t>
            </a:r>
            <a:endParaRPr lang="en-GB" sz="2000" u="sng">
              <a:solidFill>
                <a:srgbClr val="205493"/>
              </a:solidFill>
              <a:highlight>
                <a:srgbClr val="FFFFFF"/>
              </a:highlight>
              <a:latin typeface="Times New Roman"/>
              <a:cs typeface="Times New Roman"/>
            </a:endParaRPr>
          </a:p>
          <a:p>
            <a:r>
              <a:rPr lang="en-GB" sz="2000">
                <a:solidFill>
                  <a:schemeClr val="tx1"/>
                </a:solidFill>
                <a:latin typeface="Times New Roman"/>
                <a:cs typeface="Times New Roman"/>
              </a:rPr>
              <a:t>Mehta, J., Yates, T., Smith, P., Henderson, D., Winteringham, G. and Burns, A. (2020). Rapid Implementation of Microsoft Teams in Response to COVID-19:</a:t>
            </a:r>
            <a:r>
              <a:rPr lang="en-GB" sz="2000" i="1">
                <a:solidFill>
                  <a:schemeClr val="tx1"/>
                </a:solidFill>
                <a:latin typeface="Times New Roman"/>
                <a:cs typeface="Times New Roman"/>
              </a:rPr>
              <a:t> One Acute Healthcare Organisation’s Experience</a:t>
            </a:r>
            <a:r>
              <a:rPr lang="en-GB" sz="2000">
                <a:solidFill>
                  <a:schemeClr val="tx1"/>
                </a:solidFill>
                <a:latin typeface="Times New Roman"/>
                <a:cs typeface="Times New Roman"/>
              </a:rPr>
              <a:t>. BMJ Health &amp; Care Informatics,  27(3).  </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http://doi.org/</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10.1136/bmjhci-</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2020</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-100209</a:t>
            </a:r>
            <a:r>
              <a:rPr lang="en-GB" sz="2000" u="sng">
                <a:solidFill>
                  <a:schemeClr val="accent1"/>
                </a:solidFill>
                <a:latin typeface="Times New Roman"/>
                <a:cs typeface="Times New Roman"/>
              </a:rPr>
              <a:t> </a:t>
            </a:r>
          </a:p>
          <a:p>
            <a:r>
              <a:rPr lang="en-GB" sz="2000">
                <a:solidFill>
                  <a:schemeClr val="tx1"/>
                </a:solidFill>
                <a:latin typeface="Times New Roman"/>
                <a:cs typeface="Times New Roman"/>
              </a:rPr>
              <a:t>Microsoft (2026). </a:t>
            </a:r>
            <a:r>
              <a:rPr lang="en-GB" sz="2000" i="1">
                <a:solidFill>
                  <a:schemeClr val="tx1"/>
                </a:solidFill>
                <a:latin typeface="Times New Roman"/>
                <a:cs typeface="Times New Roman"/>
              </a:rPr>
              <a:t>Collaborate, Communicate &amp; Work Together in Microsoft Teams</a:t>
            </a:r>
            <a:r>
              <a:rPr lang="en-GB" sz="2000">
                <a:solidFill>
                  <a:schemeClr val="tx1"/>
                </a:solidFill>
                <a:latin typeface="Times New Roman"/>
                <a:cs typeface="Times New Roman"/>
              </a:rPr>
              <a:t>. [online] </a:t>
            </a:r>
            <a:r>
              <a:rPr lang="en-GB" sz="200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www.microsoft.com</a:t>
            </a:r>
            <a:r>
              <a:rPr lang="en-GB" sz="2000">
                <a:solidFill>
                  <a:schemeClr val="tx1"/>
                </a:solidFill>
                <a:latin typeface="Times New Roman"/>
                <a:cs typeface="Times New Roman"/>
              </a:rPr>
              <a:t>. Available at:</a:t>
            </a:r>
            <a:r>
              <a:rPr lang="en-GB" sz="2000">
                <a:solidFill>
                  <a:schemeClr val="accent1"/>
                </a:solidFill>
                <a:latin typeface="Times New Roman"/>
                <a:cs typeface="Times New Roman"/>
              </a:rPr>
              <a:t> </a:t>
            </a:r>
            <a:r>
              <a:rPr lang="en-GB" sz="2000">
                <a:solidFill>
                  <a:schemeClr val="accent1"/>
                </a:solidFill>
                <a:latin typeface="Times New Roman"/>
                <a:cs typeface="Times New Roman"/>
                <a:hlinkClick r:id="rId5">
                  <a:extLst>
                    <a:ext uri="{A12FA001-AC4F-418D-AE19-62706E023703}">
                      <ahyp:hlinkClr xmlns:ahyp="http://schemas.microsoft.com/office/drawing/2018/hyperlinkcolor" val="tx"/>
                    </a:ext>
                  </a:extLst>
                </a:hlinkClick>
              </a:rPr>
              <a:t>https://www.microsoft.com/en-gb/microsoft-teams/collaboration</a:t>
            </a:r>
            <a:r>
              <a:rPr lang="en-GB" sz="2000">
                <a:solidFill>
                  <a:schemeClr val="tx1"/>
                </a:solidFill>
                <a:latin typeface="Times New Roman"/>
                <a:cs typeface="Times New Roman"/>
              </a:rPr>
              <a:t> [Accessed 7 Feb. 2026].</a:t>
            </a:r>
          </a:p>
          <a:p>
            <a:r>
              <a:rPr lang="en-GB" sz="2000">
                <a:solidFill>
                  <a:schemeClr val="tx1"/>
                </a:solidFill>
                <a:latin typeface="Times New Roman"/>
                <a:cs typeface="Times New Roman"/>
              </a:rPr>
              <a:t>Mohan, M., Scally, R., Reed, J. and </a:t>
            </a:r>
            <a:r>
              <a:rPr lang="en-GB" sz="2000" err="1">
                <a:solidFill>
                  <a:schemeClr val="tx1"/>
                </a:solidFill>
                <a:latin typeface="Times New Roman"/>
                <a:cs typeface="Times New Roman"/>
              </a:rPr>
              <a:t>Cavaropol</a:t>
            </a:r>
            <a:r>
              <a:rPr lang="en-GB" sz="2000">
                <a:solidFill>
                  <a:schemeClr val="tx1"/>
                </a:solidFill>
                <a:latin typeface="Times New Roman"/>
                <a:cs typeface="Times New Roman"/>
              </a:rPr>
              <a:t>, C. (2021). Microsoft teams virtual handover system. </a:t>
            </a:r>
            <a:r>
              <a:rPr lang="en-GB" sz="2000" i="1" err="1">
                <a:solidFill>
                  <a:schemeClr val="tx1"/>
                </a:solidFill>
                <a:latin typeface="Times New Roman"/>
                <a:cs typeface="Times New Roman"/>
              </a:rPr>
              <a:t>BJPsych</a:t>
            </a:r>
            <a:r>
              <a:rPr lang="en-GB" sz="2000" i="1">
                <a:solidFill>
                  <a:schemeClr val="tx1"/>
                </a:solidFill>
                <a:latin typeface="Times New Roman"/>
                <a:cs typeface="Times New Roman"/>
              </a:rPr>
              <a:t> Open</a:t>
            </a:r>
            <a:r>
              <a:rPr lang="en-GB" sz="2000">
                <a:solidFill>
                  <a:schemeClr val="tx1"/>
                </a:solidFill>
                <a:latin typeface="Times New Roman"/>
                <a:cs typeface="Times New Roman"/>
              </a:rPr>
              <a:t>, 7(S1), pp.S209–S209  </a:t>
            </a:r>
            <a:r>
              <a:rPr lang="en-GB" sz="2000">
                <a:solidFill>
                  <a:schemeClr val="tx1"/>
                </a:solidFill>
                <a:latin typeface="Times New Roman"/>
                <a:ea typeface="Noto Sans"/>
                <a:cs typeface="Times New Roman"/>
              </a:rPr>
              <a:t> </a:t>
            </a:r>
            <a:r>
              <a:rPr lang="en-GB" sz="2000">
                <a:solidFill>
                  <a:srgbClr val="006FCA"/>
                </a:solidFill>
                <a:latin typeface="Times New Roman"/>
                <a:ea typeface="Noto Sans"/>
                <a:cs typeface="Noto Sans"/>
                <a:hlinkClick r:id="rId6"/>
              </a:rPr>
              <a:t>https://doi.org/10.1192/bjo.2021.559</a:t>
            </a:r>
            <a:r>
              <a:rPr lang="en-GB" sz="2000">
                <a:solidFill>
                  <a:schemeClr val="tx1"/>
                </a:solidFill>
                <a:latin typeface="Times New Roman"/>
                <a:cs typeface="Times New Roman"/>
              </a:rPr>
              <a:t>  </a:t>
            </a:r>
          </a:p>
          <a:p>
            <a:endParaRPr lang="en-GB"/>
          </a:p>
        </p:txBody>
      </p:sp>
    </p:spTree>
    <p:extLst>
      <p:ext uri="{BB962C8B-B14F-4D97-AF65-F5344CB8AC3E}">
        <p14:creationId xmlns:p14="http://schemas.microsoft.com/office/powerpoint/2010/main" val="2439935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DFF4-4A58-B70E-E629-912E94261F0A}"/>
              </a:ext>
            </a:extLst>
          </p:cNvPr>
          <p:cNvSpPr>
            <a:spLocks noGrp="1"/>
          </p:cNvSpPr>
          <p:nvPr>
            <p:ph type="title"/>
          </p:nvPr>
        </p:nvSpPr>
        <p:spPr/>
        <p:txBody>
          <a:bodyPr/>
          <a:lstStyle/>
          <a:p>
            <a:r>
              <a:rPr lang="en-GB" sz="4000">
                <a:latin typeface="Times New Roman"/>
                <a:cs typeface="Times New Roman"/>
              </a:rPr>
              <a:t>References Task 3</a:t>
            </a:r>
            <a:r>
              <a:rPr lang="en-GB" sz="4000" i="1">
                <a:latin typeface="Times New Roman"/>
                <a:cs typeface="Times New Roman"/>
              </a:rPr>
              <a:t> </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4B8DB0E2-CC72-5C29-EDD4-8FDB1FD2ACC0}"/>
              </a:ext>
            </a:extLst>
          </p:cNvPr>
          <p:cNvSpPr>
            <a:spLocks noGrp="1"/>
          </p:cNvSpPr>
          <p:nvPr>
            <p:ph idx="1"/>
          </p:nvPr>
        </p:nvSpPr>
        <p:spPr>
          <a:xfrm>
            <a:off x="677334" y="1274764"/>
            <a:ext cx="8596668" cy="5299998"/>
          </a:xfrm>
        </p:spPr>
        <p:txBody>
          <a:bodyPr vert="horz" lIns="91440" tIns="45720" rIns="91440" bIns="45720" rtlCol="0" anchor="t">
            <a:normAutofit/>
          </a:bodyPr>
          <a:lstStyle/>
          <a:p>
            <a:pPr marL="0" indent="0">
              <a:buNone/>
            </a:pPr>
            <a:endParaRPr lang="en-GB">
              <a:latin typeface="Arial Nova"/>
            </a:endParaRPr>
          </a:p>
          <a:p>
            <a:pPr marL="0" indent="0">
              <a:buNone/>
            </a:pPr>
            <a:endParaRPr lang="en-GB">
              <a:latin typeface="Arial Nova"/>
            </a:endParaRPr>
          </a:p>
          <a:p>
            <a:r>
              <a:rPr lang="en-GB">
                <a:latin typeface="Times New Roman"/>
                <a:cs typeface="Times New Roman"/>
              </a:rPr>
              <a:t>Finio, M and Downie, A. (2024) </a:t>
            </a:r>
            <a:r>
              <a:rPr lang="en-GB">
                <a:solidFill>
                  <a:schemeClr val="tx1"/>
                </a:solidFill>
                <a:latin typeface="Times New Roman"/>
                <a:cs typeface="Times New Roman"/>
              </a:rPr>
              <a:t>What is a cybersecurity risk assessment? IBM Available at: </a:t>
            </a:r>
            <a:r>
              <a:rPr lang="en-GB">
                <a:solidFill>
                  <a:schemeClr val="accent1"/>
                </a:solidFill>
                <a:latin typeface="Times New Roman"/>
                <a:ea typeface="+mn-lt"/>
                <a:cs typeface="+mn-lt"/>
                <a:hlinkClick r:id="rId2">
                  <a:extLst>
                    <a:ext uri="{A12FA001-AC4F-418D-AE19-62706E023703}">
                      <ahyp:hlinkClr xmlns:ahyp="http://schemas.microsoft.com/office/drawing/2018/hyperlinkcolor" val="tx"/>
                    </a:ext>
                  </a:extLst>
                </a:hlinkClick>
              </a:rPr>
              <a:t>https://www.ibm.com/think/topics/cybersecurity-risk-assessment</a:t>
            </a:r>
            <a:r>
              <a:rPr lang="en-GB">
                <a:solidFill>
                  <a:schemeClr val="tx1"/>
                </a:solidFill>
                <a:latin typeface="Times New Roman"/>
                <a:ea typeface="+mn-lt"/>
                <a:cs typeface="Times New Roman"/>
              </a:rPr>
              <a:t> Accessed: 7 February 2026.</a:t>
            </a:r>
            <a:endParaRPr lang="en-GB">
              <a:solidFill>
                <a:schemeClr val="tx1"/>
              </a:solidFill>
              <a:latin typeface="Times New Roman"/>
              <a:cs typeface="Times New Roman"/>
            </a:endParaRPr>
          </a:p>
          <a:p>
            <a:r>
              <a:rPr lang="en-GB" err="1">
                <a:latin typeface="Times New Roman"/>
                <a:ea typeface="+mn-lt"/>
                <a:cs typeface="+mn-lt"/>
              </a:rPr>
              <a:t>Cloudian</a:t>
            </a:r>
            <a:r>
              <a:rPr lang="en-GB">
                <a:latin typeface="Times New Roman"/>
                <a:ea typeface="+mn-lt"/>
                <a:cs typeface="+mn-lt"/>
              </a:rPr>
              <a:t> 9 (</a:t>
            </a:r>
            <a:r>
              <a:rPr lang="en-GB" err="1">
                <a:latin typeface="Times New Roman"/>
                <a:ea typeface="+mn-lt"/>
                <a:cs typeface="+mn-lt"/>
              </a:rPr>
              <a:t>n.d</a:t>
            </a:r>
            <a:r>
              <a:rPr lang="en-GB">
                <a:latin typeface="Times New Roman"/>
                <a:ea typeface="+mn-lt"/>
                <a:cs typeface="+mn-lt"/>
              </a:rPr>
              <a:t>) 8 Data Security Best Practices You Must Know. Available at: </a:t>
            </a:r>
            <a:r>
              <a:rPr lang="en-GB">
                <a:latin typeface="Times New Roman"/>
                <a:ea typeface="+mn-lt"/>
                <a:cs typeface="+mn-lt"/>
                <a:hlinkClick r:id="rId3"/>
              </a:rPr>
              <a:t>https://cloudian.com/guides/data-security/8-data-security-best-practices-you-must-know</a:t>
            </a:r>
            <a:r>
              <a:rPr lang="en-GB">
                <a:latin typeface="Times New Roman"/>
                <a:ea typeface="+mn-lt"/>
                <a:cs typeface="+mn-lt"/>
              </a:rPr>
              <a:t> Accessed: 7 February 2026.</a:t>
            </a:r>
            <a:endParaRPr lang="en-GB">
              <a:latin typeface="Times New Roman"/>
              <a:ea typeface="+mn-lt"/>
              <a:cs typeface="Times New Roman"/>
            </a:endParaRPr>
          </a:p>
          <a:p>
            <a:r>
              <a:rPr lang="en-GB">
                <a:latin typeface="Times New Roman"/>
                <a:ea typeface="+mn-lt"/>
                <a:cs typeface="+mn-lt"/>
                <a:hlinkClick r:id="rId4"/>
              </a:rPr>
              <a:t>Principle: B2 Identity and Access Control - UK Government Security - Beta</a:t>
            </a:r>
            <a:r>
              <a:rPr lang="en-GB">
                <a:latin typeface="Times New Roman"/>
                <a:ea typeface="+mn-lt"/>
                <a:cs typeface="+mn-lt"/>
              </a:rPr>
              <a:t> clearly defining who or what has authorisation to interact with the network and information system. Accessed: 16th February 2026.</a:t>
            </a:r>
            <a:endParaRPr lang="en-GB">
              <a:solidFill>
                <a:srgbClr val="0B0C0C"/>
              </a:solidFill>
              <a:highlight>
                <a:srgbClr val="F7F7F7"/>
              </a:highlight>
              <a:latin typeface="Times New Roman"/>
              <a:cs typeface="Times New Roman"/>
            </a:endParaRPr>
          </a:p>
          <a:p>
            <a:r>
              <a:rPr lang="en-GB">
                <a:latin typeface="Times New Roman"/>
                <a:ea typeface="+mn-lt"/>
                <a:cs typeface="+mn-lt"/>
                <a:hlinkClick r:id="rId5"/>
              </a:rPr>
              <a:t>https://www.ncsc.gov.uk/guidance/introduction-identity-and-access-management</a:t>
            </a:r>
            <a:r>
              <a:rPr lang="en-GB">
                <a:latin typeface="Times New Roman"/>
                <a:ea typeface="+mn-lt"/>
                <a:cs typeface="Times New Roman"/>
              </a:rPr>
              <a:t> . There is a policy to have multifactor authentication. Accessed: 16th February 2026</a:t>
            </a:r>
            <a:endParaRPr lang="en-GB">
              <a:solidFill>
                <a:schemeClr val="tx1"/>
              </a:solidFill>
              <a:latin typeface="Times New Roman"/>
              <a:cs typeface="Times New Roman"/>
            </a:endParaRPr>
          </a:p>
          <a:p>
            <a:r>
              <a:rPr lang="en-GB">
                <a:latin typeface="Times New Roman"/>
                <a:ea typeface="+mn-lt"/>
                <a:cs typeface="+mn-lt"/>
                <a:hlinkClick r:id="rId6"/>
              </a:rPr>
              <a:t>GDPR Explained for Small Business and Their Advisors | Xero UK</a:t>
            </a:r>
            <a:r>
              <a:rPr lang="en-GB">
                <a:latin typeface="Times New Roman"/>
                <a:ea typeface="+mn-lt"/>
                <a:cs typeface="Times New Roman"/>
              </a:rPr>
              <a:t> . Ensure systems that collect, process and store personal data are secure. Accessed: 16th February 2026</a:t>
            </a:r>
            <a:br>
              <a:rPr lang="en-US"/>
            </a:br>
            <a:endParaRPr lang="en-US"/>
          </a:p>
          <a:p>
            <a:endParaRPr lang="en-GB">
              <a:latin typeface="Times New Roman"/>
              <a:cs typeface="Times New Roman"/>
            </a:endParaRPr>
          </a:p>
          <a:p>
            <a:endParaRPr lang="en-GB">
              <a:latin typeface="Times New Roman"/>
              <a:cs typeface="Times New Roman"/>
            </a:endParaRPr>
          </a:p>
          <a:p>
            <a:pPr marL="0" indent="0">
              <a:buNone/>
            </a:pPr>
            <a:endParaRPr lang="en-GB">
              <a:latin typeface="Trebuchet MS" panose="020B0603020202020204"/>
              <a:cs typeface="Times New Roman"/>
            </a:endParaRPr>
          </a:p>
          <a:p>
            <a:pPr marL="0" indent="0">
              <a:buNone/>
            </a:pPr>
            <a:endParaRPr lang="en-GB">
              <a:cs typeface="Times New Roman"/>
            </a:endParaRPr>
          </a:p>
          <a:p>
            <a:pPr marL="0" indent="0">
              <a:buNone/>
            </a:pPr>
            <a:endParaRPr lang="en-GB">
              <a:cs typeface="Times New Roman"/>
            </a:endParaRPr>
          </a:p>
          <a:p>
            <a:pPr marL="0" indent="0">
              <a:buNone/>
            </a:pPr>
            <a:endParaRPr lang="en-GB"/>
          </a:p>
        </p:txBody>
      </p:sp>
    </p:spTree>
    <p:extLst>
      <p:ext uri="{BB962C8B-B14F-4D97-AF65-F5344CB8AC3E}">
        <p14:creationId xmlns:p14="http://schemas.microsoft.com/office/powerpoint/2010/main" val="39398241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Module code: LCHS4007 Digital Skills &amp; Research Methods </vt:lpstr>
      <vt:lpstr>Task 1 How Microsoft Word can be used at Greenfield Home Care Agency</vt:lpstr>
      <vt:lpstr>Task 1 Current way vs using Microsoft Word</vt:lpstr>
      <vt:lpstr> </vt:lpstr>
      <vt:lpstr>Task 2- communication &amp; collaboration </vt:lpstr>
      <vt:lpstr>Task 2</vt:lpstr>
      <vt:lpstr>Task 3 - What steps can the Agency use to improve data security and data protection?</vt:lpstr>
      <vt:lpstr>Task 2</vt:lpstr>
      <vt:lpstr>Steps to move forward with safety and data protection of Green field </vt:lpstr>
      <vt:lpstr>References Task 1</vt:lpstr>
      <vt:lpstr>Reference: task 2</vt:lpstr>
      <vt:lpstr>References Task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2026-01-21T12:03:47Z</dcterms:created>
  <dcterms:modified xsi:type="dcterms:W3CDTF">2026-02-16T04:31:16Z</dcterms:modified>
</cp:coreProperties>
</file>