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8" r:id="rId3"/>
    <p:sldId id="261" r:id="rId4"/>
    <p:sldId id="262" r:id="rId5"/>
    <p:sldId id="257" r:id="rId6"/>
    <p:sldId id="259" r:id="rId7"/>
    <p:sldId id="265" r:id="rId8"/>
    <p:sldId id="260" r:id="rId9"/>
    <p:sldId id="264" r:id="rId10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BDD3A6-A8A1-D87A-12A0-EE238087C2FC}" v="915" dt="2026-03-15T20:54:06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9141714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352" y="852056"/>
            <a:ext cx="7785429" cy="2581463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352" y="3754582"/>
            <a:ext cx="7785429" cy="2244436"/>
          </a:xfrm>
        </p:spPr>
        <p:txBody>
          <a:bodyPr/>
          <a:lstStyle>
            <a:lvl1pPr marL="0" indent="0" algn="l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1704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750127"/>
            <a:ext cx="7785904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21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9144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8751116" y="852057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2056"/>
            <a:ext cx="7785429" cy="2576944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48" y="4202832"/>
            <a:ext cx="7796337" cy="178926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8751116" y="852057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8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350" y="2833256"/>
            <a:ext cx="378396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819" y="2833256"/>
            <a:ext cx="378396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52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872837"/>
            <a:ext cx="7785429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51" y="2713326"/>
            <a:ext cx="376756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0" i="1" u="none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351" y="3706092"/>
            <a:ext cx="3767568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0659" y="2713326"/>
            <a:ext cx="3786122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0" i="1" u="none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0659" y="3706092"/>
            <a:ext cx="3786122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44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20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54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59300" y="0"/>
            <a:ext cx="3748968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903" y="872836"/>
            <a:ext cx="3420394" cy="2281050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336" y="872837"/>
            <a:ext cx="3390445" cy="5140036"/>
          </a:xfrm>
        </p:spPr>
        <p:txBody>
          <a:bodyPr>
            <a:normAutofit/>
          </a:bodyPr>
          <a:lstStyle>
            <a:lvl1pPr algn="l">
              <a:defRPr sz="2100"/>
            </a:lvl1pPr>
            <a:lvl2pPr algn="l">
              <a:defRPr sz="1800"/>
            </a:lvl2pPr>
            <a:lvl3pPr algn="l">
              <a:defRPr sz="1500"/>
            </a:lvl3pPr>
            <a:lvl4pPr algn="l">
              <a:defRPr sz="1350"/>
            </a:lvl4pPr>
            <a:lvl5pPr algn="l">
              <a:defRPr sz="13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7903" y="3442855"/>
            <a:ext cx="3420394" cy="257694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28443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036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4565758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550" y="858981"/>
            <a:ext cx="3417562" cy="2281052"/>
          </a:xfrm>
        </p:spPr>
        <p:txBody>
          <a:bodyPr anchor="b"/>
          <a:lstStyle>
            <a:lvl1pPr>
              <a:defRPr lang="en-US" sz="27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19870" y="865909"/>
            <a:ext cx="3436911" cy="5126182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550" y="3429000"/>
            <a:ext cx="3417562" cy="2590800"/>
          </a:xfrm>
        </p:spPr>
        <p:txBody>
          <a:bodyPr/>
          <a:lstStyle>
            <a:lvl1pPr marL="0" indent="0"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74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99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5860473" y="0"/>
            <a:ext cx="3283527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7771153" y="195656"/>
            <a:ext cx="0" cy="4493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104659" y="872836"/>
            <a:ext cx="1891145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7560" y="872836"/>
            <a:ext cx="4975627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268605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7771153" y="195656"/>
            <a:ext cx="0" cy="4493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918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9141714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50" y="2750127"/>
            <a:ext cx="7785904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49361" y="624008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9361" y="23620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67336" y="235881"/>
            <a:ext cx="56756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05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717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xfordlearnersdictionaries.com/definition/english/availability?q=availability%E2%81%A0" TargetMode="External"/><Relationship Id="rId2" Type="http://schemas.openxmlformats.org/officeDocument/2006/relationships/hyperlink" Target="https://doi.org/10.2196/36414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oxfordlearnersdictionaries.com/definition/english/accessibility?q=accessibility&#8288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B50D074C-5457-4294-A181-6B67F4146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7879"/>
            <a:ext cx="9143999" cy="232011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39" y="2892691"/>
            <a:ext cx="9137133" cy="3742561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5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Certificate of Higher Education Skills for the Workplace 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(Health &amp; Social Care)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Digital Skills and Research Methods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US" sz="2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LCHS4007</a:t>
            </a:r>
            <a:r>
              <a:rPr lang="en-US" sz="26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)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600">
                <a:highlight>
                  <a:srgbClr val="FFFFFF"/>
                </a:highlight>
                <a:latin typeface="Arial"/>
                <a:cs typeface="Arial"/>
              </a:rPr>
              <a:t>Dr. Rajeev Nath</a:t>
            </a:r>
            <a:endParaRPr lang="en-US" sz="26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7191" y="3161630"/>
            <a:ext cx="2742535" cy="3473622"/>
          </a:xfrm>
        </p:spPr>
        <p:txBody>
          <a:bodyPr vert="horz" lIns="68580" tIns="34290" rIns="68580" bIns="34290" rtlCol="0" anchor="ctr">
            <a:noAutofit/>
          </a:bodyPr>
          <a:lstStyle/>
          <a:p>
            <a:pPr algn="r"/>
            <a:br>
              <a:rPr lang="en-US" sz="2400" dirty="0">
                <a:highlight>
                  <a:srgbClr val="FFFFFF"/>
                </a:highlight>
              </a:rPr>
            </a:br>
            <a:br>
              <a:rPr lang="en-US" sz="26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Group 2</a:t>
            </a:r>
            <a:b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1: Sharon McGrane </a:t>
            </a:r>
            <a:b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2533624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2: Debora Bouwens 2524176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3: </a:t>
            </a:r>
            <a:r>
              <a:rPr lang="en-US" sz="2000" dirty="0" err="1">
                <a:highlight>
                  <a:srgbClr val="FFFFFF"/>
                </a:highlight>
                <a:latin typeface="Arial"/>
                <a:cs typeface="Arial"/>
              </a:rPr>
              <a:t>Carlvina</a:t>
            </a: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 Samuels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2530714</a:t>
            </a:r>
            <a:r>
              <a:rPr lang="en-US" sz="2400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br>
              <a:rPr lang="en-US" sz="2400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US" sz="24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4" name="Picture 3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670F5F3B-A7C6-88FF-2AEA-EF39479CF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8674" y="223175"/>
            <a:ext cx="5804650" cy="2248741"/>
          </a:xfrm>
          <a:prstGeom prst="rect">
            <a:avLst/>
          </a:prstGeom>
          <a:effectLst/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116" y="5098869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F2565D04-6311-905E-4595-68EBA78E4327}"/>
              </a:ext>
            </a:extLst>
          </p:cNvPr>
          <p:cNvSpPr txBox="1"/>
          <p:nvPr/>
        </p:nvSpPr>
        <p:spPr>
          <a:xfrm>
            <a:off x="11604274" y="348204"/>
            <a:ext cx="3415354" cy="29333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450"/>
              </a:spcAft>
            </a:pPr>
            <a:endParaRPr lang="en-GB" sz="975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0FDAA-66CC-6A93-E405-81012D32F36F}"/>
              </a:ext>
            </a:extLst>
          </p:cNvPr>
          <p:cNvSpPr txBox="1"/>
          <p:nvPr/>
        </p:nvSpPr>
        <p:spPr>
          <a:xfrm>
            <a:off x="3014461" y="2874317"/>
            <a:ext cx="364707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Group Presentation</a:t>
            </a:r>
            <a:r>
              <a:rPr lang="en-US" sz="30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</a:t>
            </a:r>
            <a:endParaRPr lang="en-US">
              <a:latin typeface="Bierstad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9C7EA-D93E-68D4-5A46-0E8D6535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4534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Objectives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3B17-889C-5DB5-6DB2-20C108D0A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0" y="1617686"/>
            <a:ext cx="1970052" cy="7471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Sharon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1 </a:t>
            </a:r>
            <a:endParaRPr lang="en-GB" sz="24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D94CA445-5907-9F61-5CB6-330DE8901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321" y="1712259"/>
            <a:ext cx="971550" cy="990600"/>
          </a:xfrm>
          <a:prstGeom prst="rect">
            <a:avLst/>
          </a:prstGeom>
        </p:spPr>
      </p:pic>
      <p:pic>
        <p:nvPicPr>
          <p:cNvPr id="5" name="Picture 4" descr="A blue and white cloud logo&#10;&#10;AI-generated content may be incorrect.">
            <a:extLst>
              <a:ext uri="{FF2B5EF4-FFF2-40B4-BE49-F238E27FC236}">
                <a16:creationId xmlns:a16="http://schemas.microsoft.com/office/drawing/2014/main" id="{1EE18945-FC82-70F8-FCA0-CC43A87EDF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7" t="821" r="-363" b="672"/>
          <a:stretch>
            <a:fillRect/>
          </a:stretch>
        </p:blipFill>
        <p:spPr>
          <a:xfrm>
            <a:off x="4457894" y="6122334"/>
            <a:ext cx="1179500" cy="731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6344BC-9513-C858-A2CC-91FC1C59552A}"/>
              </a:ext>
            </a:extLst>
          </p:cNvPr>
          <p:cNvSpPr txBox="1"/>
          <p:nvPr/>
        </p:nvSpPr>
        <p:spPr>
          <a:xfrm>
            <a:off x="3279716" y="6011372"/>
            <a:ext cx="20297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Debora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5F01B5-6922-7F35-DF66-39814F54A247}"/>
              </a:ext>
            </a:extLst>
          </p:cNvPr>
          <p:cNvSpPr txBox="1"/>
          <p:nvPr/>
        </p:nvSpPr>
        <p:spPr>
          <a:xfrm>
            <a:off x="6523431" y="1714640"/>
            <a:ext cx="261838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Arial"/>
                <a:cs typeface="Arial"/>
              </a:rPr>
              <a:t>Carlvina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7213C8-33B0-915C-D478-A59F0DD61968}"/>
              </a:ext>
            </a:extLst>
          </p:cNvPr>
          <p:cNvSpPr txBox="1"/>
          <p:nvPr/>
        </p:nvSpPr>
        <p:spPr>
          <a:xfrm>
            <a:off x="3247630" y="2367740"/>
            <a:ext cx="242410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Arial"/>
              </a:rPr>
              <a:t>• Aid communication  between staff in </a:t>
            </a:r>
            <a:r>
              <a:rPr lang="en-GB" sz="2400">
                <a:latin typeface="Arial"/>
                <a:ea typeface="+mn-lt"/>
                <a:cs typeface="Arial"/>
              </a:rPr>
              <a:t>difference</a:t>
            </a:r>
            <a:r>
              <a:rPr lang="en-GB" sz="2400" dirty="0">
                <a:latin typeface="Arial"/>
                <a:ea typeface="+mn-lt"/>
                <a:cs typeface="Arial"/>
              </a:rPr>
              <a:t> locations</a:t>
            </a:r>
            <a:br>
              <a:rPr lang="en-GB" sz="2400" dirty="0">
                <a:latin typeface="Arial"/>
                <a:ea typeface="+mn-lt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 </a:t>
            </a:r>
            <a:r>
              <a:rPr lang="en-GB" sz="2400" dirty="0">
                <a:latin typeface="Arial"/>
                <a:ea typeface="+mn-lt"/>
                <a:cs typeface="Arial"/>
              </a:rPr>
              <a:t> The advantages and challenges in OneDrive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A7AB6-2FE3-89B2-8390-1C6BCEC2EDB0}"/>
              </a:ext>
            </a:extLst>
          </p:cNvPr>
          <p:cNvSpPr txBox="1"/>
          <p:nvPr/>
        </p:nvSpPr>
        <p:spPr>
          <a:xfrm>
            <a:off x="126818" y="2868507"/>
            <a:ext cx="217190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latin typeface="Arial"/>
                <a:cs typeface="Arial"/>
              </a:rPr>
              <a:t>•</a:t>
            </a:r>
            <a:r>
              <a:rPr lang="en-GB" sz="2400">
                <a:latin typeface="Arial"/>
                <a:ea typeface="+mn-lt"/>
                <a:cs typeface="Arial"/>
              </a:rPr>
              <a:t> How </a:t>
            </a:r>
            <a:r>
              <a:rPr lang="en-GB" sz="2400" dirty="0">
                <a:latin typeface="Arial"/>
                <a:ea typeface="+mn-lt"/>
                <a:cs typeface="Arial"/>
              </a:rPr>
              <a:t>staff currently complete the task and how </a:t>
            </a:r>
            <a:r>
              <a:rPr lang="en-GB" sz="2400">
                <a:latin typeface="Arial"/>
                <a:ea typeface="+mn-lt"/>
                <a:cs typeface="Arial"/>
              </a:rPr>
              <a:t>Excel improves it 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• The </a:t>
            </a:r>
            <a:r>
              <a:rPr lang="en-GB" sz="2400" dirty="0">
                <a:latin typeface="Arial"/>
                <a:ea typeface="+mn-lt"/>
                <a:cs typeface="Arial"/>
              </a:rPr>
              <a:t>benefits and </a:t>
            </a:r>
            <a:r>
              <a:rPr lang="en-GB" sz="2400">
                <a:latin typeface="Arial"/>
                <a:ea typeface="+mn-lt"/>
                <a:cs typeface="Arial"/>
              </a:rPr>
              <a:t>limitations of Excel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0240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47A3E-E5C4-6243-9E90-104231F53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7483"/>
            <a:ext cx="7785430" cy="1432273"/>
          </a:xfrm>
        </p:spPr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Improve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with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Excel</a:t>
            </a:r>
            <a:endParaRPr lang="en-GB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1A2CB-01E2-B31D-847D-D203CACE7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• Efficiency 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 Data security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 Staff </a:t>
            </a:r>
            <a:r>
              <a:rPr lang="en-GB" sz="2400">
                <a:latin typeface="Arial"/>
                <a:cs typeface="Arial"/>
              </a:rPr>
              <a:t>collaboration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DEF777-0586-23BC-1DA5-E3895AE53A27}"/>
              </a:ext>
            </a:extLst>
          </p:cNvPr>
          <p:cNvSpPr txBox="1"/>
          <p:nvPr/>
        </p:nvSpPr>
        <p:spPr>
          <a:xfrm>
            <a:off x="1239" y="-5594"/>
            <a:ext cx="294169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Sharon McGrane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 1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D3A36B-CDA3-C162-957D-6D54EFBBACB5}"/>
              </a:ext>
            </a:extLst>
          </p:cNvPr>
          <p:cNvSpPr txBox="1"/>
          <p:nvPr/>
        </p:nvSpPr>
        <p:spPr>
          <a:xfrm>
            <a:off x="5194213" y="6488157"/>
            <a:ext cx="3949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(Moraru, 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Ţapcov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&amp; Capatina, 2025)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6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CAE582F3-D593-767F-F0FB-9BDD2D6DB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6225" y="2933700"/>
            <a:ext cx="97155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027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C4973-9CBF-176A-01AC-EC0D246E7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0587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Benefits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and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Limitations</a:t>
            </a:r>
            <a:endParaRPr lang="en-US" b="1" u="sng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B150C63-141A-1317-EFFA-F554EE017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335510"/>
            <a:ext cx="3471639" cy="40349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/>
          </a:p>
          <a:p>
            <a:r>
              <a:rPr lang="en-GB" sz="2400">
                <a:latin typeface="Arial"/>
                <a:cs typeface="Arial"/>
              </a:rPr>
              <a:t>•</a:t>
            </a:r>
            <a:r>
              <a:rPr lang="en-GB" sz="2400">
                <a:solidFill>
                  <a:srgbClr val="262626"/>
                </a:solidFill>
                <a:latin typeface="Arial"/>
                <a:cs typeface="Arial"/>
              </a:rPr>
              <a:t>S</a:t>
            </a: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ecure digital communication (Longhini et al. (2022)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• Team collaboration</a:t>
            </a: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400" dirty="0"/>
            </a:br>
            <a:r>
              <a:rPr lang="en-GB" sz="2400"/>
              <a:t>•</a:t>
            </a:r>
            <a:r>
              <a:rPr lang="en-GB" sz="2400">
                <a:solidFill>
                  <a:srgbClr val="262626"/>
                </a:solidFill>
                <a:latin typeface="Bierstadt"/>
                <a:cs typeface="Arial"/>
              </a:rPr>
              <a:t> U</a:t>
            </a: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p-to-date knowledge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668FE7-9D6B-5192-F2DC-EB82ACEEDD21}"/>
              </a:ext>
            </a:extLst>
          </p:cNvPr>
          <p:cNvSpPr txBox="1"/>
          <p:nvPr/>
        </p:nvSpPr>
        <p:spPr>
          <a:xfrm>
            <a:off x="5052937" y="2339615"/>
            <a:ext cx="4098572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br>
              <a:rPr lang="en-GB" dirty="0"/>
            </a:br>
            <a:r>
              <a:rPr lang="en-GB" sz="2400"/>
              <a:t>•</a:t>
            </a:r>
            <a:r>
              <a:rPr lang="en-GB" sz="2400">
                <a:latin typeface="Arial"/>
                <a:cs typeface="Arial"/>
              </a:rPr>
              <a:t> System limits</a:t>
            </a:r>
            <a:br>
              <a:rPr lang="en-GB" sz="2400" dirty="0">
                <a:latin typeface="Arial"/>
                <a:cs typeface="Arial"/>
              </a:rPr>
            </a:br>
            <a:endParaRPr lang="en-GB" sz="2400">
              <a:latin typeface="Arial"/>
              <a:cs typeface="Arial"/>
            </a:endParaRPr>
          </a:p>
          <a:p>
            <a:r>
              <a:rPr lang="en-GB" sz="2400" dirty="0"/>
              <a:t>• </a:t>
            </a:r>
            <a:r>
              <a:rPr lang="en-GB" sz="2400" dirty="0">
                <a:latin typeface="Arial"/>
                <a:cs typeface="Arial"/>
              </a:rPr>
              <a:t>Inconsistent </a:t>
            </a:r>
            <a:br>
              <a:rPr lang="en-GB" sz="2200" dirty="0">
                <a:latin typeface="Arial"/>
                <a:cs typeface="Arial"/>
              </a:rPr>
            </a:br>
            <a:endParaRPr lang="en-GB" sz="2200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CF3874-0C5B-D1C9-346C-BD72FFE938AE}"/>
              </a:ext>
            </a:extLst>
          </p:cNvPr>
          <p:cNvSpPr txBox="1"/>
          <p:nvPr/>
        </p:nvSpPr>
        <p:spPr>
          <a:xfrm>
            <a:off x="1353" y="4062"/>
            <a:ext cx="239512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Sharon McGrane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 1</a:t>
            </a:r>
            <a:endParaRPr lang="en-US" dirty="0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B1C6D41-93ED-E725-0F32-8091CEEA779A}"/>
              </a:ext>
            </a:extLst>
          </p:cNvPr>
          <p:cNvSpPr/>
          <p:nvPr/>
        </p:nvSpPr>
        <p:spPr>
          <a:xfrm>
            <a:off x="2286955" y="152718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9E616CFB-E256-2B60-09C3-0F3800F8BCB7}"/>
              </a:ext>
            </a:extLst>
          </p:cNvPr>
          <p:cNvSpPr/>
          <p:nvPr/>
        </p:nvSpPr>
        <p:spPr>
          <a:xfrm>
            <a:off x="5860835" y="152777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logo of a company&#10;&#10;AI-generated content may be incorrect.">
            <a:extLst>
              <a:ext uri="{FF2B5EF4-FFF2-40B4-BE49-F238E27FC236}">
                <a16:creationId xmlns:a16="http://schemas.microsoft.com/office/drawing/2014/main" id="{C70DCB36-9113-7423-352D-8EECB952A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6225" y="2933700"/>
            <a:ext cx="97155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venn diagram&#10;&#10;AI-generated content may be incorrect.">
            <a:extLst>
              <a:ext uri="{FF2B5EF4-FFF2-40B4-BE49-F238E27FC236}">
                <a16:creationId xmlns:a16="http://schemas.microsoft.com/office/drawing/2014/main" id="{285A0EC4-257A-3C35-DD2E-F570F9D61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056" y="1194300"/>
            <a:ext cx="7081892" cy="56674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B9852-A991-B0DD-494B-8CF88ABC3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953" y="-4016"/>
            <a:ext cx="7785430" cy="1020976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Pros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007C1-D206-9666-BA6D-E537C3A92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6" y="1855008"/>
            <a:ext cx="5017917" cy="53804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r>
              <a:rPr lang="en-GB" sz="2800">
                <a:solidFill>
                  <a:srgbClr val="262626"/>
                </a:solidFill>
                <a:latin typeface="Arial"/>
                <a:cs typeface="Arial"/>
              </a:rPr>
              <a:t>  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>
                <a:solidFill>
                  <a:srgbClr val="262626"/>
                </a:solidFill>
                <a:latin typeface="Arial"/>
                <a:cs typeface="Arial"/>
              </a:rPr>
              <a:t>           </a:t>
            </a:r>
            <a:r>
              <a:rPr lang="en-GB" sz="2800" u="sng">
                <a:solidFill>
                  <a:srgbClr val="262626"/>
                </a:solidFill>
                <a:latin typeface="Arial"/>
                <a:cs typeface="Arial"/>
              </a:rPr>
              <a:t>Availability</a:t>
            </a:r>
            <a:endParaRPr lang="en-GB" sz="2800" u="sng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br>
              <a:rPr lang="en-GB" sz="3000" dirty="0">
                <a:latin typeface="Arial"/>
                <a:cs typeface="Arial"/>
              </a:rPr>
            </a:br>
            <a:br>
              <a:rPr lang="en-GB" sz="3000" dirty="0">
                <a:latin typeface="Arial"/>
                <a:cs typeface="Arial"/>
              </a:rPr>
            </a:br>
            <a:r>
              <a:rPr lang="en-GB" sz="2400">
                <a:solidFill>
                  <a:srgbClr val="262626"/>
                </a:solidFill>
                <a:latin typeface="Arial"/>
                <a:cs typeface="Arial"/>
              </a:rPr>
              <a:t>Existence/ </a:t>
            </a:r>
            <a:r>
              <a:rPr lang="en-GB" sz="2400">
                <a:solidFill>
                  <a:srgbClr val="000000"/>
                </a:solidFill>
                <a:latin typeface="Arial"/>
                <a:cs typeface="Arial"/>
              </a:rPr>
              <a:t>Presence, Passive</a:t>
            </a:r>
            <a:endParaRPr lang="en-GB" sz="2400">
              <a:solidFill>
                <a:srgbClr val="262626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1C0BAF-5B43-332C-67CA-990446D8126D}"/>
              </a:ext>
            </a:extLst>
          </p:cNvPr>
          <p:cNvSpPr txBox="1"/>
          <p:nvPr/>
        </p:nvSpPr>
        <p:spPr>
          <a:xfrm>
            <a:off x="4365868" y="1191161"/>
            <a:ext cx="5886892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Usability/Approachability, Active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r>
              <a:rPr lang="en-GB" sz="3000" dirty="0">
                <a:latin typeface="Arial"/>
                <a:cs typeface="Arial"/>
              </a:rPr>
              <a:t>           </a:t>
            </a:r>
            <a:r>
              <a:rPr lang="en-GB" sz="2800" u="sng" dirty="0" err="1">
                <a:latin typeface="Arial"/>
                <a:cs typeface="Arial"/>
              </a:rPr>
              <a:t>Accessability</a:t>
            </a:r>
            <a:endParaRPr lang="en-GB" sz="2800" u="sng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C4B1E7-834F-D2EB-C7E3-AAFC71491BDE}"/>
              </a:ext>
            </a:extLst>
          </p:cNvPr>
          <p:cNvSpPr txBox="1"/>
          <p:nvPr/>
        </p:nvSpPr>
        <p:spPr>
          <a:xfrm>
            <a:off x="3147888" y="41238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155C93-CA16-EA31-2CB9-5603A68866D3}"/>
              </a:ext>
            </a:extLst>
          </p:cNvPr>
          <p:cNvSpPr txBox="1"/>
          <p:nvPr/>
        </p:nvSpPr>
        <p:spPr>
          <a:xfrm>
            <a:off x="-143" y="-4151"/>
            <a:ext cx="251299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Debora Bouwens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 2</a:t>
            </a:r>
            <a:endParaRPr lang="en-US" sz="2000" dirty="0">
              <a:latin typeface="Bierstadt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100749-9D4D-99A7-27E7-03143C4168AD}"/>
              </a:ext>
            </a:extLst>
          </p:cNvPr>
          <p:cNvSpPr txBox="1"/>
          <p:nvPr/>
        </p:nvSpPr>
        <p:spPr>
          <a:xfrm>
            <a:off x="5565262" y="6490979"/>
            <a:ext cx="40072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Oxfordlearnersdictionaries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085765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5A63-8B34-7AE6-68CE-33D2A90EC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173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Cons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D35A3-9B41-B230-D970-1F86EFACA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• Evolution of technology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• Learning curve</a:t>
            </a:r>
            <a:endParaRPr lang="en-US"/>
          </a:p>
          <a:p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• Online safety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27E549-4D8D-06C5-CE28-A9327A8A9B36}"/>
              </a:ext>
            </a:extLst>
          </p:cNvPr>
          <p:cNvSpPr txBox="1"/>
          <p:nvPr/>
        </p:nvSpPr>
        <p:spPr>
          <a:xfrm>
            <a:off x="132" y="594"/>
            <a:ext cx="270800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Debora Bouwens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 2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78E8EE-43B7-1DFA-E7B2-A4D6DD84B1C2}"/>
              </a:ext>
            </a:extLst>
          </p:cNvPr>
          <p:cNvSpPr txBox="1"/>
          <p:nvPr/>
        </p:nvSpPr>
        <p:spPr>
          <a:xfrm>
            <a:off x="5587575" y="6490445"/>
            <a:ext cx="41533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(Mace, Mattos, </a:t>
            </a:r>
            <a:r>
              <a:rPr lang="en-GB" dirty="0" err="1">
                <a:latin typeface="Arial"/>
                <a:cs typeface="Arial"/>
              </a:rPr>
              <a:t>Vranceanu</a:t>
            </a:r>
            <a:r>
              <a:rPr lang="en-GB" dirty="0">
                <a:latin typeface="Arial"/>
                <a:cs typeface="Arial"/>
              </a:rPr>
              <a:t>, 2022)</a:t>
            </a:r>
          </a:p>
        </p:txBody>
      </p:sp>
      <p:pic>
        <p:nvPicPr>
          <p:cNvPr id="6" name="Picture 5" descr="A blue and white cloud logo&#10;&#10;AI-generated content may be incorrect.">
            <a:extLst>
              <a:ext uri="{FF2B5EF4-FFF2-40B4-BE49-F238E27FC236}">
                <a16:creationId xmlns:a16="http://schemas.microsoft.com/office/drawing/2014/main" id="{C886B1B8-4537-8949-F97A-B01858B05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688" y="3057525"/>
            <a:ext cx="119062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178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FE33-452B-FABD-A7A1-7D34BB4A3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78" y="173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Conclusion</a:t>
            </a:r>
            <a:endParaRPr lang="en-GB" b="1" u="sng" dirty="0">
              <a:latin typeface="Arial"/>
              <a:cs typeface="Arial"/>
            </a:endParaRPr>
          </a:p>
        </p:txBody>
      </p:sp>
      <p:pic>
        <p:nvPicPr>
          <p:cNvPr id="4" name="Content Placeholder 3" descr="User network with solid fill">
            <a:extLst>
              <a:ext uri="{FF2B5EF4-FFF2-40B4-BE49-F238E27FC236}">
                <a16:creationId xmlns:a16="http://schemas.microsoft.com/office/drawing/2014/main" id="{935DE0CF-404F-6A3F-19EB-F11C4815B2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125390" y="1715932"/>
            <a:ext cx="4387361" cy="43653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302571-2491-BA96-BD0A-B85E28C213C7}"/>
              </a:ext>
            </a:extLst>
          </p:cNvPr>
          <p:cNvSpPr txBox="1"/>
          <p:nvPr/>
        </p:nvSpPr>
        <p:spPr>
          <a:xfrm>
            <a:off x="261310" y="3062588"/>
            <a:ext cx="291420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Cost Effective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E24304-36C7-5D78-0A88-FF1814F74AF5}"/>
              </a:ext>
            </a:extLst>
          </p:cNvPr>
          <p:cNvSpPr txBox="1"/>
          <p:nvPr/>
        </p:nvSpPr>
        <p:spPr>
          <a:xfrm>
            <a:off x="2974468" y="1482497"/>
            <a:ext cx="32028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Accurate data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181DDB-27A7-304D-AF27-3A6B78F1582B}"/>
              </a:ext>
            </a:extLst>
          </p:cNvPr>
          <p:cNvSpPr txBox="1"/>
          <p:nvPr/>
        </p:nvSpPr>
        <p:spPr>
          <a:xfrm>
            <a:off x="6177208" y="3200447"/>
            <a:ext cx="32716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Arial"/>
                <a:cs typeface="Arial"/>
              </a:rPr>
              <a:t>Safety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8A29E7-3D56-A1F7-1E54-1A0FD13099D5}"/>
              </a:ext>
            </a:extLst>
          </p:cNvPr>
          <p:cNvSpPr txBox="1"/>
          <p:nvPr/>
        </p:nvSpPr>
        <p:spPr>
          <a:xfrm>
            <a:off x="5088499" y="5542555"/>
            <a:ext cx="405513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Prevalent</a:t>
            </a:r>
            <a:r>
              <a:rPr lang="en-GB" sz="2400" dirty="0">
                <a:latin typeface="Arial"/>
                <a:cs typeface="Arial"/>
              </a:rPr>
              <a:t> and ongoing technical advances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D1B2F4-7CF0-EEA0-582F-CACB6622D744}"/>
              </a:ext>
            </a:extLst>
          </p:cNvPr>
          <p:cNvSpPr txBox="1"/>
          <p:nvPr/>
        </p:nvSpPr>
        <p:spPr>
          <a:xfrm>
            <a:off x="261178" y="5539733"/>
            <a:ext cx="335408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Accessible and Available </a:t>
            </a:r>
            <a:r>
              <a:rPr lang="en-GB" sz="2400">
                <a:latin typeface="Arial"/>
                <a:cs typeface="Arial"/>
              </a:rPr>
              <a:t>Communication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7610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D745B-9316-ECE2-397F-E97FA7C1B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748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Questions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u="sng">
                <a:latin typeface="Arial"/>
                <a:cs typeface="Arial"/>
              </a:rPr>
              <a:t>and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u="sng">
                <a:latin typeface="Arial"/>
                <a:cs typeface="Arial"/>
              </a:rPr>
              <a:t>Answers</a:t>
            </a:r>
            <a:endParaRPr lang="en-GB" b="1" u="sng" dirty="0" err="1">
              <a:latin typeface="Arial"/>
              <a:cs typeface="Arial"/>
            </a:endParaRPr>
          </a:p>
        </p:txBody>
      </p:sp>
      <p:pic>
        <p:nvPicPr>
          <p:cNvPr id="3" name="Content Placeholder 2" descr="Customer review with solid fill">
            <a:extLst>
              <a:ext uri="{FF2B5EF4-FFF2-40B4-BE49-F238E27FC236}">
                <a16:creationId xmlns:a16="http://schemas.microsoft.com/office/drawing/2014/main" id="{C5E57DE0-43FA-B02F-6F12-0A5EADEAEA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1220" y="1713671"/>
            <a:ext cx="5183840" cy="5251075"/>
          </a:xfrm>
          <a:prstGeom prst="rect">
            <a:avLst/>
          </a:prstGeom>
        </p:spPr>
      </p:pic>
      <p:pic>
        <p:nvPicPr>
          <p:cNvPr id="4" name="Graphic 3" descr="Customer review outline">
            <a:extLst>
              <a:ext uri="{FF2B5EF4-FFF2-40B4-BE49-F238E27FC236}">
                <a16:creationId xmlns:a16="http://schemas.microsoft.com/office/drawing/2014/main" id="{BD117E61-C653-C8F2-C0A0-5CD0FC38E0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76271" y="1521070"/>
            <a:ext cx="5167677" cy="5101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63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C94A7-14CA-6DB3-D0BD-92786161C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575" y="-3870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References</a:t>
            </a:r>
            <a:endParaRPr lang="en-GB" b="1" u="sng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202B9C-712B-DAE6-728B-5AF40B35F617}"/>
              </a:ext>
            </a:extLst>
          </p:cNvPr>
          <p:cNvSpPr txBox="1"/>
          <p:nvPr/>
        </p:nvSpPr>
        <p:spPr>
          <a:xfrm>
            <a:off x="577341" y="1787010"/>
            <a:ext cx="82202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F42FC-8D8B-A6DB-E189-02F3A6057829}"/>
              </a:ext>
            </a:extLst>
          </p:cNvPr>
          <p:cNvSpPr txBox="1"/>
          <p:nvPr/>
        </p:nvSpPr>
        <p:spPr>
          <a:xfrm>
            <a:off x="166340" y="1243953"/>
            <a:ext cx="9016189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Ferreira, J. C., Elvas, L. B., Correia, R., &amp; Mascarenhas, M. (2025). Empowering Health Professionals with Digital Skills to Improve Patient Care and Daily Workflows. 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Healthcare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329</a:t>
            </a: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Lindberg, B., Nilsson, C., 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Zotterman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D., Söderberg, S. and 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Skär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L. (2013) 'Using information and communication technology in home care for communication between patients, family members, and healthcare professionals: A systematic review'. I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nternational Journal of Telemedicine and Applications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2013, Article ID 461829. Available at: https://doi.org/10.1155/2013/461829</a:t>
            </a:r>
            <a:endParaRPr lang="en-GB" sz="1400"/>
          </a:p>
          <a:p>
            <a:endParaRPr lang="en-GB" sz="1400" dirty="0">
              <a:solidFill>
                <a:srgbClr val="262626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Longhini, J.,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Rossettini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 G. &amp; Palese, A. (2022). Digital Health Competencies Among Health Care Professionals: Systematic Review. Journal of Medical Internet Research 24.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https://doi.org/10.2196/36414</a:t>
            </a:r>
            <a:b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b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Mace, R.A., Mattos, M.K. and 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Vranceanu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A.-M. (2022) ‘Medical care avoidance among patients with chronic pain during the COVID-19 pandemic’, Translational 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Behavioral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Medicine, 12(12), pp. 1102–1105. Available at: https://doi.org/10.1093/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tbm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/ibac070⁠� (Accessed: 2 March 2026).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Moraru, M.,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Ţapcov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V. and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Căpăţînă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V., 2025. Data security and access management in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microsoft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tools: excel, power query and power bi. In 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Technological innovations in digital security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 (pp. 175-183).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</a:t>
            </a:r>
            <a:endParaRPr lang="en-GB" sz="1400">
              <a:solidFill>
                <a:srgbClr val="222222"/>
              </a:solidFill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b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Oxford Learner’s Dictionaries (n.d.) Availability. Available at: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https://www.oxfordlearnersdictionaries.com/definition/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english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availability?q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=availability⁠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� (Accessed: 2 March 2026).</a:t>
            </a:r>
            <a:b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endParaRPr lang="en-GB" sz="14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Oxford Learner’s Dictionaries (n.d.) Accessibility.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https://www.oxfordlearnersdictionaries.com/definition/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english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accessibility?q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=accessibility⁠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� (Accessed: 2March 2026).</a:t>
            </a:r>
            <a:endParaRPr lang="en-GB" sz="1400" dirty="0"/>
          </a:p>
          <a:p>
            <a:endParaRPr lang="en-GB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4653514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Custom 148">
      <a:dk1>
        <a:srgbClr val="262626"/>
      </a:dk1>
      <a:lt1>
        <a:sysClr val="window" lastClr="FFFFFF"/>
      </a:lt1>
      <a:dk2>
        <a:srgbClr val="2F333D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BevelVTI</vt:lpstr>
      <vt:lpstr>  Certificate of Higher Education Skills for the Workplace  (Health &amp; Social Care) Digital Skills and Research Methods (LCHS4007)     Dr. Rajeev Nath</vt:lpstr>
      <vt:lpstr>Objectives</vt:lpstr>
      <vt:lpstr> Improve with Excel</vt:lpstr>
      <vt:lpstr>Benefits and Limitations</vt:lpstr>
      <vt:lpstr>Pros</vt:lpstr>
      <vt:lpstr>Cons</vt:lpstr>
      <vt:lpstr>Conclusion</vt:lpstr>
      <vt:lpstr>Questions and Answers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964</cp:revision>
  <dcterms:created xsi:type="dcterms:W3CDTF">2026-02-26T22:01:59Z</dcterms:created>
  <dcterms:modified xsi:type="dcterms:W3CDTF">2026-03-15T20:55:18Z</dcterms:modified>
</cp:coreProperties>
</file>