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pache_Groovy" TargetMode="External"/><Relationship Id="rId2" Type="http://schemas.openxmlformats.org/officeDocument/2006/relationships/hyperlink" Target="https://en.wikipedia.org/wiki/Flaming_(Internet)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Kotlin_(programming_language)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9A6F0-EEC2-41E4-AABF-D29E5C368D1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Unit Testing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5103D8-C18A-484A-B008-41DA0BB13F9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3666552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109AE-AED5-4977-8DEB-AB77E7BAA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9773B-8B49-460E-8450-19A5568DAD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You’ll study the theory of this in depth with Mike.</a:t>
            </a:r>
          </a:p>
          <a:p>
            <a:pPr lvl="1"/>
            <a:r>
              <a:rPr lang="en-GB" dirty="0"/>
              <a:t>Quite a large topic, possible on a lot of levels.</a:t>
            </a:r>
          </a:p>
          <a:p>
            <a:r>
              <a:rPr lang="en-GB" dirty="0"/>
              <a:t>Crucially, about building confidence in our code.</a:t>
            </a:r>
          </a:p>
          <a:p>
            <a:r>
              <a:rPr lang="en-GB" dirty="0"/>
              <a:t>Today, we’re only applying the lowest level form of testing – unit testing, which allows us to test a single function.</a:t>
            </a:r>
          </a:p>
          <a:p>
            <a:r>
              <a:rPr lang="en-GB" dirty="0"/>
              <a:t>Before we can do this, however, we’re going to need to look into a slightly different kind of Java project…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47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41546-CD9B-4EE5-A781-F9FAA622B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 automation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3BBC8-ECFE-4A7A-8A95-C17ED2DA17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09351"/>
            <a:ext cx="8596668" cy="4632012"/>
          </a:xfrm>
        </p:spPr>
        <p:txBody>
          <a:bodyPr/>
          <a:lstStyle/>
          <a:p>
            <a:r>
              <a:rPr lang="en-GB" dirty="0"/>
              <a:t>We’ve talked briefly about libraries, and used some small parts of them, such as System.io and </a:t>
            </a:r>
            <a:r>
              <a:rPr lang="en-GB" dirty="0" err="1"/>
              <a:t>java.util</a:t>
            </a:r>
            <a:r>
              <a:rPr lang="en-GB" dirty="0"/>
              <a:t>. Clearly, however, we can’t install every java library or plugin on our local computer without a lot of bloat.</a:t>
            </a:r>
          </a:p>
          <a:p>
            <a:pPr lvl="1"/>
            <a:r>
              <a:rPr lang="en-GB" dirty="0"/>
              <a:t>Still, installing these things manually is annoying – especially in a professional environment where every developer will standardise.</a:t>
            </a:r>
          </a:p>
          <a:p>
            <a:pPr lvl="1"/>
            <a:r>
              <a:rPr lang="en-GB" dirty="0"/>
              <a:t>We use repositories – places we can download a specified version from (usually) the internet.</a:t>
            </a:r>
          </a:p>
          <a:p>
            <a:r>
              <a:rPr lang="en-GB" dirty="0"/>
              <a:t>Download libraries/plugins automatically and only when we need them.</a:t>
            </a:r>
          </a:p>
          <a:p>
            <a:pPr lvl="1"/>
            <a:r>
              <a:rPr lang="en-GB" dirty="0"/>
              <a:t>A move towards defining distributable configuration files rather than annoying sets of installers.</a:t>
            </a:r>
          </a:p>
          <a:p>
            <a:pPr lvl="1"/>
            <a:r>
              <a:rPr lang="en-GB" dirty="0"/>
              <a:t>Updating is often as simple as changing a version number in the file.</a:t>
            </a:r>
          </a:p>
          <a:p>
            <a:r>
              <a:rPr lang="en-GB" dirty="0"/>
              <a:t>“Dependency management”</a:t>
            </a:r>
          </a:p>
          <a:p>
            <a:r>
              <a:rPr lang="en-GB" dirty="0"/>
              <a:t>Becomes part of the build process in of itself.</a:t>
            </a:r>
          </a:p>
        </p:txBody>
      </p:sp>
    </p:spTree>
    <p:extLst>
      <p:ext uri="{BB962C8B-B14F-4D97-AF65-F5344CB8AC3E}">
        <p14:creationId xmlns:p14="http://schemas.microsoft.com/office/powerpoint/2010/main" val="2704478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A98A2-5A78-4D81-B037-53C400AC2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Maven, Gradle and 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08358-2ADB-4361-9D45-0A561440B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18407"/>
            <a:ext cx="8596668" cy="4522955"/>
          </a:xfrm>
        </p:spPr>
        <p:txBody>
          <a:bodyPr>
            <a:normAutofit fontScale="92500"/>
          </a:bodyPr>
          <a:lstStyle/>
          <a:p>
            <a:r>
              <a:rPr lang="en-GB" dirty="0"/>
              <a:t>Three differing standards for doing this with Java.</a:t>
            </a:r>
          </a:p>
          <a:p>
            <a:pPr lvl="1"/>
            <a:r>
              <a:rPr lang="en-GB" dirty="0"/>
              <a:t>Some of these tools work with other languages, or as the toolchain for other ecosystems, etc.</a:t>
            </a:r>
          </a:p>
          <a:p>
            <a:r>
              <a:rPr lang="en-GB" dirty="0"/>
              <a:t>Much like where curly brackets go when defining scope and tabs vs spaces, the choice if build automation tool brings a lot of “</a:t>
            </a:r>
            <a:r>
              <a:rPr lang="en-GB" dirty="0">
                <a:hlinkClick r:id="rId2"/>
              </a:rPr>
              <a:t>passion</a:t>
            </a:r>
            <a:r>
              <a:rPr lang="en-GB" dirty="0"/>
              <a:t>” out of developers.</a:t>
            </a:r>
          </a:p>
          <a:p>
            <a:r>
              <a:rPr lang="en-GB" dirty="0"/>
              <a:t>Ant (“Another Neat Tool” by Apache) is the oldest, built on XML. There was a time where it didn’t to dependency management well, causing it to lose market share, to the point it’s now rarely used. It led directly to the development of…</a:t>
            </a:r>
          </a:p>
          <a:p>
            <a:r>
              <a:rPr lang="en-GB" dirty="0"/>
              <a:t>Maven, another Apache tool, also built on XML, which corrected some of the fundamental issues with Ant.</a:t>
            </a:r>
          </a:p>
          <a:p>
            <a:r>
              <a:rPr lang="en-GB" dirty="0"/>
              <a:t>Gradle, a free open source tool which usually defines configuration in </a:t>
            </a:r>
            <a:r>
              <a:rPr lang="en-GB" dirty="0">
                <a:hlinkClick r:id="rId3"/>
              </a:rPr>
              <a:t>Groovy</a:t>
            </a:r>
            <a:r>
              <a:rPr lang="en-GB" dirty="0"/>
              <a:t> or </a:t>
            </a:r>
            <a:r>
              <a:rPr lang="en-GB" dirty="0">
                <a:hlinkClick r:id="rId4"/>
              </a:rPr>
              <a:t>Kotlin</a:t>
            </a:r>
            <a:r>
              <a:rPr lang="en-GB" dirty="0"/>
              <a:t>.</a:t>
            </a:r>
          </a:p>
          <a:p>
            <a:r>
              <a:rPr lang="en-GB" dirty="0"/>
              <a:t>Maven and Gradle are effectively competing standards. We’re going to use Maven because it’s slightly easier, but there’s not much between them.</a:t>
            </a:r>
          </a:p>
        </p:txBody>
      </p:sp>
    </p:spTree>
    <p:extLst>
      <p:ext uri="{BB962C8B-B14F-4D97-AF65-F5344CB8AC3E}">
        <p14:creationId xmlns:p14="http://schemas.microsoft.com/office/powerpoint/2010/main" val="409893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EAB96-2E07-4427-9CC4-45FF210E7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projects…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0410DC-8B9D-4305-B531-D814FD23C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93241"/>
            <a:ext cx="8596668" cy="4548122"/>
          </a:xfrm>
        </p:spPr>
        <p:txBody>
          <a:bodyPr/>
          <a:lstStyle/>
          <a:p>
            <a:r>
              <a:rPr lang="en-GB" dirty="0"/>
              <a:t>There are a few extra steps now when creating a new project.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7164BB-ED68-419C-9883-614B48EF30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2892" y="2184433"/>
            <a:ext cx="5640242" cy="4147855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282EC8A-EDB5-49EA-9505-EEB1CC8BF055}"/>
              </a:ext>
            </a:extLst>
          </p:cNvPr>
          <p:cNvCxnSpPr>
            <a:cxnSpLocks/>
          </p:cNvCxnSpPr>
          <p:nvPr/>
        </p:nvCxnSpPr>
        <p:spPr>
          <a:xfrm>
            <a:off x="4546833" y="2734811"/>
            <a:ext cx="83605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2BC1DC3-DDDD-4F8F-9403-CD5B14E68C13}"/>
              </a:ext>
            </a:extLst>
          </p:cNvPr>
          <p:cNvSpPr txBox="1"/>
          <p:nvPr/>
        </p:nvSpPr>
        <p:spPr>
          <a:xfrm>
            <a:off x="2449585" y="2411645"/>
            <a:ext cx="19960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Select “Maven” </a:t>
            </a:r>
          </a:p>
          <a:p>
            <a:r>
              <a:rPr lang="en-GB" dirty="0"/>
              <a:t>instead of “Java”</a:t>
            </a:r>
          </a:p>
        </p:txBody>
      </p:sp>
    </p:spTree>
    <p:extLst>
      <p:ext uri="{BB962C8B-B14F-4D97-AF65-F5344CB8AC3E}">
        <p14:creationId xmlns:p14="http://schemas.microsoft.com/office/powerpoint/2010/main" val="1977323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90B30-6FD9-4113-8C5F-B775260B2A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29175"/>
            <a:ext cx="8596668" cy="5412188"/>
          </a:xfrm>
        </p:spPr>
        <p:txBody>
          <a:bodyPr/>
          <a:lstStyle/>
          <a:p>
            <a:r>
              <a:rPr lang="en-GB" dirty="0"/>
              <a:t>When you create the project, the IDE will almost certainly automatically open the “Project Object Model” or POM file (pom.xml) – this is how we define our configuration.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When you need to find it again, in IntelliJ it’s in the top level of the project tree: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9D72C5-3C35-4A46-BAA0-EB2515EE0A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628" y="1231652"/>
            <a:ext cx="6349374" cy="19573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8A5C892-4175-4547-BA58-C15711A7F0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440" y="3919845"/>
            <a:ext cx="3562350" cy="139065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3E155F64-EE37-4117-BE97-AC7769084BEF}"/>
              </a:ext>
            </a:extLst>
          </p:cNvPr>
          <p:cNvSpPr/>
          <p:nvPr/>
        </p:nvSpPr>
        <p:spPr>
          <a:xfrm>
            <a:off x="4984057" y="4665505"/>
            <a:ext cx="838899" cy="225902"/>
          </a:xfrm>
          <a:prstGeom prst="ellipse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601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41470-FDC6-4858-BAA1-9000FE7B50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553673"/>
            <a:ext cx="8596668" cy="5487689"/>
          </a:xfrm>
        </p:spPr>
        <p:txBody>
          <a:bodyPr/>
          <a:lstStyle/>
          <a:p>
            <a:r>
              <a:rPr lang="en-GB" dirty="0"/>
              <a:t>Try to create a “Hello World” type project for testing in the same way we always would have: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Try to build this, there’s a good chance it’ll fail with this error: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This is actually a bug in IntelliJ. It’s not defining something it should, but we can work around it. Hopefully this’ll be fixed eventually and the next step can be skipped.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5CD921-C43F-4163-B3BF-94D20D36C2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7852" y="982942"/>
            <a:ext cx="3952875" cy="23145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8489CC-1117-4A55-9F68-E8CF6435FF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3019" y="4100993"/>
            <a:ext cx="3467100" cy="26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18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A097B-881B-4940-B98F-C0922718EF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96287"/>
            <a:ext cx="8596668" cy="5345076"/>
          </a:xfrm>
        </p:spPr>
        <p:txBody>
          <a:bodyPr/>
          <a:lstStyle/>
          <a:p>
            <a:r>
              <a:rPr lang="en-GB" dirty="0"/>
              <a:t>We need to specify the “source” and “target” version – note that these aren’t actually the versions we compile, but the version we require and the oldest version we will support. For JRE8, 1.8 is specific enough. Inside the &lt;project&gt; tags: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 our file should look something like: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Right click the project and reload through Maven:</a:t>
            </a:r>
          </a:p>
          <a:p>
            <a:pPr marL="0" indent="0">
              <a:buNone/>
            </a:pPr>
            <a:r>
              <a:rPr lang="en-GB" dirty="0"/>
              <a:t>And should now compile/run as before.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BE3047-D5CF-4F67-AB24-9E02A046AA1F}"/>
              </a:ext>
            </a:extLst>
          </p:cNvPr>
          <p:cNvSpPr txBox="1"/>
          <p:nvPr/>
        </p:nvSpPr>
        <p:spPr>
          <a:xfrm>
            <a:off x="906011" y="1879134"/>
            <a:ext cx="77262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&lt;</a:t>
            </a:r>
            <a:r>
              <a:rPr lang="en-GB" dirty="0">
                <a:solidFill>
                  <a:srgbClr val="0070C0"/>
                </a:solidFill>
              </a:rPr>
              <a:t>properties</a:t>
            </a:r>
            <a:r>
              <a:rPr lang="en-GB" dirty="0"/>
              <a:t>&gt;</a:t>
            </a:r>
          </a:p>
          <a:p>
            <a:pPr lvl="1"/>
            <a:r>
              <a:rPr lang="en-GB" dirty="0"/>
              <a:t>&lt;</a:t>
            </a:r>
            <a:r>
              <a:rPr lang="en-GB" dirty="0" err="1">
                <a:solidFill>
                  <a:srgbClr val="0070C0"/>
                </a:solidFill>
              </a:rPr>
              <a:t>maven.compiler.source</a:t>
            </a:r>
            <a:r>
              <a:rPr lang="en-GB" dirty="0"/>
              <a:t>&gt;1.8&lt;</a:t>
            </a:r>
            <a:r>
              <a:rPr lang="en-GB" dirty="0">
                <a:solidFill>
                  <a:srgbClr val="0070C0"/>
                </a:solidFill>
              </a:rPr>
              <a:t>/</a:t>
            </a:r>
            <a:r>
              <a:rPr lang="en-GB" dirty="0" err="1">
                <a:solidFill>
                  <a:srgbClr val="0070C0"/>
                </a:solidFill>
              </a:rPr>
              <a:t>maven.compiler.source</a:t>
            </a:r>
            <a:r>
              <a:rPr lang="en-GB" dirty="0"/>
              <a:t>&gt;</a:t>
            </a:r>
          </a:p>
          <a:p>
            <a:r>
              <a:rPr lang="en-GB" dirty="0"/>
              <a:t>	&lt;</a:t>
            </a:r>
            <a:r>
              <a:rPr lang="en-GB" dirty="0" err="1">
                <a:solidFill>
                  <a:srgbClr val="0070C0"/>
                </a:solidFill>
              </a:rPr>
              <a:t>maven.compiler.target</a:t>
            </a:r>
            <a:r>
              <a:rPr lang="en-GB" dirty="0"/>
              <a:t>&gt;1.8&lt;</a:t>
            </a:r>
            <a:r>
              <a:rPr lang="en-GB" dirty="0">
                <a:solidFill>
                  <a:srgbClr val="0070C0"/>
                </a:solidFill>
              </a:rPr>
              <a:t>/</a:t>
            </a:r>
            <a:r>
              <a:rPr lang="en-GB" dirty="0" err="1">
                <a:solidFill>
                  <a:srgbClr val="0070C0"/>
                </a:solidFill>
              </a:rPr>
              <a:t>maven.compiler.target</a:t>
            </a:r>
            <a:r>
              <a:rPr lang="en-GB" dirty="0"/>
              <a:t>&gt;</a:t>
            </a:r>
          </a:p>
          <a:p>
            <a:r>
              <a:rPr lang="en-GB" dirty="0"/>
              <a:t>&lt;</a:t>
            </a:r>
            <a:r>
              <a:rPr lang="en-GB" dirty="0">
                <a:solidFill>
                  <a:srgbClr val="0070C0"/>
                </a:solidFill>
              </a:rPr>
              <a:t>/properties</a:t>
            </a:r>
            <a:r>
              <a:rPr lang="en-GB" dirty="0"/>
              <a:t>&gt;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FF9D30-E5E4-4A06-A10B-A293DDD76E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979" y="2865583"/>
            <a:ext cx="5870395" cy="19702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6C2FB8-4778-4979-B4B4-836DECA2BF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4020" y="5359968"/>
            <a:ext cx="4816504" cy="462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501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5D358-2BE9-450E-8CBE-0282E5382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A4B44-1CB0-44DF-BA58-DF3F3CC17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82824"/>
          </a:xfrm>
        </p:spPr>
        <p:txBody>
          <a:bodyPr>
            <a:normAutofit/>
          </a:bodyPr>
          <a:lstStyle/>
          <a:p>
            <a:r>
              <a:rPr lang="en-GB" dirty="0"/>
              <a:t>To explore testing, we’re going to write a factorial calculator.</a:t>
            </a:r>
          </a:p>
          <a:p>
            <a:r>
              <a:rPr lang="en-GB" dirty="0"/>
              <a:t>If unfamiliar, a factorial (!) is the product of positive integers to an integer. So:</a:t>
            </a:r>
          </a:p>
          <a:p>
            <a:pPr lvl="1"/>
            <a:r>
              <a:rPr lang="en-GB" dirty="0"/>
              <a:t>5! = 1 x 2 x 3 x 4 x 5 = 120</a:t>
            </a:r>
          </a:p>
          <a:p>
            <a:pPr lvl="1"/>
            <a:r>
              <a:rPr lang="en-GB" dirty="0"/>
              <a:t>3! = 1 x 2 x 3 = 6</a:t>
            </a:r>
          </a:p>
          <a:p>
            <a:pPr lvl="1"/>
            <a:r>
              <a:rPr lang="en-GB" dirty="0"/>
              <a:t>1! = 1</a:t>
            </a:r>
          </a:p>
          <a:p>
            <a:pPr lvl="1"/>
            <a:r>
              <a:rPr lang="en-GB" dirty="0"/>
              <a:t>0! = 1 (you can find proofs of this online)</a:t>
            </a:r>
          </a:p>
          <a:p>
            <a:pPr lvl="1"/>
            <a:r>
              <a:rPr lang="en-GB" dirty="0"/>
              <a:t>10! = 1 x 2 x 3… x 9 x 10 = 3,628,800</a:t>
            </a:r>
          </a:p>
          <a:p>
            <a:pPr lvl="1"/>
            <a:r>
              <a:rPr lang="en-GB" dirty="0"/>
              <a:t>-1! = invalid.</a:t>
            </a:r>
          </a:p>
          <a:p>
            <a:r>
              <a:rPr lang="en-GB" dirty="0"/>
              <a:t>This problem requires you to take and return an integer. Take 5-10 mins to write a solution – I want everyone’s to be slightly different!</a:t>
            </a:r>
          </a:p>
          <a:p>
            <a:pPr lvl="1"/>
            <a:r>
              <a:rPr lang="en-GB" dirty="0"/>
              <a:t>Don’t use any maths libraries!</a:t>
            </a:r>
          </a:p>
        </p:txBody>
      </p:sp>
    </p:spTree>
    <p:extLst>
      <p:ext uri="{BB962C8B-B14F-4D97-AF65-F5344CB8AC3E}">
        <p14:creationId xmlns:p14="http://schemas.microsoft.com/office/powerpoint/2010/main" val="14227161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88443-ACFE-428C-8866-92F9F54C9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 this point, you should have a function with a prototype something like:</a:t>
            </a:r>
          </a:p>
          <a:p>
            <a:pPr marL="0" indent="0">
              <a:buNone/>
            </a:pPr>
            <a:r>
              <a:rPr lang="en-GB" dirty="0"/>
              <a:t>			public static int Factorial(int </a:t>
            </a:r>
            <a:r>
              <a:rPr lang="en-GB" dirty="0" err="1"/>
              <a:t>num</a:t>
            </a:r>
            <a:r>
              <a:rPr lang="en-GB" dirty="0"/>
              <a:t>)</a:t>
            </a:r>
          </a:p>
          <a:p>
            <a:r>
              <a:rPr lang="en-GB" dirty="0"/>
              <a:t>To help solve the factorial problem, I’ve effectively already given you tests from the previous slide – in fact, hopefully during the build process you’ve already used these somewhat to check your code.</a:t>
            </a:r>
          </a:p>
        </p:txBody>
      </p:sp>
    </p:spTree>
    <p:extLst>
      <p:ext uri="{BB962C8B-B14F-4D97-AF65-F5344CB8AC3E}">
        <p14:creationId xmlns:p14="http://schemas.microsoft.com/office/powerpoint/2010/main" val="35363530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1416A-A76D-4CF0-BF0E-C957C26A9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41028"/>
          </a:xfrm>
        </p:spPr>
        <p:txBody>
          <a:bodyPr/>
          <a:lstStyle/>
          <a:p>
            <a:r>
              <a:rPr lang="en-GB" dirty="0"/>
              <a:t>Basic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28ECF-393A-4B91-B4FD-BCAA7C3B2A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0629"/>
            <a:ext cx="8596668" cy="4690734"/>
          </a:xfrm>
        </p:spPr>
        <p:txBody>
          <a:bodyPr/>
          <a:lstStyle/>
          <a:p>
            <a:r>
              <a:rPr lang="en-GB" dirty="0"/>
              <a:t>I wrote two solutions, one iterative, one recursive: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86FB7E-AE06-40E6-8201-FAB152DFFA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973" y="1809750"/>
            <a:ext cx="3176508" cy="24434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A25A76-7149-4827-8CAC-F6922302136A}"/>
              </a:ext>
            </a:extLst>
          </p:cNvPr>
          <p:cNvSpPr txBox="1"/>
          <p:nvPr/>
        </p:nvSpPr>
        <p:spPr>
          <a:xfrm>
            <a:off x="6807328" y="493471"/>
            <a:ext cx="4436062" cy="646331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Recursive: a function which calls itself until reaching a “base case”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969F16-A52E-4809-8DCF-2A6D2F41AA92}"/>
              </a:ext>
            </a:extLst>
          </p:cNvPr>
          <p:cNvSpPr txBox="1"/>
          <p:nvPr/>
        </p:nvSpPr>
        <p:spPr>
          <a:xfrm>
            <a:off x="812973" y="4253218"/>
            <a:ext cx="793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We can certainly do some manual testing, so I wrote some basic test code: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2E5793D-5EF4-43A8-8345-827D804D72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0825" y="4964354"/>
            <a:ext cx="6610350" cy="14001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4E30A7E-CEDB-413C-A0F1-9F373A39AA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5544" y="1809750"/>
            <a:ext cx="3364525" cy="2443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743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4933D-835D-419F-9BD6-DCF786C14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43813"/>
            <a:ext cx="8596668" cy="5397550"/>
          </a:xfrm>
        </p:spPr>
        <p:txBody>
          <a:bodyPr>
            <a:normAutofit fontScale="92500"/>
          </a:bodyPr>
          <a:lstStyle/>
          <a:p>
            <a:r>
              <a:rPr lang="en-GB" dirty="0"/>
              <a:t>And I can start entering in a few values and make sure I get the right result: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There’s nothing wrong with doing this. I’ve gained some confidence in my code.</a:t>
            </a:r>
          </a:p>
          <a:p>
            <a:r>
              <a:rPr lang="en-GB" dirty="0"/>
              <a:t>Problem 1: code changes. If I ever want to change this code (e.g. moving to a longer data type) I should fully re-test it. This is a little tedious for this problem, but masses of time wasted in large code bases. When an bug is introduced to old code, it is called </a:t>
            </a:r>
            <a:r>
              <a:rPr lang="en-GB" i="1" dirty="0"/>
              <a:t>regression</a:t>
            </a:r>
            <a:r>
              <a:rPr lang="en-GB" dirty="0"/>
              <a:t>. We want to conduct </a:t>
            </a:r>
            <a:r>
              <a:rPr lang="en-GB" i="1" dirty="0"/>
              <a:t>regression testing </a:t>
            </a:r>
            <a:r>
              <a:rPr lang="en-GB" dirty="0"/>
              <a:t>to avoid it.</a:t>
            </a:r>
          </a:p>
          <a:p>
            <a:r>
              <a:rPr lang="en-GB" dirty="0"/>
              <a:t>Problem 2: developer laziness. I only did 4 tests. I probably should’ve done more, some larger numbers, some smaller negative numbers, some more in the middle. But that’s time consuming and a bit tedious, so I left it at 4. Have I tested by code exhaustively? Probably not. So I have confidence, but maybe that confidence is undue.</a:t>
            </a:r>
          </a:p>
          <a:p>
            <a:pPr lvl="1"/>
            <a:r>
              <a:rPr lang="en-GB" dirty="0"/>
              <a:t>Still, I probably define a relatively small number of tests when I have to hammer the results in manually.</a:t>
            </a:r>
          </a:p>
          <a:p>
            <a:pPr lvl="1"/>
            <a:r>
              <a:rPr lang="en-GB" dirty="0"/>
              <a:t>-1 and 1 look quite similar. Making an error while quickly blasting through hundreds of tests is easy.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A99C0A-9846-4273-BC03-D2A08DBADE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2741" y="1183433"/>
            <a:ext cx="1504950" cy="609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D902143-E489-4995-8036-D6524F0B64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9817" y="1164383"/>
            <a:ext cx="1181100" cy="6286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CBB998-84AE-45C9-935F-84FD61C86E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6844" y="1183433"/>
            <a:ext cx="1095375" cy="6667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590660-A116-4520-B008-22ED118513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82003" y="1240583"/>
            <a:ext cx="1095375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879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C56ED-B789-433A-892B-9AC99A96E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86235"/>
            <a:ext cx="8596668" cy="1320800"/>
          </a:xfrm>
        </p:spPr>
        <p:txBody>
          <a:bodyPr/>
          <a:lstStyle/>
          <a:p>
            <a:r>
              <a:rPr lang="en-GB" dirty="0"/>
              <a:t>Unit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C8954-A30F-414A-9019-5CBD79C7F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059577"/>
            <a:ext cx="8596668" cy="3880773"/>
          </a:xfrm>
        </p:spPr>
        <p:txBody>
          <a:bodyPr/>
          <a:lstStyle/>
          <a:p>
            <a:r>
              <a:rPr lang="en-GB" dirty="0"/>
              <a:t>We can use a framework to solve both problems. Specifically, we’re going to use “JUnit” – a Java Unit Testing framework.</a:t>
            </a:r>
          </a:p>
          <a:p>
            <a:r>
              <a:rPr lang="en-GB" dirty="0"/>
              <a:t>“Unit tests” are tests of individual units of code (functions, classes, etc.) though usually not in the wider context of the program.</a:t>
            </a:r>
          </a:p>
          <a:p>
            <a:r>
              <a:rPr lang="en-GB" dirty="0"/>
              <a:t>Let’s see this by example…</a:t>
            </a:r>
          </a:p>
          <a:p>
            <a:pPr lvl="1"/>
            <a:r>
              <a:rPr lang="en-GB" dirty="0"/>
              <a:t>I’m going to move over to a single function, </a:t>
            </a:r>
          </a:p>
          <a:p>
            <a:pPr marL="457200" lvl="1" indent="0">
              <a:buNone/>
            </a:pPr>
            <a:r>
              <a:rPr lang="en-GB" dirty="0"/>
              <a:t>     just named “factorial”.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2E32C4-3D18-480D-B651-C6712A88D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5994" y="2380377"/>
            <a:ext cx="3874537" cy="405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3123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D4E88-0BEB-4708-8819-6DE6D0C20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0661"/>
          </a:xfrm>
        </p:spPr>
        <p:txBody>
          <a:bodyPr/>
          <a:lstStyle/>
          <a:p>
            <a:r>
              <a:rPr lang="en-GB" dirty="0"/>
              <a:t>JUnit through Maven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930AA-608E-478C-B177-72227B26B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90261"/>
            <a:ext cx="8596668" cy="4651101"/>
          </a:xfrm>
        </p:spPr>
        <p:txBody>
          <a:bodyPr/>
          <a:lstStyle/>
          <a:p>
            <a:r>
              <a:rPr lang="en-GB" dirty="0"/>
              <a:t>We can instruct Maven to download JUnit and make it available to us by modifying our pom.xml and, inside the &lt;project&gt; tags, adding: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Then reload the Maven file as before.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291E66-3ADD-4B46-99AF-67D5FFAA656B}"/>
              </a:ext>
            </a:extLst>
          </p:cNvPr>
          <p:cNvSpPr txBox="1"/>
          <p:nvPr/>
        </p:nvSpPr>
        <p:spPr>
          <a:xfrm>
            <a:off x="1188097" y="2170922"/>
            <a:ext cx="511939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&lt;</a:t>
            </a:r>
            <a:r>
              <a:rPr lang="en-GB" dirty="0">
                <a:solidFill>
                  <a:srgbClr val="0070C0"/>
                </a:solidFill>
              </a:rPr>
              <a:t>dependencies</a:t>
            </a:r>
            <a:r>
              <a:rPr lang="en-GB" dirty="0"/>
              <a:t>&gt;</a:t>
            </a:r>
          </a:p>
          <a:p>
            <a:pPr lvl="1"/>
            <a:r>
              <a:rPr lang="en-GB" dirty="0"/>
              <a:t>&lt;</a:t>
            </a:r>
            <a:r>
              <a:rPr lang="en-GB" dirty="0">
                <a:solidFill>
                  <a:srgbClr val="0070C0"/>
                </a:solidFill>
              </a:rPr>
              <a:t>dependency</a:t>
            </a:r>
            <a:r>
              <a:rPr lang="en-GB" dirty="0"/>
              <a:t>&gt;</a:t>
            </a:r>
          </a:p>
          <a:p>
            <a:r>
              <a:rPr lang="en-GB" dirty="0"/>
              <a:t>		&lt;</a:t>
            </a:r>
            <a:r>
              <a:rPr lang="en-GB" dirty="0" err="1">
                <a:solidFill>
                  <a:srgbClr val="0070C0"/>
                </a:solidFill>
              </a:rPr>
              <a:t>groupId</a:t>
            </a:r>
            <a:r>
              <a:rPr lang="en-GB" dirty="0"/>
              <a:t>&gt;</a:t>
            </a:r>
            <a:r>
              <a:rPr lang="en-GB" dirty="0" err="1"/>
              <a:t>org.junit.jupiter</a:t>
            </a:r>
            <a:r>
              <a:rPr lang="en-GB" dirty="0"/>
              <a:t>&lt;</a:t>
            </a:r>
            <a:r>
              <a:rPr lang="en-GB" dirty="0">
                <a:solidFill>
                  <a:srgbClr val="0070C0"/>
                </a:solidFill>
              </a:rPr>
              <a:t>/</a:t>
            </a:r>
            <a:r>
              <a:rPr lang="en-GB" dirty="0" err="1">
                <a:solidFill>
                  <a:srgbClr val="0070C0"/>
                </a:solidFill>
              </a:rPr>
              <a:t>groupId</a:t>
            </a:r>
            <a:r>
              <a:rPr lang="en-GB" dirty="0"/>
              <a:t>&gt;</a:t>
            </a:r>
          </a:p>
          <a:p>
            <a:r>
              <a:rPr lang="en-GB" dirty="0"/>
              <a:t>		&lt;</a:t>
            </a:r>
            <a:r>
              <a:rPr lang="en-GB" dirty="0" err="1">
                <a:solidFill>
                  <a:srgbClr val="0070C0"/>
                </a:solidFill>
              </a:rPr>
              <a:t>artifactId</a:t>
            </a:r>
            <a:r>
              <a:rPr lang="en-GB" dirty="0"/>
              <a:t>&gt;</a:t>
            </a:r>
            <a:r>
              <a:rPr lang="en-GB" dirty="0" err="1"/>
              <a:t>junit-jupiter</a:t>
            </a:r>
            <a:r>
              <a:rPr lang="en-GB" dirty="0"/>
              <a:t>&lt;</a:t>
            </a:r>
            <a:r>
              <a:rPr lang="en-GB" dirty="0">
                <a:solidFill>
                  <a:srgbClr val="0070C0"/>
                </a:solidFill>
              </a:rPr>
              <a:t>/</a:t>
            </a:r>
            <a:r>
              <a:rPr lang="en-GB" dirty="0" err="1">
                <a:solidFill>
                  <a:srgbClr val="0070C0"/>
                </a:solidFill>
              </a:rPr>
              <a:t>artifactId</a:t>
            </a:r>
            <a:r>
              <a:rPr lang="en-GB" dirty="0"/>
              <a:t>&gt;</a:t>
            </a:r>
          </a:p>
          <a:p>
            <a:r>
              <a:rPr lang="en-GB" dirty="0"/>
              <a:t>		&lt;</a:t>
            </a:r>
            <a:r>
              <a:rPr lang="en-GB" dirty="0">
                <a:solidFill>
                  <a:srgbClr val="0070C0"/>
                </a:solidFill>
              </a:rPr>
              <a:t>version</a:t>
            </a:r>
            <a:r>
              <a:rPr lang="en-GB" dirty="0"/>
              <a:t>&gt;5.4.2&lt;</a:t>
            </a:r>
            <a:r>
              <a:rPr lang="en-GB" dirty="0">
                <a:solidFill>
                  <a:srgbClr val="0070C0"/>
                </a:solidFill>
              </a:rPr>
              <a:t>/version</a:t>
            </a:r>
            <a:r>
              <a:rPr lang="en-GB" dirty="0"/>
              <a:t>&gt;</a:t>
            </a:r>
          </a:p>
          <a:p>
            <a:r>
              <a:rPr lang="en-GB" dirty="0"/>
              <a:t>	&lt;</a:t>
            </a:r>
            <a:r>
              <a:rPr lang="en-GB" dirty="0">
                <a:solidFill>
                  <a:srgbClr val="0070C0"/>
                </a:solidFill>
              </a:rPr>
              <a:t>/dependency</a:t>
            </a:r>
            <a:r>
              <a:rPr lang="en-GB" dirty="0"/>
              <a:t>&gt;</a:t>
            </a:r>
          </a:p>
          <a:p>
            <a:r>
              <a:rPr lang="en-GB" dirty="0"/>
              <a:t>&lt;</a:t>
            </a:r>
            <a:r>
              <a:rPr lang="en-GB" dirty="0">
                <a:solidFill>
                  <a:srgbClr val="0070C0"/>
                </a:solidFill>
              </a:rPr>
              <a:t>/dependencies</a:t>
            </a:r>
            <a:r>
              <a:rPr lang="en-GB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258099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A59B3-CAF6-4BE2-A5FC-E74B663AD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09127"/>
            <a:ext cx="8596668" cy="5332235"/>
          </a:xfrm>
        </p:spPr>
        <p:txBody>
          <a:bodyPr/>
          <a:lstStyle/>
          <a:p>
            <a:r>
              <a:rPr lang="en-GB" dirty="0"/>
              <a:t>We’ll do the manual way first.</a:t>
            </a:r>
          </a:p>
          <a:p>
            <a:r>
              <a:rPr lang="en-GB" dirty="0"/>
              <a:t>Add a Java class under “test\java”. This must be named </a:t>
            </a:r>
            <a:r>
              <a:rPr lang="en-GB" dirty="0" err="1"/>
              <a:t>classnameTest</a:t>
            </a:r>
            <a:r>
              <a:rPr lang="en-GB" dirty="0"/>
              <a:t>. So because my class is named “program”, this must be named </a:t>
            </a:r>
            <a:r>
              <a:rPr lang="en-GB" dirty="0" err="1"/>
              <a:t>programTest</a:t>
            </a:r>
            <a:r>
              <a:rPr lang="en-GB" dirty="0"/>
              <a:t>. </a:t>
            </a:r>
            <a:r>
              <a:rPr lang="en-GB" b="1" dirty="0"/>
              <a:t>This is case sensitive</a:t>
            </a:r>
            <a:r>
              <a:rPr lang="en-GB" dirty="0"/>
              <a:t>.</a:t>
            </a:r>
          </a:p>
          <a:p>
            <a:r>
              <a:rPr lang="en-GB" dirty="0"/>
              <a:t>Add two libraries: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Now we can start making tests.</a:t>
            </a:r>
          </a:p>
          <a:p>
            <a:pPr lvl="1"/>
            <a:r>
              <a:rPr lang="en-GB" dirty="0"/>
              <a:t>Each test is a function. We can combine multiple tests into a single function, but should nonetheless break them up in a logical way.</a:t>
            </a:r>
          </a:p>
          <a:p>
            <a:pPr lvl="1"/>
            <a:r>
              <a:rPr lang="en-GB" dirty="0"/>
              <a:t>Tests should use “assertion” checks. An assertion check is essentially a comparative of values and how they should relate to one another.</a:t>
            </a:r>
          </a:p>
          <a:p>
            <a:pPr lvl="1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476283-0142-4157-B18B-2C808A5CB953}"/>
              </a:ext>
            </a:extLst>
          </p:cNvPr>
          <p:cNvSpPr txBox="1"/>
          <p:nvPr/>
        </p:nvSpPr>
        <p:spPr>
          <a:xfrm>
            <a:off x="802433" y="2523930"/>
            <a:ext cx="86774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import</a:t>
            </a:r>
            <a:r>
              <a:rPr lang="en-GB" dirty="0"/>
              <a:t> </a:t>
            </a:r>
            <a:r>
              <a:rPr lang="en-GB" dirty="0" err="1"/>
              <a:t>org.junit.jupiter.api.</a:t>
            </a:r>
            <a:r>
              <a:rPr lang="en-GB" dirty="0" err="1">
                <a:solidFill>
                  <a:schemeClr val="accent3"/>
                </a:solidFill>
              </a:rPr>
              <a:t>Test</a:t>
            </a:r>
            <a:r>
              <a:rPr lang="en-GB" dirty="0"/>
              <a:t>;</a:t>
            </a:r>
          </a:p>
          <a:p>
            <a:r>
              <a:rPr lang="en-GB" dirty="0">
                <a:solidFill>
                  <a:srgbClr val="0070C0"/>
                </a:solidFill>
              </a:rPr>
              <a:t>import static </a:t>
            </a:r>
            <a:r>
              <a:rPr lang="en-GB" dirty="0" err="1"/>
              <a:t>org.junit.jupiter.api.Assertions</a:t>
            </a:r>
            <a:r>
              <a:rPr lang="en-GB" dirty="0"/>
              <a:t>.*;</a:t>
            </a:r>
          </a:p>
        </p:txBody>
      </p:sp>
    </p:spTree>
    <p:extLst>
      <p:ext uri="{BB962C8B-B14F-4D97-AF65-F5344CB8AC3E}">
        <p14:creationId xmlns:p14="http://schemas.microsoft.com/office/powerpoint/2010/main" val="25342719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1AB63-C215-46D5-9846-6FED8DD33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Assertions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239C3-8C2B-479D-A6AC-51ECBA00D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of the time, we’ll use:</a:t>
            </a:r>
          </a:p>
          <a:p>
            <a:pPr lvl="1"/>
            <a:r>
              <a:rPr lang="en-GB" dirty="0" err="1"/>
              <a:t>assertEquals</a:t>
            </a:r>
            <a:r>
              <a:rPr lang="en-GB" dirty="0"/>
              <a:t>(value1, value2)</a:t>
            </a:r>
          </a:p>
          <a:p>
            <a:pPr lvl="1"/>
            <a:r>
              <a:rPr lang="en-GB" dirty="0" err="1"/>
              <a:t>assertNotEquals</a:t>
            </a:r>
            <a:r>
              <a:rPr lang="en-GB" dirty="0"/>
              <a:t>(value1, value2)</a:t>
            </a:r>
          </a:p>
          <a:p>
            <a:pPr lvl="1"/>
            <a:r>
              <a:rPr lang="en-GB" dirty="0" err="1"/>
              <a:t>assertArrayEquals</a:t>
            </a:r>
            <a:r>
              <a:rPr lang="en-GB" dirty="0"/>
              <a:t>(value1, value2)</a:t>
            </a:r>
          </a:p>
          <a:p>
            <a:r>
              <a:rPr lang="en-GB" dirty="0"/>
              <a:t>But it’s also worth knowing about:</a:t>
            </a:r>
          </a:p>
          <a:p>
            <a:pPr lvl="1"/>
            <a:r>
              <a:rPr lang="en-GB" dirty="0" err="1"/>
              <a:t>assertDoesNotThrow</a:t>
            </a:r>
            <a:r>
              <a:rPr lang="en-GB" dirty="0"/>
              <a:t>(function) – makes sure the function doesn’t throw an error</a:t>
            </a:r>
          </a:p>
          <a:p>
            <a:pPr lvl="1"/>
            <a:r>
              <a:rPr lang="en-GB" dirty="0" err="1"/>
              <a:t>assertNotNull</a:t>
            </a:r>
            <a:r>
              <a:rPr lang="en-GB" dirty="0"/>
              <a:t>(object) – this will make sense (and potentially be useful) once you study OO, but just take note of it for now.</a:t>
            </a:r>
          </a:p>
          <a:p>
            <a:pPr lvl="1"/>
            <a:r>
              <a:rPr lang="en-GB" dirty="0" err="1"/>
              <a:t>assertTrue</a:t>
            </a:r>
            <a:r>
              <a:rPr lang="en-GB" dirty="0"/>
              <a:t>/</a:t>
            </a:r>
            <a:r>
              <a:rPr lang="en-GB" dirty="0" err="1"/>
              <a:t>assertFalse</a:t>
            </a:r>
            <a:r>
              <a:rPr lang="en-GB" dirty="0"/>
              <a:t>(bool)</a:t>
            </a:r>
          </a:p>
          <a:p>
            <a:pPr lvl="1"/>
            <a:r>
              <a:rPr lang="en-GB" dirty="0" err="1"/>
              <a:t>assertAll</a:t>
            </a:r>
            <a:r>
              <a:rPr lang="en-GB" dirty="0"/>
              <a:t>(list of assertions) – lets you combine multiple assertions together.</a:t>
            </a:r>
          </a:p>
        </p:txBody>
      </p:sp>
    </p:spTree>
    <p:extLst>
      <p:ext uri="{BB962C8B-B14F-4D97-AF65-F5344CB8AC3E}">
        <p14:creationId xmlns:p14="http://schemas.microsoft.com/office/powerpoint/2010/main" val="4095310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259A9C59-73AA-4366-BC1A-793009835B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208" y="2724660"/>
            <a:ext cx="5561033" cy="22544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B79366-B549-471C-BC08-97F5FC051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B412B27-AA4C-41B3-90D6-FE4C3D2EA9A7}"/>
              </a:ext>
            </a:extLst>
          </p:cNvPr>
          <p:cNvCxnSpPr>
            <a:cxnSpLocks/>
          </p:cNvCxnSpPr>
          <p:nvPr/>
        </p:nvCxnSpPr>
        <p:spPr>
          <a:xfrm flipH="1">
            <a:off x="1735495" y="1504878"/>
            <a:ext cx="2239346" cy="13102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B264A01-601E-49F8-B6FD-103CC0B5BEE2}"/>
              </a:ext>
            </a:extLst>
          </p:cNvPr>
          <p:cNvSpPr txBox="1"/>
          <p:nvPr/>
        </p:nvSpPr>
        <p:spPr>
          <a:xfrm>
            <a:off x="4040155" y="379911"/>
            <a:ext cx="6358166" cy="923330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This is an </a:t>
            </a:r>
            <a:r>
              <a:rPr lang="en-GB" i="1" dirty="0"/>
              <a:t>annotation</a:t>
            </a:r>
            <a:r>
              <a:rPr lang="en-GB" dirty="0"/>
              <a:t> – it tells the compiler something about the thing which follows. In this case, it specifies that the following function is a test.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DCDE68-77AF-476F-A96F-927CF7F1A0CD}"/>
              </a:ext>
            </a:extLst>
          </p:cNvPr>
          <p:cNvSpPr txBox="1"/>
          <p:nvPr/>
        </p:nvSpPr>
        <p:spPr>
          <a:xfrm>
            <a:off x="6945086" y="2262995"/>
            <a:ext cx="3178629" cy="923330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Here, we actually call our Factorial function with a value and get a result.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345CB44-7883-4169-9AED-553B747DA806}"/>
              </a:ext>
            </a:extLst>
          </p:cNvPr>
          <p:cNvCxnSpPr>
            <a:cxnSpLocks/>
          </p:cNvCxnSpPr>
          <p:nvPr/>
        </p:nvCxnSpPr>
        <p:spPr>
          <a:xfrm flipH="1">
            <a:off x="4889241" y="3159718"/>
            <a:ext cx="1959429" cy="4253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B6A4576C-40A6-4E13-9A21-A281A3CAFD3B}"/>
              </a:ext>
            </a:extLst>
          </p:cNvPr>
          <p:cNvSpPr txBox="1"/>
          <p:nvPr/>
        </p:nvSpPr>
        <p:spPr>
          <a:xfrm>
            <a:off x="6945086" y="3796324"/>
            <a:ext cx="3178629" cy="646331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This is what I know result should be.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A30A99ED-F5FB-4E4C-9C25-847C15ECFC73}"/>
              </a:ext>
            </a:extLst>
          </p:cNvPr>
          <p:cNvCxnSpPr/>
          <p:nvPr/>
        </p:nvCxnSpPr>
        <p:spPr>
          <a:xfrm flipH="1">
            <a:off x="4105469" y="4119489"/>
            <a:ext cx="27432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E2DDCB15-DAB3-49E7-B677-20FB5D115194}"/>
              </a:ext>
            </a:extLst>
          </p:cNvPr>
          <p:cNvSpPr txBox="1"/>
          <p:nvPr/>
        </p:nvSpPr>
        <p:spPr>
          <a:xfrm>
            <a:off x="5159827" y="5004252"/>
            <a:ext cx="3178629" cy="1200329"/>
          </a:xfrm>
          <a:prstGeom prst="rect">
            <a:avLst/>
          </a:prstGeom>
          <a:noFill/>
          <a:ln>
            <a:solidFill>
              <a:schemeClr val="tx1"/>
            </a:solidFill>
            <a:prstDash val="lg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7125925"/>
                      <a:gd name="connsiteY0" fmla="*/ 0 h 369332"/>
                      <a:gd name="connsiteX1" fmla="*/ 522568 w 7125925"/>
                      <a:gd name="connsiteY1" fmla="*/ 0 h 369332"/>
                      <a:gd name="connsiteX2" fmla="*/ 902617 w 7125925"/>
                      <a:gd name="connsiteY2" fmla="*/ 0 h 369332"/>
                      <a:gd name="connsiteX3" fmla="*/ 1638963 w 7125925"/>
                      <a:gd name="connsiteY3" fmla="*/ 0 h 369332"/>
                      <a:gd name="connsiteX4" fmla="*/ 2161531 w 7125925"/>
                      <a:gd name="connsiteY4" fmla="*/ 0 h 369332"/>
                      <a:gd name="connsiteX5" fmla="*/ 2684098 w 7125925"/>
                      <a:gd name="connsiteY5" fmla="*/ 0 h 369332"/>
                      <a:gd name="connsiteX6" fmla="*/ 3420444 w 7125925"/>
                      <a:gd name="connsiteY6" fmla="*/ 0 h 369332"/>
                      <a:gd name="connsiteX7" fmla="*/ 3871753 w 7125925"/>
                      <a:gd name="connsiteY7" fmla="*/ 0 h 369332"/>
                      <a:gd name="connsiteX8" fmla="*/ 4608098 w 7125925"/>
                      <a:gd name="connsiteY8" fmla="*/ 0 h 369332"/>
                      <a:gd name="connsiteX9" fmla="*/ 5344444 w 7125925"/>
                      <a:gd name="connsiteY9" fmla="*/ 0 h 369332"/>
                      <a:gd name="connsiteX10" fmla="*/ 5938271 w 7125925"/>
                      <a:gd name="connsiteY10" fmla="*/ 0 h 369332"/>
                      <a:gd name="connsiteX11" fmla="*/ 7125925 w 7125925"/>
                      <a:gd name="connsiteY11" fmla="*/ 0 h 369332"/>
                      <a:gd name="connsiteX12" fmla="*/ 7125925 w 7125925"/>
                      <a:gd name="connsiteY12" fmla="*/ 369332 h 369332"/>
                      <a:gd name="connsiteX13" fmla="*/ 6745876 w 7125925"/>
                      <a:gd name="connsiteY13" fmla="*/ 369332 h 369332"/>
                      <a:gd name="connsiteX14" fmla="*/ 6009530 w 7125925"/>
                      <a:gd name="connsiteY14" fmla="*/ 369332 h 369332"/>
                      <a:gd name="connsiteX15" fmla="*/ 5558222 w 7125925"/>
                      <a:gd name="connsiteY15" fmla="*/ 369332 h 369332"/>
                      <a:gd name="connsiteX16" fmla="*/ 4964394 w 7125925"/>
                      <a:gd name="connsiteY16" fmla="*/ 369332 h 369332"/>
                      <a:gd name="connsiteX17" fmla="*/ 4228049 w 7125925"/>
                      <a:gd name="connsiteY17" fmla="*/ 369332 h 369332"/>
                      <a:gd name="connsiteX18" fmla="*/ 3634222 w 7125925"/>
                      <a:gd name="connsiteY18" fmla="*/ 369332 h 369332"/>
                      <a:gd name="connsiteX19" fmla="*/ 3254172 w 7125925"/>
                      <a:gd name="connsiteY19" fmla="*/ 369332 h 369332"/>
                      <a:gd name="connsiteX20" fmla="*/ 2802864 w 7125925"/>
                      <a:gd name="connsiteY20" fmla="*/ 369332 h 369332"/>
                      <a:gd name="connsiteX21" fmla="*/ 2066518 w 7125925"/>
                      <a:gd name="connsiteY21" fmla="*/ 369332 h 369332"/>
                      <a:gd name="connsiteX22" fmla="*/ 1472691 w 7125925"/>
                      <a:gd name="connsiteY22" fmla="*/ 369332 h 369332"/>
                      <a:gd name="connsiteX23" fmla="*/ 1021383 w 7125925"/>
                      <a:gd name="connsiteY23" fmla="*/ 369332 h 369332"/>
                      <a:gd name="connsiteX24" fmla="*/ 0 w 7125925"/>
                      <a:gd name="connsiteY24" fmla="*/ 369332 h 369332"/>
                      <a:gd name="connsiteX25" fmla="*/ 0 w 7125925"/>
                      <a:gd name="connsiteY25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125925" h="369332" extrusionOk="0">
                        <a:moveTo>
                          <a:pt x="0" y="0"/>
                        </a:moveTo>
                        <a:cubicBezTo>
                          <a:pt x="109586" y="-40058"/>
                          <a:pt x="412905" y="20879"/>
                          <a:pt x="522568" y="0"/>
                        </a:cubicBezTo>
                        <a:cubicBezTo>
                          <a:pt x="632231" y="-20879"/>
                          <a:pt x="813389" y="12770"/>
                          <a:pt x="902617" y="0"/>
                        </a:cubicBezTo>
                        <a:cubicBezTo>
                          <a:pt x="991845" y="-12770"/>
                          <a:pt x="1336831" y="22461"/>
                          <a:pt x="1638963" y="0"/>
                        </a:cubicBezTo>
                        <a:cubicBezTo>
                          <a:pt x="1941095" y="-22461"/>
                          <a:pt x="2027538" y="29426"/>
                          <a:pt x="2161531" y="0"/>
                        </a:cubicBezTo>
                        <a:cubicBezTo>
                          <a:pt x="2295524" y="-29426"/>
                          <a:pt x="2436618" y="49807"/>
                          <a:pt x="2684098" y="0"/>
                        </a:cubicBezTo>
                        <a:cubicBezTo>
                          <a:pt x="2931578" y="-49807"/>
                          <a:pt x="3192121" y="49672"/>
                          <a:pt x="3420444" y="0"/>
                        </a:cubicBezTo>
                        <a:cubicBezTo>
                          <a:pt x="3648767" y="-49672"/>
                          <a:pt x="3772603" y="16722"/>
                          <a:pt x="3871753" y="0"/>
                        </a:cubicBezTo>
                        <a:cubicBezTo>
                          <a:pt x="3970903" y="-16722"/>
                          <a:pt x="4410760" y="78082"/>
                          <a:pt x="4608098" y="0"/>
                        </a:cubicBezTo>
                        <a:cubicBezTo>
                          <a:pt x="4805437" y="-78082"/>
                          <a:pt x="5033732" y="53931"/>
                          <a:pt x="5344444" y="0"/>
                        </a:cubicBezTo>
                        <a:cubicBezTo>
                          <a:pt x="5655156" y="-53931"/>
                          <a:pt x="5751821" y="25518"/>
                          <a:pt x="5938271" y="0"/>
                        </a:cubicBezTo>
                        <a:cubicBezTo>
                          <a:pt x="6124721" y="-25518"/>
                          <a:pt x="6709683" y="23942"/>
                          <a:pt x="7125925" y="0"/>
                        </a:cubicBezTo>
                        <a:cubicBezTo>
                          <a:pt x="7149016" y="82749"/>
                          <a:pt x="7114666" y="217141"/>
                          <a:pt x="7125925" y="369332"/>
                        </a:cubicBezTo>
                        <a:cubicBezTo>
                          <a:pt x="6962425" y="379439"/>
                          <a:pt x="6871349" y="328258"/>
                          <a:pt x="6745876" y="369332"/>
                        </a:cubicBezTo>
                        <a:cubicBezTo>
                          <a:pt x="6620403" y="410406"/>
                          <a:pt x="6252250" y="325144"/>
                          <a:pt x="6009530" y="369332"/>
                        </a:cubicBezTo>
                        <a:cubicBezTo>
                          <a:pt x="5766810" y="413520"/>
                          <a:pt x="5716261" y="332440"/>
                          <a:pt x="5558222" y="369332"/>
                        </a:cubicBezTo>
                        <a:cubicBezTo>
                          <a:pt x="5400183" y="406224"/>
                          <a:pt x="5234220" y="351147"/>
                          <a:pt x="4964394" y="369332"/>
                        </a:cubicBezTo>
                        <a:cubicBezTo>
                          <a:pt x="4694568" y="387517"/>
                          <a:pt x="4471131" y="339621"/>
                          <a:pt x="4228049" y="369332"/>
                        </a:cubicBezTo>
                        <a:cubicBezTo>
                          <a:pt x="3984967" y="399043"/>
                          <a:pt x="3862154" y="345319"/>
                          <a:pt x="3634222" y="369332"/>
                        </a:cubicBezTo>
                        <a:cubicBezTo>
                          <a:pt x="3406290" y="393345"/>
                          <a:pt x="3365925" y="357295"/>
                          <a:pt x="3254172" y="369332"/>
                        </a:cubicBezTo>
                        <a:cubicBezTo>
                          <a:pt x="3142419" y="381369"/>
                          <a:pt x="3016856" y="327521"/>
                          <a:pt x="2802864" y="369332"/>
                        </a:cubicBezTo>
                        <a:cubicBezTo>
                          <a:pt x="2588872" y="411143"/>
                          <a:pt x="2416353" y="342432"/>
                          <a:pt x="2066518" y="369332"/>
                        </a:cubicBezTo>
                        <a:cubicBezTo>
                          <a:pt x="1716683" y="396232"/>
                          <a:pt x="1703843" y="306064"/>
                          <a:pt x="1472691" y="369332"/>
                        </a:cubicBezTo>
                        <a:cubicBezTo>
                          <a:pt x="1241539" y="432600"/>
                          <a:pt x="1150848" y="333311"/>
                          <a:pt x="1021383" y="369332"/>
                        </a:cubicBezTo>
                        <a:cubicBezTo>
                          <a:pt x="891918" y="405353"/>
                          <a:pt x="495600" y="288538"/>
                          <a:pt x="0" y="369332"/>
                        </a:cubicBezTo>
                        <a:cubicBezTo>
                          <a:pt x="-18115" y="195134"/>
                          <a:pt x="43045" y="810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/>
              <a:t>This assertion compares what I know the result should be with what I actually get.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AF8A9DE7-3692-44A0-8C8B-23EDC6B7B626}"/>
              </a:ext>
            </a:extLst>
          </p:cNvPr>
          <p:cNvCxnSpPr/>
          <p:nvPr/>
        </p:nvCxnSpPr>
        <p:spPr>
          <a:xfrm flipH="1" flipV="1">
            <a:off x="2547257" y="4693298"/>
            <a:ext cx="2428411" cy="5691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99213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DB9F7-268E-4ECD-B769-070E1E774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867747"/>
            <a:ext cx="8596668" cy="5173616"/>
          </a:xfrm>
        </p:spPr>
        <p:txBody>
          <a:bodyPr/>
          <a:lstStyle/>
          <a:p>
            <a:r>
              <a:rPr lang="en-GB" dirty="0"/>
              <a:t>Of course, if I can save myself some code, I usually will and would probably prefer to write this function as: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Once I’m happy with my tests, I can run them by right clicking on the “java” subfolder of “tests” then “run all tests”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0049B5-8850-4B0D-8DE1-C7DBDC2D77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1568" y="1579984"/>
            <a:ext cx="4648200" cy="1066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B361D5-1DF9-401B-AADF-C06C4907CB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3268" y="3130420"/>
            <a:ext cx="3250853" cy="350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6017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6BD48-02AA-4DA0-AC18-A350C95B0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569167"/>
            <a:ext cx="8596668" cy="5472195"/>
          </a:xfrm>
        </p:spPr>
        <p:txBody>
          <a:bodyPr/>
          <a:lstStyle/>
          <a:p>
            <a:r>
              <a:rPr lang="en-GB" dirty="0"/>
              <a:t>With any luck…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Probably goes without saying, but ticks are good!</a:t>
            </a:r>
          </a:p>
          <a:p>
            <a:r>
              <a:rPr lang="en-GB" dirty="0"/>
              <a:t>If I made a mistake, let’s say I wrote a test like this: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Then I would see: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667250-E8D6-4DAF-9CC0-FD9EDD6518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493" y="1013829"/>
            <a:ext cx="5848350" cy="12287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BE2791-BC1C-4EA9-9ECD-B520B37688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2400" y="3461657"/>
            <a:ext cx="4267200" cy="2000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140FD5-23A5-40AD-8762-FEF53CA161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3905" y="4300341"/>
            <a:ext cx="5285695" cy="218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8467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E0F5A-45DB-4F21-AC01-0778F004E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5336A-26ED-436E-A73C-427A67303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6301964" cy="3880773"/>
          </a:xfrm>
        </p:spPr>
        <p:txBody>
          <a:bodyPr/>
          <a:lstStyle/>
          <a:p>
            <a:r>
              <a:rPr lang="en-GB" dirty="0"/>
              <a:t>I’ve added some more test functions and a few tests.</a:t>
            </a:r>
          </a:p>
          <a:p>
            <a:r>
              <a:rPr lang="en-GB" dirty="0"/>
              <a:t>Write some tests! Think about adding a good range.</a:t>
            </a:r>
          </a:p>
          <a:p>
            <a:r>
              <a:rPr lang="en-GB" dirty="0"/>
              <a:t>You may run into a few issues with large numbers – we’ll fix those shortly.</a:t>
            </a:r>
          </a:p>
          <a:p>
            <a:endParaRPr lang="en-GB" dirty="0"/>
          </a:p>
          <a:p>
            <a:r>
              <a:rPr lang="en-GB" i="1" u="sng" dirty="0"/>
              <a:t>Take about 5 mins to write an appropriate number of tests.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8800A-AA40-4FED-ADE0-713B393974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2725" y="542925"/>
            <a:ext cx="4600575" cy="485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5964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B2FE6-6FDB-406E-ABF6-481AB4B2C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587829"/>
            <a:ext cx="8596668" cy="5453533"/>
          </a:xfrm>
        </p:spPr>
        <p:txBody>
          <a:bodyPr/>
          <a:lstStyle/>
          <a:p>
            <a:r>
              <a:rPr lang="en-GB" dirty="0"/>
              <a:t>I came up with: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F60BF4-D08F-4D73-8E95-416AF32364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2748" y="587829"/>
            <a:ext cx="5095875" cy="46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1882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70A6C-7C98-48D3-A8BE-C5486FC93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494523"/>
            <a:ext cx="8596668" cy="5546840"/>
          </a:xfrm>
        </p:spPr>
        <p:txBody>
          <a:bodyPr/>
          <a:lstStyle/>
          <a:p>
            <a:r>
              <a:rPr lang="en-GB" dirty="0"/>
              <a:t>However there are two problems.</a:t>
            </a:r>
          </a:p>
          <a:p>
            <a:pPr>
              <a:buAutoNum type="arabicParenR"/>
            </a:pPr>
            <a:r>
              <a:rPr lang="en-GB" dirty="0"/>
              <a:t>We very quickly overflow the maximum integer. That is 2147483647 (2</a:t>
            </a:r>
            <a:r>
              <a:rPr lang="en-GB" baseline="30000" dirty="0"/>
              <a:t>31</a:t>
            </a:r>
            <a:r>
              <a:rPr lang="en-GB" dirty="0"/>
              <a:t>). If you were writing tests correctly, you almost certainly hit on this issue, thus didn’t manage to test anything beyond 12!. We could make this a long, but that just kicks the can down the road slightly. Without going into a more detailed solution on data types, we have to recognise this as a limitation of our program and deal with it.</a:t>
            </a:r>
          </a:p>
          <a:p>
            <a:pPr>
              <a:buAutoNum type="arabicParenR"/>
            </a:pPr>
            <a:r>
              <a:rPr lang="en-GB" dirty="0"/>
              <a:t>Negative numbers return -1. This doesn’t really make sense and is used as a sort of rudimentary representation that an error’s occurred. It is, however, extremely dependent on correct interpretation by the user/programmer is an potentially extremely error prone in of itself.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9246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4F2F5-407C-4984-A8A6-41A930B79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CA4EE-4815-4F0D-A9B1-4D8A84C84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74237"/>
            <a:ext cx="8596668" cy="4567125"/>
          </a:xfrm>
        </p:spPr>
        <p:txBody>
          <a:bodyPr/>
          <a:lstStyle/>
          <a:p>
            <a:r>
              <a:rPr lang="en-GB" dirty="0"/>
              <a:t>We’ve already done a little error handling, but let’s take it a step further.</a:t>
            </a:r>
          </a:p>
          <a:p>
            <a:r>
              <a:rPr lang="en-GB" dirty="0"/>
              <a:t>Rather than using existing errors (none of which are eminently) suitable, we can define our own “</a:t>
            </a:r>
            <a:r>
              <a:rPr lang="en-GB" dirty="0" err="1"/>
              <a:t>FactorialException</a:t>
            </a:r>
            <a:r>
              <a:rPr lang="en-GB" dirty="0"/>
              <a:t>”. Make a class in the main/java subfolder: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involves a little object orientation which we’ll gloss over for now. It’s enough to know that we can use the upcoming code to make a new, named exception.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66E90F-AF3C-44AE-A846-3EA0011CDA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7355" y="2569320"/>
            <a:ext cx="3476625" cy="149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2291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27E36-0631-408F-900B-8866DBBD0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924" y="1493072"/>
            <a:ext cx="8596668" cy="3880773"/>
          </a:xfrm>
        </p:spPr>
        <p:txBody>
          <a:bodyPr/>
          <a:lstStyle/>
          <a:p>
            <a:r>
              <a:rPr lang="en-GB" dirty="0"/>
              <a:t>Essentially, if you want to create more exceptions, all you need to do is change the name (to match the filename).</a:t>
            </a:r>
          </a:p>
          <a:p>
            <a:r>
              <a:rPr lang="en-GB" dirty="0"/>
              <a:t>Once done, we can tweak our Factorial function to begin throwing exceptions at appropriate moments.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E0AEA7-D097-4670-AA2D-5FEABFF8F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5" y="333277"/>
            <a:ext cx="3931988" cy="11597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BF915D-B3F7-4363-BC69-A34CAE57C2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8100" y="2656965"/>
            <a:ext cx="7353300" cy="3876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9646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C96BA-21D4-4630-B520-7A34B8B80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43813"/>
            <a:ext cx="8596668" cy="5397550"/>
          </a:xfrm>
        </p:spPr>
        <p:txBody>
          <a:bodyPr/>
          <a:lstStyle/>
          <a:p>
            <a:r>
              <a:rPr lang="en-GB" dirty="0"/>
              <a:t>We can do this with our main: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55741F-00EC-4F84-9C44-3E78868F9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550" y="1371601"/>
            <a:ext cx="415290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9914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AF58F-AB8A-470F-AA80-9F8D80009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46449"/>
            <a:ext cx="8596668" cy="5294914"/>
          </a:xfrm>
        </p:spPr>
        <p:txBody>
          <a:bodyPr/>
          <a:lstStyle/>
          <a:p>
            <a:r>
              <a:rPr lang="en-GB" dirty="0"/>
              <a:t>And modify our tests such that…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D28117-5A7D-4799-A1EA-836099E424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440788"/>
            <a:ext cx="6400800" cy="46005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7F08774-72FC-4B38-B656-0A1CC80E9DBA}"/>
              </a:ext>
            </a:extLst>
          </p:cNvPr>
          <p:cNvSpPr txBox="1"/>
          <p:nvPr/>
        </p:nvSpPr>
        <p:spPr>
          <a:xfrm>
            <a:off x="7078134" y="1847461"/>
            <a:ext cx="40774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odd syntax is called a Lambda expression – don’t worry about it for now, just copy the pattern.</a:t>
            </a:r>
          </a:p>
        </p:txBody>
      </p:sp>
    </p:spTree>
    <p:extLst>
      <p:ext uri="{BB962C8B-B14F-4D97-AF65-F5344CB8AC3E}">
        <p14:creationId xmlns:p14="http://schemas.microsoft.com/office/powerpoint/2010/main" val="18585711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FCB81-545B-49C8-8187-551D45956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1E376-645D-4B2A-A23D-B011BF8E39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 more calculator functions such as basic operations (+, -, *, /), powers, square root, etc.</a:t>
            </a:r>
          </a:p>
          <a:p>
            <a:r>
              <a:rPr lang="en-GB" dirty="0"/>
              <a:t>Add appropriate exceptions and exception handling.</a:t>
            </a:r>
          </a:p>
          <a:p>
            <a:r>
              <a:rPr lang="en-GB" dirty="0"/>
              <a:t>Write lots of tests for each of </a:t>
            </a:r>
            <a:r>
              <a:rPr lang="en-GB"/>
              <a:t>your functions.</a:t>
            </a:r>
          </a:p>
        </p:txBody>
      </p:sp>
    </p:spTree>
    <p:extLst>
      <p:ext uri="{BB962C8B-B14F-4D97-AF65-F5344CB8AC3E}">
        <p14:creationId xmlns:p14="http://schemas.microsoft.com/office/powerpoint/2010/main" val="372911340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2392</TotalTime>
  <Words>2064</Words>
  <Application>Microsoft Office PowerPoint</Application>
  <PresentationFormat>Widescreen</PresentationFormat>
  <Paragraphs>175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Trebuchet MS</vt:lpstr>
      <vt:lpstr>Wingdings 3</vt:lpstr>
      <vt:lpstr>Facet</vt:lpstr>
      <vt:lpstr>Unit Testing</vt:lpstr>
      <vt:lpstr>Testing</vt:lpstr>
      <vt:lpstr>Build automation</vt:lpstr>
      <vt:lpstr>Maven, Gradle and Ant</vt:lpstr>
      <vt:lpstr>Creating projects…</vt:lpstr>
      <vt:lpstr>PowerPoint Presentation</vt:lpstr>
      <vt:lpstr>PowerPoint Presentation</vt:lpstr>
      <vt:lpstr>PowerPoint Presentation</vt:lpstr>
      <vt:lpstr>Exercise</vt:lpstr>
      <vt:lpstr>PowerPoint Presentation</vt:lpstr>
      <vt:lpstr>Basic testing</vt:lpstr>
      <vt:lpstr>PowerPoint Presentation</vt:lpstr>
      <vt:lpstr>Unit tests</vt:lpstr>
      <vt:lpstr>JUnit through Maven</vt:lpstr>
      <vt:lpstr>PowerPoint Presentation</vt:lpstr>
      <vt:lpstr>Assertions</vt:lpstr>
      <vt:lpstr>Example</vt:lpstr>
      <vt:lpstr>PowerPoint Presentation</vt:lpstr>
      <vt:lpstr>PowerPoint Presentation</vt:lpstr>
      <vt:lpstr>Exercise</vt:lpstr>
      <vt:lpstr>PowerPoint Presentation</vt:lpstr>
      <vt:lpstr>PowerPoint Presentation</vt:lpstr>
      <vt:lpstr>Error handling</vt:lpstr>
      <vt:lpstr>PowerPoint Presentation</vt:lpstr>
      <vt:lpstr>PowerPoint Presentation</vt:lpstr>
      <vt:lpstr>PowerPoint Presentation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 Testing</dc:title>
  <dc:creator>Tim Bashford</dc:creator>
  <cp:lastModifiedBy>Tim Bashford</cp:lastModifiedBy>
  <cp:revision>26</cp:revision>
  <dcterms:created xsi:type="dcterms:W3CDTF">2020-10-16T22:18:55Z</dcterms:created>
  <dcterms:modified xsi:type="dcterms:W3CDTF">2020-10-18T14:11:32Z</dcterms:modified>
</cp:coreProperties>
</file>