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90" r:id="rId26"/>
    <p:sldId id="291" r:id="rId27"/>
    <p:sldId id="281" r:id="rId28"/>
    <p:sldId id="282" r:id="rId29"/>
    <p:sldId id="283" r:id="rId30"/>
    <p:sldId id="286" r:id="rId31"/>
    <p:sldId id="285" r:id="rId32"/>
    <p:sldId id="288" r:id="rId33"/>
    <p:sldId id="287" r:id="rId34"/>
    <p:sldId id="289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AFA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>
        <p:scale>
          <a:sx n="75" d="100"/>
          <a:sy n="75" d="100"/>
        </p:scale>
        <p:origin x="-1242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0.wmf"/><Relationship Id="rId1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image" Target="../media/image14.wmf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F2E6C-F9A4-4413-9685-022243EC69B5}" type="datetimeFigureOut">
              <a:rPr lang="en-US" smtClean="0"/>
              <a:pPr/>
              <a:t>2/11/2013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735E6-116E-4C56-B985-5758548F1E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2/11/2013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pPr algn="ctr" eaLnBrk="1" latinLnBrk="0" hangingPunct="1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10" Type="http://schemas.openxmlformats.org/officeDocument/2006/relationships/oleObject" Target="../embeddings/oleObject9.bin"/><Relationship Id="rId4" Type="http://schemas.openxmlformats.org/officeDocument/2006/relationships/oleObject" Target="../embeddings/oleObject3.bin"/><Relationship Id="rId9" Type="http://schemas.openxmlformats.org/officeDocument/2006/relationships/oleObject" Target="../embeddings/oleObject8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3.bin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13" Type="http://schemas.openxmlformats.org/officeDocument/2006/relationships/oleObject" Target="../embeddings/oleObject23.bin"/><Relationship Id="rId3" Type="http://schemas.openxmlformats.org/officeDocument/2006/relationships/image" Target="../media/image20.png"/><Relationship Id="rId7" Type="http://schemas.openxmlformats.org/officeDocument/2006/relationships/oleObject" Target="../embeddings/oleObject17.bin"/><Relationship Id="rId12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6.bin"/><Relationship Id="rId11" Type="http://schemas.openxmlformats.org/officeDocument/2006/relationships/oleObject" Target="../embeddings/oleObject21.bin"/><Relationship Id="rId5" Type="http://schemas.openxmlformats.org/officeDocument/2006/relationships/oleObject" Target="../embeddings/oleObject15.bin"/><Relationship Id="rId10" Type="http://schemas.openxmlformats.org/officeDocument/2006/relationships/oleObject" Target="../embeddings/oleObject20.bin"/><Relationship Id="rId4" Type="http://schemas.openxmlformats.org/officeDocument/2006/relationships/oleObject" Target="../embeddings/oleObject14.bin"/><Relationship Id="rId9" Type="http://schemas.openxmlformats.org/officeDocument/2006/relationships/oleObject" Target="../embeddings/oleObject19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3443310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Outcome 3 : Flywheels</a:t>
            </a:r>
          </a:p>
          <a:p>
            <a:endParaRPr lang="en-US" sz="2800" dirty="0" smtClean="0">
              <a:solidFill>
                <a:srgbClr val="408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Level : </a:t>
            </a:r>
            <a:r>
              <a:rPr lang="en-US" sz="2800" dirty="0" err="1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BSc</a:t>
            </a:r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 2 / HND 2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Lecturer :Tim Tudor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Email : timothy.tudor@smu.ac.uk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Mechanical Principles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6693" t="19097" r="10807" b="69618"/>
          <a:stretch>
            <a:fillRect/>
          </a:stretch>
        </p:blipFill>
        <p:spPr bwMode="auto">
          <a:xfrm>
            <a:off x="928662" y="214290"/>
            <a:ext cx="7429552" cy="1006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928662" y="5000636"/>
            <a:ext cx="7643866" cy="571504"/>
          </a:xfrm>
          <a:prstGeom prst="roundRect">
            <a:avLst/>
          </a:prstGeom>
          <a:solidFill>
            <a:srgbClr val="3BAFAF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1 						(3-4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Elastic constants and their relationships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Two and three-dimensional loading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Volumetric strain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Other Elastic constants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2 						(8-9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Loaded beams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thin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thick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3 						(9-10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Friction Clutches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Gear Trains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Pulleys / Belts</a:t>
            </a: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4 						(4-5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Flywheels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Balancing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Flywheels –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6215106" cy="5267348"/>
          </a:xfrm>
        </p:spPr>
        <p:txBody>
          <a:bodyPr>
            <a:normAutofit fontScale="47500" lnSpcReduction="20000"/>
          </a:bodyPr>
          <a:lstStyle/>
          <a:p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What are flywheels?</a:t>
            </a:r>
          </a:p>
          <a:p>
            <a:endParaRPr lang="en-GB" sz="33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Many machines and engines produce erratic torques which are used to drive rotating shafts.</a:t>
            </a:r>
          </a:p>
          <a:p>
            <a:pPr lvl="1"/>
            <a:endParaRPr lang="en-GB" sz="33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These torques often occur in a cyclic fashion, where torque varies against angle or rotation.</a:t>
            </a:r>
          </a:p>
          <a:p>
            <a:pPr lvl="1"/>
            <a:endParaRPr lang="en-GB" sz="33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Examples:</a:t>
            </a:r>
          </a:p>
          <a:p>
            <a:pPr lvl="2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Reciprocating piston engines</a:t>
            </a:r>
          </a:p>
          <a:p>
            <a:pPr lvl="2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Compressors</a:t>
            </a:r>
          </a:p>
          <a:p>
            <a:pPr lvl="2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Turbines</a:t>
            </a:r>
          </a:p>
          <a:p>
            <a:pPr lvl="2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Reciprocating pumps</a:t>
            </a:r>
          </a:p>
          <a:p>
            <a:pPr lvl="2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Press tools</a:t>
            </a:r>
          </a:p>
          <a:p>
            <a:pPr lvl="2"/>
            <a:endParaRPr lang="en-GB" sz="33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Flywheels are used to smooth the motion of the output shaft and keep the shaft speed to within acceptable limits. </a:t>
            </a:r>
          </a:p>
          <a:p>
            <a:pPr lvl="1"/>
            <a:endParaRPr lang="en-GB" sz="33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3300" dirty="0" smtClean="0">
                <a:latin typeface="Times New Roman" pitchFamily="18" charset="0"/>
                <a:cs typeface="Times New Roman" pitchFamily="18" charset="0"/>
              </a:rPr>
              <a:t>To do this it must reduce the effect of fluctuating torques applied to the shaft.</a:t>
            </a:r>
            <a:endParaRPr lang="en-GB" dirty="0"/>
          </a:p>
        </p:txBody>
      </p:sp>
      <p:pic>
        <p:nvPicPr>
          <p:cNvPr id="4098" name="Picture 2" descr="http://www.drivetrain.com/images/stories/product_imgs_large/flywheel_automotiv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1142984"/>
            <a:ext cx="2157523" cy="1785949"/>
          </a:xfrm>
          <a:prstGeom prst="rect">
            <a:avLst/>
          </a:prstGeom>
          <a:noFill/>
        </p:spPr>
      </p:pic>
      <p:pic>
        <p:nvPicPr>
          <p:cNvPr id="4100" name="Picture 4" descr="http://product-image.tradeindia.com/00135340/b/0/Fly-Whee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3357562"/>
            <a:ext cx="1285884" cy="1482647"/>
          </a:xfrm>
          <a:prstGeom prst="rect">
            <a:avLst/>
          </a:prstGeom>
          <a:noFill/>
        </p:spPr>
      </p:pic>
      <p:pic>
        <p:nvPicPr>
          <p:cNvPr id="4102" name="Picture 6" descr="http://cdn-www.greencar.com/images/flywheel-batteries-to-power-f1/kers-syste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5500702"/>
            <a:ext cx="2224597" cy="1078150"/>
          </a:xfrm>
          <a:prstGeom prst="rect">
            <a:avLst/>
          </a:prstGeom>
          <a:noFill/>
        </p:spPr>
      </p:pic>
      <p:pic>
        <p:nvPicPr>
          <p:cNvPr id="4104" name="Picture 8" descr="http://www.traderscity.com/board/userpix11/4193-ton-niagara-m-flywheel-obi-press-m-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9454" y="3000372"/>
            <a:ext cx="1732352" cy="2309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Flywheels –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5500726" cy="4695844"/>
          </a:xfrm>
        </p:spPr>
        <p:txBody>
          <a:bodyPr>
            <a:normAutofit fontScale="92500" lnSpcReduction="10000"/>
          </a:bodyPr>
          <a:lstStyle/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Flywheels are essentially a device for storing angular kinetic energy. 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store the energy from fluctuations of high torque and release it during times of low torque.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When you accelerate something you give it kinetic energy. 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An objects resistance to change in its velocity is called it’s inertia.</a:t>
            </a:r>
          </a:p>
        </p:txBody>
      </p:sp>
      <p:pic>
        <p:nvPicPr>
          <p:cNvPr id="4" name="Picture 2" descr="http://aussieexotics.com/goober/urraco/1120/flywheel-fro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500306"/>
            <a:ext cx="2790190" cy="1857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Kinetic Energy and Inertia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215370" cy="49101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							</a:t>
            </a:r>
            <a:endParaRPr lang="en-GB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Linear Kinetic Energy  = ½ mv</a:t>
            </a:r>
            <a:r>
              <a:rPr lang="en-GB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Angular Kinetic Energy = ½ I </a:t>
            </a:r>
            <a:r>
              <a:rPr lang="en-GB" sz="2400" b="1" dirty="0" smtClean="0">
                <a:sym typeface="Symbol"/>
              </a:rPr>
              <a:t></a:t>
            </a:r>
            <a:r>
              <a:rPr lang="en-GB" sz="2400" b="1" baseline="30000" dirty="0" smtClean="0"/>
              <a:t>2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Where</a:t>
            </a:r>
          </a:p>
          <a:p>
            <a:pPr lvl="1"/>
            <a:r>
              <a:rPr lang="en-GB" sz="2000" dirty="0" smtClean="0">
                <a:sym typeface="Symbol"/>
              </a:rPr>
              <a:t> 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= Angular Velocity (</a:t>
            </a:r>
            <a:r>
              <a:rPr lang="en-GB" sz="2200" dirty="0" err="1" smtClean="0">
                <a:latin typeface="Times New Roman" pitchFamily="18" charset="0"/>
                <a:cs typeface="Times New Roman" pitchFamily="18" charset="0"/>
              </a:rPr>
              <a:t>Rad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/s)</a:t>
            </a:r>
          </a:p>
          <a:p>
            <a:pPr lvl="1"/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I = Moment of inertia (Kgm</a:t>
            </a:r>
            <a:r>
              <a:rPr lang="en-GB" sz="22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2200" b="1" dirty="0" smtClean="0">
                <a:latin typeface="Times New Roman" pitchFamily="18" charset="0"/>
                <a:cs typeface="Times New Roman" pitchFamily="18" charset="0"/>
              </a:rPr>
              <a:t>I = </a:t>
            </a:r>
            <a:r>
              <a:rPr lang="en-GB" sz="2200" b="1" dirty="0" smtClean="0">
                <a:latin typeface="Times New Roman" pitchFamily="18" charset="0"/>
                <a:cs typeface="Times New Roman" pitchFamily="18" charset="0"/>
              </a:rPr>
              <a:t>Mk</a:t>
            </a:r>
            <a:r>
              <a:rPr lang="en-GB" sz="22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en-GB" sz="2200" b="1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Where M is the mass (Kg) of the rotating component </a:t>
            </a:r>
            <a:r>
              <a:rPr lang="en-GB" sz="220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GB" sz="220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is it’s radius of gyration (m)</a:t>
            </a: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2">
              <a:buNone/>
            </a:pPr>
            <a:endParaRPr lang="en-GB" sz="18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Inertia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215370" cy="4910158"/>
          </a:xfrm>
        </p:spPr>
        <p:txBody>
          <a:bodyPr>
            <a:normAutofit/>
          </a:bodyPr>
          <a:lstStyle/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Often flywheels resemble plain, flat discs.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For a plain disc the inertia can be calculated as;</a:t>
            </a:r>
          </a:p>
          <a:p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Where M is the mass (Kg) of the rotating disc</a:t>
            </a:r>
          </a:p>
          <a:p>
            <a:pPr lvl="1"/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r is the disc’s radius</a:t>
            </a: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2">
              <a:buNone/>
            </a:pPr>
            <a:endParaRPr lang="en-GB" sz="18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4000496" y="3429000"/>
          <a:ext cx="1355725" cy="1071562"/>
        </p:xfrm>
        <a:graphic>
          <a:graphicData uri="http://schemas.openxmlformats.org/presentationml/2006/ole">
            <p:oleObj spid="_x0000_s49154" name="Equation" r:id="rId3" imgW="54576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Acceleration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215370" cy="4910158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When a rotating body changes speed, the angular acceleration is related to the moment of inertia and the applied torque by the formula;</a:t>
            </a:r>
          </a:p>
          <a:p>
            <a:pPr>
              <a:buNone/>
            </a:pPr>
            <a:r>
              <a:rPr lang="en-GB" sz="2400" dirty="0" smtClean="0"/>
              <a:t>					</a:t>
            </a:r>
            <a:r>
              <a:rPr lang="en-GB" sz="3200" b="1" dirty="0" smtClean="0"/>
              <a:t>T =  I</a:t>
            </a:r>
            <a:r>
              <a:rPr lang="en-GB" sz="3200" b="1" dirty="0" smtClean="0">
                <a:sym typeface="Symbol"/>
              </a:rPr>
              <a:t></a:t>
            </a:r>
            <a:endParaRPr lang="en-GB" sz="3200" b="1" dirty="0" smtClean="0"/>
          </a:p>
          <a:p>
            <a:pPr>
              <a:buNone/>
            </a:pPr>
            <a:endParaRPr lang="en-GB" sz="2400" dirty="0" smtClean="0"/>
          </a:p>
          <a:p>
            <a:pPr lvl="1"/>
            <a:r>
              <a:rPr lang="en-GB" sz="2200" dirty="0" smtClean="0">
                <a:sym typeface="Symbol"/>
              </a:rPr>
              <a:t></a:t>
            </a:r>
            <a:r>
              <a:rPr lang="en-GB" sz="2200" dirty="0" smtClean="0"/>
              <a:t> is the angular acceleration (</a:t>
            </a:r>
            <a:r>
              <a:rPr lang="en-GB" sz="2200" dirty="0" err="1" smtClean="0"/>
              <a:t>rad</a:t>
            </a:r>
            <a:r>
              <a:rPr lang="en-GB" sz="2200" dirty="0" smtClean="0"/>
              <a:t>/s</a:t>
            </a:r>
            <a:r>
              <a:rPr lang="en-GB" sz="2200" baseline="30000" dirty="0" smtClean="0"/>
              <a:t>2</a:t>
            </a:r>
            <a:r>
              <a:rPr lang="en-GB" sz="2200" dirty="0" smtClean="0"/>
              <a:t>)</a:t>
            </a:r>
          </a:p>
          <a:p>
            <a:pPr lvl="1"/>
            <a:r>
              <a:rPr lang="en-GB" sz="2200" dirty="0" smtClean="0"/>
              <a:t>T is the applied torque (Nm).</a:t>
            </a:r>
          </a:p>
          <a:p>
            <a:endParaRPr lang="en-GB" sz="2400" dirty="0" smtClean="0"/>
          </a:p>
          <a:p>
            <a:r>
              <a:rPr lang="en-GB" sz="2400" dirty="0" smtClean="0"/>
              <a:t>If you can increase the inertia of a component you can reduce the angular acceleration which will result from a given change in torque.</a:t>
            </a:r>
          </a:p>
          <a:p>
            <a:endParaRPr lang="en-GB" sz="2400" dirty="0" smtClean="0"/>
          </a:p>
          <a:p>
            <a:r>
              <a:rPr lang="en-GB" sz="2400" dirty="0" smtClean="0"/>
              <a:t>Just like linear acceleration, f = ma, the larger the mass, the smaller the acceleration which will result from a given force.</a:t>
            </a: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2">
              <a:buNone/>
            </a:pPr>
            <a:endParaRPr lang="en-GB" sz="18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Flywheels – Fluctuating Torque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215370" cy="4910158"/>
          </a:xfrm>
        </p:spPr>
        <p:txBody>
          <a:bodyPr>
            <a:normAutofit lnSpcReduction="10000"/>
          </a:bodyPr>
          <a:lstStyle/>
          <a:p>
            <a:endParaRPr lang="en-GB" sz="2800" dirty="0" smtClean="0"/>
          </a:p>
          <a:p>
            <a:r>
              <a:rPr lang="en-GB" sz="2800" dirty="0" smtClean="0"/>
              <a:t>Flywheels are used to increase the inertia of a given shaft to reduce the effect of fluctuating torques on output speed.</a:t>
            </a:r>
          </a:p>
          <a:p>
            <a:endParaRPr lang="en-GB" sz="2800" dirty="0" smtClean="0"/>
          </a:p>
          <a:p>
            <a:r>
              <a:rPr lang="en-GB" sz="2800" dirty="0" smtClean="0"/>
              <a:t>If a flywheel is used and an increase in torque occurs;</a:t>
            </a:r>
          </a:p>
          <a:p>
            <a:pPr lvl="1"/>
            <a:r>
              <a:rPr lang="en-GB" dirty="0" smtClean="0"/>
              <a:t>The flywheel will speed up and absorb energy. (T=I</a:t>
            </a:r>
            <a:r>
              <a:rPr lang="en-GB" dirty="0" smtClean="0">
                <a:sym typeface="Symbol"/>
              </a:rPr>
              <a:t> )</a:t>
            </a:r>
            <a:endParaRPr lang="en-GB" dirty="0" smtClean="0"/>
          </a:p>
          <a:p>
            <a:pPr lvl="1"/>
            <a:r>
              <a:rPr lang="en-GB" dirty="0" smtClean="0"/>
              <a:t>The greater the moment of inertia, the more energy it will absorb. (KE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= ½ I </a:t>
            </a:r>
            <a:r>
              <a:rPr lang="en-GB" dirty="0" smtClean="0">
                <a:sym typeface="Symbol"/>
              </a:rPr>
              <a:t>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The result is that it speeds up slower and therefore less than it would do with a smaller moment of inertia. </a:t>
            </a:r>
          </a:p>
          <a:p>
            <a:pPr lvl="1"/>
            <a:r>
              <a:rPr lang="en-GB" dirty="0" smtClean="0"/>
              <a:t>When the torque decreases, the flywheel will slow down but the inertia of the system will limit the amount it slows.</a:t>
            </a:r>
          </a:p>
          <a:p>
            <a:endParaRPr lang="en-GB" sz="1800" dirty="0" smtClean="0"/>
          </a:p>
          <a:p>
            <a:pPr lvl="1"/>
            <a:endParaRPr lang="en-GB" sz="2200" dirty="0" smtClean="0"/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2">
              <a:buNone/>
            </a:pPr>
            <a:endParaRPr lang="en-GB" sz="18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Work Done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215370" cy="4910158"/>
          </a:xfrm>
        </p:spPr>
        <p:txBody>
          <a:bodyPr>
            <a:normAutofit fontScale="92500" lnSpcReduction="10000"/>
          </a:bodyPr>
          <a:lstStyle/>
          <a:p>
            <a:endParaRPr lang="en-GB" sz="2800" dirty="0" smtClean="0"/>
          </a:p>
          <a:p>
            <a:r>
              <a:rPr lang="en-GB" sz="2800" dirty="0" smtClean="0"/>
              <a:t>When a torque is applied to a body and it rotates, the work done is the product of torque , T (Nm) and angle, </a:t>
            </a:r>
            <a:r>
              <a:rPr lang="en-GB" sz="2800" dirty="0" smtClean="0">
                <a:sym typeface="Symbol"/>
              </a:rPr>
              <a:t></a:t>
            </a:r>
            <a:r>
              <a:rPr lang="en-GB" sz="2800" dirty="0" smtClean="0"/>
              <a:t> (radian).</a:t>
            </a:r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          			</a:t>
            </a:r>
            <a:r>
              <a:rPr lang="en-GB" sz="2800" b="1" dirty="0" smtClean="0"/>
              <a:t>Work Done = T </a:t>
            </a:r>
            <a:r>
              <a:rPr lang="en-GB" sz="2800" b="1" dirty="0" smtClean="0">
                <a:sym typeface="Symbol"/>
              </a:rPr>
              <a:t></a:t>
            </a:r>
          </a:p>
          <a:p>
            <a:pPr>
              <a:buNone/>
            </a:pPr>
            <a:endParaRPr lang="en-GB" sz="2800" dirty="0" smtClean="0">
              <a:sym typeface="Symbol"/>
            </a:endParaRPr>
          </a:p>
          <a:p>
            <a:r>
              <a:rPr lang="en-GB" sz="2800" dirty="0" smtClean="0">
                <a:sym typeface="Symbol"/>
              </a:rPr>
              <a:t>This is analogous to linear work done which is force multiplied by distance.</a:t>
            </a:r>
            <a:endParaRPr lang="en-GB" sz="2800" dirty="0" smtClean="0"/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This leads us on to torque – angle diagrams otherwise known as turning moment diagrams.</a:t>
            </a:r>
          </a:p>
          <a:p>
            <a:endParaRPr lang="en-GB" sz="1800" dirty="0" smtClean="0"/>
          </a:p>
          <a:p>
            <a:pPr lvl="1"/>
            <a:endParaRPr lang="en-GB" sz="2200" dirty="0" smtClean="0"/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2">
              <a:buNone/>
            </a:pPr>
            <a:endParaRPr lang="en-GB" sz="18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Turning moment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71472" y="1428736"/>
            <a:ext cx="4643470" cy="5286412"/>
          </a:xfrm>
        </p:spPr>
        <p:txBody>
          <a:bodyPr>
            <a:normAutofit fontScale="55000" lnSpcReduction="20000"/>
          </a:bodyPr>
          <a:lstStyle/>
          <a:p>
            <a:r>
              <a:rPr lang="en-GB" sz="3800" dirty="0" smtClean="0"/>
              <a:t>Consider a graph of torque against crank angle for a typical 4 stroke single cylinder engine.   </a:t>
            </a:r>
          </a:p>
          <a:p>
            <a:endParaRPr lang="en-GB" sz="3800" dirty="0" smtClean="0"/>
          </a:p>
          <a:p>
            <a:r>
              <a:rPr lang="en-GB" sz="3800" dirty="0" smtClean="0"/>
              <a:t>The complete cycle takes two revolutions (4 equal strokes).</a:t>
            </a:r>
          </a:p>
          <a:p>
            <a:endParaRPr lang="en-GB" sz="3800" dirty="0" smtClean="0"/>
          </a:p>
          <a:p>
            <a:r>
              <a:rPr lang="en-GB" sz="3800" dirty="0" smtClean="0"/>
              <a:t>One revolution is 2</a:t>
            </a:r>
            <a:r>
              <a:rPr lang="en-GB" sz="3800" dirty="0" smtClean="0">
                <a:sym typeface="Symbol"/>
              </a:rPr>
              <a:t></a:t>
            </a:r>
            <a:r>
              <a:rPr lang="en-GB" sz="3800" dirty="0" smtClean="0"/>
              <a:t> radians so it takes 4</a:t>
            </a:r>
            <a:r>
              <a:rPr lang="en-GB" sz="3800" dirty="0" smtClean="0">
                <a:sym typeface="Symbol"/>
              </a:rPr>
              <a:t></a:t>
            </a:r>
            <a:r>
              <a:rPr lang="en-GB" sz="3800" dirty="0" smtClean="0"/>
              <a:t> radians to complete the cycle.</a:t>
            </a:r>
            <a:endParaRPr lang="en-GB" sz="3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3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3800" dirty="0" smtClean="0"/>
              <a:t>Only the red part of the diagram represents energy given out (the power stroke). </a:t>
            </a:r>
          </a:p>
          <a:p>
            <a:endParaRPr lang="en-GB" sz="3800" dirty="0" smtClean="0"/>
          </a:p>
          <a:p>
            <a:r>
              <a:rPr lang="en-GB" sz="3800" dirty="0" smtClean="0"/>
              <a:t>The induction, compression and exhaust strokes require negative torque as energy is required to do these. </a:t>
            </a:r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786058"/>
            <a:ext cx="3366673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Turning moment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4500594" cy="4910158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If the machine is to be a successful engine, the area of the red part must be larger than the areas of the grey parts giving a positive mean torque.</a:t>
            </a:r>
          </a:p>
          <a:p>
            <a:endParaRPr lang="en-GB" sz="2400" dirty="0" smtClean="0"/>
          </a:p>
          <a:p>
            <a:r>
              <a:rPr lang="en-GB" sz="2400" dirty="0" smtClean="0"/>
              <a:t> The area above and below the mean line must be equal, by definition of mean. </a:t>
            </a:r>
          </a:p>
          <a:p>
            <a:endParaRPr lang="en-GB" sz="2400" dirty="0" smtClean="0"/>
          </a:p>
          <a:p>
            <a:r>
              <a:rPr lang="en-GB" sz="2400" dirty="0" smtClean="0"/>
              <a:t>The area of the rectangle formed between the mean and zero must be the work output of the engine per cycle.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428868"/>
            <a:ext cx="3482766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Turning moment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6072230" cy="491015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The total work done is</a:t>
            </a:r>
          </a:p>
          <a:p>
            <a:pPr>
              <a:buNone/>
            </a:pPr>
            <a:r>
              <a:rPr lang="en-GB" sz="2400" dirty="0" smtClean="0"/>
              <a:t>	 Work = T </a:t>
            </a:r>
            <a:r>
              <a:rPr lang="en-GB" sz="2400" dirty="0" smtClean="0">
                <a:sym typeface="Symbol"/>
              </a:rPr>
              <a:t></a:t>
            </a:r>
          </a:p>
          <a:p>
            <a:pPr>
              <a:buNone/>
            </a:pPr>
            <a:r>
              <a:rPr lang="en-GB" sz="2400" dirty="0" smtClean="0"/>
              <a:t>	Work  = Tm x 4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</a:t>
            </a:r>
          </a:p>
          <a:p>
            <a:pPr>
              <a:buNone/>
            </a:pPr>
            <a:r>
              <a:rPr lang="en-GB" sz="2400" dirty="0" smtClean="0"/>
              <a:t>	Work  =  net area (</a:t>
            </a:r>
            <a:r>
              <a:rPr lang="en-GB" sz="2400" dirty="0" err="1" smtClean="0"/>
              <a:t>Anet</a:t>
            </a:r>
            <a:r>
              <a:rPr lang="en-GB" sz="2400" dirty="0" smtClean="0"/>
              <a:t>)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Rearranging for mean torque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Tm = </a:t>
            </a:r>
            <a:r>
              <a:rPr lang="en-GB" sz="2400" dirty="0" err="1" smtClean="0"/>
              <a:t>Anet</a:t>
            </a:r>
            <a:r>
              <a:rPr lang="en-GB" sz="2400" dirty="0" smtClean="0"/>
              <a:t>/4</a:t>
            </a:r>
            <a:r>
              <a:rPr lang="en-GB" sz="2400" dirty="0" smtClean="0">
                <a:sym typeface="Symbol"/>
              </a:rPr>
              <a:t>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r>
              <a:rPr lang="en-GB" sz="2400" dirty="0" smtClean="0"/>
              <a:t>Note that the angle is not always 4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but whatever angle corresponds to the cycle.</a:t>
            </a:r>
          </a:p>
          <a:p>
            <a:endParaRPr lang="en-GB" sz="2400" dirty="0" smtClean="0"/>
          </a:p>
          <a:p>
            <a:r>
              <a:rPr lang="en-GB" sz="2400" dirty="0" smtClean="0"/>
              <a:t> For example it would be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 for a 2 stroke engine.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428868"/>
            <a:ext cx="3482766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Coefficient of fluctuation of speed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7929618" cy="491015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We often require the output speed of a machine to be within certain limits</a:t>
            </a:r>
          </a:p>
          <a:p>
            <a:endParaRPr lang="en-GB" sz="2400" dirty="0" smtClean="0"/>
          </a:p>
          <a:p>
            <a:r>
              <a:rPr lang="en-GB" sz="2400" dirty="0" smtClean="0"/>
              <a:t>We may define a coefficient to describe how much the output speed fluctuates from the mean.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pPr>
              <a:buNone/>
            </a:pPr>
            <a:r>
              <a:rPr lang="en-GB" sz="2400" dirty="0" smtClean="0"/>
              <a:t>				</a:t>
            </a:r>
            <a:r>
              <a:rPr lang="en-GB" sz="2400" dirty="0" smtClean="0">
                <a:sym typeface="Symbol"/>
              </a:rPr>
              <a:t></a:t>
            </a:r>
            <a:r>
              <a:rPr lang="en-GB" sz="2400" dirty="0" smtClean="0"/>
              <a:t> = (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- 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)/</a:t>
            </a:r>
            <a:r>
              <a:rPr lang="en-GB" sz="2400" dirty="0" smtClean="0">
                <a:sym typeface="Symbol"/>
              </a:rPr>
              <a:t>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= smallest angular velocity.</a:t>
            </a:r>
          </a:p>
          <a:p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= largest angular velocity.</a:t>
            </a:r>
          </a:p>
          <a:p>
            <a:r>
              <a:rPr lang="en-GB" sz="2400" dirty="0" smtClean="0">
                <a:sym typeface="Symbol"/>
              </a:rPr>
              <a:t></a:t>
            </a:r>
            <a:r>
              <a:rPr lang="en-GB" sz="2400" dirty="0" smtClean="0"/>
              <a:t> = mean angular velocity = (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+ 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)/2</a:t>
            </a:r>
          </a:p>
          <a:p>
            <a:endParaRPr lang="en-GB" sz="2000" dirty="0" smtClean="0"/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Coefficient of fluctuation of speed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7929618" cy="491015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Example: The speed of a shaft fluctuates from 500 to 600 rev/min. Calculate </a:t>
            </a:r>
            <a:r>
              <a:rPr lang="en-GB" sz="2400" dirty="0" smtClean="0">
                <a:sym typeface="Symbol"/>
              </a:rPr>
              <a:t>.</a:t>
            </a:r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=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N1 =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(500/60) = 52.35 </a:t>
            </a:r>
            <a:r>
              <a:rPr lang="en-GB" sz="2400" dirty="0" err="1" smtClean="0"/>
              <a:t>rad</a:t>
            </a:r>
            <a:r>
              <a:rPr lang="en-GB" sz="2400" dirty="0" smtClean="0"/>
              <a:t>/s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=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N2 = 2</a:t>
            </a:r>
            <a:r>
              <a:rPr lang="en-GB" sz="2400" dirty="0" smtClean="0">
                <a:sym typeface="Symbol"/>
              </a:rPr>
              <a:t></a:t>
            </a:r>
            <a:r>
              <a:rPr lang="en-GB" sz="2400" dirty="0" smtClean="0"/>
              <a:t>(600/60) = 62.83 </a:t>
            </a:r>
            <a:r>
              <a:rPr lang="en-GB" sz="2400" dirty="0" err="1" smtClean="0"/>
              <a:t>rad</a:t>
            </a:r>
            <a:r>
              <a:rPr lang="en-GB" sz="2400" dirty="0" smtClean="0"/>
              <a:t>/s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dirty="0" smtClean="0"/>
              <a:t> = (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+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)/2 = 57.59 </a:t>
            </a:r>
            <a:r>
              <a:rPr lang="en-GB" sz="2400" dirty="0" err="1" smtClean="0"/>
              <a:t>rad</a:t>
            </a:r>
            <a:r>
              <a:rPr lang="en-GB" sz="2400" dirty="0" smtClean="0"/>
              <a:t>/s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dirty="0" smtClean="0">
                <a:sym typeface="Symbol"/>
              </a:rPr>
              <a:t></a:t>
            </a:r>
            <a:r>
              <a:rPr lang="en-GB" sz="2400" dirty="0" smtClean="0"/>
              <a:t>= (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-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)/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dirty="0" smtClean="0"/>
              <a:t>= 0.1819</a:t>
            </a:r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pPr>
              <a:buNone/>
            </a:pPr>
            <a:r>
              <a:rPr lang="en-GB" sz="2400" dirty="0" smtClean="0"/>
              <a:t>	Note we could use the speed in rev/min to find </a:t>
            </a:r>
            <a:r>
              <a:rPr lang="en-GB" sz="2400" dirty="0" smtClean="0">
                <a:sym typeface="Symbol"/>
              </a:rPr>
              <a:t>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Mean speed = N</a:t>
            </a:r>
            <a:r>
              <a:rPr lang="en-GB" sz="2400" baseline="-25000" dirty="0" smtClean="0"/>
              <a:t>m</a:t>
            </a:r>
            <a:r>
              <a:rPr lang="en-GB" sz="2400" dirty="0" smtClean="0"/>
              <a:t> = (500 + 600)/2 = 550 rev/min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dirty="0" smtClean="0">
                <a:sym typeface="Symbol"/>
              </a:rPr>
              <a:t></a:t>
            </a:r>
            <a:r>
              <a:rPr lang="en-GB" sz="2400" dirty="0" smtClean="0"/>
              <a:t> = (N2- N1)/N</a:t>
            </a:r>
            <a:r>
              <a:rPr lang="en-GB" sz="2400" baseline="-25000" dirty="0" smtClean="0"/>
              <a:t>m</a:t>
            </a:r>
            <a:r>
              <a:rPr lang="en-GB" sz="2400" dirty="0" smtClean="0"/>
              <a:t>= (100)/550 = 0.1819</a:t>
            </a:r>
          </a:p>
          <a:p>
            <a:endParaRPr lang="en-GB" sz="2000" dirty="0" smtClean="0"/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Coefficient of fluctuation energy</a:t>
            </a:r>
            <a:endParaRPr lang="en-GB" dirty="0"/>
          </a:p>
        </p:txBody>
      </p:sp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5297" name="Object 1"/>
          <p:cNvGraphicFramePr>
            <a:graphicFrameLocks noChangeAspect="1"/>
          </p:cNvGraphicFramePr>
          <p:nvPr/>
        </p:nvGraphicFramePr>
        <p:xfrm>
          <a:off x="714348" y="1571612"/>
          <a:ext cx="4697108" cy="736625"/>
        </p:xfrm>
        <a:graphic>
          <a:graphicData uri="http://schemas.openxmlformats.org/presentationml/2006/ole">
            <p:oleObj spid="_x0000_s55297" name="Equation" r:id="rId3" imgW="2501640" imgH="393480" progId="Equation.3">
              <p:embed/>
            </p:oleObj>
          </a:graphicData>
        </a:graphic>
      </p:graphicFrame>
      <p:graphicFrame>
        <p:nvGraphicFramePr>
          <p:cNvPr id="55299" name="Object 3"/>
          <p:cNvGraphicFramePr>
            <a:graphicFrameLocks noChangeAspect="1"/>
          </p:cNvGraphicFramePr>
          <p:nvPr/>
        </p:nvGraphicFramePr>
        <p:xfrm>
          <a:off x="714348" y="2428868"/>
          <a:ext cx="1617788" cy="1031411"/>
        </p:xfrm>
        <a:graphic>
          <a:graphicData uri="http://schemas.openxmlformats.org/presentationml/2006/ole">
            <p:oleObj spid="_x0000_s55299" name="Equation" r:id="rId4" imgW="914400" imgH="583920" progId="Equation.3">
              <p:embed/>
            </p:oleObj>
          </a:graphicData>
        </a:graphic>
      </p:graphicFrame>
      <p:graphicFrame>
        <p:nvGraphicFramePr>
          <p:cNvPr id="55300" name="Object 4"/>
          <p:cNvGraphicFramePr>
            <a:graphicFrameLocks noChangeAspect="1"/>
          </p:cNvGraphicFramePr>
          <p:nvPr/>
        </p:nvGraphicFramePr>
        <p:xfrm>
          <a:off x="714348" y="3571876"/>
          <a:ext cx="2836398" cy="687612"/>
        </p:xfrm>
        <a:graphic>
          <a:graphicData uri="http://schemas.openxmlformats.org/presentationml/2006/ole">
            <p:oleObj spid="_x0000_s55300" name="Equation" r:id="rId5" imgW="1625400" imgH="393480" progId="Equation.3">
              <p:embed/>
            </p:oleObj>
          </a:graphicData>
        </a:graphic>
      </p:graphicFrame>
      <p:graphicFrame>
        <p:nvGraphicFramePr>
          <p:cNvPr id="55301" name="Object 5"/>
          <p:cNvGraphicFramePr>
            <a:graphicFrameLocks noChangeAspect="1"/>
          </p:cNvGraphicFramePr>
          <p:nvPr/>
        </p:nvGraphicFramePr>
        <p:xfrm>
          <a:off x="4143372" y="3714752"/>
          <a:ext cx="4408330" cy="387735"/>
        </p:xfrm>
        <a:graphic>
          <a:graphicData uri="http://schemas.openxmlformats.org/presentationml/2006/ole">
            <p:oleObj spid="_x0000_s55301" name="Equation" r:id="rId6" imgW="2450880" imgH="215640" progId="Equation.3">
              <p:embed/>
            </p:oleObj>
          </a:graphicData>
        </a:graphic>
      </p:graphicFrame>
      <p:graphicFrame>
        <p:nvGraphicFramePr>
          <p:cNvPr id="55302" name="Object 6"/>
          <p:cNvGraphicFramePr>
            <a:graphicFrameLocks noChangeAspect="1"/>
          </p:cNvGraphicFramePr>
          <p:nvPr/>
        </p:nvGraphicFramePr>
        <p:xfrm>
          <a:off x="3929058" y="5429264"/>
          <a:ext cx="1103518" cy="846136"/>
        </p:xfrm>
        <a:graphic>
          <a:graphicData uri="http://schemas.openxmlformats.org/presentationml/2006/ole">
            <p:oleObj spid="_x0000_s55302" name="Equation" r:id="rId7" imgW="545760" imgH="419040" progId="Equation.3">
              <p:embed/>
            </p:oleObj>
          </a:graphicData>
        </a:graphic>
      </p:graphicFrame>
      <p:graphicFrame>
        <p:nvGraphicFramePr>
          <p:cNvPr id="55303" name="Object 7"/>
          <p:cNvGraphicFramePr>
            <a:graphicFrameLocks noChangeAspect="1"/>
          </p:cNvGraphicFramePr>
          <p:nvPr/>
        </p:nvGraphicFramePr>
        <p:xfrm>
          <a:off x="2500298" y="2714620"/>
          <a:ext cx="3839139" cy="695247"/>
        </p:xfrm>
        <a:graphic>
          <a:graphicData uri="http://schemas.openxmlformats.org/presentationml/2006/ole">
            <p:oleObj spid="_x0000_s55303" name="Equation" r:id="rId8" imgW="2171520" imgH="393480" progId="Equation.3">
              <p:embed/>
            </p:oleObj>
          </a:graphicData>
        </a:graphic>
      </p:graphicFrame>
      <p:graphicFrame>
        <p:nvGraphicFramePr>
          <p:cNvPr id="55304" name="Object 8"/>
          <p:cNvGraphicFramePr>
            <a:graphicFrameLocks noChangeAspect="1"/>
          </p:cNvGraphicFramePr>
          <p:nvPr/>
        </p:nvGraphicFramePr>
        <p:xfrm>
          <a:off x="642910" y="4500570"/>
          <a:ext cx="2034172" cy="706708"/>
        </p:xfrm>
        <a:graphic>
          <a:graphicData uri="http://schemas.openxmlformats.org/presentationml/2006/ole">
            <p:oleObj spid="_x0000_s55304" name="Equation" r:id="rId9" imgW="1130040" imgH="393480" progId="Equation.3">
              <p:embed/>
            </p:oleObj>
          </a:graphicData>
        </a:graphic>
      </p:graphicFrame>
      <p:graphicFrame>
        <p:nvGraphicFramePr>
          <p:cNvPr id="55305" name="Object 9"/>
          <p:cNvGraphicFramePr>
            <a:graphicFrameLocks noChangeAspect="1"/>
          </p:cNvGraphicFramePr>
          <p:nvPr>
            <p:ph sz="quarter" idx="1"/>
          </p:nvPr>
        </p:nvGraphicFramePr>
        <p:xfrm>
          <a:off x="2714612" y="4500570"/>
          <a:ext cx="1041836" cy="687612"/>
        </p:xfrm>
        <a:graphic>
          <a:graphicData uri="http://schemas.openxmlformats.org/presentationml/2006/ole">
            <p:oleObj spid="_x0000_s55305" name="Equation" r:id="rId10" imgW="5968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Applying the equation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7358114" cy="469584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only problem with applying the equation;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... is that it is hard to find the work done, W.</a:t>
            </a:r>
          </a:p>
          <a:p>
            <a:endParaRPr lang="en-GB" sz="2400" dirty="0" smtClean="0"/>
          </a:p>
          <a:p>
            <a:r>
              <a:rPr lang="en-GB" sz="2400" dirty="0" smtClean="0"/>
              <a:t>It is easier to find the greatest fluctuation in energy and equate it to </a:t>
            </a:r>
            <a:r>
              <a:rPr lang="en-GB" sz="2400" dirty="0" smtClean="0">
                <a:sym typeface="Symbol"/>
              </a:rPr>
              <a:t></a:t>
            </a:r>
            <a:r>
              <a:rPr lang="en-GB" sz="2400" dirty="0" smtClean="0"/>
              <a:t>W.</a:t>
            </a:r>
            <a:endParaRPr lang="en-GB" sz="2400" dirty="0"/>
          </a:p>
        </p:txBody>
      </p:sp>
      <p:graphicFrame>
        <p:nvGraphicFramePr>
          <p:cNvPr id="62466" name="Object 2"/>
          <p:cNvGraphicFramePr>
            <a:graphicFrameLocks noChangeAspect="1"/>
          </p:cNvGraphicFramePr>
          <p:nvPr/>
        </p:nvGraphicFramePr>
        <p:xfrm>
          <a:off x="3786182" y="2143116"/>
          <a:ext cx="1103312" cy="846138"/>
        </p:xfrm>
        <a:graphic>
          <a:graphicData uri="http://schemas.openxmlformats.org/presentationml/2006/ole">
            <p:oleObj spid="_x0000_s62466" name="Equation" r:id="rId3" imgW="545760" imgH="419040" progId="Equation.3">
              <p:embed/>
            </p:oleObj>
          </a:graphicData>
        </a:graphic>
      </p:graphicFrame>
      <p:graphicFrame>
        <p:nvGraphicFramePr>
          <p:cNvPr id="62467" name="Object 3"/>
          <p:cNvGraphicFramePr>
            <a:graphicFrameLocks noChangeAspect="1"/>
          </p:cNvGraphicFramePr>
          <p:nvPr/>
        </p:nvGraphicFramePr>
        <p:xfrm>
          <a:off x="2214546" y="5072074"/>
          <a:ext cx="4697413" cy="736600"/>
        </p:xfrm>
        <a:graphic>
          <a:graphicData uri="http://schemas.openxmlformats.org/presentationml/2006/ole">
            <p:oleObj spid="_x0000_s62467" name="Equation" r:id="rId4" imgW="2501640" imgH="393480" progId="Equation.3">
              <p:embed/>
            </p:oleObj>
          </a:graphicData>
        </a:graphic>
      </p:graphicFrame>
      <p:graphicFrame>
        <p:nvGraphicFramePr>
          <p:cNvPr id="62468" name="Object 4"/>
          <p:cNvGraphicFramePr>
            <a:graphicFrameLocks noChangeAspect="1"/>
          </p:cNvGraphicFramePr>
          <p:nvPr/>
        </p:nvGraphicFramePr>
        <p:xfrm>
          <a:off x="1500166" y="6143644"/>
          <a:ext cx="6129338" cy="381000"/>
        </p:xfrm>
        <a:graphic>
          <a:graphicData uri="http://schemas.openxmlformats.org/presentationml/2006/ole">
            <p:oleObj spid="_x0000_s62468" name="Equation" r:id="rId5" imgW="3263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71543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Calculating maximum fluctuation of 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1500174"/>
            <a:ext cx="8143932" cy="4695844"/>
          </a:xfrm>
        </p:spPr>
        <p:txBody>
          <a:bodyPr>
            <a:noAutofit/>
          </a:bodyPr>
          <a:lstStyle/>
          <a:p>
            <a:r>
              <a:rPr lang="en-GB" sz="2000" dirty="0" smtClean="0"/>
              <a:t>Looking at our previous turning moment diagram, but re-arranging it so it starts on the power stroke.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By definition of a mean value, the red area A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must be equal to the blue area A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. </a:t>
            </a:r>
          </a:p>
          <a:p>
            <a:r>
              <a:rPr lang="en-GB" sz="2000" dirty="0" smtClean="0"/>
              <a:t>Let the energy at A be EA.</a:t>
            </a:r>
          </a:p>
          <a:p>
            <a:r>
              <a:rPr lang="en-GB" sz="2000" dirty="0" smtClean="0"/>
              <a:t>The energy at B is EB = EA + A1.</a:t>
            </a:r>
          </a:p>
          <a:p>
            <a:r>
              <a:rPr lang="en-GB" sz="2000" dirty="0" smtClean="0"/>
              <a:t>The energy at C is EC = EB - A2 = EA + A1 - A2 = EA.</a:t>
            </a:r>
          </a:p>
          <a:p>
            <a:r>
              <a:rPr lang="en-GB" sz="2000" dirty="0" smtClean="0"/>
              <a:t>After 1 cycle the energy must be returned to the starting value and obviously points A and C are the same point.</a:t>
            </a:r>
            <a:endParaRPr lang="en-GB" sz="2000" dirty="0"/>
          </a:p>
        </p:txBody>
      </p:sp>
      <p:pic>
        <p:nvPicPr>
          <p:cNvPr id="63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857364"/>
            <a:ext cx="4000880" cy="228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Calculating maximum fluctuation of 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1500174"/>
            <a:ext cx="8143932" cy="4695844"/>
          </a:xfrm>
        </p:spPr>
        <p:txBody>
          <a:bodyPr>
            <a:noAutofit/>
          </a:bodyPr>
          <a:lstStyle/>
          <a:p>
            <a:r>
              <a:rPr lang="en-GB" sz="2400" dirty="0" smtClean="0"/>
              <a:t>From the figures, we can deduce the maximum fluctuation in energy.</a:t>
            </a:r>
          </a:p>
          <a:p>
            <a:endParaRPr lang="en-GB" sz="2400" dirty="0" smtClean="0"/>
          </a:p>
          <a:p>
            <a:r>
              <a:rPr lang="en-GB" sz="2400" dirty="0" smtClean="0"/>
              <a:t> In this case the maximum energy was at B and the minimum at A or C.</a:t>
            </a:r>
          </a:p>
          <a:p>
            <a:endParaRPr lang="en-GB" sz="2400" dirty="0" smtClean="0"/>
          </a:p>
          <a:p>
            <a:r>
              <a:rPr lang="en-GB" sz="2400" dirty="0" smtClean="0"/>
              <a:t>The fluctuation is EA - EB = A1. </a:t>
            </a:r>
          </a:p>
          <a:p>
            <a:endParaRPr lang="en-GB" sz="2400" dirty="0" smtClean="0"/>
          </a:p>
          <a:p>
            <a:r>
              <a:rPr lang="en-GB" sz="2400" dirty="0" smtClean="0"/>
              <a:t>Hence </a:t>
            </a:r>
            <a:r>
              <a:rPr lang="en-GB" sz="2400" dirty="0" smtClean="0">
                <a:sym typeface="Symbol"/>
              </a:rPr>
              <a:t></a:t>
            </a:r>
            <a:r>
              <a:rPr lang="en-GB" sz="2400" dirty="0" smtClean="0"/>
              <a:t>W = A1 in this case.</a:t>
            </a:r>
            <a:endParaRPr lang="en-GB" sz="2400" dirty="0"/>
          </a:p>
        </p:txBody>
      </p:sp>
      <p:pic>
        <p:nvPicPr>
          <p:cNvPr id="63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4071942"/>
            <a:ext cx="4125940" cy="2356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1500174"/>
            <a:ext cx="8143932" cy="4695844"/>
          </a:xfrm>
        </p:spPr>
        <p:txBody>
          <a:bodyPr>
            <a:noAutofit/>
          </a:bodyPr>
          <a:lstStyle/>
          <a:p>
            <a:r>
              <a:rPr lang="en-GB" sz="2400" dirty="0" smtClean="0"/>
              <a:t>Find </a:t>
            </a:r>
            <a:r>
              <a:rPr lang="en-GB" sz="2400" dirty="0" smtClean="0">
                <a:sym typeface="Symbol"/>
              </a:rPr>
              <a:t></a:t>
            </a:r>
            <a:r>
              <a:rPr lang="en-GB" sz="2400" dirty="0" smtClean="0"/>
              <a:t>W for the torque - angle diagram shown.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 The enclosed areas are:</a:t>
            </a:r>
          </a:p>
          <a:p>
            <a:pPr>
              <a:buNone/>
            </a:pPr>
            <a:r>
              <a:rPr lang="en-GB" sz="2400" dirty="0" smtClean="0"/>
              <a:t>		A1 = 400 J    A2 = 800 J  A3 = 550 J   A4 = 150 J</a:t>
            </a:r>
          </a:p>
          <a:p>
            <a:endParaRPr lang="en-GB" sz="2400" dirty="0" smtClean="0"/>
          </a:p>
          <a:p>
            <a:r>
              <a:rPr lang="en-GB" sz="2400" dirty="0" smtClean="0"/>
              <a:t>Also find the moment of inertia for a flywheel which will keep the speed within the range 410 to 416 rev/min.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mass of a suitable flywheel with a radius of gyration of 0.5 m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000240"/>
            <a:ext cx="4179671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1876428"/>
            <a:ext cx="8143932" cy="3767150"/>
          </a:xfrm>
        </p:spPr>
        <p:txBody>
          <a:bodyPr>
            <a:noAutofit/>
          </a:bodyPr>
          <a:lstStyle/>
          <a:p>
            <a:pPr lvl="1"/>
            <a:r>
              <a:rPr lang="en-GB" dirty="0" smtClean="0"/>
              <a:t>Energy at A = E</a:t>
            </a:r>
            <a:r>
              <a:rPr lang="en-GB" baseline="-25000" dirty="0" smtClean="0"/>
              <a:t>A</a:t>
            </a:r>
            <a:endParaRPr lang="en-GB" dirty="0" smtClean="0"/>
          </a:p>
          <a:p>
            <a:pPr lvl="1"/>
            <a:r>
              <a:rPr lang="en-GB" dirty="0" smtClean="0"/>
              <a:t>Energy at B = E</a:t>
            </a:r>
            <a:r>
              <a:rPr lang="en-GB" baseline="-25000" dirty="0" smtClean="0"/>
              <a:t>B</a:t>
            </a:r>
            <a:r>
              <a:rPr lang="en-GB" dirty="0" smtClean="0"/>
              <a:t> = E</a:t>
            </a:r>
            <a:r>
              <a:rPr lang="en-GB" baseline="-25000" dirty="0" smtClean="0"/>
              <a:t>A</a:t>
            </a:r>
            <a:r>
              <a:rPr lang="en-GB" dirty="0" smtClean="0"/>
              <a:t> –A</a:t>
            </a:r>
            <a:r>
              <a:rPr lang="en-GB" baseline="-25000" dirty="0" smtClean="0"/>
              <a:t>1</a:t>
            </a:r>
            <a:r>
              <a:rPr lang="en-GB" dirty="0" smtClean="0"/>
              <a:t> = E</a:t>
            </a:r>
            <a:r>
              <a:rPr lang="en-GB" baseline="-25000" dirty="0" smtClean="0"/>
              <a:t>A</a:t>
            </a:r>
            <a:r>
              <a:rPr lang="en-GB" dirty="0" smtClean="0"/>
              <a:t> – 400</a:t>
            </a:r>
          </a:p>
          <a:p>
            <a:pPr lvl="1"/>
            <a:r>
              <a:rPr lang="en-GB" dirty="0" smtClean="0"/>
              <a:t>Energy at C = E</a:t>
            </a:r>
            <a:r>
              <a:rPr lang="en-GB" baseline="-25000" dirty="0" smtClean="0"/>
              <a:t>C</a:t>
            </a:r>
            <a:r>
              <a:rPr lang="en-GB" dirty="0" smtClean="0"/>
              <a:t> = E</a:t>
            </a:r>
            <a:r>
              <a:rPr lang="en-GB" baseline="-25000" dirty="0" smtClean="0"/>
              <a:t>B</a:t>
            </a:r>
            <a:r>
              <a:rPr lang="en-GB" dirty="0" smtClean="0"/>
              <a:t> +A</a:t>
            </a:r>
            <a:r>
              <a:rPr lang="en-GB" baseline="-25000" dirty="0" smtClean="0"/>
              <a:t>2</a:t>
            </a:r>
            <a:r>
              <a:rPr lang="en-GB" dirty="0" smtClean="0"/>
              <a:t> = E</a:t>
            </a:r>
            <a:r>
              <a:rPr lang="en-GB" baseline="-25000" dirty="0" smtClean="0"/>
              <a:t>A</a:t>
            </a:r>
            <a:r>
              <a:rPr lang="en-GB" dirty="0" smtClean="0"/>
              <a:t> – 400 + 800 = E</a:t>
            </a:r>
            <a:r>
              <a:rPr lang="en-GB" baseline="-25000" dirty="0" smtClean="0"/>
              <a:t>A</a:t>
            </a:r>
            <a:r>
              <a:rPr lang="en-GB" dirty="0" smtClean="0"/>
              <a:t> + 400</a:t>
            </a:r>
          </a:p>
          <a:p>
            <a:pPr lvl="1"/>
            <a:r>
              <a:rPr lang="en-GB" dirty="0" smtClean="0"/>
              <a:t>Energy at D = E</a:t>
            </a:r>
            <a:r>
              <a:rPr lang="en-GB" baseline="-25000" dirty="0" smtClean="0"/>
              <a:t>D</a:t>
            </a:r>
            <a:r>
              <a:rPr lang="en-GB" dirty="0" smtClean="0"/>
              <a:t> = E</a:t>
            </a:r>
            <a:r>
              <a:rPr lang="en-GB" baseline="-25000" dirty="0" smtClean="0"/>
              <a:t>C</a:t>
            </a:r>
            <a:r>
              <a:rPr lang="en-GB" dirty="0" smtClean="0"/>
              <a:t> – A</a:t>
            </a:r>
            <a:r>
              <a:rPr lang="en-GB" baseline="-25000" dirty="0" smtClean="0"/>
              <a:t>3</a:t>
            </a:r>
            <a:r>
              <a:rPr lang="en-GB" dirty="0" smtClean="0"/>
              <a:t>  = E</a:t>
            </a:r>
            <a:r>
              <a:rPr lang="en-GB" baseline="-25000" dirty="0" smtClean="0"/>
              <a:t>A</a:t>
            </a:r>
            <a:r>
              <a:rPr lang="en-GB" dirty="0" smtClean="0"/>
              <a:t> + 400 – 550 = E</a:t>
            </a:r>
            <a:r>
              <a:rPr lang="en-GB" baseline="-25000" dirty="0" smtClean="0"/>
              <a:t>A</a:t>
            </a:r>
            <a:r>
              <a:rPr lang="en-GB" dirty="0" smtClean="0"/>
              <a:t>  – 150</a:t>
            </a:r>
          </a:p>
          <a:p>
            <a:pPr lvl="1"/>
            <a:r>
              <a:rPr lang="en-GB" dirty="0" smtClean="0"/>
              <a:t>Energy at E = E</a:t>
            </a:r>
            <a:r>
              <a:rPr lang="en-GB" baseline="-25000" dirty="0" smtClean="0"/>
              <a:t>E</a:t>
            </a:r>
            <a:r>
              <a:rPr lang="en-GB" dirty="0" smtClean="0"/>
              <a:t> = E</a:t>
            </a:r>
            <a:r>
              <a:rPr lang="en-GB" baseline="-25000" dirty="0" smtClean="0"/>
              <a:t>D </a:t>
            </a:r>
            <a:r>
              <a:rPr lang="en-GB" dirty="0" smtClean="0"/>
              <a:t>+A</a:t>
            </a:r>
            <a:r>
              <a:rPr lang="en-GB" baseline="-25000" dirty="0" smtClean="0"/>
              <a:t>4</a:t>
            </a:r>
            <a:r>
              <a:rPr lang="en-GB" dirty="0" smtClean="0"/>
              <a:t> = E</a:t>
            </a:r>
            <a:r>
              <a:rPr lang="en-GB" baseline="-25000" dirty="0" smtClean="0"/>
              <a:t>A</a:t>
            </a:r>
            <a:r>
              <a:rPr lang="en-GB" dirty="0" smtClean="0"/>
              <a:t>  – 150 + 150 = E</a:t>
            </a:r>
            <a:r>
              <a:rPr lang="en-GB" baseline="-25000" dirty="0" smtClean="0"/>
              <a:t>A</a:t>
            </a:r>
          </a:p>
          <a:p>
            <a:pPr lvl="1"/>
            <a:endParaRPr lang="en-GB" baseline="-25000" dirty="0" smtClean="0"/>
          </a:p>
          <a:p>
            <a:r>
              <a:rPr lang="en-GB" sz="2400" dirty="0" smtClean="0"/>
              <a:t>If the last figure is not equal to E</a:t>
            </a:r>
            <a:r>
              <a:rPr lang="en-GB" sz="2400" baseline="-25000" dirty="0" smtClean="0"/>
              <a:t>A</a:t>
            </a:r>
            <a:r>
              <a:rPr lang="en-GB" sz="2400" dirty="0" smtClean="0"/>
              <a:t> then there would be an error.</a:t>
            </a:r>
          </a:p>
          <a:p>
            <a:r>
              <a:rPr lang="en-GB" sz="2400" dirty="0" smtClean="0"/>
              <a:t>The largest energy value is E</a:t>
            </a:r>
            <a:r>
              <a:rPr lang="en-GB" sz="2400" baseline="-25000" dirty="0" smtClean="0"/>
              <a:t>A</a:t>
            </a:r>
            <a:r>
              <a:rPr lang="en-GB" sz="2400" dirty="0" smtClean="0"/>
              <a:t> + 400 </a:t>
            </a:r>
          </a:p>
          <a:p>
            <a:r>
              <a:rPr lang="en-GB" sz="2400" dirty="0" smtClean="0"/>
              <a:t>The smallest value is E</a:t>
            </a:r>
            <a:r>
              <a:rPr lang="en-GB" sz="2400" baseline="-25000" dirty="0" smtClean="0"/>
              <a:t>A</a:t>
            </a:r>
            <a:r>
              <a:rPr lang="en-GB" sz="2400" dirty="0" smtClean="0"/>
              <a:t> – 400</a:t>
            </a:r>
          </a:p>
          <a:p>
            <a:r>
              <a:rPr lang="en-GB" sz="2400" dirty="0" smtClean="0"/>
              <a:t>So the greatest fluctuation is from +400 to -400 giving 800 Joules.</a:t>
            </a:r>
          </a:p>
          <a:p>
            <a:pPr>
              <a:buNone/>
            </a:pPr>
            <a:r>
              <a:rPr lang="en-GB" sz="2400" b="1" dirty="0" smtClean="0"/>
              <a:t>				</a:t>
            </a:r>
            <a:r>
              <a:rPr lang="en-GB" sz="2400" b="1" dirty="0" smtClean="0">
                <a:sym typeface="Symbol"/>
              </a:rPr>
              <a:t></a:t>
            </a:r>
            <a:r>
              <a:rPr lang="en-GB" sz="2400" b="1" dirty="0" smtClean="0"/>
              <a:t>W = 800 Joules.</a:t>
            </a:r>
          </a:p>
          <a:p>
            <a:pPr lvl="1"/>
            <a:endParaRPr lang="en-GB" sz="22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571480"/>
            <a:ext cx="4179671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2162180"/>
            <a:ext cx="8143932" cy="3767150"/>
          </a:xfrm>
        </p:spPr>
        <p:txBody>
          <a:bodyPr>
            <a:noAutofit/>
          </a:bodyPr>
          <a:lstStyle/>
          <a:p>
            <a:pPr lvl="1"/>
            <a:r>
              <a:rPr lang="en-GB" dirty="0" smtClean="0"/>
              <a:t>To calculated the required inertia we must first calculate the fluctuation of speed and mean angular velocity for use in the following equation;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>
              <a:buNone/>
            </a:pPr>
            <a:r>
              <a:rPr lang="en-GB" sz="2400" dirty="0" smtClean="0"/>
              <a:t>.</a:t>
            </a:r>
          </a:p>
          <a:p>
            <a:pPr lvl="1"/>
            <a:r>
              <a:rPr lang="en-GB" dirty="0" smtClean="0"/>
              <a:t>Mean speed N = (410 + 416)/2 = 413 rev/min.</a:t>
            </a:r>
          </a:p>
          <a:p>
            <a:pPr lvl="1"/>
            <a:r>
              <a:rPr lang="en-GB" dirty="0" smtClean="0"/>
              <a:t>There is no need to convert this into radian in order to find </a:t>
            </a:r>
            <a:r>
              <a:rPr lang="en-GB" dirty="0" smtClean="0">
                <a:sym typeface="Symbol"/>
              </a:rPr>
              <a:t></a:t>
            </a:r>
            <a:endParaRPr lang="en-GB" dirty="0" smtClean="0"/>
          </a:p>
          <a:p>
            <a:pPr lvl="1"/>
            <a:r>
              <a:rPr lang="en-GB" b="1" dirty="0" smtClean="0">
                <a:sym typeface="Symbol"/>
              </a:rPr>
              <a:t></a:t>
            </a:r>
            <a:r>
              <a:rPr lang="en-GB" b="1" dirty="0" smtClean="0"/>
              <a:t> = (</a:t>
            </a:r>
            <a:r>
              <a:rPr lang="en-GB" b="1" dirty="0" smtClean="0">
                <a:sym typeface="Symbol"/>
              </a:rPr>
              <a:t></a:t>
            </a:r>
            <a:r>
              <a:rPr lang="en-GB" b="1" dirty="0" smtClean="0"/>
              <a:t>2 - </a:t>
            </a:r>
            <a:r>
              <a:rPr lang="en-GB" b="1" dirty="0" smtClean="0">
                <a:sym typeface="Symbol"/>
              </a:rPr>
              <a:t></a:t>
            </a:r>
            <a:r>
              <a:rPr lang="en-GB" b="1" dirty="0" smtClean="0"/>
              <a:t>1)/</a:t>
            </a:r>
            <a:r>
              <a:rPr lang="en-GB" b="1" dirty="0" smtClean="0">
                <a:sym typeface="Symbol"/>
              </a:rPr>
              <a:t></a:t>
            </a:r>
            <a:r>
              <a:rPr lang="en-GB" b="1" dirty="0" smtClean="0"/>
              <a:t> = (N</a:t>
            </a:r>
            <a:r>
              <a:rPr lang="en-GB" b="1" baseline="-25000" dirty="0" smtClean="0"/>
              <a:t>2</a:t>
            </a:r>
            <a:r>
              <a:rPr lang="en-GB" b="1" dirty="0" smtClean="0"/>
              <a:t> – N</a:t>
            </a:r>
            <a:r>
              <a:rPr lang="en-GB" b="1" baseline="-25000" dirty="0" smtClean="0"/>
              <a:t>1</a:t>
            </a:r>
            <a:r>
              <a:rPr lang="en-GB" b="1" dirty="0" smtClean="0"/>
              <a:t>)/N = (416 – 410)/413 = 0.01452</a:t>
            </a:r>
          </a:p>
          <a:p>
            <a:pPr lvl="1"/>
            <a:r>
              <a:rPr lang="en-GB" dirty="0" smtClean="0"/>
              <a:t>We do however need the mean angular velocity in </a:t>
            </a:r>
            <a:r>
              <a:rPr lang="en-GB" dirty="0" err="1" smtClean="0"/>
              <a:t>rad</a:t>
            </a:r>
            <a:r>
              <a:rPr lang="en-GB" dirty="0" smtClean="0"/>
              <a:t>/s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ym typeface="Symbol"/>
              </a:rPr>
              <a:t></a:t>
            </a:r>
            <a:r>
              <a:rPr lang="en-GB" b="1" dirty="0" smtClean="0"/>
              <a:t> = 413 x (2</a:t>
            </a:r>
            <a:r>
              <a:rPr lang="en-GB" b="1" dirty="0" smtClean="0">
                <a:sym typeface="Symbol"/>
              </a:rPr>
              <a:t></a:t>
            </a:r>
            <a:r>
              <a:rPr lang="en-GB" b="1" dirty="0" smtClean="0"/>
              <a:t>/60) = 43.25 </a:t>
            </a:r>
            <a:r>
              <a:rPr lang="en-GB" b="1" dirty="0" err="1" smtClean="0"/>
              <a:t>rad</a:t>
            </a:r>
            <a:r>
              <a:rPr lang="en-GB" b="1" dirty="0" smtClean="0"/>
              <a:t>/s</a:t>
            </a:r>
          </a:p>
          <a:p>
            <a:pPr lvl="1"/>
            <a:endParaRPr lang="en-GB" sz="2400" dirty="0" smtClean="0"/>
          </a:p>
          <a:p>
            <a:pPr lvl="1"/>
            <a:endParaRPr lang="en-GB" sz="22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571480"/>
            <a:ext cx="4179671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5538" name="Object 2"/>
          <p:cNvGraphicFramePr>
            <a:graphicFrameLocks noChangeAspect="1"/>
          </p:cNvGraphicFramePr>
          <p:nvPr/>
        </p:nvGraphicFramePr>
        <p:xfrm>
          <a:off x="3857620" y="3357562"/>
          <a:ext cx="1103312" cy="846138"/>
        </p:xfrm>
        <a:graphic>
          <a:graphicData uri="http://schemas.openxmlformats.org/presentationml/2006/ole">
            <p:oleObj spid="_x0000_s65538" name="Equation" r:id="rId4" imgW="54576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571480"/>
            <a:ext cx="4179671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5538" name="Object 2"/>
          <p:cNvGraphicFramePr>
            <a:graphicFrameLocks noChangeAspect="1"/>
          </p:cNvGraphicFramePr>
          <p:nvPr/>
        </p:nvGraphicFramePr>
        <p:xfrm>
          <a:off x="1428728" y="3071810"/>
          <a:ext cx="1103312" cy="846138"/>
        </p:xfrm>
        <a:graphic>
          <a:graphicData uri="http://schemas.openxmlformats.org/presentationml/2006/ole">
            <p:oleObj spid="_x0000_s66562" name="Equation" r:id="rId4" imgW="545760" imgH="419040" progId="Equation.3">
              <p:embed/>
            </p:oleObj>
          </a:graphicData>
        </a:graphic>
      </p:graphicFrame>
      <p:graphicFrame>
        <p:nvGraphicFramePr>
          <p:cNvPr id="66563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500034" y="1571612"/>
          <a:ext cx="2643189" cy="484191"/>
        </p:xfrm>
        <a:graphic>
          <a:graphicData uri="http://schemas.openxmlformats.org/presentationml/2006/ole">
            <p:oleObj spid="_x0000_s66563" name="Equation" r:id="rId5" imgW="1091880" imgH="203040" progId="Equation.3">
              <p:embed/>
            </p:oleObj>
          </a:graphicData>
        </a:graphic>
      </p:graphicFrame>
      <p:graphicFrame>
        <p:nvGraphicFramePr>
          <p:cNvPr id="66564" name="Object 4"/>
          <p:cNvGraphicFramePr>
            <a:graphicFrameLocks noChangeAspect="1"/>
          </p:cNvGraphicFramePr>
          <p:nvPr/>
        </p:nvGraphicFramePr>
        <p:xfrm>
          <a:off x="857224" y="2000246"/>
          <a:ext cx="2582863" cy="484187"/>
        </p:xfrm>
        <a:graphic>
          <a:graphicData uri="http://schemas.openxmlformats.org/presentationml/2006/ole">
            <p:oleObj spid="_x0000_s66564" name="Equation" r:id="rId6" imgW="1066680" imgH="203040" progId="Equation.3">
              <p:embed/>
            </p:oleObj>
          </a:graphicData>
        </a:graphic>
      </p:graphicFrame>
      <p:graphicFrame>
        <p:nvGraphicFramePr>
          <p:cNvPr id="66565" name="Object 5"/>
          <p:cNvGraphicFramePr>
            <a:graphicFrameLocks noChangeAspect="1"/>
          </p:cNvGraphicFramePr>
          <p:nvPr/>
        </p:nvGraphicFramePr>
        <p:xfrm>
          <a:off x="928662" y="2500306"/>
          <a:ext cx="1874837" cy="484187"/>
        </p:xfrm>
        <a:graphic>
          <a:graphicData uri="http://schemas.openxmlformats.org/presentationml/2006/ole">
            <p:oleObj spid="_x0000_s66565" name="Equation" r:id="rId7" imgW="774360" imgH="203040" progId="Equation.3">
              <p:embed/>
            </p:oleObj>
          </a:graphicData>
        </a:graphic>
      </p:graphicFrame>
      <p:graphicFrame>
        <p:nvGraphicFramePr>
          <p:cNvPr id="66566" name="Object 6"/>
          <p:cNvGraphicFramePr>
            <a:graphicFrameLocks noChangeAspect="1"/>
          </p:cNvGraphicFramePr>
          <p:nvPr/>
        </p:nvGraphicFramePr>
        <p:xfrm>
          <a:off x="2500298" y="3071810"/>
          <a:ext cx="2514600" cy="793750"/>
        </p:xfrm>
        <a:graphic>
          <a:graphicData uri="http://schemas.openxmlformats.org/presentationml/2006/ole">
            <p:oleObj spid="_x0000_s66566" name="Equation" r:id="rId8" imgW="1244520" imgH="393480" progId="Equation.3">
              <p:embed/>
            </p:oleObj>
          </a:graphicData>
        </a:graphic>
      </p:graphicFrame>
      <p:graphicFrame>
        <p:nvGraphicFramePr>
          <p:cNvPr id="66567" name="Object 7"/>
          <p:cNvGraphicFramePr>
            <a:graphicFrameLocks noChangeAspect="1"/>
          </p:cNvGraphicFramePr>
          <p:nvPr/>
        </p:nvGraphicFramePr>
        <p:xfrm>
          <a:off x="5072066" y="3214686"/>
          <a:ext cx="1873250" cy="460375"/>
        </p:xfrm>
        <a:graphic>
          <a:graphicData uri="http://schemas.openxmlformats.org/presentationml/2006/ole">
            <p:oleObj spid="_x0000_s66567" name="Equation" r:id="rId9" imgW="927000" imgH="228600" progId="Equation.3">
              <p:embed/>
            </p:oleObj>
          </a:graphicData>
        </a:graphic>
      </p:graphicFrame>
      <p:sp>
        <p:nvSpPr>
          <p:cNvPr id="11" name="Content Placeholder 2"/>
          <p:cNvSpPr txBox="1">
            <a:spLocks/>
          </p:cNvSpPr>
          <p:nvPr/>
        </p:nvSpPr>
        <p:spPr>
          <a:xfrm>
            <a:off x="428596" y="4000504"/>
            <a:ext cx="8143932" cy="192882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548640" marR="0" lvl="1" indent="-228600" algn="l" defTabSz="914400" rtl="0" eaLnBrk="1" fontAlgn="auto" latinLnBrk="0" hangingPunct="1">
              <a:lnSpc>
                <a:spcPct val="100000"/>
              </a:lnSpc>
              <a:spcBef>
                <a:spcPts val="37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 calculate the mass of the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flywheel we rearrange the following formula;</a:t>
            </a:r>
          </a:p>
          <a:p>
            <a:pPr marL="548640" marR="0" lvl="1" indent="-228600" algn="l" defTabSz="914400" rtl="0" eaLnBrk="1" fontAlgn="auto" latinLnBrk="0" hangingPunct="1">
              <a:lnSpc>
                <a:spcPct val="100000"/>
              </a:lnSpc>
              <a:spcBef>
                <a:spcPts val="37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66568" name="Object 8"/>
          <p:cNvGraphicFramePr>
            <a:graphicFrameLocks noChangeAspect="1"/>
          </p:cNvGraphicFramePr>
          <p:nvPr/>
        </p:nvGraphicFramePr>
        <p:xfrm>
          <a:off x="3571868" y="4572008"/>
          <a:ext cx="1077912" cy="411163"/>
        </p:xfrm>
        <a:graphic>
          <a:graphicData uri="http://schemas.openxmlformats.org/presentationml/2006/ole">
            <p:oleObj spid="_x0000_s66568" name="Equation" r:id="rId10" imgW="533160" imgH="203040" progId="Equation.3">
              <p:embed/>
            </p:oleObj>
          </a:graphicData>
        </a:graphic>
      </p:graphicFrame>
      <p:graphicFrame>
        <p:nvGraphicFramePr>
          <p:cNvPr id="66569" name="Object 9"/>
          <p:cNvGraphicFramePr>
            <a:graphicFrameLocks noChangeAspect="1"/>
          </p:cNvGraphicFramePr>
          <p:nvPr/>
        </p:nvGraphicFramePr>
        <p:xfrm>
          <a:off x="1714500" y="5311775"/>
          <a:ext cx="1077913" cy="798513"/>
        </p:xfrm>
        <a:graphic>
          <a:graphicData uri="http://schemas.openxmlformats.org/presentationml/2006/ole">
            <p:oleObj spid="_x0000_s66569" name="Equation" r:id="rId11" imgW="533160" imgH="393480" progId="Equation.3">
              <p:embed/>
            </p:oleObj>
          </a:graphicData>
        </a:graphic>
      </p:graphicFrame>
      <p:graphicFrame>
        <p:nvGraphicFramePr>
          <p:cNvPr id="66571" name="Object 11"/>
          <p:cNvGraphicFramePr>
            <a:graphicFrameLocks noChangeAspect="1"/>
          </p:cNvGraphicFramePr>
          <p:nvPr/>
        </p:nvGraphicFramePr>
        <p:xfrm>
          <a:off x="2774945" y="5286388"/>
          <a:ext cx="1154113" cy="798513"/>
        </p:xfrm>
        <a:graphic>
          <a:graphicData uri="http://schemas.openxmlformats.org/presentationml/2006/ole">
            <p:oleObj spid="_x0000_s66571" name="Equation" r:id="rId12" imgW="571320" imgH="393480" progId="Equation.3">
              <p:embed/>
            </p:oleObj>
          </a:graphicData>
        </a:graphic>
      </p:graphicFrame>
      <p:graphicFrame>
        <p:nvGraphicFramePr>
          <p:cNvPr id="66572" name="Object 12"/>
          <p:cNvGraphicFramePr>
            <a:graphicFrameLocks noChangeAspect="1"/>
          </p:cNvGraphicFramePr>
          <p:nvPr/>
        </p:nvGraphicFramePr>
        <p:xfrm>
          <a:off x="4000496" y="5516580"/>
          <a:ext cx="1538287" cy="412750"/>
        </p:xfrm>
        <a:graphic>
          <a:graphicData uri="http://schemas.openxmlformats.org/presentationml/2006/ole">
            <p:oleObj spid="_x0000_s66572" name="Equation" r:id="rId13" imgW="761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8929718" cy="5124472"/>
          </a:xfrm>
        </p:spPr>
        <p:txBody>
          <a:bodyPr>
            <a:normAutofit/>
          </a:bodyPr>
          <a:lstStyle/>
          <a:p>
            <a:r>
              <a:rPr lang="en-GB" dirty="0" smtClean="0"/>
              <a:t> The diagram shows a torque - angle diagram for a certain machine.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the speed of the shaft must be maintained between 490 and 510 rev/min,</a:t>
            </a:r>
          </a:p>
          <a:p>
            <a:pPr lvl="1"/>
            <a:r>
              <a:rPr lang="en-GB" b="1" i="1" dirty="0" smtClean="0"/>
              <a:t>Calculate the moment of inertia of a suitable flywheel. </a:t>
            </a:r>
          </a:p>
          <a:p>
            <a:pPr lvl="1"/>
            <a:r>
              <a:rPr lang="en-GB" b="1" i="1" dirty="0" smtClean="0"/>
              <a:t>Calculate the mass required if the radius of gyration is to be 0.3 m.</a:t>
            </a:r>
            <a:endParaRPr lang="en-GB" dirty="0"/>
          </a:p>
        </p:txBody>
      </p:sp>
      <p:pic>
        <p:nvPicPr>
          <p:cNvPr id="67596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928802"/>
            <a:ext cx="4495800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8929718" cy="51244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	A press tool machine uses a flywheel in the form of a solid steel disc 0.7 m diameter and 0.1 m thick rotating with a mean speed of 60 rev/min. The density of the steel is 7830 kg/m</a:t>
            </a:r>
            <a:r>
              <a:rPr lang="en-GB" baseline="30000" dirty="0" smtClean="0"/>
              <a:t>3</a:t>
            </a:r>
            <a:r>
              <a:rPr lang="en-GB" dirty="0" smtClean="0"/>
              <a:t>. The press is operated once every 5 revolutions and a torque of 2000 Nm is exerted on the tool for a duration of 0.05 seconds. The energy absorbed is replaced during the rest of the cycle.</a:t>
            </a:r>
          </a:p>
          <a:p>
            <a:endParaRPr lang="en-GB" dirty="0" smtClean="0"/>
          </a:p>
          <a:p>
            <a:r>
              <a:rPr lang="en-GB" b="1" i="1" dirty="0" smtClean="0"/>
              <a:t>Sketch the torque angle diagram and determine the following.</a:t>
            </a:r>
            <a:endParaRPr lang="en-GB" dirty="0" smtClean="0"/>
          </a:p>
          <a:p>
            <a:pPr lvl="1"/>
            <a:r>
              <a:rPr lang="en-GB" b="1" i="1" dirty="0" smtClean="0"/>
              <a:t>The mass of the flywheel </a:t>
            </a:r>
            <a:endParaRPr lang="en-GB" dirty="0" smtClean="0"/>
          </a:p>
          <a:p>
            <a:pPr lvl="1"/>
            <a:r>
              <a:rPr lang="en-GB" b="1" i="1" dirty="0" smtClean="0"/>
              <a:t>The moment of inertia </a:t>
            </a:r>
            <a:endParaRPr lang="en-GB" dirty="0" smtClean="0"/>
          </a:p>
          <a:p>
            <a:pPr lvl="1"/>
            <a:r>
              <a:rPr lang="en-GB" b="1" i="1" dirty="0" smtClean="0"/>
              <a:t>The work done during the pressing operation </a:t>
            </a:r>
            <a:endParaRPr lang="en-GB" dirty="0" smtClean="0"/>
          </a:p>
          <a:p>
            <a:pPr lvl="1"/>
            <a:r>
              <a:rPr lang="en-GB" b="1" i="1" dirty="0" smtClean="0"/>
              <a:t>The coefficient of fluctuation of speed </a:t>
            </a:r>
            <a:endParaRPr lang="en-GB" dirty="0" smtClean="0"/>
          </a:p>
          <a:p>
            <a:pPr lvl="1"/>
            <a:r>
              <a:rPr lang="en-GB" b="1" i="1" dirty="0" smtClean="0"/>
              <a:t>The maximum and minimum speeds of the flywheel</a:t>
            </a: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</a:t>
            </a:r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diagram shows a torque - angle diagram for a certain machine.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If the speed of the shaft must be maintained between 820 and 1010 rev/min,</a:t>
            </a:r>
          </a:p>
          <a:p>
            <a:r>
              <a:rPr lang="en-GB" sz="2400" dirty="0" smtClean="0"/>
              <a:t>a) Calculate the moment of inertia of a suitable flywheel. </a:t>
            </a:r>
          </a:p>
          <a:p>
            <a:r>
              <a:rPr lang="en-GB" sz="2400" dirty="0" smtClean="0"/>
              <a:t>b) Calculate the mass required if the flywheel is to be of the form of a simple disc with an outer radius of 0.26 m. </a:t>
            </a: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132856"/>
            <a:ext cx="4040505" cy="1722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</a:t>
            </a:r>
            <a:r>
              <a:rPr lang="en-GB" dirty="0" smtClean="0"/>
              <a:t>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5410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diagram shows a torque - angle diagram for a certain machine.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If the speed of the shaft must be maintained between 2100 and 1900 rev/min,</a:t>
            </a:r>
          </a:p>
          <a:p>
            <a:r>
              <a:rPr lang="en-GB" sz="2400" dirty="0" smtClean="0"/>
              <a:t>a) Calculate the moment of inertia of a suitable flywheel. </a:t>
            </a:r>
          </a:p>
          <a:p>
            <a:r>
              <a:rPr lang="en-GB" sz="2400" dirty="0" smtClean="0"/>
              <a:t>b) Calculate the mass required if the flywheel is to have a radius of gyration of 0.13 m. </a:t>
            </a:r>
            <a:endParaRPr lang="en-GB" sz="2400" dirty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" name="Picture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204864"/>
            <a:ext cx="5472608" cy="1755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Coupled Flywheels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143932" cy="4695844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We will now look at what happens when two rotating machines are coupled together.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main principle in play here is the principle that momentum is conserved.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conservation of momentum law states that “the total momentum before an event is equal to the total momentum after that event”.</a:t>
            </a:r>
          </a:p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We can apply this law to two separate rotating bodies which become coupled.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Coupled Flywheels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143932" cy="469584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Angular Moment is the product of angular velocity 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dirty="0" smtClean="0"/>
              <a:t> and moment of inertia I. (Linear is </a:t>
            </a:r>
            <a:r>
              <a:rPr lang="en-GB" sz="2400" dirty="0" err="1" smtClean="0"/>
              <a:t>mv</a:t>
            </a:r>
            <a:r>
              <a:rPr lang="en-GB" sz="2400" dirty="0" smtClean="0"/>
              <a:t>)</a:t>
            </a:r>
          </a:p>
          <a:p>
            <a:endParaRPr lang="en-GB" sz="2400" dirty="0" smtClean="0"/>
          </a:p>
          <a:p>
            <a:r>
              <a:rPr lang="en-GB" sz="2400" dirty="0" smtClean="0"/>
              <a:t> The momentum of a flywheel is hence I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dirty="0" smtClean="0"/>
              <a:t>.</a:t>
            </a:r>
          </a:p>
          <a:p>
            <a:pPr>
              <a:buNone/>
            </a:pP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Consider two flywheels, initially rotating independently, that are connected by engaging a clutch.</a:t>
            </a:r>
            <a:endParaRPr lang="en-GB" sz="2400" dirty="0"/>
          </a:p>
        </p:txBody>
      </p:sp>
      <p:pic>
        <p:nvPicPr>
          <p:cNvPr id="716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4643446"/>
            <a:ext cx="3867150" cy="1704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Conservation of momentum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5143536" cy="5429264"/>
          </a:xfrm>
        </p:spPr>
        <p:txBody>
          <a:bodyPr>
            <a:normAutofit lnSpcReduction="10000"/>
          </a:bodyPr>
          <a:lstStyle/>
          <a:p>
            <a:endParaRPr lang="en-GB" sz="2400" dirty="0" smtClean="0"/>
          </a:p>
          <a:p>
            <a:r>
              <a:rPr lang="en-GB" sz="2400" dirty="0" smtClean="0"/>
              <a:t>Total initial total momentum I</a:t>
            </a:r>
            <a:r>
              <a:rPr lang="en-GB" sz="2400" baseline="-25000" dirty="0" smtClean="0"/>
              <a:t>1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I</a:t>
            </a:r>
            <a:r>
              <a:rPr lang="en-GB" sz="2400" baseline="-25000" dirty="0" smtClean="0"/>
              <a:t>2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After connection they will have a single moment of inertia I</a:t>
            </a:r>
            <a:r>
              <a:rPr lang="en-GB" sz="2400" baseline="-25000" dirty="0" smtClean="0"/>
              <a:t>3 </a:t>
            </a:r>
            <a:r>
              <a:rPr lang="en-GB" sz="2400" dirty="0" smtClean="0"/>
              <a:t>and a single speed 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 and the final momentum will be I</a:t>
            </a:r>
            <a:r>
              <a:rPr lang="en-GB" sz="2400" baseline="-25000" dirty="0" smtClean="0"/>
              <a:t>3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Because momentum is conserved we may equate the initial and final momentum.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	I</a:t>
            </a:r>
            <a:r>
              <a:rPr lang="en-GB" sz="2400" baseline="-25000" dirty="0" smtClean="0"/>
              <a:t>1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 </a:t>
            </a:r>
            <a:r>
              <a:rPr lang="en-GB" sz="2400" dirty="0" smtClean="0"/>
              <a:t>+ I</a:t>
            </a:r>
            <a:r>
              <a:rPr lang="en-GB" sz="2400" baseline="-25000" dirty="0" smtClean="0"/>
              <a:t>2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 </a:t>
            </a:r>
            <a:r>
              <a:rPr lang="en-GB" sz="2400" dirty="0" smtClean="0"/>
              <a:t>= I</a:t>
            </a:r>
            <a:r>
              <a:rPr lang="en-GB" sz="2400" baseline="-25000" dirty="0" smtClean="0"/>
              <a:t>3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We also know that I</a:t>
            </a:r>
            <a:r>
              <a:rPr lang="en-GB" sz="2400" baseline="-25000" dirty="0" smtClean="0"/>
              <a:t>3 </a:t>
            </a:r>
            <a:r>
              <a:rPr lang="en-GB" sz="2400" dirty="0" smtClean="0"/>
              <a:t>= I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I</a:t>
            </a:r>
            <a:r>
              <a:rPr lang="en-GB" sz="2400" baseline="-25000" dirty="0" smtClean="0"/>
              <a:t>2</a:t>
            </a:r>
            <a:endParaRPr lang="en-GB" sz="2400" dirty="0" smtClean="0"/>
          </a:p>
        </p:txBody>
      </p:sp>
      <p:pic>
        <p:nvPicPr>
          <p:cNvPr id="716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2786059"/>
            <a:ext cx="3240651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5143536" cy="5429264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smtClean="0"/>
              <a:t>Although momentum is conserved, energy is not and there will be a loss of energy during the coupling. </a:t>
            </a:r>
          </a:p>
          <a:p>
            <a:endParaRPr lang="en-GB" sz="2400" dirty="0" smtClean="0"/>
          </a:p>
          <a:p>
            <a:r>
              <a:rPr lang="en-GB" sz="2400" dirty="0" smtClean="0"/>
              <a:t>This is due to friction in the clutch as the plates slip creating heat. </a:t>
            </a:r>
          </a:p>
          <a:p>
            <a:endParaRPr lang="en-GB" sz="2400" dirty="0" smtClean="0"/>
          </a:p>
          <a:p>
            <a:r>
              <a:rPr lang="en-GB" sz="2400" dirty="0" smtClean="0"/>
              <a:t>The only energy involved here is angular kinetic energy. 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Angular Kinetic Energy = I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</a:t>
            </a:r>
            <a:br>
              <a:rPr lang="en-GB" sz="2400" dirty="0" smtClean="0"/>
            </a:br>
            <a:endParaRPr lang="en-GB" sz="2400" dirty="0"/>
          </a:p>
        </p:txBody>
      </p:sp>
      <p:pic>
        <p:nvPicPr>
          <p:cNvPr id="716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3071810"/>
            <a:ext cx="3240651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Coupled Flywheels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286808" cy="542926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To appreciate this point, suppose two identical flywheels are rotating at the same speed but in opposite directions. </a:t>
            </a:r>
          </a:p>
          <a:p>
            <a:endParaRPr lang="en-GB" sz="2400" dirty="0" smtClean="0"/>
          </a:p>
          <a:p>
            <a:r>
              <a:rPr lang="en-GB" sz="2400" dirty="0" smtClean="0"/>
              <a:t>When the clutch is engaged, both flywheels will be brought to a stop and the clutch will effectively be a brake that dissipates all the energy as heat from friction.</a:t>
            </a:r>
            <a:endParaRPr lang="en-GB" sz="2400" dirty="0"/>
          </a:p>
        </p:txBody>
      </p:sp>
      <p:pic>
        <p:nvPicPr>
          <p:cNvPr id="716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4643446"/>
            <a:ext cx="3240651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286808" cy="542926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A flywheel with a moment of inertia of 25 kg 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rotates at  20 </a:t>
            </a:r>
            <a:r>
              <a:rPr lang="en-GB" sz="2400" dirty="0" err="1" smtClean="0"/>
              <a:t>rad</a:t>
            </a:r>
            <a:r>
              <a:rPr lang="en-GB" sz="2400" dirty="0" smtClean="0"/>
              <a:t>/s. </a:t>
            </a:r>
          </a:p>
          <a:p>
            <a:r>
              <a:rPr lang="en-GB" sz="2400" dirty="0" smtClean="0"/>
              <a:t>A second flywheel with a moment of inertia of 12 kg m</a:t>
            </a:r>
            <a:r>
              <a:rPr lang="en-GB" sz="2400" baseline="30000" dirty="0" smtClean="0"/>
              <a:t>2 </a:t>
            </a:r>
            <a:r>
              <a:rPr lang="en-GB" sz="2400" dirty="0" smtClean="0"/>
              <a:t>rotates at 30 </a:t>
            </a:r>
            <a:r>
              <a:rPr lang="en-GB" sz="2400" dirty="0" err="1" smtClean="0"/>
              <a:t>rad</a:t>
            </a:r>
            <a:r>
              <a:rPr lang="en-GB" sz="2400" dirty="0" smtClean="0"/>
              <a:t>/s. 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b="1" dirty="0" smtClean="0"/>
              <a:t>Calculate the speed when they are coupled by engaging a clutch and also calculate the energy lost during coupling.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286808" cy="542926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dirty="0" smtClean="0"/>
              <a:t>I</a:t>
            </a:r>
            <a:r>
              <a:rPr lang="en-GB" sz="2200" baseline="-25000" dirty="0" smtClean="0"/>
              <a:t>1</a:t>
            </a:r>
            <a:r>
              <a:rPr lang="en-GB" sz="2200" dirty="0" smtClean="0"/>
              <a:t>   = 25 Kgm</a:t>
            </a:r>
            <a:r>
              <a:rPr lang="en-GB" sz="2200" baseline="30000" dirty="0" smtClean="0"/>
              <a:t>2</a:t>
            </a:r>
          </a:p>
          <a:p>
            <a:pPr>
              <a:buNone/>
            </a:pPr>
            <a:r>
              <a:rPr lang="en-GB" sz="2200" dirty="0" smtClean="0"/>
              <a:t> I</a:t>
            </a:r>
            <a:r>
              <a:rPr lang="en-GB" sz="2200" baseline="-25000" dirty="0" smtClean="0"/>
              <a:t>2 </a:t>
            </a:r>
            <a:r>
              <a:rPr lang="en-GB" sz="2200" dirty="0" smtClean="0"/>
              <a:t> = 12 Kgm</a:t>
            </a:r>
            <a:r>
              <a:rPr lang="en-GB" sz="2200" baseline="30000" dirty="0" smtClean="0"/>
              <a:t>2</a:t>
            </a:r>
            <a:r>
              <a:rPr lang="en-GB" sz="2200" baseline="-25000" dirty="0" smtClean="0"/>
              <a:t> </a:t>
            </a:r>
          </a:p>
          <a:p>
            <a:pPr>
              <a:buNone/>
            </a:pPr>
            <a:r>
              <a:rPr lang="en-GB" sz="2200" dirty="0" smtClean="0">
                <a:sym typeface="Symbol"/>
              </a:rPr>
              <a:t></a:t>
            </a:r>
            <a:r>
              <a:rPr lang="en-GB" sz="2200" baseline="-25000" dirty="0" smtClean="0"/>
              <a:t>1</a:t>
            </a:r>
            <a:r>
              <a:rPr lang="en-GB" sz="2200" dirty="0" smtClean="0"/>
              <a:t> = 20 </a:t>
            </a:r>
            <a:r>
              <a:rPr lang="en-GB" sz="2200" dirty="0" err="1" smtClean="0"/>
              <a:t>rad</a:t>
            </a:r>
            <a:r>
              <a:rPr lang="en-GB" sz="2200" dirty="0" smtClean="0"/>
              <a:t>/s</a:t>
            </a:r>
          </a:p>
          <a:p>
            <a:pPr>
              <a:buNone/>
            </a:pPr>
            <a:r>
              <a:rPr lang="en-GB" sz="2200" dirty="0" smtClean="0">
                <a:sym typeface="Symbol"/>
              </a:rPr>
              <a:t></a:t>
            </a:r>
            <a:r>
              <a:rPr lang="en-GB" sz="2200" baseline="-25000" dirty="0" smtClean="0"/>
              <a:t>2   </a:t>
            </a:r>
            <a:r>
              <a:rPr lang="en-GB" sz="2200" dirty="0" smtClean="0"/>
              <a:t>= 30rad/s</a:t>
            </a:r>
          </a:p>
          <a:p>
            <a:pPr lvl="1">
              <a:buNone/>
            </a:pPr>
            <a:endParaRPr lang="en-GB" sz="2200" dirty="0" smtClean="0"/>
          </a:p>
          <a:p>
            <a:pPr lvl="1">
              <a:buNone/>
            </a:pPr>
            <a:r>
              <a:rPr lang="en-GB" sz="2200" dirty="0" smtClean="0"/>
              <a:t>I</a:t>
            </a:r>
            <a:r>
              <a:rPr lang="en-GB" sz="2200" baseline="-25000" dirty="0" smtClean="0"/>
              <a:t>3 </a:t>
            </a:r>
            <a:r>
              <a:rPr lang="en-GB" sz="2200" dirty="0" smtClean="0"/>
              <a:t>= I</a:t>
            </a:r>
            <a:r>
              <a:rPr lang="en-GB" sz="2200" baseline="-25000" dirty="0" smtClean="0"/>
              <a:t>1</a:t>
            </a:r>
            <a:r>
              <a:rPr lang="en-GB" sz="2200" dirty="0" smtClean="0"/>
              <a:t>+ I</a:t>
            </a:r>
            <a:r>
              <a:rPr lang="en-GB" sz="2200" baseline="-25000" dirty="0" smtClean="0"/>
              <a:t>2 </a:t>
            </a:r>
            <a:r>
              <a:rPr lang="en-GB" sz="2200" dirty="0" smtClean="0"/>
              <a:t>= 25+12 = 37 kg m</a:t>
            </a:r>
            <a:r>
              <a:rPr lang="en-GB" sz="2200" baseline="30000" dirty="0" smtClean="0"/>
              <a:t>2</a:t>
            </a:r>
            <a:endParaRPr lang="en-GB" sz="22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</a:t>
            </a:r>
            <a:r>
              <a:rPr lang="en-GB" sz="2400" baseline="-25000" dirty="0" smtClean="0"/>
              <a:t>1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+ I</a:t>
            </a:r>
            <a:r>
              <a:rPr lang="en-GB" sz="2400" baseline="-25000" dirty="0" smtClean="0"/>
              <a:t>2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= I</a:t>
            </a:r>
            <a:r>
              <a:rPr lang="en-GB" sz="2400" baseline="-25000" dirty="0" smtClean="0"/>
              <a:t>3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.</a:t>
            </a:r>
          </a:p>
          <a:p>
            <a:pPr>
              <a:buNone/>
            </a:pPr>
            <a:r>
              <a:rPr lang="en-GB" sz="2400" dirty="0" smtClean="0"/>
              <a:t>	(25 x 20) + (12 x 30) = 37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 </a:t>
            </a:r>
            <a:r>
              <a:rPr lang="en-GB" sz="2400" dirty="0" smtClean="0"/>
              <a:t>= 860/37 = 23.24 </a:t>
            </a:r>
            <a:r>
              <a:rPr lang="en-GB" sz="2400" dirty="0" err="1" smtClean="0"/>
              <a:t>rad</a:t>
            </a:r>
            <a:r>
              <a:rPr lang="en-GB" sz="2400" dirty="0" smtClean="0"/>
              <a:t>/s.</a:t>
            </a:r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pPr>
              <a:buNone/>
            </a:pPr>
            <a:r>
              <a:rPr lang="en-GB" sz="2400" dirty="0" smtClean="0"/>
              <a:t>	Initial kinetic energy = I</a:t>
            </a:r>
            <a:r>
              <a:rPr lang="en-GB" sz="2400" baseline="-25000" dirty="0" smtClean="0"/>
              <a:t>1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1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/2+ I</a:t>
            </a:r>
            <a:r>
              <a:rPr lang="en-GB" sz="2400" baseline="-25000" dirty="0" smtClean="0"/>
              <a:t>2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2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 </a:t>
            </a:r>
          </a:p>
          <a:p>
            <a:pPr>
              <a:buNone/>
            </a:pPr>
            <a:r>
              <a:rPr lang="en-GB" sz="2400" dirty="0" smtClean="0"/>
              <a:t>	Initial kinetic energy = (25 x 20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/2) + (12 x 30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/2) = 10400 Joules</a:t>
            </a:r>
          </a:p>
          <a:p>
            <a:pPr>
              <a:buNone/>
            </a:pPr>
            <a:r>
              <a:rPr lang="en-GB" sz="2400" dirty="0" smtClean="0"/>
              <a:t>	Final Kinetic Energy = I</a:t>
            </a:r>
            <a:r>
              <a:rPr lang="en-GB" sz="2400" baseline="-25000" dirty="0" smtClean="0"/>
              <a:t>3</a:t>
            </a:r>
            <a:r>
              <a:rPr lang="en-GB" sz="2400" dirty="0" smtClean="0">
                <a:sym typeface="Symbol"/>
              </a:rPr>
              <a:t></a:t>
            </a:r>
            <a:r>
              <a:rPr lang="en-GB" sz="2400" baseline="-25000" dirty="0" smtClean="0"/>
              <a:t>3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 = 37 x 23.24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/2 =9994 Joules</a:t>
            </a:r>
          </a:p>
          <a:p>
            <a:pPr>
              <a:buNone/>
            </a:pPr>
            <a:r>
              <a:rPr lang="en-GB" sz="2400" dirty="0" smtClean="0"/>
              <a:t>	Energy lost = 15800 - 9992 = 405.4 Joules.</a:t>
            </a:r>
          </a:p>
          <a:p>
            <a:pPr>
              <a:buNone/>
            </a:pPr>
            <a:r>
              <a:rPr lang="en-GB" sz="2400" dirty="0" smtClean="0"/>
              <a:t> 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 and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286808" cy="542926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400" dirty="0" smtClean="0"/>
          </a:p>
          <a:p>
            <a:pPr lvl="0"/>
            <a:r>
              <a:rPr lang="en-GB" sz="2400" dirty="0" smtClean="0"/>
              <a:t>A flywheel with a moment of inertia of 10 kg 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rotates at 10 </a:t>
            </a:r>
            <a:r>
              <a:rPr lang="en-GB" sz="2400" dirty="0" err="1" smtClean="0"/>
              <a:t>rad</a:t>
            </a:r>
            <a:r>
              <a:rPr lang="en-GB" sz="2400" dirty="0" smtClean="0"/>
              <a:t>/s. A second flywheel with a moment of inertia of 12 kg m</a:t>
            </a:r>
            <a:r>
              <a:rPr lang="en-GB" sz="2400" baseline="30000" dirty="0" smtClean="0"/>
              <a:t>2 </a:t>
            </a:r>
            <a:r>
              <a:rPr lang="en-GB" sz="2400" dirty="0" smtClean="0"/>
              <a:t>is stationary. The two are coupled by engaging a clutch. Calculate the final common speed and the energy lost.</a:t>
            </a:r>
          </a:p>
          <a:p>
            <a:pPr>
              <a:buNone/>
            </a:pPr>
            <a:r>
              <a:rPr lang="en-GB" sz="2400" dirty="0" smtClean="0"/>
              <a:t> </a:t>
            </a:r>
          </a:p>
          <a:p>
            <a:pPr lvl="0"/>
            <a:r>
              <a:rPr lang="en-GB" sz="2400" dirty="0" smtClean="0"/>
              <a:t>A flywheel with a moment of inertia of 5 kg m</a:t>
            </a:r>
            <a:r>
              <a:rPr lang="en-GB" sz="2400" baseline="30000" dirty="0" smtClean="0"/>
              <a:t>2</a:t>
            </a:r>
            <a:r>
              <a:rPr lang="en-GB" sz="2400" dirty="0" smtClean="0"/>
              <a:t> rotates at 15 </a:t>
            </a:r>
            <a:r>
              <a:rPr lang="en-GB" sz="2400" dirty="0" err="1" smtClean="0"/>
              <a:t>rad</a:t>
            </a:r>
            <a:r>
              <a:rPr lang="en-GB" sz="2400" dirty="0" smtClean="0"/>
              <a:t>/s. A second flywheel with a moment of inertia of 3 kg m</a:t>
            </a:r>
            <a:r>
              <a:rPr lang="en-GB" sz="2400" baseline="30000" dirty="0" smtClean="0"/>
              <a:t>2 </a:t>
            </a:r>
            <a:r>
              <a:rPr lang="en-GB" sz="2400" dirty="0" smtClean="0"/>
              <a:t>rotates at 20 </a:t>
            </a:r>
            <a:r>
              <a:rPr lang="en-GB" sz="2400" dirty="0" err="1" smtClean="0"/>
              <a:t>rad</a:t>
            </a:r>
            <a:r>
              <a:rPr lang="en-GB" sz="2400" dirty="0" smtClean="0"/>
              <a:t>/s but in the opposite direction. Calculate the speed when they are coupled by engaging a clutch and the energy lost.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364</TotalTime>
  <Words>1635</Words>
  <Application>Microsoft Office PowerPoint</Application>
  <PresentationFormat>On-screen Show (4:3)</PresentationFormat>
  <Paragraphs>353</Paragraphs>
  <Slides>34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6" baseType="lpstr">
      <vt:lpstr>Equity</vt:lpstr>
      <vt:lpstr>Equation</vt:lpstr>
      <vt:lpstr>Mechanical Principles</vt:lpstr>
      <vt:lpstr>Outcome 4</vt:lpstr>
      <vt:lpstr>Flywheels – Introduction</vt:lpstr>
      <vt:lpstr>Flywheels – Introduction</vt:lpstr>
      <vt:lpstr>Kinetic Energy and Inertia</vt:lpstr>
      <vt:lpstr>Inertia </vt:lpstr>
      <vt:lpstr>Angular Acceleration</vt:lpstr>
      <vt:lpstr>Flywheels – Fluctuating Torque</vt:lpstr>
      <vt:lpstr>Angular Work Done</vt:lpstr>
      <vt:lpstr>Turning moment diagrams</vt:lpstr>
      <vt:lpstr>Turning moment diagrams</vt:lpstr>
      <vt:lpstr>Turning moment diagrams</vt:lpstr>
      <vt:lpstr>Coefficient of fluctuation of speed</vt:lpstr>
      <vt:lpstr>Coefficient of fluctuation of speed</vt:lpstr>
      <vt:lpstr>Coefficient of fluctuation energy</vt:lpstr>
      <vt:lpstr>Applying the equation</vt:lpstr>
      <vt:lpstr>Calculating maximum fluctuation of energy</vt:lpstr>
      <vt:lpstr>Calculating maximum fluctuation of energy</vt:lpstr>
      <vt:lpstr>Example</vt:lpstr>
      <vt:lpstr>Example</vt:lpstr>
      <vt:lpstr>Example</vt:lpstr>
      <vt:lpstr>Example</vt:lpstr>
      <vt:lpstr>Example 2</vt:lpstr>
      <vt:lpstr>Example 3</vt:lpstr>
      <vt:lpstr>Example 4</vt:lpstr>
      <vt:lpstr>Example 5</vt:lpstr>
      <vt:lpstr>Coupled Flywheels</vt:lpstr>
      <vt:lpstr>Coupled Flywheels</vt:lpstr>
      <vt:lpstr>Conservation of momentum</vt:lpstr>
      <vt:lpstr>Energy</vt:lpstr>
      <vt:lpstr>Coupled Flywheels</vt:lpstr>
      <vt:lpstr>Example</vt:lpstr>
      <vt:lpstr>Example</vt:lpstr>
      <vt:lpstr>Example 2 and 3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Principles</dc:title>
  <dc:creator>fad-tt</dc:creator>
  <cp:lastModifiedBy>Tim Tudor</cp:lastModifiedBy>
  <cp:revision>46</cp:revision>
  <dcterms:created xsi:type="dcterms:W3CDTF">2010-12-21T08:45:19Z</dcterms:created>
  <dcterms:modified xsi:type="dcterms:W3CDTF">2013-02-11T08:00:35Z</dcterms:modified>
</cp:coreProperties>
</file>