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71"/>
  </p:normalViewPr>
  <p:slideViewPr>
    <p:cSldViewPr snapToGrid="0" snapToObjects="1">
      <p:cViewPr>
        <p:scale>
          <a:sx n="83" d="100"/>
          <a:sy n="83" d="100"/>
        </p:scale>
        <p:origin x="144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61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275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913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520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148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923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338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118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573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354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3814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0823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75453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022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2410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221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3FC79-63D6-A94F-B422-3E99007313D5}" type="datetimeFigureOut">
              <a:rPr lang="en-US" smtClean="0"/>
              <a:t>10/17/20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D40667B-C2EA-F340-AA25-B4975CD57D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183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hotos/search/girl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ecd.org/pisa/pisaproducts/46581035.pdf" TargetMode="External"/><Relationship Id="rId13" Type="http://schemas.openxmlformats.org/officeDocument/2006/relationships/hyperlink" Target="https://gov.wales/achievement-15-year-olds-program-international-student-assessment-pisa-national-report-2018" TargetMode="External"/><Relationship Id="rId3" Type="http://schemas.openxmlformats.org/officeDocument/2006/relationships/hyperlink" Target="https://www.nottingham.ac.uk/csme/meas/papers/boaler.html" TargetMode="External"/><Relationship Id="rId7" Type="http://schemas.openxmlformats.org/officeDocument/2006/relationships/hyperlink" Target="https://iteachu.uaf.edu/encourage-your-students-to-step-into-the-zone/" TargetMode="External"/><Relationship Id="rId12" Type="http://schemas.openxmlformats.org/officeDocument/2006/relationships/hyperlink" Target="https://projects.iq.harvard.edu/files/eap/files/c._simpson_effects_of_testing_on_well_being_5_16.pdf" TargetMode="External"/><Relationship Id="rId2" Type="http://schemas.openxmlformats.org/officeDocument/2006/relationships/hyperlink" Target="https://www.youtube.com/watch?v=rlYHWpRR4y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ph.fi/en/blog/essence-play" TargetMode="External"/><Relationship Id="rId11" Type="http://schemas.openxmlformats.org/officeDocument/2006/relationships/hyperlink" Target="https://gov.wales/sites/default/files/statistics-and-research/2019-07/100311-partnership-working-improve-educational-attainment-poorest-children-en.pdf" TargetMode="External"/><Relationship Id="rId5" Type="http://schemas.openxmlformats.org/officeDocument/2006/relationships/hyperlink" Target="https://learningscoop.fi/finland-is-changing-the-teaching-of-languages-1-2/" TargetMode="External"/><Relationship Id="rId15" Type="http://schemas.openxmlformats.org/officeDocument/2006/relationships/hyperlink" Target="https://gov.wales/free-school-meals-coronavirus-guidance-schools" TargetMode="External"/><Relationship Id="rId10" Type="http://schemas.openxmlformats.org/officeDocument/2006/relationships/hyperlink" Target="https://www.oecd.org/pisa/publications/PISA2018_CN_FIN.pdf" TargetMode="External"/><Relationship Id="rId4" Type="http://schemas.openxmlformats.org/officeDocument/2006/relationships/hyperlink" Target="https://www.forestschoolwales.org.uk/ysgol-goedwigforest-school/" TargetMode="External"/><Relationship Id="rId9" Type="http://schemas.openxmlformats.org/officeDocument/2006/relationships/hyperlink" Target="http://www.oecd.org/education/EDUCATION%20POLICY%20OUTLOOK%20FINLAND_EN.pdf" TargetMode="External"/><Relationship Id="rId14" Type="http://schemas.openxmlformats.org/officeDocument/2006/relationships/hyperlink" Target="http://d6vsczyu1rky0.cloudfront.net/30631_b/wp-content/uploads/2019/03/National-Test-Information-for-Parents-201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C863F-73EC-2149-95FD-266D3B40C2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 </a:t>
            </a:r>
            <a:br>
              <a:rPr lang="en-GB" dirty="0"/>
            </a:br>
            <a:r>
              <a:rPr lang="en-GB" dirty="0"/>
              <a:t>Critically compare a global curriculum with a UK curriculum 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F9DF06-6631-0348-A512-907C31D308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Rosie Edwards</a:t>
            </a:r>
          </a:p>
          <a:p>
            <a:r>
              <a:rPr lang="en-US" dirty="0"/>
              <a:t>1803808</a:t>
            </a:r>
          </a:p>
          <a:p>
            <a:r>
              <a:rPr lang="en-GB" dirty="0"/>
              <a:t>ECES6013C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842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C1A2F-97DE-4F4B-89C3-B7A2702F0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US" dirty="0"/>
              <a:t>A Global Curriculum </a:t>
            </a:r>
          </a:p>
        </p:txBody>
      </p:sp>
      <p:pic>
        <p:nvPicPr>
          <p:cNvPr id="1026" name="Picture 2" descr="Hands, World, Map, Global, Earth, Globe, Blue, Creative">
            <a:extLst>
              <a:ext uri="{FF2B5EF4-FFF2-40B4-BE49-F238E27FC236}">
                <a16:creationId xmlns:a16="http://schemas.microsoft.com/office/drawing/2014/main" id="{E384A2FC-11AD-AD48-804B-71F4EFCF58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17" t="9091" r="36025"/>
          <a:stretch/>
        </p:blipFill>
        <p:spPr bwMode="auto"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8" name="Isosceles Triangle 70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55D6B-FAF6-D349-BE0F-0F3F653F5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3" y="1524000"/>
            <a:ext cx="3028724" cy="4571999"/>
          </a:xfrm>
        </p:spPr>
        <p:txBody>
          <a:bodyPr>
            <a:normAutofit/>
          </a:bodyPr>
          <a:lstStyle/>
          <a:p>
            <a:r>
              <a:rPr lang="en-US" dirty="0"/>
              <a:t>Factors which contribute to a global curriculum; </a:t>
            </a:r>
          </a:p>
          <a:p>
            <a:r>
              <a:rPr lang="en-US" dirty="0"/>
              <a:t>Children </a:t>
            </a:r>
          </a:p>
          <a:p>
            <a:r>
              <a:rPr lang="en-US" dirty="0"/>
              <a:t>Care giver</a:t>
            </a:r>
          </a:p>
          <a:p>
            <a:r>
              <a:rPr lang="en-US" dirty="0"/>
              <a:t>Society </a:t>
            </a:r>
          </a:p>
          <a:p>
            <a:r>
              <a:rPr lang="en-US" dirty="0"/>
              <a:t>Government</a:t>
            </a:r>
          </a:p>
          <a:p>
            <a:r>
              <a:rPr lang="en-US" dirty="0"/>
              <a:t>Background </a:t>
            </a:r>
          </a:p>
          <a:p>
            <a:r>
              <a:rPr lang="en-US" dirty="0"/>
              <a:t>Race </a:t>
            </a:r>
          </a:p>
          <a:p>
            <a:r>
              <a:rPr lang="en-US" dirty="0"/>
              <a:t>Values </a:t>
            </a:r>
          </a:p>
          <a:p>
            <a:r>
              <a:rPr lang="en-US" dirty="0"/>
              <a:t>Culture </a:t>
            </a:r>
            <a:r>
              <a:rPr lang="en-GB" dirty="0"/>
              <a:t>(Moyles and Hargreaves, 2002). </a:t>
            </a:r>
            <a:endParaRPr lang="en-US" dirty="0"/>
          </a:p>
          <a:p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B61009-3FA6-6942-B114-188F9627EC4C}"/>
              </a:ext>
            </a:extLst>
          </p:cNvPr>
          <p:cNvSpPr txBox="1">
            <a:spLocks/>
          </p:cNvSpPr>
          <p:nvPr/>
        </p:nvSpPr>
        <p:spPr>
          <a:xfrm>
            <a:off x="6337464" y="3208866"/>
            <a:ext cx="5304203" cy="46566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08A6479-F936-A74D-B5DA-EB6F3A7FA3B9}"/>
              </a:ext>
            </a:extLst>
          </p:cNvPr>
          <p:cNvSpPr txBox="1">
            <a:spLocks/>
          </p:cNvSpPr>
          <p:nvPr/>
        </p:nvSpPr>
        <p:spPr>
          <a:xfrm>
            <a:off x="6061782" y="1846020"/>
            <a:ext cx="4535493" cy="40494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Definition of a global curriculum:</a:t>
            </a:r>
          </a:p>
          <a:p>
            <a:r>
              <a:rPr lang="en-GB" sz="2400" dirty="0"/>
              <a:t>“widening one’s perspective to look beyond ways in which one teaches and tries to understand the alternative perspectives on curriculum as what gets taught and how” (Ervin, 2014). </a:t>
            </a:r>
            <a:endParaRPr lang="en-US" sz="24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002338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6B3EE-304E-1E42-A691-5E0C55D25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3133" y="567502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/>
              <a:t>Finland's Curriculum</a:t>
            </a:r>
            <a:br>
              <a:rPr lang="en-US" dirty="0"/>
            </a:br>
            <a:r>
              <a:rPr lang="en-US" dirty="0"/>
              <a:t>A holistic education system </a:t>
            </a:r>
          </a:p>
        </p:txBody>
      </p:sp>
      <p:sp>
        <p:nvSpPr>
          <p:cNvPr id="17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70E8B-270E-DF4B-BC72-97E06586D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924" y="1785381"/>
            <a:ext cx="8596668" cy="3880773"/>
          </a:xfrm>
        </p:spPr>
        <p:txBody>
          <a:bodyPr>
            <a:normAutofit/>
          </a:bodyPr>
          <a:lstStyle/>
          <a:p>
            <a:r>
              <a:rPr lang="en-US" dirty="0"/>
              <a:t>Finland's curriculum reformed in 2016 </a:t>
            </a:r>
            <a:r>
              <a:rPr lang="en-GB" dirty="0"/>
              <a:t>(</a:t>
            </a:r>
            <a:r>
              <a:rPr lang="en-GB" dirty="0" err="1"/>
              <a:t>Halinen</a:t>
            </a:r>
            <a:r>
              <a:rPr lang="en-GB" dirty="0"/>
              <a:t>, 2018).</a:t>
            </a:r>
            <a:endParaRPr lang="en-US" dirty="0"/>
          </a:p>
          <a:p>
            <a:r>
              <a:rPr lang="en-US" dirty="0"/>
              <a:t>More of a holistic approach of teaching.</a:t>
            </a:r>
          </a:p>
          <a:p>
            <a:r>
              <a:rPr lang="en-US" dirty="0"/>
              <a:t>Practitioners teach a healthy mind equals a healthy body.</a:t>
            </a:r>
          </a:p>
          <a:p>
            <a:r>
              <a:rPr lang="en-US" dirty="0"/>
              <a:t>Every child has an independent plan to achieve higher.</a:t>
            </a:r>
          </a:p>
          <a:p>
            <a:r>
              <a:rPr lang="en-US" dirty="0"/>
              <a:t>Same teacher through out school.</a:t>
            </a:r>
          </a:p>
          <a:p>
            <a:r>
              <a:rPr lang="en-US" dirty="0"/>
              <a:t>No </a:t>
            </a:r>
            <a:r>
              <a:rPr lang="en-US" dirty="0" err="1"/>
              <a:t>standardised</a:t>
            </a:r>
            <a:r>
              <a:rPr lang="en-US" dirty="0"/>
              <a:t> testing.</a:t>
            </a:r>
          </a:p>
          <a:p>
            <a:r>
              <a:rPr lang="en-US" dirty="0"/>
              <a:t>Mixed ability classes </a:t>
            </a:r>
            <a:r>
              <a:rPr lang="en-GB" dirty="0"/>
              <a:t>(OECD, 2013).</a:t>
            </a:r>
            <a:endParaRPr lang="en-US" dirty="0"/>
          </a:p>
          <a:p>
            <a:endParaRPr lang="en-US" dirty="0"/>
          </a:p>
        </p:txBody>
      </p:sp>
      <p:sp>
        <p:nvSpPr>
          <p:cNvPr id="18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Explosion 2 3">
            <a:extLst>
              <a:ext uri="{FF2B5EF4-FFF2-40B4-BE49-F238E27FC236}">
                <a16:creationId xmlns:a16="http://schemas.microsoft.com/office/drawing/2014/main" id="{37B60466-9BEE-F14D-AC31-67CC3D62B72B}"/>
              </a:ext>
            </a:extLst>
          </p:cNvPr>
          <p:cNvSpPr/>
          <p:nvPr/>
        </p:nvSpPr>
        <p:spPr>
          <a:xfrm>
            <a:off x="7467601" y="174171"/>
            <a:ext cx="4724400" cy="3839029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Healthy mind</a:t>
            </a:r>
          </a:p>
          <a:p>
            <a:pPr algn="ctr"/>
            <a:r>
              <a:rPr lang="en-US" sz="2400" dirty="0"/>
              <a:t>Healthy body </a:t>
            </a:r>
          </a:p>
        </p:txBody>
      </p:sp>
      <p:sp>
        <p:nvSpPr>
          <p:cNvPr id="5" name="Explosion 2 4">
            <a:extLst>
              <a:ext uri="{FF2B5EF4-FFF2-40B4-BE49-F238E27FC236}">
                <a16:creationId xmlns:a16="http://schemas.microsoft.com/office/drawing/2014/main" id="{C64AEEE0-6CA1-4448-A76D-C409736C099A}"/>
              </a:ext>
            </a:extLst>
          </p:cNvPr>
          <p:cNvSpPr/>
          <p:nvPr/>
        </p:nvSpPr>
        <p:spPr>
          <a:xfrm rot="727358">
            <a:off x="5022007" y="3762830"/>
            <a:ext cx="6017381" cy="3345543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Focus on well-being</a:t>
            </a:r>
          </a:p>
        </p:txBody>
      </p:sp>
      <p:sp>
        <p:nvSpPr>
          <p:cNvPr id="6" name="Explosion 1 5">
            <a:extLst>
              <a:ext uri="{FF2B5EF4-FFF2-40B4-BE49-F238E27FC236}">
                <a16:creationId xmlns:a16="http://schemas.microsoft.com/office/drawing/2014/main" id="{44FD9522-8CC6-D94D-A46C-3DDC7A01C9EA}"/>
              </a:ext>
            </a:extLst>
          </p:cNvPr>
          <p:cNvSpPr/>
          <p:nvPr/>
        </p:nvSpPr>
        <p:spPr>
          <a:xfrm>
            <a:off x="842596" y="4566697"/>
            <a:ext cx="3250432" cy="219891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Child led curriculum </a:t>
            </a:r>
          </a:p>
        </p:txBody>
      </p:sp>
    </p:spTree>
    <p:extLst>
      <p:ext uri="{BB962C8B-B14F-4D97-AF65-F5344CB8AC3E}">
        <p14:creationId xmlns:p14="http://schemas.microsoft.com/office/powerpoint/2010/main" val="1074509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CC3E80-F655-754C-AA16-389C794902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/>
          </a:blip>
          <a:srcRect t="7983" b="77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E63911-A337-554E-9F7A-2BD1208C7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/>
              <a:t>Welsh National Curriculum </a:t>
            </a:r>
            <a:br>
              <a:rPr lang="en-US" dirty="0"/>
            </a:br>
            <a:r>
              <a:rPr lang="en-US" dirty="0"/>
              <a:t>Contrast in Curriculums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00D16-943A-F746-B0CF-2151157D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Standardised</a:t>
            </a:r>
            <a:r>
              <a:rPr lang="en-US" dirty="0">
                <a:solidFill>
                  <a:srgbClr val="FFFFFF"/>
                </a:solidFill>
              </a:rPr>
              <a:t> testing through out wales,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Pupils year two to nine must take part in reading and numeracy tests </a:t>
            </a:r>
            <a:r>
              <a:rPr lang="en-GB" dirty="0">
                <a:solidFill>
                  <a:srgbClr val="FFFFFF"/>
                </a:solidFill>
              </a:rPr>
              <a:t>(Welsh Government, 2019).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Pupils are put in sets based on their ability </a:t>
            </a:r>
            <a:r>
              <a:rPr lang="en-GB" dirty="0">
                <a:solidFill>
                  <a:srgbClr val="FFFFFF"/>
                </a:solidFill>
              </a:rPr>
              <a:t>(</a:t>
            </a:r>
            <a:r>
              <a:rPr lang="en-GB" dirty="0" err="1">
                <a:solidFill>
                  <a:srgbClr val="FFFFFF"/>
                </a:solidFill>
              </a:rPr>
              <a:t>Boaler</a:t>
            </a:r>
            <a:r>
              <a:rPr lang="en-GB" dirty="0">
                <a:solidFill>
                  <a:srgbClr val="FFFFFF"/>
                </a:solidFill>
              </a:rPr>
              <a:t>, </a:t>
            </a:r>
            <a:r>
              <a:rPr lang="en-GB" dirty="0" err="1">
                <a:solidFill>
                  <a:srgbClr val="FFFFFF"/>
                </a:solidFill>
              </a:rPr>
              <a:t>Wiliam</a:t>
            </a:r>
            <a:r>
              <a:rPr lang="en-GB" dirty="0">
                <a:solidFill>
                  <a:srgbClr val="FFFFFF"/>
                </a:solidFill>
              </a:rPr>
              <a:t> and Brown, 1998). 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Transitional periods;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New teacher every year.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Primary, secondary and comprehensive transition.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This leads to extra stress on pupils causing mental health issues and not creating an environment for a happy and healthy well-being </a:t>
            </a:r>
            <a:r>
              <a:rPr lang="en-GB" dirty="0">
                <a:solidFill>
                  <a:srgbClr val="FFFFFF"/>
                </a:solidFill>
              </a:rPr>
              <a:t>(Simpson, 2016). </a:t>
            </a:r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0298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irls, Children, Kids, Friends, Young, Happy, Childhood">
            <a:extLst>
              <a:ext uri="{FF2B5EF4-FFF2-40B4-BE49-F238E27FC236}">
                <a16:creationId xmlns:a16="http://schemas.microsoft.com/office/drawing/2014/main" id="{8786FB5D-742E-554F-A53F-BFF211E712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25" r="14067" b="-2"/>
          <a:stretch/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F47D31-340E-2547-A41E-AB0953DA0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72" y="175198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Finland's relaxed learning environment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C9BF9-D2FB-2D43-AFB4-8F596A425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603" y="1072227"/>
            <a:ext cx="4679848" cy="5378449"/>
          </a:xfrm>
        </p:spPr>
        <p:txBody>
          <a:bodyPr>
            <a:normAutofit/>
          </a:bodyPr>
          <a:lstStyle/>
          <a:p>
            <a:r>
              <a:rPr lang="en-US" sz="1700" dirty="0"/>
              <a:t>When children enter school they take their shoes and socks off.</a:t>
            </a:r>
          </a:p>
          <a:p>
            <a:r>
              <a:rPr lang="en-US" sz="1700" dirty="0"/>
              <a:t>They call their teacher by there first name </a:t>
            </a:r>
            <a:r>
              <a:rPr lang="en-GB" sz="1700" dirty="0"/>
              <a:t>(BBC, 2010). </a:t>
            </a:r>
          </a:p>
          <a:p>
            <a:r>
              <a:rPr lang="en-GB" sz="1700" dirty="0"/>
              <a:t>High emphasis on outdoor and physical activities.</a:t>
            </a:r>
            <a:endParaRPr lang="en-US" sz="1700" dirty="0"/>
          </a:p>
          <a:p>
            <a:r>
              <a:rPr lang="en-US" sz="1700" dirty="0"/>
              <a:t>This leads to reduced stress.</a:t>
            </a:r>
          </a:p>
          <a:p>
            <a:r>
              <a:rPr lang="en-US" sz="1700" dirty="0"/>
              <a:t>Builds self-esteem and confidence.</a:t>
            </a:r>
          </a:p>
          <a:p>
            <a:r>
              <a:rPr lang="en-US" sz="1700" dirty="0"/>
              <a:t>Supports Vygotsky theory with encouraged child led play and outdoor learning </a:t>
            </a:r>
            <a:r>
              <a:rPr lang="en-GB" dirty="0"/>
              <a:t>(Kangas, 2019).</a:t>
            </a:r>
            <a:r>
              <a:rPr lang="en-GB" sz="1600" dirty="0"/>
              <a:t> 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050" dirty="0"/>
              <a:t>Lott, 2017 </a:t>
            </a:r>
          </a:p>
          <a:p>
            <a:endParaRPr lang="en-US" sz="1700" dirty="0"/>
          </a:p>
          <a:p>
            <a:endParaRPr lang="en-US" sz="1700" dirty="0"/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33B6DF3-CDC6-B649-9B2B-45B300D3E8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7192" y="-610053"/>
            <a:ext cx="4374808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endParaRPr kumimoji="0" lang="en-US" altLang="en-US" sz="51200" b="0" i="0" u="none" strike="noStrike" cap="none" normalizeH="0" baseline="0">
              <a:ln>
                <a:noFill/>
              </a:ln>
              <a:solidFill>
                <a:srgbClr val="191B26"/>
              </a:solidFill>
              <a:effectLst/>
              <a:latin typeface="Open San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191B26"/>
                </a:solidFill>
                <a:effectLst/>
                <a:latin typeface="Open Sans"/>
              </a:rPr>
              <a:t> 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Open Sans"/>
                <a:hlinkClick r:id="rId3"/>
              </a:rPr>
              <a:t>G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191B26"/>
              </a:solidFill>
              <a:effectLst/>
              <a:latin typeface="Open San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5F5EE3-AE8A-F344-B78A-F6C98CB314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0033" y="4445722"/>
            <a:ext cx="2412278" cy="241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088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1DCB8-5E28-EB48-BA92-952647A2B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US"/>
              <a:t>Opportunities to learn outdoors in Wales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DFB010-E972-CA47-9BEF-1D2F3ECD9F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37" r="41020" b="9092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47" name="Isosceles Triangle 46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F3E2D-1DBF-4445-BA6C-7000DB9D0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US" dirty="0"/>
              <a:t>The foundation phase is based on outdoor play, physical activity and outdoor learning.</a:t>
            </a:r>
          </a:p>
          <a:p>
            <a:r>
              <a:rPr lang="en-US" dirty="0"/>
              <a:t>Not as encouraged in key stage two and three.</a:t>
            </a:r>
          </a:p>
          <a:p>
            <a:r>
              <a:rPr lang="en-US" dirty="0"/>
              <a:t>Various companies in Wales promote outdoor learning opportunities.</a:t>
            </a:r>
          </a:p>
          <a:p>
            <a:r>
              <a:rPr lang="en-US" dirty="0"/>
              <a:t>Forest schools are accessible in some areas in Wales,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They create a sense of being at one with nature.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Benefits as a child spending time outside.</a:t>
            </a:r>
          </a:p>
          <a:p>
            <a:pPr marL="0" indent="0">
              <a:buNone/>
            </a:pPr>
            <a:r>
              <a:rPr lang="en-US" dirty="0"/>
              <a:t>A woodland setting created especially for outdoor learning (Forest Schools Wales, 2020).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8803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A06FB7-7FF0-F742-AA3C-55C8332C8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PISA 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7E8C7-C223-6743-88A3-99D1F8C3A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013" y="1813301"/>
            <a:ext cx="4193492" cy="461849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bg1"/>
                </a:solidFill>
              </a:rPr>
              <a:t>Finland (OECD, 2018) and Wales PISA results in 2018 (Welsh Government, 2019). 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bg1"/>
                </a:solidFill>
              </a:rPr>
              <a:t>Finland are one of the top tier countries in the PISA results.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bg1"/>
                </a:solidFill>
              </a:rPr>
              <a:t>They also have a very low attainment gap between high achievement and socio economic background </a:t>
            </a:r>
            <a:r>
              <a:rPr lang="en-GB" sz="1900" dirty="0">
                <a:solidFill>
                  <a:schemeClr val="bg1"/>
                </a:solidFill>
              </a:rPr>
              <a:t>(OECD, 2010). 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/>
                </a:solidFill>
              </a:rPr>
              <a:t>Pupils in Finland usually speak Finish, Swedish and an additional foreign language which is commonly English.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/>
                </a:solidFill>
              </a:rPr>
              <a:t>Languages are taught through a play based pedagogy (</a:t>
            </a:r>
            <a:r>
              <a:rPr lang="en-GB" sz="1900" dirty="0" err="1">
                <a:solidFill>
                  <a:schemeClr val="bg1"/>
                </a:solidFill>
              </a:rPr>
              <a:t>Jarvinen-Taubert</a:t>
            </a:r>
            <a:r>
              <a:rPr lang="en-GB" sz="1900" dirty="0">
                <a:solidFill>
                  <a:schemeClr val="bg1"/>
                </a:solidFill>
              </a:rPr>
              <a:t>, 2020). </a:t>
            </a:r>
            <a:endParaRPr lang="en-US" sz="1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685FC0-9F3A-5E48-8AC5-E05A1BE839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376829"/>
              </p:ext>
            </p:extLst>
          </p:nvPr>
        </p:nvGraphicFramePr>
        <p:xfrm>
          <a:off x="6096001" y="2280864"/>
          <a:ext cx="5143501" cy="228376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285199">
                  <a:extLst>
                    <a:ext uri="{9D8B030D-6E8A-4147-A177-3AD203B41FA5}">
                      <a16:colId xmlns:a16="http://schemas.microsoft.com/office/drawing/2014/main" val="840012795"/>
                    </a:ext>
                  </a:extLst>
                </a:gridCol>
                <a:gridCol w="1510250">
                  <a:extLst>
                    <a:ext uri="{9D8B030D-6E8A-4147-A177-3AD203B41FA5}">
                      <a16:colId xmlns:a16="http://schemas.microsoft.com/office/drawing/2014/main" val="1593887276"/>
                    </a:ext>
                  </a:extLst>
                </a:gridCol>
                <a:gridCol w="1348052">
                  <a:extLst>
                    <a:ext uri="{9D8B030D-6E8A-4147-A177-3AD203B41FA5}">
                      <a16:colId xmlns:a16="http://schemas.microsoft.com/office/drawing/2014/main" val="3797856404"/>
                    </a:ext>
                  </a:extLst>
                </a:gridCol>
              </a:tblGrid>
              <a:tr h="570940">
                <a:tc>
                  <a:txBody>
                    <a:bodyPr/>
                    <a:lstStyle/>
                    <a:p>
                      <a:endParaRPr lang="en-US" sz="2600"/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Finland</a:t>
                      </a:r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Wales</a:t>
                      </a:r>
                    </a:p>
                  </a:txBody>
                  <a:tcPr marL="129759" marR="129759" marT="64879" marB="64879"/>
                </a:tc>
                <a:extLst>
                  <a:ext uri="{0D108BD9-81ED-4DB2-BD59-A6C34878D82A}">
                    <a16:rowId xmlns:a16="http://schemas.microsoft.com/office/drawing/2014/main" val="1501272663"/>
                  </a:ext>
                </a:extLst>
              </a:tr>
              <a:tr h="570940">
                <a:tc>
                  <a:txBody>
                    <a:bodyPr/>
                    <a:lstStyle/>
                    <a:p>
                      <a:r>
                        <a:rPr lang="en-US" sz="2600"/>
                        <a:t>Reading</a:t>
                      </a:r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520</a:t>
                      </a:r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483</a:t>
                      </a:r>
                    </a:p>
                  </a:txBody>
                  <a:tcPr marL="129759" marR="129759" marT="64879" marB="64879"/>
                </a:tc>
                <a:extLst>
                  <a:ext uri="{0D108BD9-81ED-4DB2-BD59-A6C34878D82A}">
                    <a16:rowId xmlns:a16="http://schemas.microsoft.com/office/drawing/2014/main" val="55418208"/>
                  </a:ext>
                </a:extLst>
              </a:tr>
              <a:tr h="570940">
                <a:tc>
                  <a:txBody>
                    <a:bodyPr/>
                    <a:lstStyle/>
                    <a:p>
                      <a:r>
                        <a:rPr lang="en-US" sz="2600"/>
                        <a:t>Mathematics</a:t>
                      </a:r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507</a:t>
                      </a:r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487</a:t>
                      </a:r>
                    </a:p>
                  </a:txBody>
                  <a:tcPr marL="129759" marR="129759" marT="64879" marB="64879"/>
                </a:tc>
                <a:extLst>
                  <a:ext uri="{0D108BD9-81ED-4DB2-BD59-A6C34878D82A}">
                    <a16:rowId xmlns:a16="http://schemas.microsoft.com/office/drawing/2014/main" val="4035066019"/>
                  </a:ext>
                </a:extLst>
              </a:tr>
              <a:tr h="570940">
                <a:tc>
                  <a:txBody>
                    <a:bodyPr/>
                    <a:lstStyle/>
                    <a:p>
                      <a:r>
                        <a:rPr lang="en-US" sz="2600"/>
                        <a:t>Science</a:t>
                      </a:r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522</a:t>
                      </a:r>
                    </a:p>
                  </a:txBody>
                  <a:tcPr marL="129759" marR="129759" marT="64879" marB="64879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488</a:t>
                      </a:r>
                    </a:p>
                  </a:txBody>
                  <a:tcPr marL="129759" marR="129759" marT="64879" marB="64879"/>
                </a:tc>
                <a:extLst>
                  <a:ext uri="{0D108BD9-81ED-4DB2-BD59-A6C34878D82A}">
                    <a16:rowId xmlns:a16="http://schemas.microsoft.com/office/drawing/2014/main" val="19324639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2285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23DD0A-C61D-4F46-A747-C3FEF9EBA7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61" r="1556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D9A0B4-04BB-5849-9076-D3021E320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US" dirty="0"/>
              <a:t>PISA results in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6FF66-27FB-894A-A801-4D62E8481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358" y="1930400"/>
            <a:ext cx="4700578" cy="40232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 dirty="0"/>
              <a:t>There is a larger gap in Wales between high grades and socio economic background.</a:t>
            </a:r>
          </a:p>
          <a:p>
            <a:pPr>
              <a:lnSpc>
                <a:spcPct val="90000"/>
              </a:lnSpc>
            </a:pPr>
            <a:r>
              <a:rPr lang="en-US" sz="1300" dirty="0"/>
              <a:t>Children with a poverty background don’t achieve as highly in schools.</a:t>
            </a:r>
          </a:p>
          <a:p>
            <a:pPr>
              <a:lnSpc>
                <a:spcPct val="90000"/>
              </a:lnSpc>
            </a:pPr>
            <a:r>
              <a:rPr lang="en-US" sz="1300" dirty="0"/>
              <a:t>They lack on nutrition, nurture and a safe environment to grow up in. </a:t>
            </a:r>
          </a:p>
          <a:p>
            <a:pPr>
              <a:lnSpc>
                <a:spcPct val="90000"/>
              </a:lnSpc>
            </a:pPr>
            <a:r>
              <a:rPr lang="en-US" sz="1300" dirty="0"/>
              <a:t>This means pupils are behind before starting school </a:t>
            </a:r>
            <a:r>
              <a:rPr lang="en-GB" sz="1300" dirty="0"/>
              <a:t>(Save the Children, 2009). 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Free school meals were introduced to give children a bigger push and more nutrition.</a:t>
            </a:r>
          </a:p>
          <a:p>
            <a:pPr>
              <a:lnSpc>
                <a:spcPct val="90000"/>
              </a:lnSpc>
            </a:pPr>
            <a:r>
              <a:rPr lang="en-US" sz="1300" dirty="0"/>
              <a:t>This can improve concentration and energy levels helping performance in the school environment </a:t>
            </a:r>
            <a:r>
              <a:rPr lang="en-GB" sz="1300" dirty="0"/>
              <a:t>(Welsh Government, 2020). 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However this still segregates pupils into two categories ‘lower class’ and ‘higher class’.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9875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18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Isosceles Triangle 20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665F3-E051-1E40-AFCA-2C2C31AB0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733" y="106480"/>
            <a:ext cx="10803036" cy="6617776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GB" dirty="0"/>
              <a:t>Reference List</a:t>
            </a:r>
          </a:p>
          <a:p>
            <a:pPr lvl="0"/>
            <a:r>
              <a:rPr lang="en-GB" dirty="0"/>
              <a:t>BBC (2010) </a:t>
            </a:r>
            <a:r>
              <a:rPr lang="en-GB" i="1" dirty="0"/>
              <a:t>Finland’s education success</a:t>
            </a:r>
            <a:r>
              <a:rPr lang="en-GB" dirty="0"/>
              <a:t> [video]. Available at: </a:t>
            </a:r>
            <a:r>
              <a:rPr lang="en-GB" u="sng" dirty="0">
                <a:hlinkClick r:id="rId2"/>
              </a:rPr>
              <a:t>https://www.youtube.com/watch?v=rlYHWpRR4yc</a:t>
            </a:r>
            <a:r>
              <a:rPr lang="en-GB" dirty="0"/>
              <a:t> (Accessed: 12 October 2020).</a:t>
            </a:r>
          </a:p>
          <a:p>
            <a:pPr lvl="0"/>
            <a:r>
              <a:rPr lang="en-GB" dirty="0" err="1"/>
              <a:t>Boaler</a:t>
            </a:r>
            <a:r>
              <a:rPr lang="en-GB" dirty="0"/>
              <a:t>, J. </a:t>
            </a:r>
            <a:r>
              <a:rPr lang="en-GB" dirty="0" err="1"/>
              <a:t>Wiliam</a:t>
            </a:r>
            <a:r>
              <a:rPr lang="en-GB" dirty="0"/>
              <a:t>, D. and Brown, M. (1998) </a:t>
            </a:r>
            <a:r>
              <a:rPr lang="en-GB" i="1" dirty="0"/>
              <a:t>Students Experiences of Ability Grouping: Disaffection, polarisation and the construction of failure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https://www.nottingham.ac.uk/csme/meas/papers/boaler.html</a:t>
            </a:r>
            <a:r>
              <a:rPr lang="en-GB" dirty="0"/>
              <a:t> (Accessed: 17 October 2020).</a:t>
            </a:r>
          </a:p>
          <a:p>
            <a:pPr lvl="0"/>
            <a:r>
              <a:rPr lang="en-GB" dirty="0"/>
              <a:t>Ervin, F. </a:t>
            </a:r>
            <a:r>
              <a:rPr lang="en-GB" dirty="0" err="1"/>
              <a:t>Sparapani</a:t>
            </a:r>
            <a:r>
              <a:rPr lang="en-GB" dirty="0"/>
              <a:t>. </a:t>
            </a:r>
            <a:r>
              <a:rPr lang="en-GB" i="1" dirty="0"/>
              <a:t>et al</a:t>
            </a:r>
            <a:r>
              <a:rPr lang="en-GB" dirty="0"/>
              <a:t>. (2014) ‘A Global Curriculum? Understanding Teaching and Learning in the United States, Taiwan, India, and Mexico’, </a:t>
            </a:r>
            <a:r>
              <a:rPr lang="en-GB" i="1" dirty="0"/>
              <a:t>SAGE Journals</a:t>
            </a:r>
            <a:r>
              <a:rPr lang="en-GB" dirty="0"/>
              <a:t>, 4(20).</a:t>
            </a:r>
          </a:p>
          <a:p>
            <a:pPr lvl="0"/>
            <a:r>
              <a:rPr lang="en-GB" dirty="0"/>
              <a:t>Forest Schools Wales (2020) </a:t>
            </a:r>
            <a:r>
              <a:rPr lang="en-GB" i="1" dirty="0"/>
              <a:t>Forest School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https://www.forestschoolwales.org.uk/ysgol-goedwigforest-school/</a:t>
            </a:r>
            <a:r>
              <a:rPr lang="en-GB" dirty="0"/>
              <a:t> (Accessed: 14 October 2020).</a:t>
            </a:r>
          </a:p>
          <a:p>
            <a:pPr lvl="0"/>
            <a:r>
              <a:rPr lang="en-GB" dirty="0" err="1"/>
              <a:t>Halinen</a:t>
            </a:r>
            <a:r>
              <a:rPr lang="en-GB" dirty="0"/>
              <a:t>, I. (2018) </a:t>
            </a:r>
            <a:r>
              <a:rPr lang="en-GB" i="1" dirty="0"/>
              <a:t>Improving the quality of childhood in Europe</a:t>
            </a:r>
            <a:r>
              <a:rPr lang="en-GB" dirty="0"/>
              <a:t>. Brussels: Alliance for Childhood European Network Foundation.</a:t>
            </a:r>
          </a:p>
          <a:p>
            <a:pPr lvl="0"/>
            <a:r>
              <a:rPr lang="en-GB" dirty="0" err="1"/>
              <a:t>Jrvinen-Taubert</a:t>
            </a:r>
            <a:r>
              <a:rPr lang="en-GB" dirty="0"/>
              <a:t>, J. (2020) </a:t>
            </a:r>
            <a:r>
              <a:rPr lang="en-GB" i="1" dirty="0"/>
              <a:t>Finland is changing the teaching of languages 1/2. </a:t>
            </a: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https://learningscoop.fi/finland-is-changing-the-teaching-of-languages-1-2/</a:t>
            </a:r>
            <a:r>
              <a:rPr lang="en-GB" dirty="0"/>
              <a:t> (Accessed: 12 October 2020).</a:t>
            </a:r>
          </a:p>
          <a:p>
            <a:pPr lvl="0"/>
            <a:r>
              <a:rPr lang="en-GB" dirty="0"/>
              <a:t>Kangas, J. (2019) </a:t>
            </a:r>
            <a:r>
              <a:rPr lang="en-GB" i="1" dirty="0"/>
              <a:t>The Essence of Play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https://www.oph.fi/en/blog/essence-play</a:t>
            </a:r>
            <a:r>
              <a:rPr lang="en-GB" dirty="0"/>
              <a:t> (Accessed: 14 October 2020).</a:t>
            </a:r>
          </a:p>
          <a:p>
            <a:pPr lvl="0"/>
            <a:r>
              <a:rPr lang="en-GB" dirty="0"/>
              <a:t>Lott, C. (2017) </a:t>
            </a:r>
            <a:r>
              <a:rPr lang="en-GB" i="1" dirty="0"/>
              <a:t>Encourage your students to step into the zone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https://iteachu.uaf.edu/encourage-your-students-to-step-into-the-zone/</a:t>
            </a:r>
            <a:r>
              <a:rPr lang="en-GB" dirty="0"/>
              <a:t> (Accessed: 17 October 2020).</a:t>
            </a:r>
          </a:p>
          <a:p>
            <a:pPr lvl="0"/>
            <a:r>
              <a:rPr lang="en-GB" dirty="0"/>
              <a:t>Moyles, J. and Hargreaves, L. (2002). </a:t>
            </a:r>
            <a:r>
              <a:rPr lang="en-GB" i="1" dirty="0"/>
              <a:t>The Primary Curriculum: Learning from international perspectives</a:t>
            </a:r>
            <a:r>
              <a:rPr lang="en-GB" dirty="0"/>
              <a:t>. London: Routledge.</a:t>
            </a:r>
          </a:p>
          <a:p>
            <a:pPr lvl="0"/>
            <a:r>
              <a:rPr lang="en-GB" dirty="0"/>
              <a:t>OECD (2010) </a:t>
            </a:r>
            <a:r>
              <a:rPr lang="en-GB" i="1" dirty="0"/>
              <a:t>Finland: Slow and steady reform for consistently high results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https://www.oecd.org/pisa/pisaproducts/46581035.pdf</a:t>
            </a:r>
            <a:r>
              <a:rPr lang="en-GB" dirty="0"/>
              <a:t> (Accessed: 12 October 2020).</a:t>
            </a:r>
          </a:p>
          <a:p>
            <a:pPr lvl="0"/>
            <a:r>
              <a:rPr lang="en-GB" dirty="0"/>
              <a:t>OECD (2013) </a:t>
            </a:r>
            <a:r>
              <a:rPr lang="en-GB" i="1" dirty="0"/>
              <a:t>Education Policy Outlook Finland.</a:t>
            </a:r>
            <a:r>
              <a:rPr lang="en-GB" dirty="0"/>
              <a:t> Available at: </a:t>
            </a:r>
            <a:r>
              <a:rPr lang="en-GB" u="sng" dirty="0">
                <a:hlinkClick r:id="rId9"/>
              </a:rPr>
              <a:t>http://www.oecd.org/education/EDUCATION%20POLICY%20OUTLOOK%20FINLAND_EN.pdf</a:t>
            </a:r>
            <a:r>
              <a:rPr lang="en-GB" dirty="0"/>
              <a:t> (Accessed: 14 October 2020).</a:t>
            </a:r>
          </a:p>
          <a:p>
            <a:pPr lvl="0"/>
            <a:r>
              <a:rPr lang="en-GB" dirty="0"/>
              <a:t>OECD (2018) </a:t>
            </a:r>
            <a:r>
              <a:rPr lang="en-GB" i="1" dirty="0"/>
              <a:t>Programme for international student assessment (PISA) Results from PISA 2018</a:t>
            </a:r>
            <a:r>
              <a:rPr lang="en-GB" dirty="0"/>
              <a:t>. Available at: </a:t>
            </a:r>
            <a:r>
              <a:rPr lang="en-GB" u="sng" dirty="0">
                <a:hlinkClick r:id="rId10"/>
              </a:rPr>
              <a:t>https://www.oecd.org/pisa/publications/PISA2018_CN_FIN.pdf</a:t>
            </a:r>
            <a:r>
              <a:rPr lang="en-GB" dirty="0"/>
              <a:t> (Accessed: 17 October 2020). </a:t>
            </a:r>
          </a:p>
          <a:p>
            <a:pPr lvl="0"/>
            <a:r>
              <a:rPr lang="en-GB" dirty="0"/>
              <a:t>Save the Children (2009) </a:t>
            </a:r>
            <a:r>
              <a:rPr lang="en-GB" i="1" dirty="0"/>
              <a:t>Working better together.</a:t>
            </a:r>
            <a:r>
              <a:rPr lang="en-GB" dirty="0"/>
              <a:t> Available at: </a:t>
            </a:r>
            <a:r>
              <a:rPr lang="en-GB" u="sng" dirty="0">
                <a:hlinkClick r:id="rId11"/>
              </a:rPr>
              <a:t>https://gov.wales/sites/default/files/statistics-and-research/2019-07/100311-partnership-working-improve-educational-attainment-poorest-children-en.pdf</a:t>
            </a:r>
            <a:r>
              <a:rPr lang="en-GB" dirty="0"/>
              <a:t> (Accessed: 14 October 2020).</a:t>
            </a:r>
          </a:p>
          <a:p>
            <a:pPr lvl="0"/>
            <a:r>
              <a:rPr lang="en-GB" dirty="0"/>
              <a:t>Simpson, C. (2016) </a:t>
            </a:r>
            <a:r>
              <a:rPr lang="en-GB" i="1" dirty="0"/>
              <a:t>Effects of standardised testing on pupil’s well-being</a:t>
            </a:r>
            <a:r>
              <a:rPr lang="en-GB" dirty="0"/>
              <a:t>. Available at: </a:t>
            </a:r>
            <a:r>
              <a:rPr lang="en-GB" u="sng" dirty="0">
                <a:hlinkClick r:id="rId12"/>
              </a:rPr>
              <a:t>https://projects.iq.harvard.edu/files/eap/files/c._simpson_effects_of_testing_on_well_being_5_16.pdf</a:t>
            </a:r>
            <a:r>
              <a:rPr lang="en-GB" dirty="0"/>
              <a:t> (Accessed: 17 October 2020).</a:t>
            </a:r>
          </a:p>
          <a:p>
            <a:pPr lvl="0"/>
            <a:r>
              <a:rPr lang="en-GB" dirty="0"/>
              <a:t>The Welsh Government (2019) </a:t>
            </a:r>
            <a:r>
              <a:rPr lang="en-GB" i="1" dirty="0"/>
              <a:t>Achievement of 15 year olds (Programme for international student assessment) PISA national report: 2018. </a:t>
            </a:r>
            <a:r>
              <a:rPr lang="en-GB" dirty="0"/>
              <a:t>Available at: </a:t>
            </a:r>
            <a:r>
              <a:rPr lang="en-GB" u="sng" dirty="0">
                <a:hlinkClick r:id="rId13"/>
              </a:rPr>
              <a:t>https://gov.wales/achievement-15-year-olds-program-international-student-assessment-pisa-national-report-2018#:~:text=The%20average%20PISA%20science%20score,Wales%20significantly%20outperformed%2045%20countries.</a:t>
            </a:r>
            <a:r>
              <a:rPr lang="en-GB" dirty="0"/>
              <a:t> (Accessed: 17 October 2020). </a:t>
            </a:r>
          </a:p>
          <a:p>
            <a:pPr lvl="0"/>
            <a:r>
              <a:rPr lang="en-GB" dirty="0"/>
              <a:t>The Welsh Government (2019) </a:t>
            </a:r>
            <a:r>
              <a:rPr lang="en-GB" i="1" dirty="0"/>
              <a:t>Reading and Numeracy Tests in Wales – 2019.</a:t>
            </a:r>
            <a:r>
              <a:rPr lang="en-GB" dirty="0"/>
              <a:t> Available at: </a:t>
            </a:r>
            <a:r>
              <a:rPr lang="en-GB" u="sng" dirty="0">
                <a:hlinkClick r:id="rId14"/>
              </a:rPr>
              <a:t>http://d6vsczyu1rky0.cloudfront.net/30631_b/wp-content/uploads/2019/03/National-Test-Information-for-Parents-2019.pdf</a:t>
            </a:r>
            <a:r>
              <a:rPr lang="en-GB" dirty="0"/>
              <a:t> (Accessed: 17 October 2020).</a:t>
            </a:r>
          </a:p>
          <a:p>
            <a:pPr lvl="0"/>
            <a:r>
              <a:rPr lang="en-GB" dirty="0"/>
              <a:t>The Welsh Government (2020) Revised guidance for schools in Wales: Supporting children eligible for free school meals. Available at: </a:t>
            </a:r>
            <a:r>
              <a:rPr lang="en-GB" u="sng" dirty="0">
                <a:hlinkClick r:id="rId15"/>
              </a:rPr>
              <a:t>https://gov.wales/free-school-meals-coronavirus-guidance-schools</a:t>
            </a:r>
            <a:r>
              <a:rPr lang="en-GB" dirty="0"/>
              <a:t> (Accessed: 17 October 2020).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500" dirty="0"/>
          </a:p>
          <a:p>
            <a:pPr>
              <a:lnSpc>
                <a:spcPct val="90000"/>
              </a:lnSpc>
            </a:pPr>
            <a:endParaRPr lang="en-GB" sz="500" dirty="0"/>
          </a:p>
          <a:p>
            <a:pPr lvl="0">
              <a:lnSpc>
                <a:spcPct val="90000"/>
              </a:lnSpc>
            </a:pPr>
            <a:endParaRPr lang="en-GB" sz="500" dirty="0"/>
          </a:p>
          <a:p>
            <a:pPr>
              <a:lnSpc>
                <a:spcPct val="90000"/>
              </a:lnSpc>
            </a:pPr>
            <a:endParaRPr lang="en-GB" sz="500" dirty="0"/>
          </a:p>
          <a:p>
            <a:pPr>
              <a:lnSpc>
                <a:spcPct val="90000"/>
              </a:lnSpc>
            </a:pPr>
            <a:endParaRPr lang="en-GB" sz="500" dirty="0"/>
          </a:p>
          <a:p>
            <a:pPr>
              <a:lnSpc>
                <a:spcPct val="90000"/>
              </a:lnSpc>
            </a:pPr>
            <a:endParaRPr lang="en-US" sz="500" dirty="0"/>
          </a:p>
          <a:p>
            <a:pPr>
              <a:lnSpc>
                <a:spcPct val="90000"/>
              </a:lnSpc>
            </a:pPr>
            <a:endParaRPr lang="en-US" sz="500" dirty="0"/>
          </a:p>
          <a:p>
            <a:pPr>
              <a:lnSpc>
                <a:spcPct val="90000"/>
              </a:lnSpc>
            </a:pPr>
            <a:endParaRPr lang="en-US" sz="500" dirty="0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727917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{8461CB44-2A0A-AA45-9730-30F1E0F19BAC}tf10001060</Template>
  <TotalTime>216</TotalTime>
  <Words>1271</Words>
  <Application>Microsoft Macintosh PowerPoint</Application>
  <PresentationFormat>Widescreen</PresentationFormat>
  <Paragraphs>107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Open Sans</vt:lpstr>
      <vt:lpstr>Trebuchet MS</vt:lpstr>
      <vt:lpstr>Wingdings 3</vt:lpstr>
      <vt:lpstr>Facet</vt:lpstr>
      <vt:lpstr>  Critically compare a global curriculum with a UK curriculum  </vt:lpstr>
      <vt:lpstr>A Global Curriculum </vt:lpstr>
      <vt:lpstr>Finland's Curriculum A holistic education system </vt:lpstr>
      <vt:lpstr>Welsh National Curriculum  Contrast in Curriculums</vt:lpstr>
      <vt:lpstr>Finland's relaxed learning environment </vt:lpstr>
      <vt:lpstr>Opportunities to learn outdoors in Wales</vt:lpstr>
      <vt:lpstr>PISA Results </vt:lpstr>
      <vt:lpstr>PISA results in Wales 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Critically compare a global curriculum with a UK curriculum  </dc:title>
  <dc:creator>Rosie Edwards (1803808)</dc:creator>
  <cp:lastModifiedBy>Rosie Edwards (1803808)</cp:lastModifiedBy>
  <cp:revision>14</cp:revision>
  <dcterms:created xsi:type="dcterms:W3CDTF">2020-10-17T10:45:07Z</dcterms:created>
  <dcterms:modified xsi:type="dcterms:W3CDTF">2020-10-17T14:22:04Z</dcterms:modified>
</cp:coreProperties>
</file>