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408" autoAdjust="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AEAAEC-BB3A-4734-9D06-9436212615A0}" type="datetimeFigureOut">
              <a:rPr lang="en-IN" smtClean="0"/>
              <a:t>08-06-2026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3EDC9B-AFBF-47EC-BC2F-628FB04CCC5A}" type="slidenum">
              <a:rPr lang="en-IN" smtClean="0"/>
              <a:t>‹#›</a:t>
            </a:fld>
            <a:endParaRPr lang="en-IN"/>
          </a:p>
        </p:txBody>
      </p:sp>
    </p:spTree>
    <p:extLst>
      <p:ext uri="{BB962C8B-B14F-4D97-AF65-F5344CB8AC3E}">
        <p14:creationId xmlns:p14="http://schemas.microsoft.com/office/powerpoint/2010/main" val="4037487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health, well-being and sustainable development are vital aspects of contemporary health and social care provision. The World Health Organisation defines health as total physical, mental and social well-being, and not the absence of disease. To achieve healthy lives and promote well-being for all people is one of the 17 Sustainable Development Goals 3. These concepts drive improvements in prevention, equality, service quality and achieve long-term public health outcomes in a healthcare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2</a:t>
            </a:fld>
            <a:endParaRPr lang="en-IN"/>
          </a:p>
        </p:txBody>
      </p:sp>
    </p:spTree>
    <p:extLst>
      <p:ext uri="{BB962C8B-B14F-4D97-AF65-F5344CB8AC3E}">
        <p14:creationId xmlns:p14="http://schemas.microsoft.com/office/powerpoint/2010/main" val="2063491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World Health Organisation, complete health is not defined as the absence of illness, but rather as the complete physical, mental and social wellbeing. Wellbeing is a comprehensive term covering emotional, psychological, social and physical wellbeing. Goal 3 is to ensure the achievement of a healthy life and the promotion of medical care. Goal 3 is to prevent premature mortalities from preventable causes and to promote medical care globally. The need for sustainable health policies around the world became increasingly significant in 2023, as approximately 4.5 billion people still lacked access to comprehensive essential health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3</a:t>
            </a:fld>
            <a:endParaRPr lang="en-IN"/>
          </a:p>
        </p:txBody>
      </p:sp>
    </p:spTree>
    <p:extLst>
      <p:ext uri="{BB962C8B-B14F-4D97-AF65-F5344CB8AC3E}">
        <p14:creationId xmlns:p14="http://schemas.microsoft.com/office/powerpoint/2010/main" val="2135909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recent years, a holistic approach has become more and more important in modern healthcare systems to promote patient health and satisfaction. The </a:t>
            </a:r>
            <a:r>
              <a:rPr lang="en-GB" sz="1200" i="1" kern="1200" dirty="0">
                <a:solidFill>
                  <a:schemeClr val="tx1"/>
                </a:solidFill>
                <a:effectLst/>
                <a:latin typeface="+mn-lt"/>
                <a:ea typeface="+mn-ea"/>
                <a:cs typeface="+mn-cs"/>
              </a:rPr>
              <a:t>World Health Organisation</a:t>
            </a:r>
            <a:r>
              <a:rPr lang="en-GB" sz="1200" kern="1200" dirty="0">
                <a:solidFill>
                  <a:schemeClr val="tx1"/>
                </a:solidFill>
                <a:effectLst/>
                <a:latin typeface="+mn-lt"/>
                <a:ea typeface="+mn-ea"/>
                <a:cs typeface="+mn-cs"/>
              </a:rPr>
              <a:t> is a strong supporter of the </a:t>
            </a:r>
            <a:r>
              <a:rPr lang="en-GB" sz="1200" i="1" kern="1200" dirty="0">
                <a:solidFill>
                  <a:schemeClr val="tx1"/>
                </a:solidFill>
                <a:effectLst/>
                <a:latin typeface="+mn-lt"/>
                <a:ea typeface="+mn-ea"/>
                <a:cs typeface="+mn-cs"/>
              </a:rPr>
              <a:t>“Health in All Policies”</a:t>
            </a:r>
            <a:r>
              <a:rPr lang="en-GB" sz="1200" kern="1200" dirty="0">
                <a:solidFill>
                  <a:schemeClr val="tx1"/>
                </a:solidFill>
                <a:effectLst/>
                <a:latin typeface="+mn-lt"/>
                <a:ea typeface="+mn-ea"/>
                <a:cs typeface="+mn-cs"/>
              </a:rPr>
              <a:t> approach, which uses health in relation to education, housing, transport and environment. In 2025, the UN estimated that 431 million more people were able to use basic health services around the world than in 2018.</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4</a:t>
            </a:fld>
            <a:endParaRPr lang="en-IN"/>
          </a:p>
        </p:txBody>
      </p:sp>
    </p:spTree>
    <p:extLst>
      <p:ext uri="{BB962C8B-B14F-4D97-AF65-F5344CB8AC3E}">
        <p14:creationId xmlns:p14="http://schemas.microsoft.com/office/powerpoint/2010/main" val="1233733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a:t>
            </a:r>
            <a:r>
              <a:rPr lang="en-GB" sz="1200" kern="1200" dirty="0" err="1">
                <a:solidFill>
                  <a:schemeClr val="tx1"/>
                </a:solidFill>
                <a:effectLst/>
                <a:latin typeface="+mn-lt"/>
                <a:ea typeface="+mn-ea"/>
                <a:cs typeface="+mn-cs"/>
              </a:rPr>
              <a:t>Biopsychosocial</a:t>
            </a:r>
            <a:r>
              <a:rPr lang="en-GB" sz="1200" kern="1200" dirty="0">
                <a:solidFill>
                  <a:schemeClr val="tx1"/>
                </a:solidFill>
                <a:effectLst/>
                <a:latin typeface="+mn-lt"/>
                <a:ea typeface="+mn-ea"/>
                <a:cs typeface="+mn-cs"/>
              </a:rPr>
              <a:t> Model, health is determined by physical ailments, psychological wellness, and factors of society like income and living environment. The description of the Ecological Model is the interaction between family, community, education and environment and its impact on health. The Holistic Model has a holistic approach, which does not treat the disease solely, but the whole person. Such theories can support the health care system to implement strategies that are patient-centred for providing patient services and preventive solutions.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5</a:t>
            </a:fld>
            <a:endParaRPr lang="en-IN"/>
          </a:p>
        </p:txBody>
      </p:sp>
    </p:spTree>
    <p:extLst>
      <p:ext uri="{BB962C8B-B14F-4D97-AF65-F5344CB8AC3E}">
        <p14:creationId xmlns:p14="http://schemas.microsoft.com/office/powerpoint/2010/main" val="1753843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Equality and environmental sustainability by 2030, the United Nations have established 17 Sustainable Development Goals to meet the target for improving global health. SDG 3 is aimed at promoting healthy lives and ensuring well-being for all ages. These goals are adopted into health and social policy prevention programmes in the UK, community health care and digital services. The </a:t>
            </a:r>
            <a:r>
              <a:rPr lang="en-GB" sz="1200" i="1" kern="1200" dirty="0">
                <a:solidFill>
                  <a:schemeClr val="tx1"/>
                </a:solidFill>
                <a:effectLst/>
                <a:latin typeface="+mn-lt"/>
                <a:ea typeface="+mn-ea"/>
                <a:cs typeface="+mn-cs"/>
              </a:rPr>
              <a:t>NHS Diabetes Prevention Programme</a:t>
            </a:r>
            <a:r>
              <a:rPr lang="en-GB" sz="1200" kern="1200" dirty="0">
                <a:solidFill>
                  <a:schemeClr val="tx1"/>
                </a:solidFill>
                <a:effectLst/>
                <a:latin typeface="+mn-lt"/>
                <a:ea typeface="+mn-ea"/>
                <a:cs typeface="+mn-cs"/>
              </a:rPr>
              <a:t> (DPP) offers health education and weight management to help those who are at risk of developing Type 2 diabetes.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6</a:t>
            </a:fld>
            <a:endParaRPr lang="en-IN"/>
          </a:p>
        </p:txBody>
      </p:sp>
    </p:spTree>
    <p:extLst>
      <p:ext uri="{BB962C8B-B14F-4D97-AF65-F5344CB8AC3E}">
        <p14:creationId xmlns:p14="http://schemas.microsoft.com/office/powerpoint/2010/main" val="624957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i="1" kern="1200" dirty="0">
                <a:solidFill>
                  <a:schemeClr val="tx1"/>
                </a:solidFill>
                <a:effectLst/>
                <a:latin typeface="+mn-lt"/>
                <a:ea typeface="+mn-ea"/>
                <a:cs typeface="+mn-cs"/>
              </a:rPr>
              <a:t>World Health Organisation</a:t>
            </a:r>
            <a:r>
              <a:rPr lang="en-GB" sz="1200" kern="1200" dirty="0">
                <a:solidFill>
                  <a:schemeClr val="tx1"/>
                </a:solidFill>
                <a:effectLst/>
                <a:latin typeface="+mn-lt"/>
                <a:ea typeface="+mn-ea"/>
                <a:cs typeface="+mn-cs"/>
              </a:rPr>
              <a:t> (WHO) is encouraging a </a:t>
            </a:r>
            <a:r>
              <a:rPr lang="en-GB" sz="1200" i="1" kern="1200" dirty="0">
                <a:solidFill>
                  <a:schemeClr val="tx1"/>
                </a:solidFill>
                <a:effectLst/>
                <a:latin typeface="+mn-lt"/>
                <a:ea typeface="+mn-ea"/>
                <a:cs typeface="+mn-cs"/>
              </a:rPr>
              <a:t>“Health in All Policies”</a:t>
            </a:r>
            <a:r>
              <a:rPr lang="en-GB" sz="1200" kern="1200" dirty="0">
                <a:solidFill>
                  <a:schemeClr val="tx1"/>
                </a:solidFill>
                <a:effectLst/>
                <a:latin typeface="+mn-lt"/>
                <a:ea typeface="+mn-ea"/>
                <a:cs typeface="+mn-cs"/>
              </a:rPr>
              <a:t> approach to enhance public health through education and housing, and environmental policies. The </a:t>
            </a:r>
            <a:r>
              <a:rPr lang="en-GB" sz="1200" i="1" kern="1200" dirty="0">
                <a:solidFill>
                  <a:schemeClr val="tx1"/>
                </a:solidFill>
                <a:effectLst/>
                <a:latin typeface="+mn-lt"/>
                <a:ea typeface="+mn-ea"/>
                <a:cs typeface="+mn-cs"/>
              </a:rPr>
              <a:t>National Health Service's Long Term Plan</a:t>
            </a:r>
            <a:r>
              <a:rPr lang="en-GB" sz="1200" kern="1200" dirty="0">
                <a:solidFill>
                  <a:schemeClr val="tx1"/>
                </a:solidFill>
                <a:effectLst/>
                <a:latin typeface="+mn-lt"/>
                <a:ea typeface="+mn-ea"/>
                <a:cs typeface="+mn-cs"/>
              </a:rPr>
              <a:t> supports preventive healthcare and also makes use of mental health programmes and digital services. New type 2 diabetes cases decreased by 7% in the areas where NHS prevention programmes have been implemented from 2016 to 2018.</a:t>
            </a:r>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7</a:t>
            </a:fld>
            <a:endParaRPr lang="en-IN"/>
          </a:p>
        </p:txBody>
      </p:sp>
    </p:spTree>
    <p:extLst>
      <p:ext uri="{BB962C8B-B14F-4D97-AF65-F5344CB8AC3E}">
        <p14:creationId xmlns:p14="http://schemas.microsoft.com/office/powerpoint/2010/main" val="3977813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National Health Service “</a:t>
            </a:r>
            <a:r>
              <a:rPr lang="en-GB" sz="1200" b="1" i="1" kern="1200" dirty="0">
                <a:solidFill>
                  <a:schemeClr val="tx1"/>
                </a:solidFill>
                <a:effectLst/>
                <a:latin typeface="+mn-lt"/>
                <a:ea typeface="+mn-ea"/>
                <a:cs typeface="+mn-cs"/>
              </a:rPr>
              <a:t>Making Every Contact Count</a:t>
            </a:r>
            <a:r>
              <a:rPr lang="en-GB" sz="1200" kern="1200" dirty="0">
                <a:solidFill>
                  <a:schemeClr val="tx1"/>
                </a:solidFill>
                <a:effectLst/>
                <a:latin typeface="+mn-lt"/>
                <a:ea typeface="+mn-ea"/>
                <a:cs typeface="+mn-cs"/>
              </a:rPr>
              <a:t>” (MECC) programme is a strategy to help health service professionals negotiate healthy behaviours when they interact with the patients they serve. The programme, underpinned by the Health Belief Model, includes a component to facilitate awareness of health risks, awareness of the benefits of health promotion and confidence in behaviour change. The data was collected from the NHS, revealing a significant jump in the number of remote consultations since 2020, enhancing access to services. Patient confidence and self-management were reported as better compared to those found in qualitative feedback.</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8</a:t>
            </a:fld>
            <a:endParaRPr lang="en-IN"/>
          </a:p>
        </p:txBody>
      </p:sp>
    </p:spTree>
    <p:extLst>
      <p:ext uri="{BB962C8B-B14F-4D97-AF65-F5344CB8AC3E}">
        <p14:creationId xmlns:p14="http://schemas.microsoft.com/office/powerpoint/2010/main" val="3153994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Healthcare organisations like the National Health Service and government bodies in the UK employ health promotion strategies and campaigns to enhance the health of the public and decrease the likelihood of contracting various diseases. Change4Life campaign promotes healthy eating and more active lifestyles for children and families. Since then, millions of families have had access to materials which provide them with healthy lifestyle support. Vaccination coverage for key diseases was still high, above 90% for several diseases, in childhood in England in 2024. Public Health campaigns lead to awareness and early prevention, along with community well-being.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9</a:t>
            </a:fld>
            <a:endParaRPr lang="en-IN"/>
          </a:p>
        </p:txBody>
      </p:sp>
    </p:spTree>
    <p:extLst>
      <p:ext uri="{BB962C8B-B14F-4D97-AF65-F5344CB8AC3E}">
        <p14:creationId xmlns:p14="http://schemas.microsoft.com/office/powerpoint/2010/main" val="124845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inequalities persist in access to health care and treatment in the UK. The individual in a deprived area is likely to have a higher proportion of chronic diseases, shorter life span and delayed care compared to other marginalised individuals. There are also barriers relating to ethnic minority groups concerning language, discrimination and distrust of the healthcare system. There were an estimated 1.7 million homes across the UK not connected to the internet in 2024. The National Health Service employs a variety of strategies to minimise inequalities, such as targeted vaccination programmes, community outreach and free health care services. Improvements for the future include more culturally inclusive services and a greater investment in the communities that are disadvantaged, as well as better digital support.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10</a:t>
            </a:fld>
            <a:endParaRPr lang="en-IN"/>
          </a:p>
        </p:txBody>
      </p:sp>
    </p:spTree>
    <p:extLst>
      <p:ext uri="{BB962C8B-B14F-4D97-AF65-F5344CB8AC3E}">
        <p14:creationId xmlns:p14="http://schemas.microsoft.com/office/powerpoint/2010/main" val="1065048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Reducing inequalities in the UK in relation to health, well-being and sustainable development is integral to improving health and social care outcomes. Patient-centred and integrated approaches to care are supported by models such as the </a:t>
            </a:r>
            <a:r>
              <a:rPr lang="en-GB" sz="1200" kern="1200" dirty="0" err="1">
                <a:solidFill>
                  <a:schemeClr val="tx1"/>
                </a:solidFill>
                <a:effectLst/>
                <a:latin typeface="+mn-lt"/>
                <a:ea typeface="+mn-ea"/>
                <a:cs typeface="+mn-cs"/>
              </a:rPr>
              <a:t>Biopsychosocial</a:t>
            </a:r>
            <a:r>
              <a:rPr lang="en-GB" sz="1200" kern="1200" dirty="0">
                <a:solidFill>
                  <a:schemeClr val="tx1"/>
                </a:solidFill>
                <a:effectLst/>
                <a:latin typeface="+mn-lt"/>
                <a:ea typeface="+mn-ea"/>
                <a:cs typeface="+mn-cs"/>
              </a:rPr>
              <a:t> and Holistic approaches. Access to affordable and quality health services and prevention of non-communicable diseases remain in the spotlight of the policies pursued by the United Nations Sustainable Development Goal 3. New health systems need to offer more universal and sustainable services that are grounded in communities and better health for all.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11</a:t>
            </a:fld>
            <a:endParaRPr lang="en-IN"/>
          </a:p>
        </p:txBody>
      </p:sp>
    </p:spTree>
    <p:extLst>
      <p:ext uri="{BB962C8B-B14F-4D97-AF65-F5344CB8AC3E}">
        <p14:creationId xmlns:p14="http://schemas.microsoft.com/office/powerpoint/2010/main" val="31861913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33EDC9B-AFBF-47EC-BC2F-628FB04CCC5A}" type="slidenum">
              <a:rPr lang="en-IN" smtClean="0"/>
              <a:t>12</a:t>
            </a:fld>
            <a:endParaRPr lang="en-IN"/>
          </a:p>
        </p:txBody>
      </p:sp>
    </p:spTree>
    <p:extLst>
      <p:ext uri="{BB962C8B-B14F-4D97-AF65-F5344CB8AC3E}">
        <p14:creationId xmlns:p14="http://schemas.microsoft.com/office/powerpoint/2010/main" val="3962708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EBC9BA2A-250E-4138-A252-778B58122258}"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1199843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BC9BA2A-250E-4138-A252-778B58122258}"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884775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C9BA2A-250E-4138-A252-778B58122258}"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119807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BC9BA2A-250E-4138-A252-778B58122258}"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4026146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EBC9BA2A-250E-4138-A252-778B58122258}" type="datetimeFigureOut">
              <a:rPr lang="en-IN" smtClean="0"/>
              <a:t>08-06-2026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207418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EBC9BA2A-250E-4138-A252-778B58122258}" type="datetimeFigureOut">
              <a:rPr lang="en-IN" smtClean="0"/>
              <a:t>08-06-2026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961718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C9BA2A-250E-4138-A252-778B58122258}" type="datetimeFigureOut">
              <a:rPr lang="en-IN" smtClean="0"/>
              <a:t>08-06-2026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4090616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C9BA2A-250E-4138-A252-778B58122258}"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4120192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C9BA2A-250E-4138-A252-778B58122258}" type="datetimeFigureOut">
              <a:rPr lang="en-IN" smtClean="0"/>
              <a:t>08-06-2026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186068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BC9BA2A-250E-4138-A252-778B58122258}"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2824232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BC9BA2A-250E-4138-A252-778B58122258}" type="datetimeFigureOut">
              <a:rPr lang="en-IN" smtClean="0"/>
              <a:t>08-06-2026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87BCF48-BB60-4488-ABC2-C71352E7A42F}" type="slidenum">
              <a:rPr lang="en-IN" smtClean="0"/>
              <a:t>‹#›</a:t>
            </a:fld>
            <a:endParaRPr lang="en-IN"/>
          </a:p>
        </p:txBody>
      </p:sp>
    </p:spTree>
    <p:extLst>
      <p:ext uri="{BB962C8B-B14F-4D97-AF65-F5344CB8AC3E}">
        <p14:creationId xmlns:p14="http://schemas.microsoft.com/office/powerpoint/2010/main" val="2155434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12000" b="-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C9BA2A-250E-4138-A252-778B58122258}" type="datetimeFigureOut">
              <a:rPr lang="en-IN" smtClean="0"/>
              <a:t>08-06-2026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7BCF48-BB60-4488-ABC2-C71352E7A42F}" type="slidenum">
              <a:rPr lang="en-IN" smtClean="0"/>
              <a:t>‹#›</a:t>
            </a:fld>
            <a:endParaRPr lang="en-IN"/>
          </a:p>
        </p:txBody>
      </p:sp>
    </p:spTree>
    <p:extLst>
      <p:ext uri="{BB962C8B-B14F-4D97-AF65-F5344CB8AC3E}">
        <p14:creationId xmlns:p14="http://schemas.microsoft.com/office/powerpoint/2010/main" val="1604807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slide" Target="slide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000" b="-3000"/>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915177" y="404977"/>
            <a:ext cx="4443212" cy="1904234"/>
          </a:xfrm>
          <a:prstGeom prst="rect">
            <a:avLst/>
          </a:prstGeom>
        </p:spPr>
      </p:pic>
      <p:sp>
        <p:nvSpPr>
          <p:cNvPr id="5" name="Rounded Rectangle 4"/>
          <p:cNvSpPr/>
          <p:nvPr/>
        </p:nvSpPr>
        <p:spPr>
          <a:xfrm>
            <a:off x="244699" y="2524259"/>
            <a:ext cx="11732653" cy="405684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Student Name: </a:t>
            </a:r>
            <a:r>
              <a:rPr lang="en-GB" sz="2400" dirty="0">
                <a:solidFill>
                  <a:schemeClr val="tx1"/>
                </a:solidFill>
                <a:latin typeface="Arial" panose="020B0604020202020204" pitchFamily="34" charset="0"/>
                <a:cs typeface="Arial" panose="020B0604020202020204" pitchFamily="34" charset="0"/>
              </a:rPr>
              <a:t>Jacqueline Lawrence</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Student ID Number:2315750</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Lecturer’</a:t>
            </a:r>
            <a:r>
              <a:rPr lang="en-GB" sz="2400" dirty="0">
                <a:solidFill>
                  <a:schemeClr val="tx1"/>
                </a:solidFill>
                <a:latin typeface="Arial" panose="020B0604020202020204" pitchFamily="34" charset="0"/>
                <a:cs typeface="Arial" panose="020B0604020202020204" pitchFamily="34" charset="0"/>
              </a:rPr>
              <a:t>, Philip Jones,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Module Name: </a:t>
            </a:r>
            <a:r>
              <a:rPr lang="en-GB" sz="2400" dirty="0">
                <a:solidFill>
                  <a:schemeClr val="tx1"/>
                </a:solidFill>
                <a:latin typeface="Arial" panose="020B0604020202020204" pitchFamily="34" charset="0"/>
                <a:cs typeface="Arial" panose="020B0604020202020204" pitchFamily="34" charset="0"/>
              </a:rPr>
              <a:t>Health, Wellbeing and Sustainable Development</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Module Code: </a:t>
            </a:r>
            <a:r>
              <a:rPr lang="en-GB" sz="2400" dirty="0">
                <a:solidFill>
                  <a:schemeClr val="tx1"/>
                </a:solidFill>
                <a:latin typeface="Arial" panose="020B0604020202020204" pitchFamily="34" charset="0"/>
                <a:cs typeface="Arial" panose="020B0604020202020204" pitchFamily="34" charset="0"/>
              </a:rPr>
              <a:t>BMHP6030</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Assignment Title: </a:t>
            </a:r>
            <a:r>
              <a:rPr lang="en-GB" sz="2400" dirty="0">
                <a:solidFill>
                  <a:schemeClr val="tx1"/>
                </a:solidFill>
                <a:latin typeface="Arial" panose="020B0604020202020204" pitchFamily="34" charset="0"/>
                <a:cs typeface="Arial" panose="020B0604020202020204" pitchFamily="34" charset="0"/>
              </a:rPr>
              <a:t>Component 1: Presentation</a:t>
            </a:r>
            <a:endParaRPr lang="en-IN" sz="2400" dirty="0">
              <a:solidFill>
                <a:schemeClr val="tx1"/>
              </a:solidFill>
              <a:latin typeface="Arial" panose="020B0604020202020204" pitchFamily="34" charset="0"/>
              <a:cs typeface="Arial" panose="020B0604020202020204" pitchFamily="34" charset="0"/>
            </a:endParaRPr>
          </a:p>
        </p:txBody>
      </p:sp>
      <mc:AlternateContent xmlns:mc="http://schemas.openxmlformats.org/markup-compatibility/2006">
        <mc:Choice xmlns:pslz="http://schemas.microsoft.com/office/powerpoint/2016/slidezoom" Requires="pslz">
          <p:graphicFrame>
            <p:nvGraphicFramePr>
              <p:cNvPr id="3" name="Slide Zoom 2">
                <a:extLst>
                  <a:ext uri="{FF2B5EF4-FFF2-40B4-BE49-F238E27FC236}">
                    <a16:creationId xmlns:a16="http://schemas.microsoft.com/office/drawing/2014/main" id="{71DE739C-7287-7CA4-3E52-28A6A9716492}"/>
                  </a:ext>
                </a:extLst>
              </p:cNvPr>
              <p:cNvGraphicFramePr>
                <a:graphicFrameLocks noChangeAspect="1"/>
              </p:cNvGraphicFramePr>
              <p:nvPr>
                <p:extLst>
                  <p:ext uri="{D42A27DB-BD31-4B8C-83A1-F6EECF244321}">
                    <p14:modId xmlns:p14="http://schemas.microsoft.com/office/powerpoint/2010/main" val="2300838104"/>
                  </p:ext>
                </p:extLst>
              </p:nvPr>
            </p:nvGraphicFramePr>
            <p:xfrm>
              <a:off x="-307464" y="3711793"/>
              <a:ext cx="3048000" cy="1714500"/>
            </p:xfrm>
            <a:graphic>
              <a:graphicData uri="http://schemas.microsoft.com/office/powerpoint/2016/slidezoom">
                <pslz:sldZm>
                  <pslz:sldZmObj sldId="256" cId="1516536945">
                    <pslz:zmPr id="{0B563976-E3A7-44C7-998D-16698382B1BA}" returnToParent="0" transitionDur="1000">
                      <p166:blipFill xmlns:p166="http://schemas.microsoft.com/office/powerpoint/2016/6/main">
                        <a:blip r:embed="rId4"/>
                        <a:stretch>
                          <a:fillRect/>
                        </a:stretch>
                      </p166:blipFill>
                      <p166:spPr xmlns:p166="http://schemas.microsoft.com/office/powerpoint/2016/6/main">
                        <a:xfrm>
                          <a:off x="0" y="0"/>
                          <a:ext cx="3048000" cy="1714500"/>
                        </a:xfrm>
                        <a:prstGeom prst="rect">
                          <a:avLst/>
                        </a:prstGeom>
                      </p166:spPr>
                    </pslz:zmPr>
                  </pslz:sldZmObj>
                </pslz:sldZm>
              </a:graphicData>
            </a:graphic>
          </p:graphicFrame>
        </mc:Choice>
        <mc:Fallback>
          <p:pic>
            <p:nvPicPr>
              <p:cNvPr id="3" name="Slide Zoom 2">
                <a:hlinkClick r:id="rId5" action="ppaction://hlinksldjump"/>
                <a:extLst>
                  <a:ext uri="{FF2B5EF4-FFF2-40B4-BE49-F238E27FC236}">
                    <a16:creationId xmlns:a16="http://schemas.microsoft.com/office/drawing/2014/main" id="{71DE739C-7287-7CA4-3E52-28A6A9716492}"/>
                  </a:ext>
                </a:extLst>
              </p:cNvPr>
              <p:cNvPicPr>
                <a:picLocks noGrp="1" noRot="1" noChangeAspect="1" noMove="1" noResize="1" noEditPoints="1" noAdjustHandles="1" noChangeArrowheads="1" noChangeShapeType="1"/>
              </p:cNvPicPr>
              <p:nvPr/>
            </p:nvPicPr>
            <p:blipFill>
              <a:blip r:embed="rId4"/>
              <a:stretch>
                <a:fillRect/>
              </a:stretch>
            </p:blipFill>
            <p:spPr>
              <a:xfrm>
                <a:off x="-307464" y="3711793"/>
                <a:ext cx="3048000" cy="1714500"/>
              </a:xfrm>
              <a:prstGeom prst="rect">
                <a:avLst/>
              </a:prstGeom>
            </p:spPr>
          </p:pic>
        </mc:Fallback>
      </mc:AlternateContent>
    </p:spTree>
    <p:extLst>
      <p:ext uri="{BB962C8B-B14F-4D97-AF65-F5344CB8AC3E}">
        <p14:creationId xmlns:p14="http://schemas.microsoft.com/office/powerpoint/2010/main" val="1516536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Health is physical, mental and social well-being</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Well-being helps to build a quality life and a healthy community</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A gain in sustainable development leads to better current and future health</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SDG 3 focuses on healthy lives and well-being for across all domains</a:t>
            </a:r>
            <a:endParaRPr lang="en-IN" sz="20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172200" y="1825625"/>
            <a:ext cx="5181600" cy="4351338"/>
          </a:xfrm>
          <a:prstGeom prst="rect">
            <a:avLst/>
          </a:prstGeom>
          <a:ln>
            <a:noFill/>
          </a:ln>
          <a:effectLst>
            <a:softEdge rad="112500"/>
          </a:effectLst>
        </p:spPr>
      </p:pic>
    </p:spTree>
    <p:extLst>
      <p:ext uri="{BB962C8B-B14F-4D97-AF65-F5344CB8AC3E}">
        <p14:creationId xmlns:p14="http://schemas.microsoft.com/office/powerpoint/2010/main" val="67192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Key Concepts of Health and Well-being</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838200" y="1825625"/>
            <a:ext cx="5185229" cy="4351338"/>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According to the WHO, health is a state of physical, mental and social well-being (WHO, 2021)</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Well-being entails an individual's subjective and objective life experiences (Henderson and Loreau, 2023)</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Sustainable development helps in the protection of present and future generations (Chen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2022)</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SDG 3 enables health improvements &amp; prevention around the world</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4783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Integration of Health and Well-Being Approaches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Holistic healthcare provides physical, mental and social support</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Better integrated care leads to better prevention programme results and patient outcomes in the long term (O'Mahony, 2022)</a:t>
            </a:r>
            <a:endParaRPr lang="en-IN" sz="2000" dirty="0">
              <a:latin typeface="Arial" panose="020B0604020202020204" pitchFamily="34" charset="0"/>
              <a:cs typeface="Arial" panose="020B0604020202020204" pitchFamily="34" charset="0"/>
            </a:endParaRPr>
          </a:p>
          <a:p>
            <a:pPr lvl="0" algn="just"/>
            <a:r>
              <a:rPr lang="en-GB" sz="2000" i="1" dirty="0">
                <a:latin typeface="Arial" panose="020B0604020202020204" pitchFamily="34" charset="0"/>
                <a:cs typeface="Arial" panose="020B0604020202020204" pitchFamily="34" charset="0"/>
              </a:rPr>
              <a:t>“Health in All Policies”</a:t>
            </a:r>
            <a:r>
              <a:rPr lang="en-GB" sz="2000" dirty="0">
                <a:latin typeface="Arial" panose="020B0604020202020204" pitchFamily="34" charset="0"/>
                <a:cs typeface="Arial" panose="020B0604020202020204" pitchFamily="34" charset="0"/>
              </a:rPr>
              <a:t>, a concept from the WHO, associate's health with all sectors (Troell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2023)</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SDG 3 can help to develop sustainable and equitable healthcare systems (The Global Goals, 2025)</a:t>
            </a:r>
            <a:endParaRPr lang="en-IN" sz="20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172200" y="1825625"/>
            <a:ext cx="5181600" cy="4351337"/>
          </a:xfrm>
          <a:prstGeom prst="rect">
            <a:avLst/>
          </a:prstGeom>
          <a:ln>
            <a:noFill/>
          </a:ln>
          <a:effectLst>
            <a:softEdge rad="112500"/>
          </a:effectLst>
        </p:spPr>
      </p:pic>
    </p:spTree>
    <p:extLst>
      <p:ext uri="{BB962C8B-B14F-4D97-AF65-F5344CB8AC3E}">
        <p14:creationId xmlns:p14="http://schemas.microsoft.com/office/powerpoint/2010/main" val="2336512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Theoretical Perspectives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805545" y="1825625"/>
            <a:ext cx="5214256" cy="2242684"/>
          </a:xfrm>
          <a:prstGeom prst="rect">
            <a:avLst/>
          </a:prstGeom>
        </p:spPr>
      </p:pic>
      <p:sp>
        <p:nvSpPr>
          <p:cNvPr id="4" name="Content Placeholder 3"/>
          <p:cNvSpPr>
            <a:spLocks noGrp="1"/>
          </p:cNvSpPr>
          <p:nvPr>
            <p:ph sz="half" idx="2"/>
          </p:nvPr>
        </p:nvSpPr>
        <p:spPr>
          <a:xfrm>
            <a:off x="6172200" y="1825625"/>
            <a:ext cx="5181600" cy="4949810"/>
          </a:xfrm>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The biopsychosocial model is a connection between three factors, such as biological, psychological and social (United Nations, 2025)</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In the Ecological Model, health is influenced by the environment and society (Qiu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2022)</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Whole person care and wellbeing are the focus in the Holistic Model (Pereira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2022)</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These models aid in better health care planning and service delivery</a:t>
            </a:r>
            <a:endParaRPr lang="en-IN" sz="20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4"/>
          <a:stretch>
            <a:fillRect/>
          </a:stretch>
        </p:blipFill>
        <p:spPr>
          <a:xfrm>
            <a:off x="838200" y="4203248"/>
            <a:ext cx="5214257" cy="2572187"/>
          </a:xfrm>
          <a:prstGeom prst="rect">
            <a:avLst/>
          </a:prstGeom>
        </p:spPr>
      </p:pic>
    </p:spTree>
    <p:extLst>
      <p:ext uri="{BB962C8B-B14F-4D97-AF65-F5344CB8AC3E}">
        <p14:creationId xmlns:p14="http://schemas.microsoft.com/office/powerpoint/2010/main" val="3825295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Sustainable Development Goals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4"/>
          </a:lnRef>
          <a:fillRef idx="2">
            <a:schemeClr val="accent4"/>
          </a:fillRef>
          <a:effectRef idx="1">
            <a:schemeClr val="accent4"/>
          </a:effectRef>
          <a:fontRef idx="minor">
            <a:schemeClr val="dk1"/>
          </a:fontRef>
        </p:style>
        <p:txBody>
          <a:bodyPr>
            <a:normAutofit fontScale="70000" lnSpcReduction="20000"/>
          </a:bodyPr>
          <a:lstStyle/>
          <a:p>
            <a:pPr lvl="0" algn="just"/>
            <a:r>
              <a:rPr lang="en-GB" dirty="0">
                <a:latin typeface="Arial" panose="020B0604020202020204" pitchFamily="34" charset="0"/>
                <a:cs typeface="Arial" panose="020B0604020202020204" pitchFamily="34" charset="0"/>
              </a:rPr>
              <a:t>The UN SDGs are working on health and sustainable development</a:t>
            </a:r>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missions of the UN SDGs are to enhance world health and sustainable development (Sorooshian, 2024)</a:t>
            </a:r>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SDG 3 has been established with the aim of healthy lives and well-being for all people (Mhlanga, 2022)</a:t>
            </a:r>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Prevention and sustainable health care services are encouraged by the policies of the UK</a:t>
            </a:r>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policies of the UK promote prevention and sustainable health care services</a:t>
            </a:r>
            <a:endParaRPr lang="en-IN"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NHS Diabetes Prevention Programme helps to lower the long-term health risks</a:t>
            </a:r>
            <a:endParaRPr lang="en-IN"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172200" y="1842294"/>
            <a:ext cx="5181600" cy="431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33942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Policy and Governance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838200" y="1825625"/>
            <a:ext cx="5181600" cy="4351338"/>
          </a:xfrm>
          <a:prstGeom prst="rect">
            <a:avLst/>
          </a:prstGeom>
          <a:ln>
            <a:noFill/>
          </a:ln>
          <a:effectLst>
            <a:softEdge rad="112500"/>
          </a:effectLst>
        </p:spPr>
      </p:pic>
      <p:sp>
        <p:nvSpPr>
          <p:cNvPr id="4" name="Content Placeholder 3"/>
          <p:cNvSpPr>
            <a:spLocks noGrp="1"/>
          </p:cNvSpPr>
          <p:nvPr>
            <p:ph sz="half" idx="2"/>
          </p:nvPr>
        </p:nvSpPr>
        <p:spPr/>
        <p:style>
          <a:lnRef idx="1">
            <a:schemeClr val="accent4"/>
          </a:lnRef>
          <a:fillRef idx="2">
            <a:schemeClr val="accent4"/>
          </a:fillRef>
          <a:effectRef idx="1">
            <a:schemeClr val="accent4"/>
          </a:effectRef>
          <a:fontRef idx="minor">
            <a:schemeClr val="dk1"/>
          </a:fontRef>
        </p:style>
        <p:txBody>
          <a:bodyPr>
            <a:noAutofit/>
          </a:bodyPr>
          <a:lstStyle/>
          <a:p>
            <a:pPr lvl="0" algn="just"/>
            <a:r>
              <a:rPr lang="en-GB" sz="2000" dirty="0">
                <a:latin typeface="Arial" panose="020B0604020202020204" pitchFamily="34" charset="0"/>
                <a:cs typeface="Arial" panose="020B0604020202020204" pitchFamily="34" charset="0"/>
              </a:rPr>
              <a:t>WHO's </a:t>
            </a:r>
            <a:r>
              <a:rPr lang="en-GB" sz="2000" i="1" dirty="0">
                <a:latin typeface="Arial" panose="020B0604020202020204" pitchFamily="34" charset="0"/>
                <a:cs typeface="Arial" panose="020B0604020202020204" pitchFamily="34" charset="0"/>
              </a:rPr>
              <a:t>“Health in All Policies”</a:t>
            </a:r>
            <a:r>
              <a:rPr lang="en-GB" sz="2000" dirty="0">
                <a:latin typeface="Arial" panose="020B0604020202020204" pitchFamily="34" charset="0"/>
                <a:cs typeface="Arial" panose="020B0604020202020204" pitchFamily="34" charset="0"/>
              </a:rPr>
              <a:t> is a movement that provides support for inter-</a:t>
            </a:r>
            <a:r>
              <a:rPr lang="en-GB" sz="2000" dirty="0" err="1">
                <a:latin typeface="Arial" panose="020B0604020202020204" pitchFamily="34" charset="0"/>
                <a:cs typeface="Arial" panose="020B0604020202020204" pitchFamily="34" charset="0"/>
              </a:rPr>
              <a:t>sectoral</a:t>
            </a:r>
            <a:r>
              <a:rPr lang="en-GB" sz="2000" dirty="0">
                <a:latin typeface="Arial" panose="020B0604020202020204" pitchFamily="34" charset="0"/>
                <a:cs typeface="Arial" panose="020B0604020202020204" pitchFamily="34" charset="0"/>
              </a:rPr>
              <a:t> health improvement (WHO, 2021)</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 NHS Long Term Plan puts a strong emphasis on health prevention and integrated care (NHS England, 2020)</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Patent policies support mental health and community-based care (Ozili and </a:t>
            </a:r>
            <a:r>
              <a:rPr lang="en-GB" sz="2000" dirty="0" err="1">
                <a:latin typeface="Arial" panose="020B0604020202020204" pitchFamily="34" charset="0"/>
                <a:cs typeface="Arial" panose="020B0604020202020204" pitchFamily="34" charset="0"/>
              </a:rPr>
              <a:t>Iorember</a:t>
            </a:r>
            <a:r>
              <a:rPr lang="en-GB" sz="2000" dirty="0">
                <a:latin typeface="Arial" panose="020B0604020202020204" pitchFamily="34" charset="0"/>
                <a:cs typeface="Arial" panose="020B0604020202020204" pitchFamily="34" charset="0"/>
              </a:rPr>
              <a:t>, 2024)</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Mental health and community-based care are encouraged through policy in the UK (Dwyer, 2023)</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 service delivery is impacted by funding pressures and staff shortages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1253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Service Delivery with Examples and Case Studies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i="1" dirty="0">
                <a:latin typeface="Arial" panose="020B0604020202020204" pitchFamily="34" charset="0"/>
                <a:cs typeface="Arial" panose="020B0604020202020204" pitchFamily="34" charset="0"/>
              </a:rPr>
              <a:t>Making Every Contact Count</a:t>
            </a:r>
            <a:r>
              <a:rPr lang="en-GB" sz="2000" dirty="0">
                <a:latin typeface="Arial" panose="020B0604020202020204" pitchFamily="34" charset="0"/>
                <a:cs typeface="Arial" panose="020B0604020202020204" pitchFamily="34" charset="0"/>
              </a:rPr>
              <a:t> (MECC) is a strategy that advocates talking to people about health during daily health care contact (Mhlanga, 2023)</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 HBM is a model that can aid in behaviour change and disease prevention (</a:t>
            </a:r>
            <a:r>
              <a:rPr lang="en-GB" sz="2000" dirty="0" err="1">
                <a:latin typeface="Arial" panose="020B0604020202020204" pitchFamily="34" charset="0"/>
                <a:cs typeface="Arial" panose="020B0604020202020204" pitchFamily="34" charset="0"/>
              </a:rPr>
              <a:t>Unlimit</a:t>
            </a:r>
            <a:r>
              <a:rPr lang="en-GB" sz="2000" dirty="0">
                <a:latin typeface="Arial" panose="020B0604020202020204" pitchFamily="34" charset="0"/>
                <a:cs typeface="Arial" panose="020B0604020202020204" pitchFamily="34" charset="0"/>
              </a:rPr>
              <a:t> Health, 2025)</a:t>
            </a:r>
            <a:endParaRPr lang="en-IN" sz="2000" dirty="0">
              <a:latin typeface="Arial" panose="020B0604020202020204" pitchFamily="34" charset="0"/>
              <a:cs typeface="Arial" panose="020B0604020202020204" pitchFamily="34" charset="0"/>
            </a:endParaRPr>
          </a:p>
          <a:p>
            <a:pPr lvl="0" algn="just"/>
            <a:r>
              <a:rPr lang="en-GB" sz="2000" dirty="0" err="1">
                <a:latin typeface="Arial" panose="020B0604020202020204" pitchFamily="34" charset="0"/>
                <a:cs typeface="Arial" panose="020B0604020202020204" pitchFamily="34" charset="0"/>
              </a:rPr>
              <a:t>Telehealth</a:t>
            </a:r>
            <a:r>
              <a:rPr lang="en-GB" sz="2000" dirty="0">
                <a:latin typeface="Arial" panose="020B0604020202020204" pitchFamily="34" charset="0"/>
                <a:cs typeface="Arial" panose="020B0604020202020204" pitchFamily="34" charset="0"/>
              </a:rPr>
              <a:t> and community services enhance access to health services and wellbeing (</a:t>
            </a:r>
            <a:r>
              <a:rPr lang="en-GB" sz="2000" dirty="0" err="1">
                <a:latin typeface="Arial" panose="020B0604020202020204" pitchFamily="34" charset="0"/>
                <a:cs typeface="Arial" panose="020B0604020202020204" pitchFamily="34" charset="0"/>
              </a:rPr>
              <a:t>Zhong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2022)</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Labour stress and digital exclusion continue to be great difficulties</a:t>
            </a:r>
            <a:endParaRPr lang="en-IN" sz="20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172200" y="1825625"/>
            <a:ext cx="5181600" cy="43513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59580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Public Health Initiatives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838200" y="1825625"/>
            <a:ext cx="5181600" cy="4351338"/>
          </a:xfrm>
          <a:prstGeom prst="rect">
            <a:avLst/>
          </a:prstGeom>
          <a:ln>
            <a:noFill/>
          </a:ln>
          <a:effectLst>
            <a:softEdge rad="112500"/>
          </a:effectLst>
        </p:spPr>
      </p:pic>
      <p:sp>
        <p:nvSpPr>
          <p:cNvPr id="4" name="Content Placeholder 3"/>
          <p:cNvSpPr>
            <a:spLocks noGrp="1"/>
          </p:cNvSpPr>
          <p:nvPr>
            <p:ph sz="half" idx="2"/>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Health promotion campaigns happen to be public health measures that are used to encourage good health and disease prevention (</a:t>
            </a:r>
            <a:r>
              <a:rPr lang="en-GB" sz="2000" dirty="0" err="1">
                <a:latin typeface="Arial" panose="020B0604020202020204" pitchFamily="34" charset="0"/>
                <a:cs typeface="Arial" panose="020B0604020202020204" pitchFamily="34" charset="0"/>
              </a:rPr>
              <a:t>Raimi</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a:t>
            </a:r>
            <a:endParaRPr lang="en-IN" sz="2000" dirty="0">
              <a:latin typeface="Arial" panose="020B0604020202020204" pitchFamily="34" charset="0"/>
              <a:cs typeface="Arial" panose="020B0604020202020204" pitchFamily="34" charset="0"/>
            </a:endParaRPr>
          </a:p>
          <a:p>
            <a:pPr lvl="0" algn="just"/>
            <a:r>
              <a:rPr lang="en-GB" sz="2000" b="1" i="1" dirty="0">
                <a:latin typeface="Arial" panose="020B0604020202020204" pitchFamily="34" charset="0"/>
                <a:cs typeface="Arial" panose="020B0604020202020204" pitchFamily="34" charset="0"/>
              </a:rPr>
              <a:t>Change4Life</a:t>
            </a:r>
            <a:r>
              <a:rPr lang="en-GB" sz="2000" dirty="0">
                <a:latin typeface="Arial" panose="020B0604020202020204" pitchFamily="34" charset="0"/>
                <a:cs typeface="Arial" panose="020B0604020202020204" pitchFamily="34" charset="0"/>
              </a:rPr>
              <a:t> promotes healthy eating and Physical Activity</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There should be fewer diseases and fewer people needing to go to the hospital with vaccines (Madero-Gómez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2023)</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Community education campaigns enhance the well-being of the community and early intervention (United Nations, 2025)</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5582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Equity and Access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The most deprived and minority communities suffer the most, especially from health inequalities (</a:t>
            </a:r>
            <a:r>
              <a:rPr lang="en-GB" sz="2000" dirty="0" err="1">
                <a:latin typeface="Arial" panose="020B0604020202020204" pitchFamily="34" charset="0"/>
                <a:cs typeface="Arial" panose="020B0604020202020204" pitchFamily="34" charset="0"/>
              </a:rPr>
              <a:t>Unlimit</a:t>
            </a:r>
            <a:r>
              <a:rPr lang="en-GB" sz="2000" dirty="0">
                <a:latin typeface="Arial" panose="020B0604020202020204" pitchFamily="34" charset="0"/>
                <a:cs typeface="Arial" panose="020B0604020202020204" pitchFamily="34" charset="0"/>
              </a:rPr>
              <a:t> Health, 2025)</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Digital exclusion is effectively restricting access to online health services</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Access to health care and specific programmes minimise health inequalities (</a:t>
            </a:r>
            <a:r>
              <a:rPr lang="en-GB" sz="2000" dirty="0" err="1">
                <a:latin typeface="Arial" panose="020B0604020202020204" pitchFamily="34" charset="0"/>
                <a:cs typeface="Arial" panose="020B0604020202020204" pitchFamily="34" charset="0"/>
              </a:rPr>
              <a:t>Goel</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Vishnoi</a:t>
            </a:r>
            <a:r>
              <a:rPr lang="en-GB" sz="2000" dirty="0">
                <a:latin typeface="Arial" panose="020B0604020202020204" pitchFamily="34" charset="0"/>
                <a:cs typeface="Arial" panose="020B0604020202020204" pitchFamily="34" charset="0"/>
              </a:rPr>
              <a:t>, 2022)</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Improper policies to be implemented in the future, which is to make better access to healthcare, both equal and inclusive (Raman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2023)</a:t>
            </a:r>
            <a:endParaRPr lang="en-IN" sz="20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226629" y="1825625"/>
            <a:ext cx="5127171" cy="4351338"/>
          </a:xfrm>
          <a:prstGeom prst="rect">
            <a:avLst/>
          </a:prstGeom>
        </p:spPr>
      </p:pic>
    </p:spTree>
    <p:extLst>
      <p:ext uri="{BB962C8B-B14F-4D97-AF65-F5344CB8AC3E}">
        <p14:creationId xmlns:p14="http://schemas.microsoft.com/office/powerpoint/2010/main" val="2282615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913801" y="1825625"/>
            <a:ext cx="5138655" cy="4351338"/>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4"/>
          </a:lnRef>
          <a:fillRef idx="2">
            <a:schemeClr val="accent4"/>
          </a:fillRef>
          <a:effectRef idx="1">
            <a:schemeClr val="accent4"/>
          </a:effectRef>
          <a:fontRef idx="minor">
            <a:schemeClr val="dk1"/>
          </a:fontRef>
        </p:style>
        <p:txBody>
          <a:bodyPr>
            <a:normAutofit/>
          </a:bodyPr>
          <a:lstStyle/>
          <a:p>
            <a:pPr lvl="0" algn="just"/>
            <a:r>
              <a:rPr lang="en-GB" sz="2000" dirty="0">
                <a:latin typeface="Arial" panose="020B0604020202020204" pitchFamily="34" charset="0"/>
                <a:cs typeface="Arial" panose="020B0604020202020204" pitchFamily="34" charset="0"/>
              </a:rPr>
              <a:t>The concepts of health, well-being and sustainability are linked to the modern health care units</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 focus on (SDG 3) prevention and equality, to improve public health sustainably, is built into this objective.</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The UK policies promote the provision of comprehensive and individual healthcare services</a:t>
            </a:r>
            <a:endParaRPr lang="en-IN"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UK policies promote integrated and patient health service provisions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0644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43" y="365125"/>
            <a:ext cx="10700657" cy="1325563"/>
          </a:xfrm>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653143" y="1825624"/>
            <a:ext cx="10700657" cy="4691289"/>
          </a:xfrm>
        </p:spPr>
        <p:style>
          <a:lnRef idx="1">
            <a:schemeClr val="accent4"/>
          </a:lnRef>
          <a:fillRef idx="2">
            <a:schemeClr val="accent4"/>
          </a:fillRef>
          <a:effectRef idx="1">
            <a:schemeClr val="accent4"/>
          </a:effectRef>
          <a:fontRef idx="minor">
            <a:schemeClr val="dk1"/>
          </a:fontRef>
        </p:style>
        <p:txBody>
          <a:bodyPr>
            <a:noAutofit/>
          </a:bodyPr>
          <a:lstStyle/>
          <a:p>
            <a:pPr algn="just"/>
            <a:r>
              <a:rPr lang="en-GB" sz="1000" dirty="0">
                <a:latin typeface="Arial" panose="020B0604020202020204" pitchFamily="34" charset="0"/>
                <a:cs typeface="Arial" panose="020B0604020202020204" pitchFamily="34" charset="0"/>
              </a:rPr>
              <a:t>Chen, M., Chen, L., Cheng, J. and Yu, J. (2022). Identifying </a:t>
            </a:r>
            <a:r>
              <a:rPr lang="en-GB" sz="1000" dirty="0" err="1">
                <a:latin typeface="Arial" panose="020B0604020202020204" pitchFamily="34" charset="0"/>
                <a:cs typeface="Arial" panose="020B0604020202020204" pitchFamily="34" charset="0"/>
              </a:rPr>
              <a:t>interlinkages</a:t>
            </a:r>
            <a:r>
              <a:rPr lang="en-GB" sz="1000" dirty="0">
                <a:latin typeface="Arial" panose="020B0604020202020204" pitchFamily="34" charset="0"/>
                <a:cs typeface="Arial" panose="020B0604020202020204" pitchFamily="34" charset="0"/>
              </a:rPr>
              <a:t> between urbanisation and Sustainable Development Goals. </a:t>
            </a:r>
            <a:r>
              <a:rPr lang="en-GB" sz="1000" i="1" dirty="0">
                <a:latin typeface="Arial" panose="020B0604020202020204" pitchFamily="34" charset="0"/>
                <a:cs typeface="Arial" panose="020B0604020202020204" pitchFamily="34" charset="0"/>
              </a:rPr>
              <a:t>Geography and Sustainability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a:t>
            </a:r>
            <a:r>
              <a:rPr lang="en-GB" sz="1000" dirty="0">
                <a:latin typeface="Arial" panose="020B0604020202020204" pitchFamily="34" charset="0"/>
                <a:cs typeface="Arial" panose="020B0604020202020204" pitchFamily="34" charset="0"/>
              </a:rPr>
              <a:t>(4), pp.339-346.  Available at: https://www.sciencedirect.com/science/article/pii/S2666683922000694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Dwyer, L. (2023). Resident well-being and sustainable tourism development: The ‘capitals approach’. </a:t>
            </a:r>
            <a:r>
              <a:rPr lang="en-GB" sz="1000" i="1" dirty="0">
                <a:latin typeface="Arial" panose="020B0604020202020204" pitchFamily="34" charset="0"/>
                <a:cs typeface="Arial" panose="020B0604020202020204" pitchFamily="34" charset="0"/>
              </a:rPr>
              <a:t>Journal of Sustainable Tourism</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31</a:t>
            </a:r>
            <a:r>
              <a:rPr lang="en-GB" sz="1000" dirty="0">
                <a:latin typeface="Arial" panose="020B0604020202020204" pitchFamily="34" charset="0"/>
                <a:cs typeface="Arial" panose="020B0604020202020204" pitchFamily="34" charset="0"/>
              </a:rPr>
              <a:t>(9), pp.2119-2135.  Available at: https://www.tandfonline.com/doi/abs/10.1080/09669582.2021.1990304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err="1">
                <a:latin typeface="Arial" panose="020B0604020202020204" pitchFamily="34" charset="0"/>
                <a:cs typeface="Arial" panose="020B0604020202020204" pitchFamily="34" charset="0"/>
              </a:rPr>
              <a:t>Goel</a:t>
            </a:r>
            <a:r>
              <a:rPr lang="en-GB" sz="1000" dirty="0">
                <a:latin typeface="Arial" panose="020B0604020202020204" pitchFamily="34" charset="0"/>
                <a:cs typeface="Arial" panose="020B0604020202020204" pitchFamily="34" charset="0"/>
              </a:rPr>
              <a:t>, R.K. and </a:t>
            </a:r>
            <a:r>
              <a:rPr lang="en-GB" sz="1000" dirty="0" err="1">
                <a:latin typeface="Arial" panose="020B0604020202020204" pitchFamily="34" charset="0"/>
                <a:cs typeface="Arial" panose="020B0604020202020204" pitchFamily="34" charset="0"/>
              </a:rPr>
              <a:t>Vishnoi</a:t>
            </a:r>
            <a:r>
              <a:rPr lang="en-GB" sz="1000" dirty="0">
                <a:latin typeface="Arial" panose="020B0604020202020204" pitchFamily="34" charset="0"/>
                <a:cs typeface="Arial" panose="020B0604020202020204" pitchFamily="34" charset="0"/>
              </a:rPr>
              <a:t>, S. (2022). Urbanisation and sustainable development for inclusiveness using ICTs. </a:t>
            </a:r>
            <a:r>
              <a:rPr lang="en-GB" sz="1000" i="1" dirty="0">
                <a:latin typeface="Arial" panose="020B0604020202020204" pitchFamily="34" charset="0"/>
                <a:cs typeface="Arial" panose="020B0604020202020204" pitchFamily="34" charset="0"/>
              </a:rPr>
              <a:t>Telecommunications Policy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46</a:t>
            </a:r>
            <a:r>
              <a:rPr lang="en-GB" sz="1000" dirty="0">
                <a:latin typeface="Arial" panose="020B0604020202020204" pitchFamily="34" charset="0"/>
                <a:cs typeface="Arial" panose="020B0604020202020204" pitchFamily="34" charset="0"/>
              </a:rPr>
              <a:t>(6), pp.102-311.  Available at: https://www.sciencedirect.com/science/article/pii/S0308596122000155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Henderson, K. and Loreau, M. (2023). A model of Sustainable Development Goals: Challenges and opportunities in promoting human well-being and environmental sustainability. </a:t>
            </a:r>
            <a:r>
              <a:rPr lang="en-GB" sz="1000" i="1" dirty="0">
                <a:latin typeface="Arial" panose="020B0604020202020204" pitchFamily="34" charset="0"/>
                <a:cs typeface="Arial" panose="020B0604020202020204" pitchFamily="34" charset="0"/>
              </a:rPr>
              <a:t>Ecological modelling</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475</a:t>
            </a:r>
            <a:r>
              <a:rPr lang="en-GB" sz="1000" dirty="0">
                <a:latin typeface="Arial" panose="020B0604020202020204" pitchFamily="34" charset="0"/>
                <a:cs typeface="Arial" panose="020B0604020202020204" pitchFamily="34" charset="0"/>
              </a:rPr>
              <a:t>, pp.110-164.  Available at: https://www.sciencedirect.com/science/article/pii/S0304380022002654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Madero-Gómez, S.M., Rubio Leal, Y.L., Olivas-</a:t>
            </a:r>
            <a:r>
              <a:rPr lang="en-GB" sz="1000" dirty="0" err="1">
                <a:latin typeface="Arial" panose="020B0604020202020204" pitchFamily="34" charset="0"/>
                <a:cs typeface="Arial" panose="020B0604020202020204" pitchFamily="34" charset="0"/>
              </a:rPr>
              <a:t>Luján</a:t>
            </a:r>
            <a:r>
              <a:rPr lang="en-GB" sz="1000" dirty="0">
                <a:latin typeface="Arial" panose="020B0604020202020204" pitchFamily="34" charset="0"/>
                <a:cs typeface="Arial" panose="020B0604020202020204" pitchFamily="34" charset="0"/>
              </a:rPr>
              <a:t>, M. and </a:t>
            </a:r>
            <a:r>
              <a:rPr lang="en-GB" sz="1000" dirty="0" err="1">
                <a:latin typeface="Arial" panose="020B0604020202020204" pitchFamily="34" charset="0"/>
                <a:cs typeface="Arial" panose="020B0604020202020204" pitchFamily="34" charset="0"/>
              </a:rPr>
              <a:t>Yusliza</a:t>
            </a:r>
            <a:r>
              <a:rPr lang="en-GB" sz="1000" dirty="0">
                <a:latin typeface="Arial" panose="020B0604020202020204" pitchFamily="34" charset="0"/>
                <a:cs typeface="Arial" panose="020B0604020202020204" pitchFamily="34" charset="0"/>
              </a:rPr>
              <a:t>, M.Y. (2023). Companies could benefit when they focus on employee wellbeing and the environment: a systematic review of sustainable human resource management. </a:t>
            </a:r>
            <a:r>
              <a:rPr lang="en-GB" sz="1000" i="1" dirty="0">
                <a:latin typeface="Arial" panose="020B0604020202020204" pitchFamily="34" charset="0"/>
                <a:cs typeface="Arial" panose="020B0604020202020204" pitchFamily="34" charset="0"/>
              </a:rPr>
              <a:t>Sustainability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15</a:t>
            </a:r>
            <a:r>
              <a:rPr lang="en-GB" sz="1000" dirty="0">
                <a:latin typeface="Arial" panose="020B0604020202020204" pitchFamily="34" charset="0"/>
                <a:cs typeface="Arial" panose="020B0604020202020204" pitchFamily="34" charset="0"/>
              </a:rPr>
              <a:t>(6), pp.5435.  Available at: https://www.mdpi.com/2071-1050/15/6/5435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Mhlanga, D. (2022). The role of artificial intelligence and machine learning amid the COVID-19 pandemic: What lessons are we learning on 4IR and the sustainable development goals? </a:t>
            </a:r>
            <a:r>
              <a:rPr lang="en-GB" sz="1000" i="1" dirty="0">
                <a:latin typeface="Arial" panose="020B0604020202020204" pitchFamily="34" charset="0"/>
                <a:cs typeface="Arial" panose="020B0604020202020204" pitchFamily="34" charset="0"/>
              </a:rPr>
              <a:t>International Journal of Environmental Research and Public Health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19</a:t>
            </a:r>
            <a:r>
              <a:rPr lang="en-GB" sz="1000" dirty="0">
                <a:latin typeface="Arial" panose="020B0604020202020204" pitchFamily="34" charset="0"/>
                <a:cs typeface="Arial" panose="020B0604020202020204" pitchFamily="34" charset="0"/>
              </a:rPr>
              <a:t>(3), pp.18-79.  Available at: https://www.mdpi.com/1660-4601/19/3/1879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Mhlanga, D. (2023). FinTech and artificial intelligence for sustainable development: The role of smart technologies in achieving development goals. In </a:t>
            </a:r>
            <a:r>
              <a:rPr lang="en-GB" sz="1000" i="1" dirty="0">
                <a:latin typeface="Arial" panose="020B0604020202020204" pitchFamily="34" charset="0"/>
                <a:cs typeface="Arial" panose="020B0604020202020204" pitchFamily="34" charset="0"/>
              </a:rPr>
              <a:t>FinTech and artificial intelligence for sustainable development: The role of smart technologies in achieving development goals</a:t>
            </a:r>
            <a:r>
              <a:rPr lang="en-GB" sz="1000" dirty="0">
                <a:latin typeface="Arial" panose="020B0604020202020204" pitchFamily="34" charset="0"/>
                <a:cs typeface="Arial" panose="020B0604020202020204" pitchFamily="34" charset="0"/>
              </a:rPr>
              <a:t> (pp. 3-13).  Available at: https://link.springer.com/chapter/10.1007/978-3-031-37776-1_1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NHS England (2020). </a:t>
            </a:r>
            <a:r>
              <a:rPr lang="en-GB" sz="1000" i="1" dirty="0">
                <a:latin typeface="Arial" panose="020B0604020202020204" pitchFamily="34" charset="0"/>
                <a:cs typeface="Arial" panose="020B0604020202020204" pitchFamily="34" charset="0"/>
              </a:rPr>
              <a:t>Greener NHS</a:t>
            </a:r>
            <a:r>
              <a:rPr lang="en-GB" sz="1000" dirty="0">
                <a:latin typeface="Arial" panose="020B0604020202020204" pitchFamily="34" charset="0"/>
                <a:cs typeface="Arial" panose="020B0604020202020204" pitchFamily="34" charset="0"/>
              </a:rPr>
              <a:t>. [online] www.england.nhs.uk. Available at: https://www.england.nhs.uk/greenernhs/.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O'Mahony, T. (2022). Toward sustainable wellbeing: Advances in contemporary concepts. </a:t>
            </a:r>
            <a:r>
              <a:rPr lang="en-GB" sz="1000" i="1" dirty="0">
                <a:latin typeface="Arial" panose="020B0604020202020204" pitchFamily="34" charset="0"/>
                <a:cs typeface="Arial" panose="020B0604020202020204" pitchFamily="34" charset="0"/>
              </a:rPr>
              <a:t>Frontiers in Sustainability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a:t>
            </a:r>
            <a:r>
              <a:rPr lang="en-GB" sz="1000" dirty="0">
                <a:latin typeface="Arial" panose="020B0604020202020204" pitchFamily="34" charset="0"/>
                <a:cs typeface="Arial" panose="020B0604020202020204" pitchFamily="34" charset="0"/>
              </a:rPr>
              <a:t>, pp.807-984.  Available at: https://www.frontiersin.org/journals/sustainability/articles/10.3389/frsus.2022.807984/full?trk=public_post_comment-text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Ozili, P.K. and </a:t>
            </a:r>
            <a:r>
              <a:rPr lang="en-GB" sz="1000" dirty="0" err="1">
                <a:latin typeface="Arial" panose="020B0604020202020204" pitchFamily="34" charset="0"/>
                <a:cs typeface="Arial" panose="020B0604020202020204" pitchFamily="34" charset="0"/>
              </a:rPr>
              <a:t>Lorember</a:t>
            </a:r>
            <a:r>
              <a:rPr lang="en-GB" sz="1000" dirty="0">
                <a:latin typeface="Arial" panose="020B0604020202020204" pitchFamily="34" charset="0"/>
                <a:cs typeface="Arial" panose="020B0604020202020204" pitchFamily="34" charset="0"/>
              </a:rPr>
              <a:t>, P.T. (2024). Financial stability and sustainable development. </a:t>
            </a:r>
            <a:r>
              <a:rPr lang="en-GB" sz="1000" i="1" dirty="0">
                <a:latin typeface="Arial" panose="020B0604020202020204" pitchFamily="34" charset="0"/>
                <a:cs typeface="Arial" panose="020B0604020202020204" pitchFamily="34" charset="0"/>
              </a:rPr>
              <a:t>International Journal of Finance &amp; Economics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29</a:t>
            </a:r>
            <a:r>
              <a:rPr lang="en-GB" sz="1000" dirty="0">
                <a:latin typeface="Arial" panose="020B0604020202020204" pitchFamily="34" charset="0"/>
                <a:cs typeface="Arial" panose="020B0604020202020204" pitchFamily="34" charset="0"/>
              </a:rPr>
              <a:t>(3), pp.2620-2646.  Available at: https://onlinelibrary.wiley.com/doi/abs/10.1002/ijfe.2803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0888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086" y="132896"/>
            <a:ext cx="11001828" cy="1057275"/>
          </a:xfrm>
        </p:spPr>
        <p:style>
          <a:lnRef idx="1">
            <a:schemeClr val="accent2"/>
          </a:lnRef>
          <a:fillRef idx="2">
            <a:schemeClr val="accent2"/>
          </a:fillRef>
          <a:effectRef idx="1">
            <a:schemeClr val="accent2"/>
          </a:effectRef>
          <a:fontRef idx="minor">
            <a:schemeClr val="dk1"/>
          </a:fontRef>
        </p:style>
        <p:txBody>
          <a:bodyPr>
            <a:normAutofit/>
          </a:bodyPr>
          <a:lstStyle/>
          <a:p>
            <a:pPr algn="just"/>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a:t>
            </a:r>
            <a:endPar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95086" y="1346653"/>
            <a:ext cx="11001828" cy="5126717"/>
          </a:xfrm>
        </p:spPr>
        <p:style>
          <a:lnRef idx="1">
            <a:schemeClr val="accent4"/>
          </a:lnRef>
          <a:fillRef idx="2">
            <a:schemeClr val="accent4"/>
          </a:fillRef>
          <a:effectRef idx="1">
            <a:schemeClr val="accent4"/>
          </a:effectRef>
          <a:fontRef idx="minor">
            <a:schemeClr val="dk1"/>
          </a:fontRef>
        </p:style>
        <p:txBody>
          <a:bodyPr>
            <a:noAutofit/>
          </a:bodyPr>
          <a:lstStyle/>
          <a:p>
            <a:pPr algn="just"/>
            <a:r>
              <a:rPr lang="en-GB" sz="1000" dirty="0">
                <a:latin typeface="Arial" panose="020B0604020202020204" pitchFamily="34" charset="0"/>
                <a:cs typeface="Arial" panose="020B0604020202020204" pitchFamily="34" charset="0"/>
              </a:rPr>
              <a:t>Pereira, P., Zhao, W., </a:t>
            </a:r>
            <a:r>
              <a:rPr lang="en-GB" sz="1000" dirty="0" err="1">
                <a:latin typeface="Arial" panose="020B0604020202020204" pitchFamily="34" charset="0"/>
                <a:cs typeface="Arial" panose="020B0604020202020204" pitchFamily="34" charset="0"/>
              </a:rPr>
              <a:t>Symochko</a:t>
            </a:r>
            <a:r>
              <a:rPr lang="en-GB" sz="1000" dirty="0">
                <a:latin typeface="Arial" panose="020B0604020202020204" pitchFamily="34" charset="0"/>
                <a:cs typeface="Arial" panose="020B0604020202020204" pitchFamily="34" charset="0"/>
              </a:rPr>
              <a:t>, L., Inacio, M., </a:t>
            </a:r>
            <a:r>
              <a:rPr lang="en-GB" sz="1000" dirty="0" err="1">
                <a:latin typeface="Arial" panose="020B0604020202020204" pitchFamily="34" charset="0"/>
                <a:cs typeface="Arial" panose="020B0604020202020204" pitchFamily="34" charset="0"/>
              </a:rPr>
              <a:t>Bogunovic</a:t>
            </a:r>
            <a:r>
              <a:rPr lang="en-GB" sz="1000" dirty="0">
                <a:latin typeface="Arial" panose="020B0604020202020204" pitchFamily="34" charset="0"/>
                <a:cs typeface="Arial" panose="020B0604020202020204" pitchFamily="34" charset="0"/>
              </a:rPr>
              <a:t>, I. and Barcelo, D. (2022). The Russian‐Ukrainian armed conflict will push back the Sustainable Development Goals. </a:t>
            </a:r>
            <a:r>
              <a:rPr lang="en-GB" sz="1000" i="1" dirty="0">
                <a:latin typeface="Arial" panose="020B0604020202020204" pitchFamily="34" charset="0"/>
                <a:cs typeface="Arial" panose="020B0604020202020204" pitchFamily="34" charset="0"/>
              </a:rPr>
              <a:t>Geography and Sustainability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a:t>
            </a:r>
            <a:r>
              <a:rPr lang="en-GB" sz="1000" dirty="0">
                <a:latin typeface="Arial" panose="020B0604020202020204" pitchFamily="34" charset="0"/>
                <a:cs typeface="Arial" panose="020B0604020202020204" pitchFamily="34" charset="0"/>
              </a:rPr>
              <a:t>(3), pp.277-287.  Available at: https://www.sciencedirect.com/science/article/pii/S2666683922000591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Qiu, J., Yu, D. and Huang, T. (2022). Influential paths of ecosystem services on human well-being in the context of the Sustainable Development Goals. </a:t>
            </a:r>
            <a:r>
              <a:rPr lang="en-GB" sz="1000" i="1" dirty="0">
                <a:latin typeface="Arial" panose="020B0604020202020204" pitchFamily="34" charset="0"/>
                <a:cs typeface="Arial" panose="020B0604020202020204" pitchFamily="34" charset="0"/>
              </a:rPr>
              <a:t>Science of the Total Environment</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852</a:t>
            </a:r>
            <a:r>
              <a:rPr lang="en-GB" sz="1000" dirty="0">
                <a:latin typeface="Arial" panose="020B0604020202020204" pitchFamily="34" charset="0"/>
                <a:cs typeface="Arial" panose="020B0604020202020204" pitchFamily="34" charset="0"/>
              </a:rPr>
              <a:t>, pp.158-443.  Available at: https://www.sciencedirect.com/science/article/pii/S0048969722055425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Raimi, L., Abdur-Rauf, I.A. and </a:t>
            </a:r>
            <a:r>
              <a:rPr lang="en-GB" sz="1000" dirty="0" err="1">
                <a:latin typeface="Arial" panose="020B0604020202020204" pitchFamily="34" charset="0"/>
                <a:cs typeface="Arial" panose="020B0604020202020204" pitchFamily="34" charset="0"/>
              </a:rPr>
              <a:t>Ashafa</a:t>
            </a:r>
            <a:r>
              <a:rPr lang="en-GB" sz="1000" dirty="0">
                <a:latin typeface="Arial" panose="020B0604020202020204" pitchFamily="34" charset="0"/>
                <a:cs typeface="Arial" panose="020B0604020202020204" pitchFamily="34" charset="0"/>
              </a:rPr>
              <a:t>, S.A. (2024). Does Islamic sustainable finance support sustainable development goals to avert financial risk in the management of Islamic finance products? A critical literature review. </a:t>
            </a:r>
            <a:r>
              <a:rPr lang="en-GB" sz="1000" i="1" dirty="0">
                <a:latin typeface="Arial" panose="020B0604020202020204" pitchFamily="34" charset="0"/>
                <a:cs typeface="Arial" panose="020B0604020202020204" pitchFamily="34" charset="0"/>
              </a:rPr>
              <a:t>Journal of Risk and Financial Management</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17</a:t>
            </a:r>
            <a:r>
              <a:rPr lang="en-GB" sz="1000" dirty="0">
                <a:latin typeface="Arial" panose="020B0604020202020204" pitchFamily="34" charset="0"/>
                <a:cs typeface="Arial" panose="020B0604020202020204" pitchFamily="34" charset="0"/>
              </a:rPr>
              <a:t>(6), pp.236.  Available at: https://www.mdpi.com/1911-8074/17/6/236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Raman, R., </a:t>
            </a:r>
            <a:r>
              <a:rPr lang="en-GB" sz="1000" dirty="0" err="1">
                <a:latin typeface="Arial" panose="020B0604020202020204" pitchFamily="34" charset="0"/>
                <a:cs typeface="Arial" panose="020B0604020202020204" pitchFamily="34" charset="0"/>
              </a:rPr>
              <a:t>Lathabhai</a:t>
            </a:r>
            <a:r>
              <a:rPr lang="en-GB" sz="1000" dirty="0">
                <a:latin typeface="Arial" panose="020B0604020202020204" pitchFamily="34" charset="0"/>
                <a:cs typeface="Arial" panose="020B0604020202020204" pitchFamily="34" charset="0"/>
              </a:rPr>
              <a:t>, H., Mandal, S., Kumar, C. and Nedungadi, P. (2023). Contribution of business research to sustainable development goals: bibliometrics and science mapping analysis. </a:t>
            </a:r>
            <a:r>
              <a:rPr lang="en-GB" sz="1000" i="1" dirty="0">
                <a:latin typeface="Arial" panose="020B0604020202020204" pitchFamily="34" charset="0"/>
                <a:cs typeface="Arial" panose="020B0604020202020204" pitchFamily="34" charset="0"/>
              </a:rPr>
              <a:t>Sustainability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15</a:t>
            </a:r>
            <a:r>
              <a:rPr lang="en-GB" sz="1000" dirty="0">
                <a:latin typeface="Arial" panose="020B0604020202020204" pitchFamily="34" charset="0"/>
                <a:cs typeface="Arial" panose="020B0604020202020204" pitchFamily="34" charset="0"/>
              </a:rPr>
              <a:t>(17), pp.12982.  Available at: https://www.mdpi.com/2071-1050/15/17/12982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Sorooshian, S. (2024). The sustainable development goals of the United Nations: A comparative midterm research review. </a:t>
            </a:r>
            <a:r>
              <a:rPr lang="en-GB" sz="1000" i="1" dirty="0">
                <a:latin typeface="Arial" panose="020B0604020202020204" pitchFamily="34" charset="0"/>
                <a:cs typeface="Arial" panose="020B0604020202020204" pitchFamily="34" charset="0"/>
              </a:rPr>
              <a:t>Journal of Cleaner Production</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453</a:t>
            </a:r>
            <a:r>
              <a:rPr lang="en-GB" sz="1000" dirty="0">
                <a:latin typeface="Arial" panose="020B0604020202020204" pitchFamily="34" charset="0"/>
                <a:cs typeface="Arial" panose="020B0604020202020204" pitchFamily="34" charset="0"/>
              </a:rPr>
              <a:t>, pp.142-272.  Available at: https://www.sciencedirect.com/science/article/pii/S0959652624017207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The Global Goals (2025). </a:t>
            </a:r>
            <a:r>
              <a:rPr lang="en-GB" sz="1000" i="1" dirty="0">
                <a:latin typeface="Arial" panose="020B0604020202020204" pitchFamily="34" charset="0"/>
                <a:cs typeface="Arial" panose="020B0604020202020204" pitchFamily="34" charset="0"/>
              </a:rPr>
              <a:t>Goal 3: Good health and well-being</a:t>
            </a:r>
            <a:r>
              <a:rPr lang="en-GB" sz="1000" dirty="0">
                <a:latin typeface="Arial" panose="020B0604020202020204" pitchFamily="34" charset="0"/>
                <a:cs typeface="Arial" panose="020B0604020202020204" pitchFamily="34" charset="0"/>
              </a:rPr>
              <a:t>. [online] The Global Goals. Available at: https://globalgoals.org/goals/3-good-health-and-well-being/.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Troell, M., Costa‐Pierce, B., Stead, S., Cottrell, R.S., </a:t>
            </a:r>
            <a:r>
              <a:rPr lang="en-GB" sz="1000" dirty="0" err="1">
                <a:latin typeface="Arial" panose="020B0604020202020204" pitchFamily="34" charset="0"/>
                <a:cs typeface="Arial" panose="020B0604020202020204" pitchFamily="34" charset="0"/>
              </a:rPr>
              <a:t>Brugere</a:t>
            </a:r>
            <a:r>
              <a:rPr lang="en-GB" sz="1000" dirty="0">
                <a:latin typeface="Arial" panose="020B0604020202020204" pitchFamily="34" charset="0"/>
                <a:cs typeface="Arial" panose="020B0604020202020204" pitchFamily="34" charset="0"/>
              </a:rPr>
              <a:t>, C., Farmery, A.K., Little, D.C., Strand, Å., Pullin, R., Soto, D. and Beveridge, M. (2023). Perspectives on aquaculture's contribution to the Sustainable Development Goals for improved human and planetary health. </a:t>
            </a:r>
            <a:r>
              <a:rPr lang="en-GB" sz="1000" i="1" dirty="0">
                <a:latin typeface="Arial" panose="020B0604020202020204" pitchFamily="34" charset="0"/>
                <a:cs typeface="Arial" panose="020B0604020202020204" pitchFamily="34" charset="0"/>
              </a:rPr>
              <a:t>Journal of the World Aquaculture Society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54</a:t>
            </a:r>
            <a:r>
              <a:rPr lang="en-GB" sz="1000" dirty="0">
                <a:latin typeface="Arial" panose="020B0604020202020204" pitchFamily="34" charset="0"/>
                <a:cs typeface="Arial" panose="020B0604020202020204" pitchFamily="34" charset="0"/>
              </a:rPr>
              <a:t>(2), pp.251-342.  Available at: https://onlinelibrary.wiley.com/doi/abs/10.1111/jwas.12946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United Nations (2025). </a:t>
            </a:r>
            <a:r>
              <a:rPr lang="en-GB" sz="1000" i="1" dirty="0">
                <a:latin typeface="Arial" panose="020B0604020202020204" pitchFamily="34" charset="0"/>
                <a:cs typeface="Arial" panose="020B0604020202020204" pitchFamily="34" charset="0"/>
              </a:rPr>
              <a:t>Goal 3: Ensure healthy lives and promote well-being for all at all ages</a:t>
            </a:r>
            <a:r>
              <a:rPr lang="en-GB" sz="1000" dirty="0">
                <a:latin typeface="Arial" panose="020B0604020202020204" pitchFamily="34" charset="0"/>
                <a:cs typeface="Arial" panose="020B0604020202020204" pitchFamily="34" charset="0"/>
              </a:rPr>
              <a:t>. [online] United Nations. Available at: https://sdgs.un.org/goals/goal3.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err="1">
                <a:latin typeface="Arial" panose="020B0604020202020204" pitchFamily="34" charset="0"/>
                <a:cs typeface="Arial" panose="020B0604020202020204" pitchFamily="34" charset="0"/>
              </a:rPr>
              <a:t>Unlimit</a:t>
            </a:r>
            <a:r>
              <a:rPr lang="en-GB" sz="1000" dirty="0">
                <a:latin typeface="Arial" panose="020B0604020202020204" pitchFamily="34" charset="0"/>
                <a:cs typeface="Arial" panose="020B0604020202020204" pitchFamily="34" charset="0"/>
              </a:rPr>
              <a:t> Health. (2025). </a:t>
            </a:r>
            <a:r>
              <a:rPr lang="en-GB" sz="1000" i="1" dirty="0">
                <a:latin typeface="Arial" panose="020B0604020202020204" pitchFamily="34" charset="0"/>
                <a:cs typeface="Arial" panose="020B0604020202020204" pitchFamily="34" charset="0"/>
              </a:rPr>
              <a:t>UN Sustainable Development Goals On Health | </a:t>
            </a:r>
            <a:r>
              <a:rPr lang="en-GB" sz="1000" i="1" dirty="0" err="1">
                <a:latin typeface="Arial" panose="020B0604020202020204" pitchFamily="34" charset="0"/>
                <a:cs typeface="Arial" panose="020B0604020202020204" pitchFamily="34" charset="0"/>
              </a:rPr>
              <a:t>Unlimit</a:t>
            </a:r>
            <a:r>
              <a:rPr lang="en-GB" sz="1000" i="1" dirty="0">
                <a:latin typeface="Arial" panose="020B0604020202020204" pitchFamily="34" charset="0"/>
                <a:cs typeface="Arial" panose="020B0604020202020204" pitchFamily="34" charset="0"/>
              </a:rPr>
              <a:t> Health</a:t>
            </a:r>
            <a:r>
              <a:rPr lang="en-GB" sz="1000" dirty="0">
                <a:latin typeface="Arial" panose="020B0604020202020204" pitchFamily="34" charset="0"/>
                <a:cs typeface="Arial" panose="020B0604020202020204" pitchFamily="34" charset="0"/>
              </a:rPr>
              <a:t>. [online] Available at: https://unlimithealth.org/about/un-goals/?gad_source=1&amp;gad_campaignid.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WHO (2021). </a:t>
            </a:r>
            <a:r>
              <a:rPr lang="en-GB" sz="1000" i="1" dirty="0">
                <a:latin typeface="Arial" panose="020B0604020202020204" pitchFamily="34" charset="0"/>
                <a:cs typeface="Arial" panose="020B0604020202020204" pitchFamily="34" charset="0"/>
              </a:rPr>
              <a:t>Health and well-being and the 2030 agenda for sustainable development in the WHO European region: an analysis of policy development and implementation</a:t>
            </a:r>
            <a:r>
              <a:rPr lang="en-GB" sz="1000" dirty="0">
                <a:latin typeface="Arial" panose="020B0604020202020204" pitchFamily="34" charset="0"/>
                <a:cs typeface="Arial" panose="020B0604020202020204" pitchFamily="34" charset="0"/>
              </a:rPr>
              <a:t>. [online] Who.int. Available at: https://www.who.int/europe/publications/i/item/WHO-EURO-2021-1878-41629-56873.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Zhong, W., Schröder, T. and Bekkering, J. (2022). Biophilic design in architecture and its contributions to health, well-being, and sustainability: A critical review. </a:t>
            </a:r>
            <a:r>
              <a:rPr lang="en-GB" sz="1000" i="1" dirty="0">
                <a:latin typeface="Arial" panose="020B0604020202020204" pitchFamily="34" charset="0"/>
                <a:cs typeface="Arial" panose="020B0604020202020204" pitchFamily="34" charset="0"/>
              </a:rPr>
              <a:t>Frontiers of Architectural Research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11</a:t>
            </a:r>
            <a:r>
              <a:rPr lang="en-GB" sz="1000" dirty="0">
                <a:latin typeface="Arial" panose="020B0604020202020204" pitchFamily="34" charset="0"/>
                <a:cs typeface="Arial" panose="020B0604020202020204" pitchFamily="34" charset="0"/>
              </a:rPr>
              <a:t>(1), pp.114-141.  Available at: https://www.sciencedirect.com/science/article/pii/S2095263521000479/pdf [Accessed on: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May 2026]</a:t>
            </a:r>
            <a:endParaRPr lang="en-IN"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803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a:ln>
            <a:noFill/>
          </a:ln>
          <a:effectLst>
            <a:softEdge rad="112500"/>
          </a:effectLst>
        </p:spPr>
      </p:pic>
    </p:spTree>
    <p:extLst>
      <p:ext uri="{BB962C8B-B14F-4D97-AF65-F5344CB8AC3E}">
        <p14:creationId xmlns:p14="http://schemas.microsoft.com/office/powerpoint/2010/main" val="3413298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4628</TotalTime>
  <Words>3148</Words>
  <Application>Microsoft Office PowerPoint</Application>
  <PresentationFormat>Widescreen</PresentationFormat>
  <Paragraphs>106</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Introduction</vt:lpstr>
      <vt:lpstr>Definitions and Key Concepts of Health and Well-being</vt:lpstr>
      <vt:lpstr>Integration of Health and Well-Being Approaches</vt:lpstr>
      <vt:lpstr>Theoretical Perspectives</vt:lpstr>
      <vt:lpstr>Sustainable Development Goals</vt:lpstr>
      <vt:lpstr>Policy and Governance</vt:lpstr>
      <vt:lpstr>Service Delivery with Examples and Case Studies</vt:lpstr>
      <vt:lpstr>Public Health Initiatives</vt:lpstr>
      <vt:lpstr>Equity and Access</vt:lpstr>
      <vt:lpstr>Conclusion</vt:lpstr>
      <vt:lpstr>Reference List</vt:lpstr>
      <vt:lpstr>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Jacqueline Lawrence (2315750)</cp:lastModifiedBy>
  <cp:revision>13</cp:revision>
  <dcterms:created xsi:type="dcterms:W3CDTF">2026-05-20T03:58:53Z</dcterms:created>
  <dcterms:modified xsi:type="dcterms:W3CDTF">2026-06-11T17:29:21Z</dcterms:modified>
</cp:coreProperties>
</file>