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1" r:id="rId2"/>
    <p:sldId id="263" r:id="rId3"/>
    <p:sldId id="257" r:id="rId4"/>
    <p:sldId id="265" r:id="rId5"/>
    <p:sldId id="258" r:id="rId6"/>
    <p:sldId id="266" r:id="rId7"/>
    <p:sldId id="259" r:id="rId8"/>
    <p:sldId id="260" r:id="rId9"/>
    <p:sldId id="262" r:id="rId10"/>
    <p:sldId id="264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728C599A-D09F-45A9-A372-49F9ED310CF5}">
          <p14:sldIdLst>
            <p14:sldId id="261"/>
            <p14:sldId id="263"/>
            <p14:sldId id="257"/>
            <p14:sldId id="265"/>
            <p14:sldId id="258"/>
            <p14:sldId id="266"/>
            <p14:sldId id="259"/>
            <p14:sldId id="260"/>
            <p14:sldId id="262"/>
            <p14:sldId id="264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0" d="100"/>
          <a:sy n="80" d="100"/>
        </p:scale>
        <p:origin x="78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7"/>
    </mc:Choice>
    <mc:Fallback>
      <c:style val="7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spc="100" baseline="0">
                <a:solidFill>
                  <a:schemeClr val="lt1">
                    <a:lumMod val="95000"/>
                  </a:schemeClr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pPr>
            <a:r>
              <a:rPr lang="en-GB"/>
              <a:t>Trolley users from around the world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spc="100" baseline="0">
              <a:solidFill>
                <a:schemeClr val="lt1">
                  <a:lumMod val="95000"/>
                </a:schemeClr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spPr>
            <a:gradFill rotWithShape="1">
              <a:gsLst>
                <a:gs pos="0">
                  <a:schemeClr val="accent5">
                    <a:shade val="76000"/>
                    <a:tint val="94000"/>
                    <a:satMod val="105000"/>
                    <a:lumMod val="102000"/>
                  </a:schemeClr>
                </a:gs>
                <a:gs pos="100000">
                  <a:schemeClr val="accent5">
                    <a:shade val="76000"/>
                    <a:shade val="74000"/>
                    <a:satMod val="128000"/>
                    <a:lumMod val="100000"/>
                  </a:schemeClr>
                </a:gs>
              </a:gsLst>
              <a:lin ang="5400000" scaled="0"/>
            </a:gradFill>
            <a:ln>
              <a:noFill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lt1">
                        <a:lumMod val="8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lt1">
                          <a:lumMod val="95000"/>
                          <a:alpha val="54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Trolley!$A$1:$B$9</c:f>
              <c:strCache>
                <c:ptCount val="8"/>
                <c:pt idx="2">
                  <c:v>United Kindom</c:v>
                </c:pt>
                <c:pt idx="3">
                  <c:v>United States</c:v>
                </c:pt>
                <c:pt idx="4">
                  <c:v>Philippines</c:v>
                </c:pt>
                <c:pt idx="5">
                  <c:v>Ghana</c:v>
                </c:pt>
                <c:pt idx="6">
                  <c:v>Ireland</c:v>
                </c:pt>
                <c:pt idx="7">
                  <c:v>Others</c:v>
                </c:pt>
              </c:strCache>
            </c:strRef>
          </c:cat>
          <c:val>
            <c:numRef>
              <c:f>Trolley!$C$1:$C$9</c:f>
              <c:numCache>
                <c:formatCode>General</c:formatCode>
                <c:ptCount val="9"/>
                <c:pt idx="2" formatCode="0.00%">
                  <c:v>0.93840000000000001</c:v>
                </c:pt>
                <c:pt idx="3" formatCode="0.00%">
                  <c:v>5.7000000000000002E-3</c:v>
                </c:pt>
                <c:pt idx="4" formatCode="0.00%">
                  <c:v>1.84E-2</c:v>
                </c:pt>
                <c:pt idx="5" formatCode="0.00%">
                  <c:v>4.4999999999999997E-3</c:v>
                </c:pt>
                <c:pt idx="6" formatCode="0.00%">
                  <c:v>3.7000000000000002E-3</c:v>
                </c:pt>
                <c:pt idx="7" formatCode="0.00%">
                  <c:v>2.9399999999999999E-2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939-4B07-A5AD-3DC103F63776}"/>
            </c:ext>
          </c:extLst>
        </c:ser>
        <c:dLbls>
          <c:dLblPos val="inEnd"/>
          <c:showLegendKey val="0"/>
          <c:showVal val="1"/>
          <c:showCatName val="0"/>
          <c:showSerName val="0"/>
          <c:showPercent val="0"/>
          <c:showBubbleSize val="0"/>
        </c:dLbls>
        <c:gapWidth val="100"/>
        <c:overlap val="-24"/>
        <c:axId val="1429496511"/>
        <c:axId val="1429496095"/>
        <c:extLst>
          <c:ext xmlns:c15="http://schemas.microsoft.com/office/drawing/2012/chart" uri="{02D57815-91ED-43cb-92C2-25804820EDAC}">
            <c15:filteredBarSeries>
              <c15:ser>
                <c:idx val="1"/>
                <c:order val="1"/>
                <c:spPr>
                  <a:gradFill rotWithShape="1">
                    <a:gsLst>
                      <a:gs pos="0">
                        <a:schemeClr val="accent5">
                          <a:tint val="77000"/>
                          <a:tint val="94000"/>
                          <a:satMod val="105000"/>
                          <a:lumMod val="102000"/>
                        </a:schemeClr>
                      </a:gs>
                      <a:gs pos="100000">
                        <a:schemeClr val="accent5">
                          <a:tint val="77000"/>
                          <a:shade val="74000"/>
                          <a:satMod val="128000"/>
                          <a:lumMod val="100000"/>
                        </a:schemeClr>
                      </a:gs>
                    </a:gsLst>
                    <a:lin ang="5400000" scaled="0"/>
                  </a:gradFill>
                  <a:ln>
                    <a:noFill/>
                  </a:ln>
                  <a:effectLst>
                    <a:outerShdw blurRad="57150" dist="19050" dir="5400000" algn="ctr" rotWithShape="0">
                      <a:srgbClr val="000000">
                        <a:alpha val="63000"/>
                      </a:srgbClr>
                    </a:outerShdw>
                  </a:effectLst>
                </c:spPr>
                <c:invertIfNegative val="0"/>
                <c:dLbls>
                  <c:spPr>
                    <a:noFill/>
                    <a:ln>
                      <a:noFill/>
                    </a:ln>
                    <a:effectLst/>
                  </c:spPr>
                  <c:txPr>
                    <a:bodyPr rot="0" spcFirstLastPara="1" vertOverflow="ellipsis" vert="horz" wrap="square" lIns="38100" tIns="19050" rIns="38100" bIns="19050" anchor="ctr" anchorCtr="1">
                      <a:spAutoFit/>
                    </a:bodyPr>
                    <a:lstStyle/>
                    <a:p>
                      <a:pPr>
                        <a:defRPr sz="900" b="0" i="0" u="none" strike="noStrike" kern="1200" baseline="0">
                          <a:solidFill>
                            <a:schemeClr val="lt1">
                              <a:lumMod val="85000"/>
                            </a:schemeClr>
                          </a:solidFill>
                          <a:latin typeface="+mn-lt"/>
                          <a:ea typeface="+mn-ea"/>
                          <a:cs typeface="+mn-cs"/>
                        </a:defRPr>
                      </a:pPr>
                      <a:endParaRPr lang="en-US"/>
                    </a:p>
                  </c:txPr>
                  <c:dLblPos val="inEnd"/>
                  <c:showLegendKey val="0"/>
                  <c:showVal val="1"/>
                  <c:showCatName val="0"/>
                  <c:showSerName val="0"/>
                  <c:showPercent val="0"/>
                  <c:showBubbleSize val="0"/>
                  <c:showLeaderLines val="0"/>
                  <c:extLst>
                    <c:ext uri="{CE6537A1-D6FC-4f65-9D91-7224C49458BB}">
                      <c15:showLeaderLines val="1"/>
                      <c15:leaderLines>
                        <c:spPr>
                          <a:ln w="9525">
                            <a:solidFill>
                              <a:schemeClr val="lt1">
                                <a:lumMod val="95000"/>
                                <a:alpha val="54000"/>
                              </a:schemeClr>
                            </a:solidFill>
                          </a:ln>
                          <a:effectLst/>
                        </c:spPr>
                      </c15:leaderLines>
                    </c:ext>
                  </c:extLst>
                </c:dLbls>
                <c:cat>
                  <c:strRef>
                    <c:extLst>
                      <c:ext uri="{02D57815-91ED-43cb-92C2-25804820EDAC}">
                        <c15:formulaRef>
                          <c15:sqref>Trolley!$A$1:$B$9</c15:sqref>
                        </c15:formulaRef>
                      </c:ext>
                    </c:extLst>
                    <c:strCache>
                      <c:ptCount val="8"/>
                      <c:pt idx="2">
                        <c:v>United Kindom</c:v>
                      </c:pt>
                      <c:pt idx="3">
                        <c:v>United States</c:v>
                      </c:pt>
                      <c:pt idx="4">
                        <c:v>Philippines</c:v>
                      </c:pt>
                      <c:pt idx="5">
                        <c:v>Ghana</c:v>
                      </c:pt>
                      <c:pt idx="6">
                        <c:v>Ireland</c:v>
                      </c:pt>
                      <c:pt idx="7">
                        <c:v>Others</c:v>
                      </c:pt>
                    </c:strCache>
                  </c:strRef>
                </c:cat>
                <c:val>
                  <c:numRef>
                    <c:extLst>
                      <c:ext uri="{02D57815-91ED-43cb-92C2-25804820EDAC}">
                        <c15:formulaRef>
                          <c15:sqref>Trolley!$D$1:$D$9</c15:sqref>
                        </c15:formulaRef>
                      </c:ext>
                    </c:extLst>
                    <c:numCache>
                      <c:formatCode>General</c:formatCode>
                      <c:ptCount val="9"/>
                    </c:numCache>
                  </c:numRef>
                </c:val>
                <c:extLst>
                  <c:ext xmlns:c16="http://schemas.microsoft.com/office/drawing/2014/chart" uri="{C3380CC4-5D6E-409C-BE32-E72D297353CC}">
                    <c16:uniqueId val="{00000001-C939-4B07-A5AD-3DC103F63776}"/>
                  </c:ext>
                </c:extLst>
              </c15:ser>
            </c15:filteredBarSeries>
          </c:ext>
        </c:extLst>
      </c:barChart>
      <c:catAx>
        <c:axId val="1429496511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2700" cap="flat" cmpd="sng" algn="ctr">
            <a:solidFill>
              <a:schemeClr val="lt1">
                <a:lumMod val="95000"/>
                <a:alpha val="54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429496095"/>
        <c:crosses val="autoZero"/>
        <c:auto val="1"/>
        <c:lblAlgn val="ctr"/>
        <c:lblOffset val="100"/>
        <c:noMultiLvlLbl val="0"/>
      </c:catAx>
      <c:valAx>
        <c:axId val="1429496095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lt1">
                  <a:lumMod val="95000"/>
                  <a:alpha val="10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429496511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7"/>
    </mc:Choice>
    <mc:Fallback>
      <c:style val="7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spc="100" baseline="0">
                <a:solidFill>
                  <a:schemeClr val="lt1">
                    <a:lumMod val="95000"/>
                  </a:schemeClr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pPr>
            <a:r>
              <a:rPr lang="en-GB"/>
              <a:t>Mysupermarket users from around the world.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spc="100" baseline="0">
              <a:solidFill>
                <a:schemeClr val="lt1">
                  <a:lumMod val="95000"/>
                </a:schemeClr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spPr>
            <a:gradFill rotWithShape="1">
              <a:gsLst>
                <a:gs pos="0">
                  <a:schemeClr val="accent5">
                    <a:tint val="94000"/>
                    <a:satMod val="105000"/>
                    <a:lumMod val="102000"/>
                  </a:schemeClr>
                </a:gs>
                <a:gs pos="100000">
                  <a:schemeClr val="accent5">
                    <a:shade val="74000"/>
                    <a:satMod val="128000"/>
                    <a:lumMod val="100000"/>
                  </a:schemeClr>
                </a:gs>
              </a:gsLst>
              <a:lin ang="5400000" scaled="0"/>
            </a:gradFill>
            <a:ln>
              <a:noFill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lt1">
                        <a:lumMod val="8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lt1">
                          <a:lumMod val="95000"/>
                          <a:alpha val="54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Supermarket!$B$4:$B$9</c:f>
              <c:strCache>
                <c:ptCount val="6"/>
                <c:pt idx="0">
                  <c:v>United Kingdom</c:v>
                </c:pt>
                <c:pt idx="1">
                  <c:v>Philippines</c:v>
                </c:pt>
                <c:pt idx="2">
                  <c:v>Germany</c:v>
                </c:pt>
                <c:pt idx="3">
                  <c:v>Georgia</c:v>
                </c:pt>
                <c:pt idx="4">
                  <c:v>Taiwan</c:v>
                </c:pt>
                <c:pt idx="5">
                  <c:v>Others</c:v>
                </c:pt>
              </c:strCache>
            </c:strRef>
          </c:cat>
          <c:val>
            <c:numRef>
              <c:f>Supermarket!$C$4:$C$9</c:f>
              <c:numCache>
                <c:formatCode>0.00%</c:formatCode>
                <c:ptCount val="6"/>
                <c:pt idx="0" formatCode="0%">
                  <c:v>0.95</c:v>
                </c:pt>
                <c:pt idx="1">
                  <c:v>1.6799999999999999E-2</c:v>
                </c:pt>
                <c:pt idx="2">
                  <c:v>1.0800000000000001E-2</c:v>
                </c:pt>
                <c:pt idx="3">
                  <c:v>7.4000000000000003E-3</c:v>
                </c:pt>
                <c:pt idx="4">
                  <c:v>4.1999999999999997E-3</c:v>
                </c:pt>
                <c:pt idx="5">
                  <c:v>1.0700000000000001E-2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619-460F-A644-70C2BCFAA390}"/>
            </c:ext>
          </c:extLst>
        </c:ser>
        <c:dLbls>
          <c:dLblPos val="inEnd"/>
          <c:showLegendKey val="0"/>
          <c:showVal val="1"/>
          <c:showCatName val="0"/>
          <c:showSerName val="0"/>
          <c:showPercent val="0"/>
          <c:showBubbleSize val="0"/>
        </c:dLbls>
        <c:gapWidth val="100"/>
        <c:overlap val="-24"/>
        <c:axId val="1491735983"/>
        <c:axId val="1491733487"/>
      </c:barChart>
      <c:catAx>
        <c:axId val="1491735983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2700" cap="flat" cmpd="sng" algn="ctr">
            <a:solidFill>
              <a:schemeClr val="lt1">
                <a:lumMod val="95000"/>
                <a:alpha val="54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491733487"/>
        <c:crosses val="autoZero"/>
        <c:auto val="1"/>
        <c:lblAlgn val="ctr"/>
        <c:lblOffset val="100"/>
        <c:noMultiLvlLbl val="0"/>
      </c:catAx>
      <c:valAx>
        <c:axId val="1491733487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lt1">
                  <a:lumMod val="95000"/>
                  <a:alpha val="10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491735983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withinLinear" id="18">
  <a:schemeClr val="accent5"/>
</cs:colorStyle>
</file>

<file path=ppt/charts/colors2.xml><?xml version="1.0" encoding="utf-8"?>
<cs:colorStyle xmlns:cs="http://schemas.microsoft.com/office/drawing/2012/chartStyle" xmlns:a="http://schemas.openxmlformats.org/drawingml/2006/main" meth="withinLinear" id="18">
  <a:schemeClr val="accent5"/>
</cs:colorStyle>
</file>

<file path=ppt/charts/style1.xml><?xml version="1.0" encoding="utf-8"?>
<cs:chartStyle xmlns:cs="http://schemas.microsoft.com/office/drawing/2012/chartStyle" xmlns:a="http://schemas.openxmlformats.org/drawingml/2006/main" id="209">
  <cs:axisTitle>
    <cs:lnRef idx="0"/>
    <cs:fillRef idx="0"/>
    <cs:effectRef idx="0"/>
    <cs:fontRef idx="minor">
      <a:schemeClr val="lt1">
        <a:lumMod val="85000"/>
      </a:schemeClr>
    </cs:fontRef>
    <cs:defRPr sz="900" b="1" kern="1200" cap="all"/>
  </cs:axisTitle>
  <cs:category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900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000" kern="1200"/>
  </cs:chartArea>
  <cs:dataLabel>
    <cs:lnRef idx="0"/>
    <cs:fillRef idx="0"/>
    <cs:effectRef idx="0"/>
    <cs:fontRef idx="minor">
      <a:schemeClr val="lt1">
        <a:lumMod val="8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lt1"/>
    </cs:fontRef>
  </cs:dataPoint>
  <cs:dataPoint3D>
    <cs:lnRef idx="0"/>
    <cs:fillRef idx="3">
      <cs:styleClr val="auto"/>
    </cs:fillRef>
    <cs:effectRef idx="3"/>
    <cs:fontRef idx="minor">
      <a:schemeClr val="lt1"/>
    </cs:fontRef>
  </cs:dataPoint3D>
  <cs:dataPointLine>
    <cs:lnRef idx="0">
      <cs:styleClr val="auto"/>
    </cs:lnRef>
    <cs:fillRef idx="3"/>
    <cs:effectRef idx="3"/>
    <cs:fontRef idx="minor">
      <a:schemeClr val="lt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lt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lt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8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lt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lt1"/>
    </cs:fontRef>
    <cs:spPr>
      <a:ln>
        <a:solidFill>
          <a:schemeClr val="lt1">
            <a:lumMod val="95000"/>
            <a:alpha val="5000"/>
          </a:schemeClr>
        </a:solidFill>
      </a:ln>
    </cs:spPr>
  </cs:gridlineMinor>
  <cs:hiLo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85000"/>
      </a:schemeClr>
    </cs:fontRef>
    <cs:defRPr sz="900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1600" b="1" kern="1200" spc="100" baseline="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lt1">
        <a:lumMod val="85000"/>
      </a:schemeClr>
    </cs:fontRef>
    <cs:defRPr sz="900" kern="1200"/>
  </cs:trendlineLabel>
  <cs:upBar>
    <cs:lnRef idx="0"/>
    <cs:fillRef idx="0"/>
    <cs:effectRef idx="0"/>
    <cs:fontRef idx="minor">
      <a:schemeClr val="lt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85000"/>
      </a:schemeClr>
    </cs:fontRef>
    <cs:defRPr sz="900" kern="1200"/>
  </cs:valueAxis>
  <cs:wall>
    <cs:lnRef idx="0"/>
    <cs:fillRef idx="0"/>
    <cs:effectRef idx="0"/>
    <cs:fontRef idx="minor">
      <a:schemeClr val="lt1"/>
    </cs:fontRef>
  </cs:wall>
</cs:chartStyle>
</file>

<file path=ppt/charts/style2.xml><?xml version="1.0" encoding="utf-8"?>
<cs:chartStyle xmlns:cs="http://schemas.microsoft.com/office/drawing/2012/chartStyle" xmlns:a="http://schemas.openxmlformats.org/drawingml/2006/main" id="209">
  <cs:axisTitle>
    <cs:lnRef idx="0"/>
    <cs:fillRef idx="0"/>
    <cs:effectRef idx="0"/>
    <cs:fontRef idx="minor">
      <a:schemeClr val="lt1">
        <a:lumMod val="85000"/>
      </a:schemeClr>
    </cs:fontRef>
    <cs:defRPr sz="900" b="1" kern="1200" cap="all"/>
  </cs:axisTitle>
  <cs:category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900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000" kern="1200"/>
  </cs:chartArea>
  <cs:dataLabel>
    <cs:lnRef idx="0"/>
    <cs:fillRef idx="0"/>
    <cs:effectRef idx="0"/>
    <cs:fontRef idx="minor">
      <a:schemeClr val="lt1">
        <a:lumMod val="8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lt1"/>
    </cs:fontRef>
  </cs:dataPoint>
  <cs:dataPoint3D>
    <cs:lnRef idx="0"/>
    <cs:fillRef idx="3">
      <cs:styleClr val="auto"/>
    </cs:fillRef>
    <cs:effectRef idx="3"/>
    <cs:fontRef idx="minor">
      <a:schemeClr val="lt1"/>
    </cs:fontRef>
  </cs:dataPoint3D>
  <cs:dataPointLine>
    <cs:lnRef idx="0">
      <cs:styleClr val="auto"/>
    </cs:lnRef>
    <cs:fillRef idx="3"/>
    <cs:effectRef idx="3"/>
    <cs:fontRef idx="minor">
      <a:schemeClr val="lt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lt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lt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8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lt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lt1"/>
    </cs:fontRef>
    <cs:spPr>
      <a:ln>
        <a:solidFill>
          <a:schemeClr val="lt1">
            <a:lumMod val="95000"/>
            <a:alpha val="5000"/>
          </a:schemeClr>
        </a:solidFill>
      </a:ln>
    </cs:spPr>
  </cs:gridlineMinor>
  <cs:hiLo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85000"/>
      </a:schemeClr>
    </cs:fontRef>
    <cs:defRPr sz="900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1600" b="1" kern="1200" spc="100" baseline="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lt1">
        <a:lumMod val="85000"/>
      </a:schemeClr>
    </cs:fontRef>
    <cs:defRPr sz="900" kern="1200"/>
  </cs:trendlineLabel>
  <cs:upBar>
    <cs:lnRef idx="0"/>
    <cs:fillRef idx="0"/>
    <cs:effectRef idx="0"/>
    <cs:fontRef idx="minor">
      <a:schemeClr val="lt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85000"/>
      </a:schemeClr>
    </cs:fontRef>
    <cs:defRPr sz="900" kern="1200"/>
  </cs:valueAxis>
  <cs:wall>
    <cs:lnRef idx="0"/>
    <cs:fillRef idx="0"/>
    <cs:effectRef idx="0"/>
    <cs:fontRef idx="minor">
      <a:schemeClr val="lt1"/>
    </cs:fontRef>
  </cs:wall>
</cs:chartStyle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5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65A177A6-6C63-4A91-A12C-D8EBC1C080DA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3BD00FBE-4F8A-4046-8F78-0E5B90835D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3761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177A6-6C63-4A91-A12C-D8EBC1C080DA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00FBE-4F8A-4046-8F78-0E5B90835D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93458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177A6-6C63-4A91-A12C-D8EBC1C080DA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00FBE-4F8A-4046-8F78-0E5B90835D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86429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177A6-6C63-4A91-A12C-D8EBC1C080DA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00FBE-4F8A-4046-8F78-0E5B90835D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0031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177A6-6C63-4A91-A12C-D8EBC1C080DA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00FBE-4F8A-4046-8F78-0E5B90835D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09057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177A6-6C63-4A91-A12C-D8EBC1C080DA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00FBE-4F8A-4046-8F78-0E5B90835D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5469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177A6-6C63-4A91-A12C-D8EBC1C080DA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00FBE-4F8A-4046-8F78-0E5B90835D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9190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177A6-6C63-4A91-A12C-D8EBC1C080DA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00FBE-4F8A-4046-8F78-0E5B90835D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72868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177A6-6C63-4A91-A12C-D8EBC1C080DA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00FBE-4F8A-4046-8F78-0E5B90835D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67303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177A6-6C63-4A91-A12C-D8EBC1C080DA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00FBE-4F8A-4046-8F78-0E5B90835D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49390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177A6-6C63-4A91-A12C-D8EBC1C080DA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00FBE-4F8A-4046-8F78-0E5B90835D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31741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177A6-6C63-4A91-A12C-D8EBC1C080DA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00FBE-4F8A-4046-8F78-0E5B90835D1D}" type="slidenum">
              <a:rPr lang="en-GB" smtClean="0"/>
              <a:t>‹#›</a:t>
            </a:fld>
            <a:endParaRPr lang="en-GB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735624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177A6-6C63-4A91-A12C-D8EBC1C080DA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00FBE-4F8A-4046-8F78-0E5B90835D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2858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177A6-6C63-4A91-A12C-D8EBC1C080DA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00FBE-4F8A-4046-8F78-0E5B90835D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47294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177A6-6C63-4A91-A12C-D8EBC1C080DA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00FBE-4F8A-4046-8F78-0E5B90835D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3413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177A6-6C63-4A91-A12C-D8EBC1C080DA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00FBE-4F8A-4046-8F78-0E5B90835D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2243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177A6-6C63-4A91-A12C-D8EBC1C080DA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00FBE-4F8A-4046-8F78-0E5B90835D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1580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50000"/>
                </a:schemeClr>
              </a:gs>
            </a:gsLst>
            <a:lin ang="5400000" scaled="0"/>
            <a:tileRect/>
          </a:gradFill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pFill/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pFill/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A177A6-6C63-4A91-A12C-D8EBC1C080DA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D00FBE-4F8A-4046-8F78-0E5B90835D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20349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  <p:sldLayoutId id="2147483725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imilarweb.com/website/trolley.co.uk/#social-media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chart" Target="../charts/char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imilarweb.com/website/trolley.co.uk/#social-media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imilarweb.com/website/mysupermarketcompare.co.uk/#overview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chart" Target="../charts/char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imilarweb.com/website/mysupermarketcompare.co.uk/#overview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www.supermarketnews.com/news/78-women-identify-primary-household-shopper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CA9A5F-05FA-4604-B215-7795A3AB89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Price Mage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5279E9-166E-442A-B87A-8FA0E12066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597572"/>
            <a:ext cx="5758667" cy="286932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Price Mage is your premier shopping website, offers unbeatable deals and locates the nearest stores to shopping. Helping to reduce your carbon footprints. Shop smartly</a:t>
            </a:r>
            <a:r>
              <a:rPr lang="en-GB"/>
              <a:t>, making big </a:t>
            </a:r>
            <a:r>
              <a:rPr lang="en-GB" dirty="0"/>
              <a:t>savings and embrace a greener way to shop with Price Mage!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33E7855-3C8E-433D-958C-4CC02171CF3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420" b="-1"/>
          <a:stretch/>
        </p:blipFill>
        <p:spPr>
          <a:xfrm>
            <a:off x="6708462" y="1174460"/>
            <a:ext cx="4645338" cy="4004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21188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101AC9-E2CD-406E-B265-DF06917C6B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Our competitors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9E7663-E62B-4CAC-B114-6A5A19E2D7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4908259" cy="4486275"/>
          </a:xfrm>
        </p:spPr>
        <p:txBody>
          <a:bodyPr>
            <a:normAutofit/>
          </a:bodyPr>
          <a:lstStyle/>
          <a:p>
            <a:r>
              <a:rPr lang="en-GB" dirty="0"/>
              <a:t>Our competitors are Trolley and My supermarket compare. </a:t>
            </a:r>
          </a:p>
          <a:p>
            <a:r>
              <a:rPr lang="en-GB" dirty="0"/>
              <a:t>Our company, Price Mage strategy is to revolutionize the market with its dynamic pricing algorithm. </a:t>
            </a:r>
          </a:p>
        </p:txBody>
      </p:sp>
      <p:pic>
        <p:nvPicPr>
          <p:cNvPr id="4" name="Picture 2" descr="Get the Trolley.co.uk App - Compare supermarket prices on-the-go -  Trolley.co.uk">
            <a:extLst>
              <a:ext uri="{FF2B5EF4-FFF2-40B4-BE49-F238E27FC236}">
                <a16:creationId xmlns:a16="http://schemas.microsoft.com/office/drawing/2014/main" id="{35BF3B3A-1501-4F22-A725-2AA7B6714C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7670" y="1690688"/>
            <a:ext cx="3924300" cy="642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Content Placeholder 7">
            <a:extLst>
              <a:ext uri="{FF2B5EF4-FFF2-40B4-BE49-F238E27FC236}">
                <a16:creationId xmlns:a16="http://schemas.microsoft.com/office/drawing/2014/main" id="{CCDFB3D7-4972-4AD5-ACAE-F9BC8139769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5057" y="2545976"/>
            <a:ext cx="3924300" cy="1261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17047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CB1593-2544-442B-B1E4-F003C25DA8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Trolley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F08797-8CFF-4F3C-92E8-B873CA6BEE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3105150" cy="95564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600" u="sng" dirty="0"/>
              <a:t>Trolley.co.uk</a:t>
            </a:r>
            <a:br>
              <a:rPr lang="en-GB" sz="2600" dirty="0"/>
            </a:br>
            <a:r>
              <a:rPr lang="en-GB" sz="2400" dirty="0"/>
              <a:t>Total Visits 942.8K</a:t>
            </a:r>
          </a:p>
          <a:p>
            <a:pPr marL="0" indent="0">
              <a:buNone/>
            </a:pPr>
            <a:endParaRPr lang="en-GB" sz="2600" u="sng" dirty="0"/>
          </a:p>
          <a:p>
            <a:endParaRPr lang="en-GB" dirty="0"/>
          </a:p>
        </p:txBody>
      </p:sp>
      <p:pic>
        <p:nvPicPr>
          <p:cNvPr id="4" name="Picture 2" descr="Get the Trolley.co.uk App - Compare supermarket prices on-the-go -  Trolley.co.uk">
            <a:extLst>
              <a:ext uri="{FF2B5EF4-FFF2-40B4-BE49-F238E27FC236}">
                <a16:creationId xmlns:a16="http://schemas.microsoft.com/office/drawing/2014/main" id="{FCE14E41-B903-4A6A-AC45-35CD0ACEE0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594518"/>
            <a:ext cx="5295900" cy="866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97038504-8455-489D-AF19-9E0725165921}"/>
              </a:ext>
            </a:extLst>
          </p:cNvPr>
          <p:cNvSpPr/>
          <p:nvPr/>
        </p:nvSpPr>
        <p:spPr>
          <a:xfrm>
            <a:off x="5257101" y="1586734"/>
            <a:ext cx="5858312" cy="9556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https://www.similarweb.com/website/trolley.co.uk/#social-media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aphicFrame>
        <p:nvGraphicFramePr>
          <p:cNvPr id="9" name="Chart 8">
            <a:extLst>
              <a:ext uri="{FF2B5EF4-FFF2-40B4-BE49-F238E27FC236}">
                <a16:creationId xmlns:a16="http://schemas.microsoft.com/office/drawing/2014/main" id="{890B215E-8DC5-4FAC-8EC7-118BD7E7FFF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761177281"/>
              </p:ext>
            </p:extLst>
          </p:nvPr>
        </p:nvGraphicFramePr>
        <p:xfrm>
          <a:off x="516254" y="2677317"/>
          <a:ext cx="8208646" cy="396242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23551185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5902C-2BED-43F9-9371-1CBB1E01AA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257800" cy="1325563"/>
          </a:xfrm>
        </p:spPr>
        <p:txBody>
          <a:bodyPr/>
          <a:lstStyle/>
          <a:p>
            <a:r>
              <a:rPr lang="en-GB" dirty="0"/>
              <a:t>Trolley user base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43747B0-FB19-403C-B290-66CC66D30F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079" y="2445289"/>
            <a:ext cx="10414030" cy="4047586"/>
          </a:xfrm>
          <a:prstGeom prst="rect">
            <a:avLst/>
          </a:prstGeom>
        </p:spPr>
      </p:pic>
      <p:pic>
        <p:nvPicPr>
          <p:cNvPr id="7" name="Picture 2" descr="Get the Trolley.co.uk App - Compare supermarket prices on-the-go -  Trolley.co.uk">
            <a:extLst>
              <a:ext uri="{FF2B5EF4-FFF2-40B4-BE49-F238E27FC236}">
                <a16:creationId xmlns:a16="http://schemas.microsoft.com/office/drawing/2014/main" id="{D1C707A7-6DA9-47F0-B473-1C9CD688E5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6694" y="365125"/>
            <a:ext cx="5295900" cy="866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D6EF072F-A234-45C4-A082-23C31F7A50ED}"/>
              </a:ext>
            </a:extLst>
          </p:cNvPr>
          <p:cNvSpPr/>
          <p:nvPr/>
        </p:nvSpPr>
        <p:spPr>
          <a:xfrm>
            <a:off x="5495488" y="1231900"/>
            <a:ext cx="5858312" cy="9556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https://www.similarweb.com/website/trolley.co.uk/#social-media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25822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1556E5-A357-4C85-AB63-A8640C2407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Supermarket compare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C8CB80-519F-4035-9224-6DD0E118ED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00" y="1498183"/>
            <a:ext cx="4840705" cy="99844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 u="sng" dirty="0"/>
              <a:t>Mysupermarketcompare.co.uk</a:t>
            </a:r>
            <a:endParaRPr lang="en-GB" sz="2400" dirty="0"/>
          </a:p>
          <a:p>
            <a:pPr marL="0" indent="0">
              <a:buNone/>
            </a:pPr>
            <a:r>
              <a:rPr lang="en-GB" sz="2400" dirty="0"/>
              <a:t>Total Visits 37.8K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9" name="Content Placeholder 7">
            <a:extLst>
              <a:ext uri="{FF2B5EF4-FFF2-40B4-BE49-F238E27FC236}">
                <a16:creationId xmlns:a16="http://schemas.microsoft.com/office/drawing/2014/main" id="{DE101809-3AED-48EA-A99B-6BB5169202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3802" y="588692"/>
            <a:ext cx="3924300" cy="126160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E38CB43-7EDF-4D30-993A-162E6997A2E3}"/>
              </a:ext>
            </a:extLst>
          </p:cNvPr>
          <p:cNvSpPr/>
          <p:nvPr/>
        </p:nvSpPr>
        <p:spPr>
          <a:xfrm>
            <a:off x="5665366" y="1850293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hlinkClick r:id="rId3"/>
              </a:rPr>
              <a:t>https://www.similarweb.com/website/mysupermarketcompare.co.uk/#overview</a:t>
            </a:r>
            <a:r>
              <a:rPr lang="en-GB" dirty="0"/>
              <a:t> </a:t>
            </a:r>
          </a:p>
        </p:txBody>
      </p:sp>
      <p:graphicFrame>
        <p:nvGraphicFramePr>
          <p:cNvPr id="7" name="Chart 6">
            <a:extLst>
              <a:ext uri="{FF2B5EF4-FFF2-40B4-BE49-F238E27FC236}">
                <a16:creationId xmlns:a16="http://schemas.microsoft.com/office/drawing/2014/main" id="{A3640544-E098-4EBC-BB52-C8274229C4F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64373344"/>
              </p:ext>
            </p:extLst>
          </p:nvPr>
        </p:nvGraphicFramePr>
        <p:xfrm>
          <a:off x="171449" y="2524738"/>
          <a:ext cx="8181976" cy="405703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4460790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A76A91-4B54-4751-A70A-0B96428A7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0025" y="260351"/>
            <a:ext cx="8553450" cy="1016000"/>
          </a:xfrm>
        </p:spPr>
        <p:txBody>
          <a:bodyPr/>
          <a:lstStyle/>
          <a:p>
            <a:r>
              <a:rPr lang="en-GB" dirty="0"/>
              <a:t>My Supermarket compare user base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57296E8-F408-4B83-949A-47A6C38144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204" y="2110975"/>
            <a:ext cx="10613169" cy="4232675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9DBF449A-AAED-471B-BE0B-DBA8980F02EC}"/>
              </a:ext>
            </a:extLst>
          </p:cNvPr>
          <p:cNvSpPr/>
          <p:nvPr/>
        </p:nvSpPr>
        <p:spPr>
          <a:xfrm>
            <a:off x="3922291" y="1370497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hlinkClick r:id="rId3"/>
              </a:rPr>
              <a:t>https://www.similarweb.com/website/mysupermarketcompare.co.uk/#overview</a:t>
            </a:r>
            <a:r>
              <a:rPr lang="en-GB" dirty="0"/>
              <a:t> </a:t>
            </a:r>
          </a:p>
        </p:txBody>
      </p:sp>
      <p:pic>
        <p:nvPicPr>
          <p:cNvPr id="7" name="Content Placeholder 7">
            <a:extLst>
              <a:ext uri="{FF2B5EF4-FFF2-40B4-BE49-F238E27FC236}">
                <a16:creationId xmlns:a16="http://schemas.microsoft.com/office/drawing/2014/main" id="{F6A02AD6-03A2-41E0-B652-DBA379A6901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8682" y="166170"/>
            <a:ext cx="3453293" cy="1110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30122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2C72D1-75DB-4E79-95AE-B41F439D5A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Who is our target Market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37C74-3044-40C5-9303-4005CAD5B4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91757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78% of women identify as their household’s primary shopper, making the final say in purchases, including in male-centric categories.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9A2EFF7-535B-41B8-80F8-3A9ADE25275A}"/>
              </a:ext>
            </a:extLst>
          </p:cNvPr>
          <p:cNvSpPr/>
          <p:nvPr/>
        </p:nvSpPr>
        <p:spPr>
          <a:xfrm>
            <a:off x="838200" y="2782669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hlinkClick r:id="rId2"/>
              </a:rPr>
              <a:t>https://www.supermarketnews.com/news/78-women-identify-primary-household-shopper</a:t>
            </a:r>
            <a:endParaRPr lang="en-GB" dirty="0"/>
          </a:p>
          <a:p>
            <a:endParaRPr lang="en-GB" dirty="0"/>
          </a:p>
        </p:txBody>
      </p:sp>
      <p:pic>
        <p:nvPicPr>
          <p:cNvPr id="6" name="Picture 4" descr="Forms response chart. Question title: Gender. Number of responses: 49 responses.">
            <a:extLst>
              <a:ext uri="{FF2B5EF4-FFF2-40B4-BE49-F238E27FC236}">
                <a16:creationId xmlns:a16="http://schemas.microsoft.com/office/drawing/2014/main" id="{629670EA-B028-4706-A120-2A57E5AE3ED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9551"/>
          <a:stretch/>
        </p:blipFill>
        <p:spPr bwMode="auto">
          <a:xfrm>
            <a:off x="392087" y="3420993"/>
            <a:ext cx="5874189" cy="3071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Forms response chart. Question title: Have you ever bought a product after seeing it on social media?. Number of responses: 50 responses.">
            <a:extLst>
              <a:ext uri="{FF2B5EF4-FFF2-40B4-BE49-F238E27FC236}">
                <a16:creationId xmlns:a16="http://schemas.microsoft.com/office/drawing/2014/main" id="{126B889E-772E-45BC-B1AE-50081E6023F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9684"/>
          <a:stretch/>
        </p:blipFill>
        <p:spPr bwMode="auto">
          <a:xfrm>
            <a:off x="6513539" y="3220807"/>
            <a:ext cx="5468911" cy="3272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62976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D95A1A-BF06-4C30-84FC-4E4451C550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media/ Twitter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287A4D-5E40-4AC5-B120-470C37F040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850" y="1758950"/>
            <a:ext cx="5257800" cy="3613150"/>
          </a:xfrm>
        </p:spPr>
        <p:txBody>
          <a:bodyPr>
            <a:normAutofit fontScale="92500"/>
          </a:bodyPr>
          <a:lstStyle/>
          <a:p>
            <a:r>
              <a:rPr lang="en-GB" dirty="0"/>
              <a:t>Our Price Mage Twitter account where we share daily updates of our content. With a growing followers and an engaged audience, our messages are reaching and resonating with shoppers everywhere.</a:t>
            </a:r>
          </a:p>
          <a:p>
            <a:r>
              <a:rPr lang="en-GB" dirty="0"/>
              <a:t>We also have Facebook and Instagram account for Price Mage but it still in the process of growing.  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DE17D06-C79A-4825-B854-150C3B06E4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2372" y="906920"/>
            <a:ext cx="5765471" cy="210297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01EA310-E070-4AE4-81D4-54C5FA52D3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9539" y="3752852"/>
            <a:ext cx="6008304" cy="1949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93800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A0F3C-2121-4024-B774-B7E40660A5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Advertising graphics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2F3B34-74B6-4238-97F2-35BEF3165A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339" y="1577131"/>
            <a:ext cx="5067302" cy="4115996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We’ve featured some products on social media Platforms, including Finish Dishwasher tablets and Dettol cleaning Spray etc. We posted these products on Twitter, Facebook and Instagram.  </a:t>
            </a:r>
          </a:p>
        </p:txBody>
      </p:sp>
      <p:pic>
        <p:nvPicPr>
          <p:cNvPr id="6" name="Content Placeholder 4">
            <a:extLst>
              <a:ext uri="{FF2B5EF4-FFF2-40B4-BE49-F238E27FC236}">
                <a16:creationId xmlns:a16="http://schemas.microsoft.com/office/drawing/2014/main" id="{F449444B-C771-4F73-8B3C-E378B3B28B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73705" y="344488"/>
            <a:ext cx="4786956" cy="2692400"/>
          </a:xfrm>
          <a:prstGeom prst="rect">
            <a:avLst/>
          </a:prstGeom>
        </p:spPr>
      </p:pic>
      <p:pic>
        <p:nvPicPr>
          <p:cNvPr id="9" name="Content Placeholder 7">
            <a:extLst>
              <a:ext uri="{FF2B5EF4-FFF2-40B4-BE49-F238E27FC236}">
                <a16:creationId xmlns:a16="http://schemas.microsoft.com/office/drawing/2014/main" id="{5DAB67FE-7410-4E61-95CE-70652A5E67D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73705" y="3057525"/>
            <a:ext cx="4114800" cy="3375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59627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07F63-0F16-466D-9794-97D18A1D7D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Promotion strategy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BC6F8A-ED28-4D73-A8B4-5D41E405E7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51963"/>
            <a:ext cx="5029200" cy="46250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 greener way to shop. Don’t have to travel by car and get the best deals to shop for customer.</a:t>
            </a:r>
          </a:p>
          <a:p>
            <a:r>
              <a:rPr lang="en-GB" dirty="0"/>
              <a:t>Cost efficient and cheaper places to shop.</a:t>
            </a:r>
          </a:p>
          <a:p>
            <a:r>
              <a:rPr lang="en-GB" dirty="0"/>
              <a:t>Reduces your Carbon footprints. Nearby place to shop by walking. </a:t>
            </a:r>
          </a:p>
          <a:p>
            <a:r>
              <a:rPr lang="en-GB" dirty="0"/>
              <a:t>Green Rewards Program, motivating users with incentives for sustainable choices like opting for local products and eco-friendly packaging.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575C610-048D-45FC-862A-1E0CD6942B6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420" b="-1"/>
          <a:stretch/>
        </p:blipFill>
        <p:spPr>
          <a:xfrm>
            <a:off x="6613323" y="1203035"/>
            <a:ext cx="4645338" cy="4004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201318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252C36"/>
      </a:dk2>
      <a:lt2>
        <a:srgbClr val="7C96A3"/>
      </a:lt2>
      <a:accent1>
        <a:srgbClr val="4FD093"/>
      </a:accent1>
      <a:accent2>
        <a:srgbClr val="54BCDF"/>
      </a:accent2>
      <a:accent3>
        <a:srgbClr val="A262D0"/>
      </a:accent3>
      <a:accent4>
        <a:srgbClr val="D7537B"/>
      </a:accent4>
      <a:accent5>
        <a:srgbClr val="E78045"/>
      </a:accent5>
      <a:accent6>
        <a:srgbClr val="84C350"/>
      </a:accent6>
      <a:hlink>
        <a:srgbClr val="22FFFF"/>
      </a:hlink>
      <a:folHlink>
        <a:srgbClr val="9BF3FD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4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4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  <a:hueMod val="106000"/>
                <a:satMod val="140000"/>
                <a:lumMod val="42000"/>
              </a:schemeClr>
              <a:schemeClr val="phClr">
                <a:tint val="98000"/>
                <a:hueMod val="92000"/>
                <a:satMod val="220000"/>
                <a:lumMod val="9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142578CA-DEC9-49C3-80AF-C113973CC9A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Circuit</Template>
  <TotalTime>1057</TotalTime>
  <Words>376</Words>
  <Application>Microsoft Office PowerPoint</Application>
  <PresentationFormat>Widescreen</PresentationFormat>
  <Paragraphs>35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Tw Cen MT</vt:lpstr>
      <vt:lpstr>Circuit</vt:lpstr>
      <vt:lpstr>Price Mage </vt:lpstr>
      <vt:lpstr>Our competitors </vt:lpstr>
      <vt:lpstr>Trolley </vt:lpstr>
      <vt:lpstr>Trolley user base </vt:lpstr>
      <vt:lpstr>My Supermarket compare </vt:lpstr>
      <vt:lpstr>My Supermarket compare user base</vt:lpstr>
      <vt:lpstr>Who is our target Market </vt:lpstr>
      <vt:lpstr>Social media/ Twitter  </vt:lpstr>
      <vt:lpstr>Advertising graphics </vt:lpstr>
      <vt:lpstr>Promotion strategy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Trolley</dc:title>
  <dc:creator>Faiz Khan</dc:creator>
  <cp:lastModifiedBy>Faiz Khan</cp:lastModifiedBy>
  <cp:revision>62</cp:revision>
  <dcterms:created xsi:type="dcterms:W3CDTF">2023-10-29T19:09:48Z</dcterms:created>
  <dcterms:modified xsi:type="dcterms:W3CDTF">2023-12-06T22:21:19Z</dcterms:modified>
</cp:coreProperties>
</file>