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75" r:id="rId3"/>
    <p:sldId id="276" r:id="rId4"/>
    <p:sldId id="279" r:id="rId5"/>
    <p:sldId id="282" r:id="rId6"/>
    <p:sldId id="280" r:id="rId7"/>
    <p:sldId id="281" r:id="rId8"/>
    <p:sldId id="277" r:id="rId9"/>
    <p:sldId id="284" r:id="rId10"/>
    <p:sldId id="288" r:id="rId11"/>
    <p:sldId id="278" r:id="rId12"/>
    <p:sldId id="286" r:id="rId13"/>
    <p:sldId id="287" r:id="rId14"/>
    <p:sldId id="289" r:id="rId15"/>
    <p:sldId id="291" r:id="rId16"/>
    <p:sldId id="292" r:id="rId17"/>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uby.oliver123@icloud.com" initials="r" lastIdx="1" clrIdx="0">
    <p:extLst>
      <p:ext uri="{19B8F6BF-5375-455C-9EA6-DF929625EA0E}">
        <p15:presenceInfo xmlns:p15="http://schemas.microsoft.com/office/powerpoint/2012/main" userId="390b650bb6003d7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265" autoAdjust="0"/>
  </p:normalViewPr>
  <p:slideViewPr>
    <p:cSldViewPr>
      <p:cViewPr varScale="1">
        <p:scale>
          <a:sx n="67" d="100"/>
          <a:sy n="67" d="100"/>
        </p:scale>
        <p:origin x="858" y="66"/>
      </p:cViewPr>
      <p:guideLst>
        <p:guide pos="3839"/>
        <p:guide orient="horz" pos="2160"/>
      </p:guideLst>
    </p:cSldViewPr>
  </p:slideViewPr>
  <p:notesTextViewPr>
    <p:cViewPr>
      <p:scale>
        <a:sx n="1" d="1"/>
        <a:sy n="1" d="1"/>
      </p:scale>
      <p:origin x="0" y="0"/>
    </p:cViewPr>
  </p:notesTextViewPr>
  <p:notesViewPr>
    <p:cSldViewPr>
      <p:cViewPr varScale="1">
        <p:scale>
          <a:sx n="67" d="100"/>
          <a:sy n="67" d="100"/>
        </p:scale>
        <p:origin x="274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1-26T22:52:14.341" idx="1">
    <p:pos x="3733" y="1755"/>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11/27/2018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11/27/2018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descr="Map of World"/>
          <p:cNvSpPr>
            <a:spLocks noEditPoints="1"/>
          </p:cNvSpPr>
          <p:nvPr/>
        </p:nvSpPr>
        <p:spPr bwMode="gray">
          <a:xfrm>
            <a:off x="-4763" y="285750"/>
            <a:ext cx="12190413"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11/27/2018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11/27/2018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11/27/2018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11/27/2018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11/27/2018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11/27/2018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11/27/2018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11/27/2018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11/27/2018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11/27/2018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11/27/2018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www.worldometers.info/world-population/south-korea-population/"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bbc.co.uk/news/av/uk-wales-38115296/south-korean-students-finish-welsh-gcse-maths-paper-in-15-minute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 Id="rId4" Type="http://schemas.openxmlformats.org/officeDocument/2006/relationships/comments" Target="../comments/commen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tes.com/news/" TargetMode="External"/><Relationship Id="rId3" Type="http://schemas.openxmlformats.org/officeDocument/2006/relationships/hyperlink" Target="https://www.studycountry.com/guide/KR-language.htm" TargetMode="External"/><Relationship Id="rId7" Type="http://schemas.openxmlformats.org/officeDocument/2006/relationships/hyperlink" Target="http://www.worldometers.info/world-population/south-korea-population/" TargetMode="External"/><Relationship Id="rId2" Type="http://schemas.openxmlformats.org/officeDocument/2006/relationships/hyperlink" Target="http://www.asa-edu.com/abroad-uk1.php" TargetMode="External"/><Relationship Id="rId1" Type="http://schemas.openxmlformats.org/officeDocument/2006/relationships/slideLayout" Target="../slideLayouts/slideLayout7.xml"/><Relationship Id="rId6" Type="http://schemas.openxmlformats.org/officeDocument/2006/relationships/hyperlink" Target="http://gangwonepik.weebly.com/uploads/1/3/8/5/13851570/national_school_curriculum-english2008.pdf" TargetMode="External"/><Relationship Id="rId5" Type="http://schemas.openxmlformats.org/officeDocument/2006/relationships/hyperlink" Target="https://www.theatlantic.com/education/archive/2016/11/south-korean-seniors-have-been-preparing-for-today-since-kindergarten/508031/" TargetMode="External"/><Relationship Id="rId10" Type="http://schemas.openxmlformats.org/officeDocument/2006/relationships/hyperlink" Target="http://www.mapsnworld.com/korea/where-is-korea.html" TargetMode="External"/><Relationship Id="rId4" Type="http://schemas.openxmlformats.org/officeDocument/2006/relationships/hyperlink" Target="https://bangkok.unesco.org/content/new-education-policies-and-practices-south-korea" TargetMode="External"/><Relationship Id="rId9" Type="http://schemas.openxmlformats.org/officeDocument/2006/relationships/hyperlink" Target="https://uk.news.yahoo.com/suicide-biggest-killer-5-19-year-olds-uk-101120768.html"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orldlifeexpectancy.com/south-korea-life-expectancy" TargetMode="External"/><Relationship Id="rId3" Type="http://schemas.openxmlformats.org/officeDocument/2006/relationships/hyperlink" Target="https://www.studycountry.com/guide/KR-language.htm" TargetMode="External"/><Relationship Id="rId7" Type="http://schemas.openxmlformats.org/officeDocument/2006/relationships/hyperlink" Target="https://www.worldatlas.com/webimage/countrys/europe/ukw.html" TargetMode="External"/><Relationship Id="rId2" Type="http://schemas.openxmlformats.org/officeDocument/2006/relationships/hyperlink" Target="http://www.worldometers.info/world-population/south-korea-population/" TargetMode="External"/><Relationship Id="rId1" Type="http://schemas.openxmlformats.org/officeDocument/2006/relationships/slideLayout" Target="../slideLayouts/slideLayout7.xml"/><Relationship Id="rId6" Type="http://schemas.openxmlformats.org/officeDocument/2006/relationships/hyperlink" Target="https://www.walesonline.co.uk/news/education/full-pisa-results-2016-show-12278551" TargetMode="External"/><Relationship Id="rId5" Type="http://schemas.openxmlformats.org/officeDocument/2006/relationships/hyperlink" Target="https://beta.gov.wales/sites/default/files/publications/2018-03/succesful-futures-a-summary-of-professor-graham-donaldsons-report.pdf" TargetMode="External"/><Relationship Id="rId4" Type="http://schemas.openxmlformats.org/officeDocument/2006/relationships/hyperlink" Target="https://gov.wales/statistics-and-research/national-survey-adult-skills-wale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7613" y="332656"/>
            <a:ext cx="9753600" cy="4544145"/>
          </a:xfrm>
        </p:spPr>
        <p:txBody>
          <a:bodyPr/>
          <a:lstStyle/>
          <a:p>
            <a:r>
              <a:rPr lang="en-US" dirty="0"/>
              <a:t>Analysis of a CURRICULUM: a comparison</a:t>
            </a:r>
            <a:br>
              <a:rPr lang="en-US" dirty="0"/>
            </a:br>
            <a:br>
              <a:rPr lang="en-US" dirty="0"/>
            </a:br>
            <a:r>
              <a:rPr lang="en-US" dirty="0"/>
              <a:t>South Korea &amp; wales</a:t>
            </a:r>
            <a:br>
              <a:rPr lang="en-US" dirty="0"/>
            </a:br>
            <a:br>
              <a:rPr lang="en-US" dirty="0"/>
            </a:br>
            <a:br>
              <a:rPr lang="en-US" dirty="0"/>
            </a:br>
            <a:endParaRPr lang="en-US" dirty="0"/>
          </a:p>
        </p:txBody>
      </p:sp>
      <p:sp>
        <p:nvSpPr>
          <p:cNvPr id="3" name="Subtitle 2"/>
          <p:cNvSpPr>
            <a:spLocks noGrp="1"/>
          </p:cNvSpPr>
          <p:nvPr>
            <p:ph type="subTitle" idx="1"/>
          </p:nvPr>
        </p:nvSpPr>
        <p:spPr>
          <a:xfrm>
            <a:off x="1217614" y="5029200"/>
            <a:ext cx="10637438" cy="1143000"/>
          </a:xfrm>
        </p:spPr>
        <p:txBody>
          <a:bodyPr>
            <a:normAutofit lnSpcReduction="10000"/>
          </a:bodyPr>
          <a:lstStyle/>
          <a:p>
            <a:endParaRPr lang="en-US" dirty="0"/>
          </a:p>
          <a:p>
            <a:endParaRPr lang="en-US" dirty="0"/>
          </a:p>
          <a:p>
            <a:pPr algn="r"/>
            <a:r>
              <a:rPr lang="en-US" dirty="0"/>
              <a:t>Lynda Westhead</a:t>
            </a:r>
          </a:p>
          <a:p>
            <a:pPr algn="r"/>
            <a:r>
              <a:rPr lang="en-US" dirty="0"/>
              <a:t>P151589</a:t>
            </a:r>
          </a:p>
        </p:txBody>
      </p:sp>
      <p:pic>
        <p:nvPicPr>
          <p:cNvPr id="4" name="Picture 3">
            <a:extLst>
              <a:ext uri="{FF2B5EF4-FFF2-40B4-BE49-F238E27FC236}">
                <a16:creationId xmlns:a16="http://schemas.microsoft.com/office/drawing/2014/main" id="{FB3B5921-F7F6-40D4-9AF1-8DB776660493}"/>
              </a:ext>
            </a:extLst>
          </p:cNvPr>
          <p:cNvPicPr>
            <a:picLocks noChangeAspect="1"/>
          </p:cNvPicPr>
          <p:nvPr/>
        </p:nvPicPr>
        <p:blipFill>
          <a:blip r:embed="rId2"/>
          <a:stretch>
            <a:fillRect/>
          </a:stretch>
        </p:blipFill>
        <p:spPr>
          <a:xfrm>
            <a:off x="1989956" y="4190145"/>
            <a:ext cx="2448272" cy="1373311"/>
          </a:xfrm>
          <a:prstGeom prst="rect">
            <a:avLst/>
          </a:prstGeom>
        </p:spPr>
      </p:pic>
      <p:pic>
        <p:nvPicPr>
          <p:cNvPr id="5" name="Picture 4">
            <a:extLst>
              <a:ext uri="{FF2B5EF4-FFF2-40B4-BE49-F238E27FC236}">
                <a16:creationId xmlns:a16="http://schemas.microsoft.com/office/drawing/2014/main" id="{1E1D95E3-D4FB-4172-ADCD-B8918549C2E2}"/>
              </a:ext>
            </a:extLst>
          </p:cNvPr>
          <p:cNvPicPr>
            <a:picLocks noChangeAspect="1"/>
          </p:cNvPicPr>
          <p:nvPr/>
        </p:nvPicPr>
        <p:blipFill>
          <a:blip r:embed="rId3"/>
          <a:stretch>
            <a:fillRect/>
          </a:stretch>
        </p:blipFill>
        <p:spPr>
          <a:xfrm>
            <a:off x="5832642" y="4148027"/>
            <a:ext cx="2648176" cy="1373311"/>
          </a:xfrm>
          <a:prstGeom prst="rect">
            <a:avLst/>
          </a:prstGeom>
        </p:spPr>
      </p:pic>
      <p:pic>
        <p:nvPicPr>
          <p:cNvPr id="6" name="Picture 5">
            <a:extLst>
              <a:ext uri="{FF2B5EF4-FFF2-40B4-BE49-F238E27FC236}">
                <a16:creationId xmlns:a16="http://schemas.microsoft.com/office/drawing/2014/main" id="{F110AB80-0E93-4B87-B7E2-45207870DFC0}"/>
              </a:ext>
            </a:extLst>
          </p:cNvPr>
          <p:cNvPicPr>
            <a:picLocks noChangeAspect="1"/>
          </p:cNvPicPr>
          <p:nvPr/>
        </p:nvPicPr>
        <p:blipFill>
          <a:blip r:embed="rId4"/>
          <a:stretch>
            <a:fillRect/>
          </a:stretch>
        </p:blipFill>
        <p:spPr>
          <a:xfrm>
            <a:off x="4819004" y="4148026"/>
            <a:ext cx="783131" cy="1373311"/>
          </a:xfrm>
          <a:prstGeom prst="rect">
            <a:avLst/>
          </a:prstGeom>
        </p:spPr>
      </p:pic>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6DC8E-73C6-4A11-A19F-E52B7E3024D5}"/>
              </a:ext>
            </a:extLst>
          </p:cNvPr>
          <p:cNvSpPr>
            <a:spLocks noGrp="1"/>
          </p:cNvSpPr>
          <p:nvPr>
            <p:ph type="title"/>
          </p:nvPr>
        </p:nvSpPr>
        <p:spPr>
          <a:xfrm>
            <a:off x="1217614" y="234881"/>
            <a:ext cx="9753600" cy="1325562"/>
          </a:xfrm>
        </p:spPr>
        <p:txBody>
          <a:bodyPr/>
          <a:lstStyle/>
          <a:p>
            <a:r>
              <a:rPr lang="en-GB" dirty="0"/>
              <a:t>South </a:t>
            </a:r>
            <a:r>
              <a:rPr lang="en-GB" dirty="0" err="1"/>
              <a:t>korea</a:t>
            </a:r>
            <a:endParaRPr lang="en-GB" dirty="0"/>
          </a:p>
        </p:txBody>
      </p:sp>
      <p:pic>
        <p:nvPicPr>
          <p:cNvPr id="4" name="Content Placeholder 3">
            <a:extLst>
              <a:ext uri="{FF2B5EF4-FFF2-40B4-BE49-F238E27FC236}">
                <a16:creationId xmlns:a16="http://schemas.microsoft.com/office/drawing/2014/main" id="{2EB1DA8C-1648-484E-A24E-94B94A4FCA03}"/>
              </a:ext>
            </a:extLst>
          </p:cNvPr>
          <p:cNvPicPr>
            <a:picLocks noGrp="1" noChangeAspect="1"/>
          </p:cNvPicPr>
          <p:nvPr>
            <p:ph idx="1"/>
          </p:nvPr>
        </p:nvPicPr>
        <p:blipFill>
          <a:blip r:embed="rId2"/>
          <a:stretch>
            <a:fillRect/>
          </a:stretch>
        </p:blipFill>
        <p:spPr>
          <a:xfrm>
            <a:off x="1217614" y="1844824"/>
            <a:ext cx="4444750" cy="4248472"/>
          </a:xfrm>
          <a:prstGeom prst="rect">
            <a:avLst/>
          </a:prstGeom>
        </p:spPr>
      </p:pic>
      <p:sp>
        <p:nvSpPr>
          <p:cNvPr id="7" name="TextBox 6">
            <a:extLst>
              <a:ext uri="{FF2B5EF4-FFF2-40B4-BE49-F238E27FC236}">
                <a16:creationId xmlns:a16="http://schemas.microsoft.com/office/drawing/2014/main" id="{DE2BFF41-61AF-4F78-81F9-61E7CF3B98A0}"/>
              </a:ext>
            </a:extLst>
          </p:cNvPr>
          <p:cNvSpPr txBox="1"/>
          <p:nvPr/>
        </p:nvSpPr>
        <p:spPr>
          <a:xfrm>
            <a:off x="3718148" y="6093296"/>
            <a:ext cx="1944216" cy="244682"/>
          </a:xfrm>
          <a:prstGeom prst="rect">
            <a:avLst/>
          </a:prstGeom>
          <a:noFill/>
        </p:spPr>
        <p:txBody>
          <a:bodyPr wrap="square" rtlCol="0">
            <a:spAutoFit/>
          </a:bodyPr>
          <a:lstStyle/>
          <a:p>
            <a:pPr>
              <a:lnSpc>
                <a:spcPct val="90000"/>
              </a:lnSpc>
            </a:pPr>
            <a:r>
              <a:rPr lang="en-GB" sz="1100" dirty="0"/>
              <a:t>           (</a:t>
            </a:r>
            <a:r>
              <a:rPr lang="en-GB" sz="1100" dirty="0" err="1"/>
              <a:t>Mapsnworld</a:t>
            </a:r>
            <a:r>
              <a:rPr lang="en-GB" sz="1100" dirty="0"/>
              <a:t>, 2018)</a:t>
            </a:r>
          </a:p>
        </p:txBody>
      </p:sp>
      <p:sp>
        <p:nvSpPr>
          <p:cNvPr id="8" name="TextBox 7">
            <a:extLst>
              <a:ext uri="{FF2B5EF4-FFF2-40B4-BE49-F238E27FC236}">
                <a16:creationId xmlns:a16="http://schemas.microsoft.com/office/drawing/2014/main" id="{D2551CE3-B573-4431-AE2C-27E8499F2A46}"/>
              </a:ext>
            </a:extLst>
          </p:cNvPr>
          <p:cNvSpPr txBox="1"/>
          <p:nvPr/>
        </p:nvSpPr>
        <p:spPr>
          <a:xfrm>
            <a:off x="5878388" y="1844824"/>
            <a:ext cx="4896544" cy="5202963"/>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000" dirty="0"/>
              <a:t>Population of 51 million </a:t>
            </a:r>
          </a:p>
          <a:p>
            <a:pPr>
              <a:lnSpc>
                <a:spcPct val="90000"/>
              </a:lnSpc>
            </a:pPr>
            <a:endParaRPr lang="en-GB" sz="2000" dirty="0"/>
          </a:p>
          <a:p>
            <a:pPr marL="342900" indent="-342900">
              <a:lnSpc>
                <a:spcPct val="90000"/>
              </a:lnSpc>
              <a:buFont typeface="Arial" panose="020B0604020202020204" pitchFamily="34" charset="0"/>
              <a:buChar char="•"/>
            </a:pPr>
            <a:r>
              <a:rPr lang="en-GB" sz="2000" dirty="0"/>
              <a:t>12</a:t>
            </a:r>
            <a:r>
              <a:rPr lang="en-GB" sz="2000" baseline="30000" dirty="0"/>
              <a:t>th</a:t>
            </a:r>
            <a:r>
              <a:rPr lang="en-GB" sz="2000" dirty="0"/>
              <a:t> largest economy in world</a:t>
            </a:r>
          </a:p>
          <a:p>
            <a:pPr marL="342900" indent="-342900">
              <a:lnSpc>
                <a:spcPct val="90000"/>
              </a:lnSpc>
              <a:buFont typeface="Arial" panose="020B0604020202020204" pitchFamily="34" charset="0"/>
              <a:buChar char="•"/>
            </a:pPr>
            <a:endParaRPr lang="en-GB" sz="2000" dirty="0"/>
          </a:p>
          <a:p>
            <a:pPr marL="342900" indent="-342900">
              <a:lnSpc>
                <a:spcPct val="90000"/>
              </a:lnSpc>
              <a:buFont typeface="Arial" panose="020B0604020202020204" pitchFamily="34" charset="0"/>
              <a:buChar char="•"/>
            </a:pPr>
            <a:r>
              <a:rPr lang="en-GB" sz="2000" dirty="0"/>
              <a:t>Similar geographical size to England</a:t>
            </a:r>
          </a:p>
          <a:p>
            <a:pPr marL="342900" indent="-342900">
              <a:lnSpc>
                <a:spcPct val="90000"/>
              </a:lnSpc>
              <a:buFont typeface="Arial" panose="020B0604020202020204" pitchFamily="34" charset="0"/>
              <a:buChar char="•"/>
            </a:pPr>
            <a:endParaRPr lang="en-GB" sz="2000" dirty="0"/>
          </a:p>
          <a:p>
            <a:pPr marL="342900" indent="-342900">
              <a:lnSpc>
                <a:spcPct val="90000"/>
              </a:lnSpc>
              <a:buFont typeface="Arial" panose="020B0604020202020204" pitchFamily="34" charset="0"/>
              <a:buChar char="•"/>
            </a:pPr>
            <a:r>
              <a:rPr lang="en-GB" sz="2000" dirty="0"/>
              <a:t>Life expectancy = 82 years      </a:t>
            </a:r>
            <a:r>
              <a:rPr lang="en-GB" sz="1200" dirty="0"/>
              <a:t>(</a:t>
            </a:r>
            <a:r>
              <a:rPr lang="en-GB" sz="1200" dirty="0" err="1"/>
              <a:t>Worldlifexpetancy</a:t>
            </a:r>
            <a:r>
              <a:rPr lang="en-GB" sz="1200" dirty="0"/>
              <a:t>, 2018)</a:t>
            </a:r>
          </a:p>
          <a:p>
            <a:pPr marL="342900" indent="-342900">
              <a:lnSpc>
                <a:spcPct val="90000"/>
              </a:lnSpc>
              <a:buFont typeface="Arial" panose="020B0604020202020204" pitchFamily="34" charset="0"/>
              <a:buChar char="•"/>
            </a:pPr>
            <a:endParaRPr lang="en-GB" sz="2000" dirty="0"/>
          </a:p>
          <a:p>
            <a:pPr marL="342900" indent="-342900">
              <a:lnSpc>
                <a:spcPct val="90000"/>
              </a:lnSpc>
              <a:buFont typeface="Arial" panose="020B0604020202020204" pitchFamily="34" charset="0"/>
              <a:buChar char="•"/>
            </a:pPr>
            <a:r>
              <a:rPr lang="en-GB" sz="2000" dirty="0"/>
              <a:t>English is the second language and Korean the first.</a:t>
            </a:r>
          </a:p>
          <a:p>
            <a:pPr marL="342900" indent="-342900">
              <a:lnSpc>
                <a:spcPct val="90000"/>
              </a:lnSpc>
              <a:buFont typeface="Arial" panose="020B0604020202020204" pitchFamily="34" charset="0"/>
              <a:buChar char="•"/>
            </a:pPr>
            <a:r>
              <a:rPr lang="en-GB" sz="2000" dirty="0"/>
              <a:t>Literacy rate was 22% 1945</a:t>
            </a:r>
          </a:p>
          <a:p>
            <a:pPr marL="342900" indent="-342900">
              <a:lnSpc>
                <a:spcPct val="90000"/>
              </a:lnSpc>
              <a:buFont typeface="Arial" panose="020B0604020202020204" pitchFamily="34" charset="0"/>
              <a:buChar char="•"/>
            </a:pPr>
            <a:r>
              <a:rPr lang="en-GB" sz="2000" dirty="0"/>
              <a:t>In 2013 literacy rate was </a:t>
            </a:r>
            <a:r>
              <a:rPr lang="en-GB" sz="3600" b="1" dirty="0"/>
              <a:t>?</a:t>
            </a:r>
          </a:p>
          <a:p>
            <a:pPr algn="r">
              <a:lnSpc>
                <a:spcPct val="90000"/>
              </a:lnSpc>
            </a:pPr>
            <a:r>
              <a:rPr lang="en-GB" sz="1400" dirty="0"/>
              <a:t>(</a:t>
            </a:r>
            <a:r>
              <a:rPr lang="en-GB" sz="1400" dirty="0" err="1"/>
              <a:t>Unicef</a:t>
            </a:r>
            <a:r>
              <a:rPr lang="en-GB" sz="1400" dirty="0"/>
              <a:t>, 2013)</a:t>
            </a:r>
          </a:p>
          <a:p>
            <a:pPr algn="r">
              <a:lnSpc>
                <a:spcPct val="90000"/>
              </a:lnSpc>
            </a:pPr>
            <a:endParaRPr lang="en-GB" sz="1100" u="sng" dirty="0">
              <a:solidFill>
                <a:schemeClr val="tx2"/>
              </a:solidFill>
              <a:hlinkClick r:id="rId3"/>
            </a:endParaRPr>
          </a:p>
          <a:p>
            <a:pPr>
              <a:lnSpc>
                <a:spcPct val="90000"/>
              </a:lnSpc>
            </a:pPr>
            <a:r>
              <a:rPr lang="en-GB" sz="2400" dirty="0"/>
              <a:t> </a:t>
            </a:r>
          </a:p>
          <a:p>
            <a:pPr marL="342900" indent="-342900">
              <a:lnSpc>
                <a:spcPct val="9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3271469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2F-2DC2-436D-8543-41EAF8255A60}"/>
              </a:ext>
            </a:extLst>
          </p:cNvPr>
          <p:cNvSpPr>
            <a:spLocks noGrp="1"/>
          </p:cNvSpPr>
          <p:nvPr>
            <p:ph type="title"/>
          </p:nvPr>
        </p:nvSpPr>
        <p:spPr/>
        <p:txBody>
          <a:bodyPr/>
          <a:lstStyle/>
          <a:p>
            <a:r>
              <a:rPr lang="en-GB" dirty="0"/>
              <a:t>Wales</a:t>
            </a:r>
          </a:p>
        </p:txBody>
      </p:sp>
      <p:pic>
        <p:nvPicPr>
          <p:cNvPr id="5" name="Picture 4">
            <a:extLst>
              <a:ext uri="{FF2B5EF4-FFF2-40B4-BE49-F238E27FC236}">
                <a16:creationId xmlns:a16="http://schemas.microsoft.com/office/drawing/2014/main" id="{BE0E21B8-57B6-4BB9-A9D0-8AA648A821CE}"/>
              </a:ext>
            </a:extLst>
          </p:cNvPr>
          <p:cNvPicPr>
            <a:picLocks noChangeAspect="1"/>
          </p:cNvPicPr>
          <p:nvPr/>
        </p:nvPicPr>
        <p:blipFill>
          <a:blip r:embed="rId2"/>
          <a:stretch>
            <a:fillRect/>
          </a:stretch>
        </p:blipFill>
        <p:spPr>
          <a:xfrm>
            <a:off x="1413892" y="1907298"/>
            <a:ext cx="4320480" cy="4113990"/>
          </a:xfrm>
          <a:prstGeom prst="rect">
            <a:avLst/>
          </a:prstGeom>
        </p:spPr>
      </p:pic>
      <p:sp>
        <p:nvSpPr>
          <p:cNvPr id="7" name="TextBox 6">
            <a:extLst>
              <a:ext uri="{FF2B5EF4-FFF2-40B4-BE49-F238E27FC236}">
                <a16:creationId xmlns:a16="http://schemas.microsoft.com/office/drawing/2014/main" id="{7A0D03D3-C698-4F62-A61A-6F7FB177AFBC}"/>
              </a:ext>
            </a:extLst>
          </p:cNvPr>
          <p:cNvSpPr txBox="1"/>
          <p:nvPr/>
        </p:nvSpPr>
        <p:spPr>
          <a:xfrm>
            <a:off x="3574131" y="6021288"/>
            <a:ext cx="2088233" cy="244682"/>
          </a:xfrm>
          <a:prstGeom prst="rect">
            <a:avLst/>
          </a:prstGeom>
          <a:noFill/>
        </p:spPr>
        <p:txBody>
          <a:bodyPr wrap="square" rtlCol="0">
            <a:spAutoFit/>
          </a:bodyPr>
          <a:lstStyle/>
          <a:p>
            <a:pPr>
              <a:lnSpc>
                <a:spcPct val="90000"/>
              </a:lnSpc>
            </a:pPr>
            <a:r>
              <a:rPr lang="en-GB" sz="1100" b="1" dirty="0"/>
              <a:t>                 World Atlas (2018)</a:t>
            </a:r>
          </a:p>
        </p:txBody>
      </p:sp>
      <p:sp>
        <p:nvSpPr>
          <p:cNvPr id="8" name="TextBox 7">
            <a:extLst>
              <a:ext uri="{FF2B5EF4-FFF2-40B4-BE49-F238E27FC236}">
                <a16:creationId xmlns:a16="http://schemas.microsoft.com/office/drawing/2014/main" id="{EB3BE374-1A9F-47D0-A19D-80DA17B2F58A}"/>
              </a:ext>
            </a:extLst>
          </p:cNvPr>
          <p:cNvSpPr txBox="1"/>
          <p:nvPr/>
        </p:nvSpPr>
        <p:spPr>
          <a:xfrm>
            <a:off x="6238428" y="1700808"/>
            <a:ext cx="5544616" cy="29177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400" dirty="0"/>
              <a:t>Population of 3.1 million</a:t>
            </a:r>
          </a:p>
          <a:p>
            <a:pPr marL="342900" indent="-342900">
              <a:lnSpc>
                <a:spcPct val="90000"/>
              </a:lnSpc>
              <a:buFont typeface="Arial" panose="020B0604020202020204" pitchFamily="34" charset="0"/>
              <a:buChar char="•"/>
            </a:pPr>
            <a:endParaRPr lang="en-GB" sz="2400" dirty="0"/>
          </a:p>
          <a:p>
            <a:pPr marL="342900" indent="-342900">
              <a:lnSpc>
                <a:spcPct val="90000"/>
              </a:lnSpc>
              <a:buFont typeface="Arial" panose="020B0604020202020204" pitchFamily="34" charset="0"/>
              <a:buChar char="•"/>
            </a:pPr>
            <a:r>
              <a:rPr lang="en-GB" sz="2400" dirty="0"/>
              <a:t>Life expectancy of 81 years</a:t>
            </a:r>
          </a:p>
          <a:p>
            <a:pPr marL="342900" indent="-342900">
              <a:lnSpc>
                <a:spcPct val="90000"/>
              </a:lnSpc>
              <a:buFont typeface="Arial" panose="020B0604020202020204" pitchFamily="34" charset="0"/>
              <a:buChar char="•"/>
            </a:pPr>
            <a:endParaRPr lang="en-GB" sz="2400" dirty="0"/>
          </a:p>
          <a:p>
            <a:pPr marL="342900" indent="-342900">
              <a:lnSpc>
                <a:spcPct val="90000"/>
              </a:lnSpc>
              <a:buFont typeface="Arial" panose="020B0604020202020204" pitchFamily="34" charset="0"/>
              <a:buChar char="•"/>
            </a:pPr>
            <a:r>
              <a:rPr lang="en-GB" sz="2400" dirty="0"/>
              <a:t>19% speak Welsh</a:t>
            </a:r>
          </a:p>
          <a:p>
            <a:pPr marL="342900" indent="-342900">
              <a:lnSpc>
                <a:spcPct val="90000"/>
              </a:lnSpc>
              <a:buFont typeface="Arial" panose="020B0604020202020204" pitchFamily="34" charset="0"/>
              <a:buChar char="•"/>
            </a:pPr>
            <a:endParaRPr lang="en-GB" sz="2400" dirty="0"/>
          </a:p>
          <a:p>
            <a:pPr marL="342900" indent="-342900">
              <a:lnSpc>
                <a:spcPct val="90000"/>
              </a:lnSpc>
              <a:buFont typeface="Arial" panose="020B0604020202020204" pitchFamily="34" charset="0"/>
              <a:buChar char="•"/>
            </a:pPr>
            <a:r>
              <a:rPr lang="en-GB" sz="2400" dirty="0"/>
              <a:t>Literacy rate 88%</a:t>
            </a:r>
          </a:p>
          <a:p>
            <a:pPr marL="342900" indent="-342900">
              <a:lnSpc>
                <a:spcPct val="90000"/>
              </a:lnSpc>
              <a:buFont typeface="Arial" panose="020B0604020202020204" pitchFamily="34" charset="0"/>
              <a:buChar char="•"/>
            </a:pPr>
            <a:endParaRPr lang="en-GB" sz="2400" dirty="0"/>
          </a:p>
          <a:p>
            <a:pPr algn="r">
              <a:lnSpc>
                <a:spcPct val="90000"/>
              </a:lnSpc>
            </a:pPr>
            <a:r>
              <a:rPr lang="en-GB" sz="1200" dirty="0"/>
              <a:t>(Welsh Government, 2011)</a:t>
            </a:r>
          </a:p>
        </p:txBody>
      </p:sp>
    </p:spTree>
    <p:extLst>
      <p:ext uri="{BB962C8B-B14F-4D97-AF65-F5344CB8AC3E}">
        <p14:creationId xmlns:p14="http://schemas.microsoft.com/office/powerpoint/2010/main" val="70617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9DDF-96F2-4A2C-B7A6-F852CD7A5F99}"/>
              </a:ext>
            </a:extLst>
          </p:cNvPr>
          <p:cNvSpPr>
            <a:spLocks noGrp="1"/>
          </p:cNvSpPr>
          <p:nvPr>
            <p:ph type="title"/>
          </p:nvPr>
        </p:nvSpPr>
        <p:spPr>
          <a:xfrm>
            <a:off x="1217614" y="274638"/>
            <a:ext cx="9753600" cy="838201"/>
          </a:xfrm>
        </p:spPr>
        <p:txBody>
          <a:bodyPr>
            <a:normAutofit fontScale="90000"/>
          </a:bodyPr>
          <a:lstStyle/>
          <a:p>
            <a:r>
              <a:rPr lang="en-GB" dirty="0"/>
              <a:t>Curriculum structures, Concepts, theories</a:t>
            </a:r>
          </a:p>
        </p:txBody>
      </p:sp>
      <p:sp>
        <p:nvSpPr>
          <p:cNvPr id="3" name="Text Placeholder 2">
            <a:extLst>
              <a:ext uri="{FF2B5EF4-FFF2-40B4-BE49-F238E27FC236}">
                <a16:creationId xmlns:a16="http://schemas.microsoft.com/office/drawing/2014/main" id="{C1E88B33-C485-4B63-BB1C-A7D00986B3FF}"/>
              </a:ext>
            </a:extLst>
          </p:cNvPr>
          <p:cNvSpPr>
            <a:spLocks noGrp="1"/>
          </p:cNvSpPr>
          <p:nvPr>
            <p:ph type="body" idx="1"/>
          </p:nvPr>
        </p:nvSpPr>
        <p:spPr>
          <a:xfrm>
            <a:off x="1217614" y="1222649"/>
            <a:ext cx="4709160" cy="606150"/>
          </a:xfrm>
        </p:spPr>
        <p:txBody>
          <a:bodyPr>
            <a:normAutofit/>
          </a:bodyPr>
          <a:lstStyle/>
          <a:p>
            <a:r>
              <a:rPr lang="en-GB" dirty="0"/>
              <a:t>South </a:t>
            </a:r>
            <a:r>
              <a:rPr lang="en-GB" dirty="0" err="1"/>
              <a:t>korea</a:t>
            </a:r>
            <a:endParaRPr lang="en-GB" dirty="0"/>
          </a:p>
        </p:txBody>
      </p:sp>
      <p:pic>
        <p:nvPicPr>
          <p:cNvPr id="7" name="Content Placeholder 6">
            <a:extLst>
              <a:ext uri="{FF2B5EF4-FFF2-40B4-BE49-F238E27FC236}">
                <a16:creationId xmlns:a16="http://schemas.microsoft.com/office/drawing/2014/main" id="{A3677BC2-F90F-4BF4-A0FB-F5E195CBD1CD}"/>
              </a:ext>
            </a:extLst>
          </p:cNvPr>
          <p:cNvPicPr>
            <a:picLocks noGrp="1" noChangeAspect="1"/>
          </p:cNvPicPr>
          <p:nvPr>
            <p:ph sz="half" idx="2"/>
          </p:nvPr>
        </p:nvPicPr>
        <p:blipFill>
          <a:blip r:embed="rId2"/>
          <a:stretch>
            <a:fillRect/>
          </a:stretch>
        </p:blipFill>
        <p:spPr>
          <a:xfrm>
            <a:off x="1217611" y="1700809"/>
            <a:ext cx="4516761" cy="4882553"/>
          </a:xfrm>
          <a:prstGeom prst="rect">
            <a:avLst/>
          </a:prstGeom>
        </p:spPr>
      </p:pic>
      <p:sp>
        <p:nvSpPr>
          <p:cNvPr id="5" name="Text Placeholder 4">
            <a:extLst>
              <a:ext uri="{FF2B5EF4-FFF2-40B4-BE49-F238E27FC236}">
                <a16:creationId xmlns:a16="http://schemas.microsoft.com/office/drawing/2014/main" id="{81A277BE-D574-4100-8DFD-ED71CCF44EB0}"/>
              </a:ext>
            </a:extLst>
          </p:cNvPr>
          <p:cNvSpPr>
            <a:spLocks noGrp="1"/>
          </p:cNvSpPr>
          <p:nvPr>
            <p:ph type="body" sz="quarter" idx="3"/>
          </p:nvPr>
        </p:nvSpPr>
        <p:spPr>
          <a:xfrm>
            <a:off x="6262054" y="1112840"/>
            <a:ext cx="4709160" cy="715960"/>
          </a:xfrm>
        </p:spPr>
        <p:txBody>
          <a:bodyPr>
            <a:normAutofit/>
          </a:bodyPr>
          <a:lstStyle/>
          <a:p>
            <a:r>
              <a:rPr lang="en-GB" dirty="0"/>
              <a:t>wales</a:t>
            </a:r>
          </a:p>
        </p:txBody>
      </p:sp>
      <p:pic>
        <p:nvPicPr>
          <p:cNvPr id="9" name="Content Placeholder 8">
            <a:extLst>
              <a:ext uri="{FF2B5EF4-FFF2-40B4-BE49-F238E27FC236}">
                <a16:creationId xmlns:a16="http://schemas.microsoft.com/office/drawing/2014/main" id="{B7316611-1523-451E-9091-01167982B881}"/>
              </a:ext>
            </a:extLst>
          </p:cNvPr>
          <p:cNvPicPr>
            <a:picLocks noGrp="1" noChangeAspect="1"/>
          </p:cNvPicPr>
          <p:nvPr>
            <p:ph sz="quarter" idx="4"/>
          </p:nvPr>
        </p:nvPicPr>
        <p:blipFill>
          <a:blip r:embed="rId3"/>
          <a:stretch>
            <a:fillRect/>
          </a:stretch>
        </p:blipFill>
        <p:spPr>
          <a:xfrm>
            <a:off x="6094412" y="1700809"/>
            <a:ext cx="4709160" cy="4680520"/>
          </a:xfrm>
          <a:prstGeom prst="rect">
            <a:avLst/>
          </a:prstGeom>
        </p:spPr>
      </p:pic>
      <p:sp>
        <p:nvSpPr>
          <p:cNvPr id="8" name="TextBox 7">
            <a:extLst>
              <a:ext uri="{FF2B5EF4-FFF2-40B4-BE49-F238E27FC236}">
                <a16:creationId xmlns:a16="http://schemas.microsoft.com/office/drawing/2014/main" id="{B0C05648-7BFD-485F-A66E-3AB60268C643}"/>
              </a:ext>
            </a:extLst>
          </p:cNvPr>
          <p:cNvSpPr txBox="1"/>
          <p:nvPr/>
        </p:nvSpPr>
        <p:spPr>
          <a:xfrm>
            <a:off x="3934172" y="6583362"/>
            <a:ext cx="1728192" cy="244682"/>
          </a:xfrm>
          <a:prstGeom prst="rect">
            <a:avLst/>
          </a:prstGeom>
          <a:noFill/>
        </p:spPr>
        <p:txBody>
          <a:bodyPr wrap="square" rtlCol="0">
            <a:spAutoFit/>
          </a:bodyPr>
          <a:lstStyle/>
          <a:p>
            <a:pPr algn="r">
              <a:lnSpc>
                <a:spcPct val="90000"/>
              </a:lnSpc>
            </a:pPr>
            <a:r>
              <a:rPr lang="en-GB" sz="1100" b="1" dirty="0"/>
              <a:t>(NCEE, 2018).</a:t>
            </a:r>
          </a:p>
        </p:txBody>
      </p:sp>
      <p:sp>
        <p:nvSpPr>
          <p:cNvPr id="10" name="TextBox 9">
            <a:extLst>
              <a:ext uri="{FF2B5EF4-FFF2-40B4-BE49-F238E27FC236}">
                <a16:creationId xmlns:a16="http://schemas.microsoft.com/office/drawing/2014/main" id="{B3904674-F1E9-4575-9BF9-7E8B5DB27DC9}"/>
              </a:ext>
            </a:extLst>
          </p:cNvPr>
          <p:cNvSpPr txBox="1"/>
          <p:nvPr/>
        </p:nvSpPr>
        <p:spPr>
          <a:xfrm>
            <a:off x="8830716" y="6583362"/>
            <a:ext cx="1728192" cy="244682"/>
          </a:xfrm>
          <a:prstGeom prst="rect">
            <a:avLst/>
          </a:prstGeom>
          <a:noFill/>
        </p:spPr>
        <p:txBody>
          <a:bodyPr wrap="square" rtlCol="0">
            <a:spAutoFit/>
          </a:bodyPr>
          <a:lstStyle/>
          <a:p>
            <a:pPr algn="r">
              <a:lnSpc>
                <a:spcPct val="90000"/>
              </a:lnSpc>
            </a:pPr>
            <a:r>
              <a:rPr lang="en-GB" sz="1100" b="1" dirty="0"/>
              <a:t>(ASA, 2018)</a:t>
            </a:r>
          </a:p>
        </p:txBody>
      </p:sp>
    </p:spTree>
    <p:extLst>
      <p:ext uri="{BB962C8B-B14F-4D97-AF65-F5344CB8AC3E}">
        <p14:creationId xmlns:p14="http://schemas.microsoft.com/office/powerpoint/2010/main" val="3451910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2736B9-76CC-4EE7-91EE-623A29D34A44}"/>
              </a:ext>
            </a:extLst>
          </p:cNvPr>
          <p:cNvPicPr>
            <a:picLocks noChangeAspect="1"/>
          </p:cNvPicPr>
          <p:nvPr/>
        </p:nvPicPr>
        <p:blipFill>
          <a:blip r:embed="rId2"/>
          <a:stretch>
            <a:fillRect/>
          </a:stretch>
        </p:blipFill>
        <p:spPr>
          <a:xfrm>
            <a:off x="117748" y="0"/>
            <a:ext cx="6094412" cy="6858000"/>
          </a:xfrm>
          <a:prstGeom prst="rect">
            <a:avLst/>
          </a:prstGeom>
        </p:spPr>
      </p:pic>
      <p:sp>
        <p:nvSpPr>
          <p:cNvPr id="4" name="TextBox 3">
            <a:extLst>
              <a:ext uri="{FF2B5EF4-FFF2-40B4-BE49-F238E27FC236}">
                <a16:creationId xmlns:a16="http://schemas.microsoft.com/office/drawing/2014/main" id="{81D4AA41-7FE9-49A5-A11C-9A0DF7CC8B50}"/>
              </a:ext>
            </a:extLst>
          </p:cNvPr>
          <p:cNvSpPr txBox="1"/>
          <p:nvPr/>
        </p:nvSpPr>
        <p:spPr>
          <a:xfrm>
            <a:off x="5734373" y="692696"/>
            <a:ext cx="4896543" cy="3672408"/>
          </a:xfrm>
          <a:prstGeom prst="rect">
            <a:avLst/>
          </a:prstGeom>
          <a:noFill/>
        </p:spPr>
        <p:txBody>
          <a:bodyPr wrap="square" rtlCol="0">
            <a:spAutoFit/>
          </a:bodyPr>
          <a:lstStyle/>
          <a:p>
            <a:pPr>
              <a:lnSpc>
                <a:spcPct val="90000"/>
              </a:lnSpc>
            </a:pPr>
            <a:endParaRPr lang="en-GB" sz="2400" dirty="0"/>
          </a:p>
        </p:txBody>
      </p:sp>
      <p:pic>
        <p:nvPicPr>
          <p:cNvPr id="5" name="Picture 4">
            <a:extLst>
              <a:ext uri="{FF2B5EF4-FFF2-40B4-BE49-F238E27FC236}">
                <a16:creationId xmlns:a16="http://schemas.microsoft.com/office/drawing/2014/main" id="{0A5257CA-C129-4CD8-A72E-B5D2A6D41773}"/>
              </a:ext>
            </a:extLst>
          </p:cNvPr>
          <p:cNvPicPr>
            <a:picLocks noChangeAspect="1"/>
          </p:cNvPicPr>
          <p:nvPr/>
        </p:nvPicPr>
        <p:blipFill>
          <a:blip r:embed="rId3"/>
          <a:stretch>
            <a:fillRect/>
          </a:stretch>
        </p:blipFill>
        <p:spPr>
          <a:xfrm>
            <a:off x="6094413" y="0"/>
            <a:ext cx="6094412" cy="6858000"/>
          </a:xfrm>
          <a:prstGeom prst="rect">
            <a:avLst/>
          </a:prstGeom>
        </p:spPr>
      </p:pic>
      <p:sp>
        <p:nvSpPr>
          <p:cNvPr id="6" name="TextBox 5">
            <a:extLst>
              <a:ext uri="{FF2B5EF4-FFF2-40B4-BE49-F238E27FC236}">
                <a16:creationId xmlns:a16="http://schemas.microsoft.com/office/drawing/2014/main" id="{8534112B-F5C4-4792-916C-EA1A728F055B}"/>
              </a:ext>
            </a:extLst>
          </p:cNvPr>
          <p:cNvSpPr txBox="1"/>
          <p:nvPr/>
        </p:nvSpPr>
        <p:spPr>
          <a:xfrm>
            <a:off x="2349996" y="2996952"/>
            <a:ext cx="1440160" cy="424732"/>
          </a:xfrm>
          <a:prstGeom prst="rect">
            <a:avLst/>
          </a:prstGeom>
          <a:noFill/>
        </p:spPr>
        <p:txBody>
          <a:bodyPr wrap="square" rtlCol="0">
            <a:spAutoFit/>
          </a:bodyPr>
          <a:lstStyle/>
          <a:p>
            <a:pPr>
              <a:lnSpc>
                <a:spcPct val="90000"/>
              </a:lnSpc>
            </a:pPr>
            <a:r>
              <a:rPr lang="en-GB" sz="2400" b="1" dirty="0">
                <a:solidFill>
                  <a:schemeClr val="bg1"/>
                </a:solidFill>
              </a:rPr>
              <a:t>Primary</a:t>
            </a:r>
          </a:p>
        </p:txBody>
      </p:sp>
      <p:sp>
        <p:nvSpPr>
          <p:cNvPr id="7" name="TextBox 6">
            <a:extLst>
              <a:ext uri="{FF2B5EF4-FFF2-40B4-BE49-F238E27FC236}">
                <a16:creationId xmlns:a16="http://schemas.microsoft.com/office/drawing/2014/main" id="{7A207769-EBE4-4627-AA19-936E950167B6}"/>
              </a:ext>
            </a:extLst>
          </p:cNvPr>
          <p:cNvSpPr txBox="1"/>
          <p:nvPr/>
        </p:nvSpPr>
        <p:spPr>
          <a:xfrm>
            <a:off x="6212160" y="4077072"/>
            <a:ext cx="1944216" cy="757130"/>
          </a:xfrm>
          <a:prstGeom prst="rect">
            <a:avLst/>
          </a:prstGeom>
          <a:noFill/>
        </p:spPr>
        <p:txBody>
          <a:bodyPr wrap="square" rtlCol="0">
            <a:spAutoFit/>
          </a:bodyPr>
          <a:lstStyle/>
          <a:p>
            <a:pPr>
              <a:lnSpc>
                <a:spcPct val="90000"/>
              </a:lnSpc>
            </a:pPr>
            <a:r>
              <a:rPr lang="en-GB" sz="2400" b="1" dirty="0">
                <a:solidFill>
                  <a:schemeClr val="bg1"/>
                </a:solidFill>
              </a:rPr>
              <a:t>Middle&amp; Secondary</a:t>
            </a:r>
          </a:p>
        </p:txBody>
      </p:sp>
      <p:sp>
        <p:nvSpPr>
          <p:cNvPr id="2" name="TextBox 1"/>
          <p:cNvSpPr txBox="1"/>
          <p:nvPr/>
        </p:nvSpPr>
        <p:spPr>
          <a:xfrm>
            <a:off x="4726260" y="260648"/>
            <a:ext cx="2664296" cy="646331"/>
          </a:xfrm>
          <a:prstGeom prst="rect">
            <a:avLst/>
          </a:prstGeom>
          <a:noFill/>
        </p:spPr>
        <p:txBody>
          <a:bodyPr wrap="square" rtlCol="0">
            <a:spAutoFit/>
          </a:bodyPr>
          <a:lstStyle/>
          <a:p>
            <a:pPr algn="ctr">
              <a:lnSpc>
                <a:spcPct val="90000"/>
              </a:lnSpc>
            </a:pPr>
            <a:r>
              <a:rPr lang="en-GB" sz="4000" dirty="0">
                <a:solidFill>
                  <a:schemeClr val="bg1"/>
                </a:solidFill>
              </a:rPr>
              <a:t>Subjects</a:t>
            </a:r>
          </a:p>
        </p:txBody>
      </p:sp>
    </p:spTree>
    <p:extLst>
      <p:ext uri="{BB962C8B-B14F-4D97-AF65-F5344CB8AC3E}">
        <p14:creationId xmlns:p14="http://schemas.microsoft.com/office/powerpoint/2010/main" val="3503912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DE466-CA7D-4E26-BD33-4D0391BDE04C}"/>
              </a:ext>
            </a:extLst>
          </p:cNvPr>
          <p:cNvSpPr>
            <a:spLocks noGrp="1"/>
          </p:cNvSpPr>
          <p:nvPr>
            <p:ph type="title"/>
          </p:nvPr>
        </p:nvSpPr>
        <p:spPr/>
        <p:txBody>
          <a:bodyPr/>
          <a:lstStyle/>
          <a:p>
            <a:r>
              <a:rPr lang="en-GB" dirty="0"/>
              <a:t>Testing, testing.</a:t>
            </a:r>
          </a:p>
        </p:txBody>
      </p:sp>
      <p:sp>
        <p:nvSpPr>
          <p:cNvPr id="3" name="Text Placeholder 2">
            <a:extLst>
              <a:ext uri="{FF2B5EF4-FFF2-40B4-BE49-F238E27FC236}">
                <a16:creationId xmlns:a16="http://schemas.microsoft.com/office/drawing/2014/main" id="{199DF7D4-46A4-4185-BF87-8BDDE4066D57}"/>
              </a:ext>
            </a:extLst>
          </p:cNvPr>
          <p:cNvSpPr>
            <a:spLocks noGrp="1"/>
          </p:cNvSpPr>
          <p:nvPr>
            <p:ph type="body" idx="1"/>
          </p:nvPr>
        </p:nvSpPr>
        <p:spPr/>
        <p:txBody>
          <a:bodyPr/>
          <a:lstStyle/>
          <a:p>
            <a:r>
              <a:rPr lang="en-GB" dirty="0"/>
              <a:t>South Korea</a:t>
            </a:r>
          </a:p>
        </p:txBody>
      </p:sp>
      <p:sp>
        <p:nvSpPr>
          <p:cNvPr id="4" name="Content Placeholder 3">
            <a:extLst>
              <a:ext uri="{FF2B5EF4-FFF2-40B4-BE49-F238E27FC236}">
                <a16:creationId xmlns:a16="http://schemas.microsoft.com/office/drawing/2014/main" id="{2C889C22-5484-408E-BD4E-C8BFA65BEEEC}"/>
              </a:ext>
            </a:extLst>
          </p:cNvPr>
          <p:cNvSpPr>
            <a:spLocks noGrp="1"/>
          </p:cNvSpPr>
          <p:nvPr>
            <p:ph sz="half" idx="2"/>
          </p:nvPr>
        </p:nvSpPr>
        <p:spPr>
          <a:xfrm>
            <a:off x="1217614" y="2743200"/>
            <a:ext cx="4709160" cy="3428999"/>
          </a:xfrm>
        </p:spPr>
        <p:txBody>
          <a:bodyPr>
            <a:normAutofit fontScale="92500" lnSpcReduction="10000"/>
          </a:bodyPr>
          <a:lstStyle/>
          <a:p>
            <a:r>
              <a:rPr lang="en-GB" b="1" dirty="0">
                <a:solidFill>
                  <a:schemeClr val="tx2"/>
                </a:solidFill>
              </a:rPr>
              <a:t>CSAT – College Scholastic Ability test.</a:t>
            </a:r>
          </a:p>
          <a:p>
            <a:r>
              <a:rPr lang="en-GB" dirty="0"/>
              <a:t>Training for this test since primary school.</a:t>
            </a:r>
          </a:p>
          <a:p>
            <a:r>
              <a:rPr lang="en-GB" dirty="0"/>
              <a:t>NAEA (National Assessment of Educational Achievement) years 9-11</a:t>
            </a:r>
          </a:p>
          <a:p>
            <a:r>
              <a:rPr lang="en-GB" dirty="0"/>
              <a:t>Throughout Middle school tests used to take place each term. Now the government has made it policy that 1 term is test-free.</a:t>
            </a:r>
          </a:p>
          <a:p>
            <a:endParaRPr lang="en-GB" dirty="0"/>
          </a:p>
        </p:txBody>
      </p:sp>
      <p:sp>
        <p:nvSpPr>
          <p:cNvPr id="5" name="Text Placeholder 4">
            <a:extLst>
              <a:ext uri="{FF2B5EF4-FFF2-40B4-BE49-F238E27FC236}">
                <a16:creationId xmlns:a16="http://schemas.microsoft.com/office/drawing/2014/main" id="{E6713960-267A-44B5-A075-FAF3B9C1710A}"/>
              </a:ext>
            </a:extLst>
          </p:cNvPr>
          <p:cNvSpPr>
            <a:spLocks noGrp="1"/>
          </p:cNvSpPr>
          <p:nvPr>
            <p:ph type="body" sz="quarter" idx="3"/>
          </p:nvPr>
        </p:nvSpPr>
        <p:spPr/>
        <p:txBody>
          <a:bodyPr/>
          <a:lstStyle/>
          <a:p>
            <a:r>
              <a:rPr lang="en-GB" dirty="0"/>
              <a:t>wales</a:t>
            </a:r>
          </a:p>
        </p:txBody>
      </p:sp>
      <p:sp>
        <p:nvSpPr>
          <p:cNvPr id="6" name="Content Placeholder 5">
            <a:extLst>
              <a:ext uri="{FF2B5EF4-FFF2-40B4-BE49-F238E27FC236}">
                <a16:creationId xmlns:a16="http://schemas.microsoft.com/office/drawing/2014/main" id="{37174FE7-25A1-4094-98B7-5169C0161C9C}"/>
              </a:ext>
            </a:extLst>
          </p:cNvPr>
          <p:cNvSpPr>
            <a:spLocks noGrp="1"/>
          </p:cNvSpPr>
          <p:nvPr>
            <p:ph sz="quarter" idx="4"/>
          </p:nvPr>
        </p:nvSpPr>
        <p:spPr/>
        <p:txBody>
          <a:bodyPr>
            <a:normAutofit/>
          </a:bodyPr>
          <a:lstStyle/>
          <a:p>
            <a:r>
              <a:rPr lang="en-GB" dirty="0"/>
              <a:t>National literacy &amp; numeracy tests (ages 7-14)</a:t>
            </a:r>
          </a:p>
          <a:p>
            <a:r>
              <a:rPr lang="en-GB" dirty="0"/>
              <a:t>Grading tests (sets)</a:t>
            </a:r>
          </a:p>
          <a:p>
            <a:r>
              <a:rPr lang="en-GB" dirty="0"/>
              <a:t>GCSE’s </a:t>
            </a:r>
          </a:p>
          <a:p>
            <a:r>
              <a:rPr lang="en-GB" dirty="0"/>
              <a:t>A-levels</a:t>
            </a:r>
          </a:p>
          <a:p>
            <a:pPr marL="45720" indent="0" algn="r">
              <a:buNone/>
            </a:pPr>
            <a:endParaRPr lang="en-GB" dirty="0"/>
          </a:p>
        </p:txBody>
      </p:sp>
      <p:sp>
        <p:nvSpPr>
          <p:cNvPr id="7" name="TextBox 6">
            <a:extLst>
              <a:ext uri="{FF2B5EF4-FFF2-40B4-BE49-F238E27FC236}">
                <a16:creationId xmlns:a16="http://schemas.microsoft.com/office/drawing/2014/main" id="{8BD0032F-3FD6-42F3-A332-3F071DEE32BE}"/>
              </a:ext>
            </a:extLst>
          </p:cNvPr>
          <p:cNvSpPr txBox="1"/>
          <p:nvPr/>
        </p:nvSpPr>
        <p:spPr>
          <a:xfrm>
            <a:off x="4078188" y="6172199"/>
            <a:ext cx="1848583" cy="258532"/>
          </a:xfrm>
          <a:prstGeom prst="rect">
            <a:avLst/>
          </a:prstGeom>
          <a:noFill/>
        </p:spPr>
        <p:txBody>
          <a:bodyPr wrap="square" rtlCol="0">
            <a:spAutoFit/>
          </a:bodyPr>
          <a:lstStyle/>
          <a:p>
            <a:pPr>
              <a:lnSpc>
                <a:spcPct val="90000"/>
              </a:lnSpc>
            </a:pPr>
            <a:r>
              <a:rPr lang="en-GB" sz="1200" b="1" dirty="0"/>
              <a:t>(</a:t>
            </a:r>
            <a:r>
              <a:rPr lang="en-GB" sz="1200" b="1" dirty="0" err="1"/>
              <a:t>ncee</a:t>
            </a:r>
            <a:r>
              <a:rPr lang="en-GB" sz="1200" b="1" dirty="0"/>
              <a:t>, 2018)</a:t>
            </a:r>
          </a:p>
        </p:txBody>
      </p:sp>
    </p:spTree>
    <p:extLst>
      <p:ext uri="{BB962C8B-B14F-4D97-AF65-F5344CB8AC3E}">
        <p14:creationId xmlns:p14="http://schemas.microsoft.com/office/powerpoint/2010/main" val="4126743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77AAD3-D9E1-4E54-9C1C-B31A4258AB5B}"/>
              </a:ext>
            </a:extLst>
          </p:cNvPr>
          <p:cNvPicPr>
            <a:picLocks noChangeAspect="1"/>
          </p:cNvPicPr>
          <p:nvPr/>
        </p:nvPicPr>
        <p:blipFill>
          <a:blip r:embed="rId2"/>
          <a:stretch>
            <a:fillRect/>
          </a:stretch>
        </p:blipFill>
        <p:spPr>
          <a:xfrm>
            <a:off x="1125860" y="908720"/>
            <a:ext cx="5286375" cy="4464496"/>
          </a:xfrm>
          <a:prstGeom prst="rect">
            <a:avLst/>
          </a:prstGeom>
        </p:spPr>
      </p:pic>
      <p:sp>
        <p:nvSpPr>
          <p:cNvPr id="4" name="TextBox 3">
            <a:extLst>
              <a:ext uri="{FF2B5EF4-FFF2-40B4-BE49-F238E27FC236}">
                <a16:creationId xmlns:a16="http://schemas.microsoft.com/office/drawing/2014/main" id="{0D87A46A-9F7F-4A9E-9F64-F91F6D426D2F}"/>
              </a:ext>
            </a:extLst>
          </p:cNvPr>
          <p:cNvSpPr txBox="1"/>
          <p:nvPr/>
        </p:nvSpPr>
        <p:spPr>
          <a:xfrm>
            <a:off x="3718148" y="5445224"/>
            <a:ext cx="2592288" cy="244682"/>
          </a:xfrm>
          <a:prstGeom prst="rect">
            <a:avLst/>
          </a:prstGeom>
          <a:noFill/>
        </p:spPr>
        <p:txBody>
          <a:bodyPr wrap="square" rtlCol="0">
            <a:spAutoFit/>
          </a:bodyPr>
          <a:lstStyle/>
          <a:p>
            <a:pPr algn="r">
              <a:lnSpc>
                <a:spcPct val="90000"/>
              </a:lnSpc>
            </a:pPr>
            <a:r>
              <a:rPr lang="en-GB" sz="1100" dirty="0"/>
              <a:t>(ABC, 2018)</a:t>
            </a:r>
          </a:p>
        </p:txBody>
      </p:sp>
      <p:sp>
        <p:nvSpPr>
          <p:cNvPr id="5" name="TextBox 4">
            <a:extLst>
              <a:ext uri="{FF2B5EF4-FFF2-40B4-BE49-F238E27FC236}">
                <a16:creationId xmlns:a16="http://schemas.microsoft.com/office/drawing/2014/main" id="{ED0B5378-B6C7-4F5D-85D0-8154FFB7590E}"/>
              </a:ext>
            </a:extLst>
          </p:cNvPr>
          <p:cNvSpPr txBox="1"/>
          <p:nvPr/>
        </p:nvSpPr>
        <p:spPr>
          <a:xfrm>
            <a:off x="6670476" y="908720"/>
            <a:ext cx="4176464" cy="5743111"/>
          </a:xfrm>
          <a:prstGeom prst="rect">
            <a:avLst/>
          </a:prstGeom>
          <a:noFill/>
        </p:spPr>
        <p:txBody>
          <a:bodyPr wrap="square" rtlCol="0">
            <a:spAutoFit/>
          </a:bodyPr>
          <a:lstStyle/>
          <a:p>
            <a:pPr>
              <a:lnSpc>
                <a:spcPct val="90000"/>
              </a:lnSpc>
            </a:pPr>
            <a:r>
              <a:rPr lang="en-GB" sz="2400" dirty="0"/>
              <a:t>Typical day</a:t>
            </a:r>
          </a:p>
          <a:p>
            <a:pPr>
              <a:lnSpc>
                <a:spcPct val="90000"/>
              </a:lnSpc>
            </a:pPr>
            <a:endParaRPr lang="en-GB" sz="2400" dirty="0"/>
          </a:p>
          <a:p>
            <a:pPr>
              <a:lnSpc>
                <a:spcPct val="90000"/>
              </a:lnSpc>
            </a:pPr>
            <a:endParaRPr lang="en-GB" sz="2400" dirty="0"/>
          </a:p>
          <a:p>
            <a:pPr marL="342900" indent="-342900">
              <a:lnSpc>
                <a:spcPct val="90000"/>
              </a:lnSpc>
              <a:buFont typeface="Arial" panose="020B0604020202020204" pitchFamily="34" charset="0"/>
              <a:buChar char="•"/>
            </a:pPr>
            <a:r>
              <a:rPr lang="en-GB" sz="2400" dirty="0" err="1"/>
              <a:t>Hagwons</a:t>
            </a:r>
            <a:r>
              <a:rPr lang="en-GB" sz="2400" dirty="0"/>
              <a:t> close earlier now thanks to government intervention – 10pm.</a:t>
            </a:r>
          </a:p>
          <a:p>
            <a:pPr>
              <a:lnSpc>
                <a:spcPct val="90000"/>
              </a:lnSpc>
            </a:pPr>
            <a:endParaRPr lang="en-GB" sz="2400" dirty="0"/>
          </a:p>
          <a:p>
            <a:pPr marL="342900" indent="-342900">
              <a:lnSpc>
                <a:spcPct val="90000"/>
              </a:lnSpc>
              <a:buFont typeface="Arial" panose="020B0604020202020204" pitchFamily="34" charset="0"/>
              <a:buChar char="•"/>
            </a:pPr>
            <a:r>
              <a:rPr lang="en-GB" sz="2400" dirty="0"/>
              <a:t>School libraries – midnight</a:t>
            </a:r>
          </a:p>
          <a:p>
            <a:pPr>
              <a:lnSpc>
                <a:spcPct val="90000"/>
              </a:lnSpc>
            </a:pPr>
            <a:endParaRPr lang="en-GB" sz="2400" dirty="0"/>
          </a:p>
          <a:p>
            <a:pPr marL="342900" indent="-342900">
              <a:lnSpc>
                <a:spcPct val="90000"/>
              </a:lnSpc>
              <a:buFont typeface="Arial" panose="020B0604020202020204" pitchFamily="34" charset="0"/>
              <a:buChar char="•"/>
            </a:pPr>
            <a:r>
              <a:rPr lang="en-GB" sz="2400" dirty="0"/>
              <a:t>Mental health effects are detrimental .</a:t>
            </a:r>
          </a:p>
          <a:p>
            <a:pPr marL="342900" indent="-342900">
              <a:lnSpc>
                <a:spcPct val="90000"/>
              </a:lnSpc>
              <a:buFont typeface="Arial" panose="020B0604020202020204" pitchFamily="34" charset="0"/>
              <a:buChar char="•"/>
            </a:pPr>
            <a:endParaRPr lang="en-GB" sz="2400" dirty="0"/>
          </a:p>
          <a:p>
            <a:pPr algn="r">
              <a:lnSpc>
                <a:spcPct val="90000"/>
              </a:lnSpc>
            </a:pPr>
            <a:r>
              <a:rPr lang="en-GB" sz="2400" dirty="0"/>
              <a:t>(Carney, 2015)</a:t>
            </a:r>
          </a:p>
          <a:p>
            <a:pPr>
              <a:lnSpc>
                <a:spcPct val="90000"/>
              </a:lnSpc>
            </a:pPr>
            <a:endParaRPr lang="en-GB" sz="2400" dirty="0"/>
          </a:p>
          <a:p>
            <a:pPr>
              <a:lnSpc>
                <a:spcPct val="90000"/>
              </a:lnSpc>
            </a:pPr>
            <a:endParaRPr lang="en-GB" sz="2400" dirty="0"/>
          </a:p>
        </p:txBody>
      </p:sp>
    </p:spTree>
    <p:extLst>
      <p:ext uri="{BB962C8B-B14F-4D97-AF65-F5344CB8AC3E}">
        <p14:creationId xmlns:p14="http://schemas.microsoft.com/office/powerpoint/2010/main" val="1040172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75919-7E82-447E-99D7-D88239F8F017}"/>
              </a:ext>
            </a:extLst>
          </p:cNvPr>
          <p:cNvSpPr>
            <a:spLocks noGrp="1"/>
          </p:cNvSpPr>
          <p:nvPr>
            <p:ph type="title"/>
          </p:nvPr>
        </p:nvSpPr>
        <p:spPr/>
        <p:txBody>
          <a:bodyPr>
            <a:normAutofit/>
          </a:bodyPr>
          <a:lstStyle/>
          <a:p>
            <a:r>
              <a:rPr lang="en-GB" dirty="0"/>
              <a:t>Pressure cooker assessments – Extreme measures</a:t>
            </a:r>
          </a:p>
        </p:txBody>
      </p:sp>
      <p:pic>
        <p:nvPicPr>
          <p:cNvPr id="5" name="Content Placeholder 4">
            <a:extLst>
              <a:ext uri="{FF2B5EF4-FFF2-40B4-BE49-F238E27FC236}">
                <a16:creationId xmlns:a16="http://schemas.microsoft.com/office/drawing/2014/main" id="{D5A8AE53-D062-4923-A2E9-864DE045F020}"/>
              </a:ext>
            </a:extLst>
          </p:cNvPr>
          <p:cNvPicPr>
            <a:picLocks noGrp="1" noChangeAspect="1"/>
          </p:cNvPicPr>
          <p:nvPr>
            <p:ph sz="half" idx="1"/>
          </p:nvPr>
        </p:nvPicPr>
        <p:blipFill>
          <a:blip r:embed="rId2"/>
          <a:stretch>
            <a:fillRect/>
          </a:stretch>
        </p:blipFill>
        <p:spPr>
          <a:xfrm>
            <a:off x="1233488" y="2060848"/>
            <a:ext cx="4708525" cy="3366241"/>
          </a:xfrm>
          <a:prstGeom prst="rect">
            <a:avLst/>
          </a:prstGeom>
        </p:spPr>
      </p:pic>
      <p:sp>
        <p:nvSpPr>
          <p:cNvPr id="4" name="Content Placeholder 3">
            <a:extLst>
              <a:ext uri="{FF2B5EF4-FFF2-40B4-BE49-F238E27FC236}">
                <a16:creationId xmlns:a16="http://schemas.microsoft.com/office/drawing/2014/main" id="{A7EE12BF-FA99-4CBB-A124-91C1A7EDE947}"/>
              </a:ext>
            </a:extLst>
          </p:cNvPr>
          <p:cNvSpPr>
            <a:spLocks noGrp="1"/>
          </p:cNvSpPr>
          <p:nvPr>
            <p:ph sz="half" idx="2"/>
          </p:nvPr>
        </p:nvSpPr>
        <p:spPr/>
        <p:txBody>
          <a:bodyPr>
            <a:normAutofit fontScale="92500" lnSpcReduction="10000"/>
          </a:bodyPr>
          <a:lstStyle/>
          <a:p>
            <a:r>
              <a:rPr lang="en-GB" dirty="0"/>
              <a:t>In 2017, suicide was recorded as the number 1 cause of death in 9-24 year olds (</a:t>
            </a:r>
            <a:r>
              <a:rPr lang="en-GB" dirty="0" err="1"/>
              <a:t>Yonhap</a:t>
            </a:r>
            <a:r>
              <a:rPr lang="en-GB" dirty="0"/>
              <a:t>, 2018)</a:t>
            </a:r>
          </a:p>
          <a:p>
            <a:r>
              <a:rPr lang="en-GB" dirty="0"/>
              <a:t>The Korea Herald (2018) reported on the OECD’s (Organisation for Economic Cooperation and Development Countries) survey results which showed that South Korean students are some of the unhappiest in the OECD country range. </a:t>
            </a:r>
          </a:p>
          <a:p>
            <a:r>
              <a:rPr lang="en-GB" dirty="0"/>
              <a:t>Air traffic halted, traffic halted..</a:t>
            </a:r>
          </a:p>
        </p:txBody>
      </p:sp>
      <p:sp>
        <p:nvSpPr>
          <p:cNvPr id="7" name="TextBox 6">
            <a:extLst>
              <a:ext uri="{FF2B5EF4-FFF2-40B4-BE49-F238E27FC236}">
                <a16:creationId xmlns:a16="http://schemas.microsoft.com/office/drawing/2014/main" id="{A45289CC-9035-449B-BC4D-DF682F069DA6}"/>
              </a:ext>
            </a:extLst>
          </p:cNvPr>
          <p:cNvSpPr txBox="1"/>
          <p:nvPr/>
        </p:nvSpPr>
        <p:spPr>
          <a:xfrm>
            <a:off x="1233488" y="5427089"/>
            <a:ext cx="4572892" cy="480131"/>
          </a:xfrm>
          <a:prstGeom prst="rect">
            <a:avLst/>
          </a:prstGeom>
          <a:noFill/>
        </p:spPr>
        <p:txBody>
          <a:bodyPr wrap="square" rtlCol="0">
            <a:spAutoFit/>
          </a:bodyPr>
          <a:lstStyle/>
          <a:p>
            <a:pPr algn="r">
              <a:lnSpc>
                <a:spcPct val="90000"/>
              </a:lnSpc>
            </a:pPr>
            <a:r>
              <a:rPr lang="en-GB" sz="1400" b="1" dirty="0"/>
              <a:t>                                                                                         Atlantic/Reuters (2016)</a:t>
            </a:r>
          </a:p>
        </p:txBody>
      </p:sp>
    </p:spTree>
    <p:extLst>
      <p:ext uri="{BB962C8B-B14F-4D97-AF65-F5344CB8AC3E}">
        <p14:creationId xmlns:p14="http://schemas.microsoft.com/office/powerpoint/2010/main" val="4242247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BEFF0-C0E6-46D9-81CF-EB9596EA569A}"/>
              </a:ext>
            </a:extLst>
          </p:cNvPr>
          <p:cNvSpPr>
            <a:spLocks noGrp="1"/>
          </p:cNvSpPr>
          <p:nvPr>
            <p:ph type="title"/>
          </p:nvPr>
        </p:nvSpPr>
        <p:spPr/>
        <p:txBody>
          <a:bodyPr/>
          <a:lstStyle/>
          <a:p>
            <a:r>
              <a:rPr lang="en-GB" dirty="0"/>
              <a:t>Are Welsh pupils happier?</a:t>
            </a:r>
          </a:p>
        </p:txBody>
      </p:sp>
      <p:sp>
        <p:nvSpPr>
          <p:cNvPr id="3" name="Content Placeholder 2">
            <a:extLst>
              <a:ext uri="{FF2B5EF4-FFF2-40B4-BE49-F238E27FC236}">
                <a16:creationId xmlns:a16="http://schemas.microsoft.com/office/drawing/2014/main" id="{D3F9D692-94AE-4A3E-B765-89C83508DA94}"/>
              </a:ext>
            </a:extLst>
          </p:cNvPr>
          <p:cNvSpPr>
            <a:spLocks noGrp="1"/>
          </p:cNvSpPr>
          <p:nvPr>
            <p:ph idx="1"/>
          </p:nvPr>
        </p:nvSpPr>
        <p:spPr/>
        <p:txBody>
          <a:bodyPr/>
          <a:lstStyle/>
          <a:p>
            <a:r>
              <a:rPr lang="en-GB" dirty="0"/>
              <a:t>Pisa has reported that the United Kingdom have some of the most unhappy pupils in the world! 38/48 (TES, 2017).</a:t>
            </a:r>
          </a:p>
          <a:p>
            <a:r>
              <a:rPr lang="en-GB" dirty="0"/>
              <a:t>Ward (2017) reports that testing was recorded as being the main reason for unhappiness and anxiety in pupils.</a:t>
            </a:r>
          </a:p>
          <a:p>
            <a:endParaRPr lang="en-GB" dirty="0"/>
          </a:p>
          <a:p>
            <a:pPr marL="45720" indent="0">
              <a:buNone/>
            </a:pPr>
            <a:r>
              <a:rPr lang="en-GB" dirty="0"/>
              <a:t>So all the play and child centred learning still results in testing, which results in </a:t>
            </a:r>
            <a:r>
              <a:rPr lang="en-GB" dirty="0" err="1"/>
              <a:t>unhappiness..so</a:t>
            </a:r>
            <a:r>
              <a:rPr lang="en-GB" dirty="0"/>
              <a:t> are Wales and South Korea really that different?</a:t>
            </a:r>
          </a:p>
        </p:txBody>
      </p:sp>
    </p:spTree>
    <p:extLst>
      <p:ext uri="{BB962C8B-B14F-4D97-AF65-F5344CB8AC3E}">
        <p14:creationId xmlns:p14="http://schemas.microsoft.com/office/powerpoint/2010/main" val="3886825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AD18E6-817A-4442-B3DB-E1BB345B442E}"/>
              </a:ext>
            </a:extLst>
          </p:cNvPr>
          <p:cNvSpPr txBox="1"/>
          <p:nvPr/>
        </p:nvSpPr>
        <p:spPr>
          <a:xfrm>
            <a:off x="2638028" y="1412776"/>
            <a:ext cx="8280920" cy="4081117"/>
          </a:xfrm>
          <a:prstGeom prst="rect">
            <a:avLst/>
          </a:prstGeom>
          <a:noFill/>
        </p:spPr>
        <p:txBody>
          <a:bodyPr wrap="square" rtlCol="0">
            <a:spAutoFit/>
          </a:bodyPr>
          <a:lstStyle/>
          <a:p>
            <a:pPr>
              <a:lnSpc>
                <a:spcPct val="90000"/>
              </a:lnSpc>
            </a:pPr>
            <a:r>
              <a:rPr lang="en-GB" sz="3200" b="1" dirty="0"/>
              <a:t>“Suicide</a:t>
            </a:r>
            <a:r>
              <a:rPr lang="en-GB" sz="3200" dirty="0"/>
              <a:t> is the number one cause of death for young people aged 5-19 in England and Wales, new data released today reveals. The ONS research found that '</a:t>
            </a:r>
            <a:r>
              <a:rPr lang="en-GB" sz="3200" b="1" dirty="0"/>
              <a:t>suicide </a:t>
            </a:r>
            <a:r>
              <a:rPr lang="en-GB" sz="3200" dirty="0"/>
              <a:t>and injury/poisoning of undetermined intent' accounted for 15.2% of deaths among males and 9.6% of deaths among females in this age bracket in 2016”.</a:t>
            </a:r>
          </a:p>
        </p:txBody>
      </p:sp>
      <p:sp>
        <p:nvSpPr>
          <p:cNvPr id="3" name="TextBox 2">
            <a:extLst>
              <a:ext uri="{FF2B5EF4-FFF2-40B4-BE49-F238E27FC236}">
                <a16:creationId xmlns:a16="http://schemas.microsoft.com/office/drawing/2014/main" id="{55EBD8A4-147D-46AF-A5C1-84C32BE30377}"/>
              </a:ext>
            </a:extLst>
          </p:cNvPr>
          <p:cNvSpPr txBox="1"/>
          <p:nvPr/>
        </p:nvSpPr>
        <p:spPr>
          <a:xfrm>
            <a:off x="8542684" y="6093296"/>
            <a:ext cx="3024336" cy="432048"/>
          </a:xfrm>
          <a:prstGeom prst="rect">
            <a:avLst/>
          </a:prstGeom>
          <a:noFill/>
        </p:spPr>
        <p:txBody>
          <a:bodyPr wrap="square" rtlCol="0">
            <a:spAutoFit/>
          </a:bodyPr>
          <a:lstStyle/>
          <a:p>
            <a:pPr>
              <a:lnSpc>
                <a:spcPct val="90000"/>
              </a:lnSpc>
            </a:pPr>
            <a:r>
              <a:rPr lang="en-GB" sz="2400" dirty="0"/>
              <a:t>(Long, 2017)</a:t>
            </a:r>
          </a:p>
        </p:txBody>
      </p:sp>
      <p:pic>
        <p:nvPicPr>
          <p:cNvPr id="5" name="Picture 4">
            <a:extLst>
              <a:ext uri="{FF2B5EF4-FFF2-40B4-BE49-F238E27FC236}">
                <a16:creationId xmlns:a16="http://schemas.microsoft.com/office/drawing/2014/main" id="{57A4E175-E6C9-4E42-8E64-D462B45212F6}"/>
              </a:ext>
            </a:extLst>
          </p:cNvPr>
          <p:cNvPicPr>
            <a:picLocks noChangeAspect="1"/>
          </p:cNvPicPr>
          <p:nvPr/>
        </p:nvPicPr>
        <p:blipFill>
          <a:blip r:embed="rId2"/>
          <a:stretch>
            <a:fillRect/>
          </a:stretch>
        </p:blipFill>
        <p:spPr>
          <a:xfrm>
            <a:off x="0" y="39849"/>
            <a:ext cx="2438400" cy="1752600"/>
          </a:xfrm>
          <a:prstGeom prst="rect">
            <a:avLst/>
          </a:prstGeom>
        </p:spPr>
      </p:pic>
    </p:spTree>
    <p:extLst>
      <p:ext uri="{BB962C8B-B14F-4D97-AF65-F5344CB8AC3E}">
        <p14:creationId xmlns:p14="http://schemas.microsoft.com/office/powerpoint/2010/main" val="141320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EB13DD-DE51-4BE3-B4A5-086FAAC0A9D5}"/>
              </a:ext>
            </a:extLst>
          </p:cNvPr>
          <p:cNvSpPr txBox="1"/>
          <p:nvPr/>
        </p:nvSpPr>
        <p:spPr>
          <a:xfrm>
            <a:off x="477788" y="620688"/>
            <a:ext cx="11233248" cy="5992410"/>
          </a:xfrm>
          <a:prstGeom prst="rect">
            <a:avLst/>
          </a:prstGeom>
          <a:noFill/>
        </p:spPr>
        <p:txBody>
          <a:bodyPr wrap="square" rtlCol="0">
            <a:spAutoFit/>
          </a:bodyPr>
          <a:lstStyle/>
          <a:p>
            <a:pPr>
              <a:lnSpc>
                <a:spcPct val="90000"/>
              </a:lnSpc>
            </a:pPr>
            <a:endParaRPr lang="en-GB" sz="2400" dirty="0"/>
          </a:p>
          <a:p>
            <a:pPr>
              <a:lnSpc>
                <a:spcPct val="90000"/>
              </a:lnSpc>
            </a:pPr>
            <a:endParaRPr lang="en-GB" sz="2400" dirty="0"/>
          </a:p>
          <a:p>
            <a:pPr>
              <a:lnSpc>
                <a:spcPct val="90000"/>
              </a:lnSpc>
            </a:pPr>
            <a:endParaRPr lang="en-GB" sz="6600" dirty="0"/>
          </a:p>
          <a:p>
            <a:pPr>
              <a:lnSpc>
                <a:spcPct val="90000"/>
              </a:lnSpc>
            </a:pPr>
            <a:r>
              <a:rPr lang="en-GB" sz="6600" dirty="0"/>
              <a:t>School Swap: South Korean style!</a:t>
            </a:r>
          </a:p>
          <a:p>
            <a:pPr>
              <a:lnSpc>
                <a:spcPct val="90000"/>
              </a:lnSpc>
            </a:pPr>
            <a:endParaRPr lang="en-GB" sz="2400" dirty="0"/>
          </a:p>
          <a:p>
            <a:pPr>
              <a:lnSpc>
                <a:spcPct val="90000"/>
              </a:lnSpc>
            </a:pPr>
            <a:endParaRPr lang="en-GB" sz="2400" dirty="0"/>
          </a:p>
          <a:p>
            <a:pPr>
              <a:lnSpc>
                <a:spcPct val="90000"/>
              </a:lnSpc>
            </a:pPr>
            <a:r>
              <a:rPr lang="en-GB" sz="2400" dirty="0"/>
              <a:t>The South Korean’s demonstrated how easy the Welsh students had it when it came to examinations, with a class completing a 60 minute WJEC GCSE Maths paper in 15 minutes!!!! (BBC, 2016).</a:t>
            </a:r>
          </a:p>
          <a:p>
            <a:pPr>
              <a:lnSpc>
                <a:spcPct val="90000"/>
              </a:lnSpc>
            </a:pPr>
            <a:endParaRPr lang="en-GB" sz="2400" dirty="0"/>
          </a:p>
          <a:p>
            <a:pPr>
              <a:lnSpc>
                <a:spcPct val="90000"/>
              </a:lnSpc>
            </a:pPr>
            <a:r>
              <a:rPr lang="en-GB" dirty="0">
                <a:hlinkClick r:id="rId2"/>
              </a:rPr>
              <a:t>https://www.bbc.co.uk/news/av/uk-wales-38115296/south-korean-students-finish-welsh-gcse-maths-paper-in-15-minutes</a:t>
            </a:r>
            <a:endParaRPr lang="en-GB" sz="2400" dirty="0"/>
          </a:p>
        </p:txBody>
      </p:sp>
    </p:spTree>
    <p:extLst>
      <p:ext uri="{BB962C8B-B14F-4D97-AF65-F5344CB8AC3E}">
        <p14:creationId xmlns:p14="http://schemas.microsoft.com/office/powerpoint/2010/main" val="2062477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Analysis of new curriculum:         a comparison</a:t>
            </a:r>
          </a:p>
        </p:txBody>
      </p:sp>
      <p:sp>
        <p:nvSpPr>
          <p:cNvPr id="3" name="Text Placeholder 2"/>
          <p:cNvSpPr>
            <a:spLocks noGrp="1"/>
          </p:cNvSpPr>
          <p:nvPr>
            <p:ph type="body" idx="1"/>
          </p:nvPr>
        </p:nvSpPr>
        <p:spPr/>
        <p:txBody>
          <a:bodyPr/>
          <a:lstStyle/>
          <a:p>
            <a:r>
              <a:rPr lang="en-GB" dirty="0"/>
              <a:t>South Korea		</a:t>
            </a:r>
          </a:p>
        </p:txBody>
      </p:sp>
      <p:sp>
        <p:nvSpPr>
          <p:cNvPr id="4" name="Content Placeholder 3"/>
          <p:cNvSpPr>
            <a:spLocks noGrp="1"/>
          </p:cNvSpPr>
          <p:nvPr>
            <p:ph sz="half" idx="2"/>
          </p:nvPr>
        </p:nvSpPr>
        <p:spPr/>
        <p:txBody>
          <a:bodyPr>
            <a:normAutofit fontScale="92500" lnSpcReduction="10000"/>
          </a:bodyPr>
          <a:lstStyle/>
          <a:p>
            <a:r>
              <a:rPr lang="en-GB" dirty="0"/>
              <a:t>Devised 2015</a:t>
            </a:r>
          </a:p>
          <a:p>
            <a:r>
              <a:rPr lang="en-GB" dirty="0"/>
              <a:t>Fully implemented by 2020 </a:t>
            </a:r>
          </a:p>
          <a:p>
            <a:r>
              <a:rPr lang="en-GB" dirty="0"/>
              <a:t>Creative and imaginative learner</a:t>
            </a:r>
          </a:p>
          <a:p>
            <a:r>
              <a:rPr lang="en-GB" dirty="0"/>
              <a:t>Integrating subjects</a:t>
            </a:r>
          </a:p>
          <a:p>
            <a:r>
              <a:rPr lang="en-GB" dirty="0"/>
              <a:t>Six key competencies - “self-management,” “knowledge and information processing,” “creative thinking,” “aesthetic sensibility,” “communication skills,” and “civic competency.” (Cho, 2017).</a:t>
            </a:r>
          </a:p>
          <a:p>
            <a:pPr algn="r"/>
            <a:endParaRPr lang="en-GB" dirty="0"/>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lstStyle/>
          <a:p>
            <a:r>
              <a:rPr lang="en-GB" dirty="0"/>
              <a:t>Devised 2015</a:t>
            </a:r>
          </a:p>
          <a:p>
            <a:r>
              <a:rPr lang="en-GB" dirty="0"/>
              <a:t>Hopes to be implemented by 2022</a:t>
            </a:r>
          </a:p>
          <a:p>
            <a:r>
              <a:rPr lang="en-GB" dirty="0"/>
              <a:t>Ambitious, capable, enterprising creative contributors, healthy, confident, ethical citizens,</a:t>
            </a:r>
          </a:p>
          <a:p>
            <a:r>
              <a:rPr lang="en-GB" dirty="0"/>
              <a:t>6 areas of learning</a:t>
            </a:r>
          </a:p>
          <a:p>
            <a:pPr marL="45720" indent="0" algn="r">
              <a:buNone/>
            </a:pPr>
            <a:r>
              <a:rPr lang="en-GB" dirty="0"/>
              <a:t>(Welsh Government, 2018)</a:t>
            </a:r>
          </a:p>
        </p:txBody>
      </p:sp>
    </p:spTree>
    <p:extLst>
      <p:ext uri="{BB962C8B-B14F-4D97-AF65-F5344CB8AC3E}">
        <p14:creationId xmlns:p14="http://schemas.microsoft.com/office/powerpoint/2010/main" val="40704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E3488-D1F5-4149-876E-CF879A535BA1}"/>
              </a:ext>
            </a:extLst>
          </p:cNvPr>
          <p:cNvSpPr>
            <a:spLocks noGrp="1"/>
          </p:cNvSpPr>
          <p:nvPr>
            <p:ph type="title"/>
          </p:nvPr>
        </p:nvSpPr>
        <p:spPr/>
        <p:txBody>
          <a:bodyPr/>
          <a:lstStyle/>
          <a:p>
            <a:pPr algn="ctr"/>
            <a:r>
              <a:rPr lang="en-GB" dirty="0"/>
              <a:t>PISA RESULTS 2015</a:t>
            </a:r>
          </a:p>
        </p:txBody>
      </p:sp>
      <p:sp>
        <p:nvSpPr>
          <p:cNvPr id="3" name="Text Placeholder 2">
            <a:extLst>
              <a:ext uri="{FF2B5EF4-FFF2-40B4-BE49-F238E27FC236}">
                <a16:creationId xmlns:a16="http://schemas.microsoft.com/office/drawing/2014/main" id="{EB3654F9-7268-453D-B1BD-05FA5DE7037E}"/>
              </a:ext>
            </a:extLst>
          </p:cNvPr>
          <p:cNvSpPr>
            <a:spLocks noGrp="1"/>
          </p:cNvSpPr>
          <p:nvPr>
            <p:ph type="body" idx="1"/>
          </p:nvPr>
        </p:nvSpPr>
        <p:spPr>
          <a:xfrm>
            <a:off x="1217614" y="1828799"/>
            <a:ext cx="4709160" cy="232049"/>
          </a:xfrm>
        </p:spPr>
        <p:txBody>
          <a:bodyPr>
            <a:normAutofit fontScale="47500" lnSpcReduction="20000"/>
          </a:bodyPr>
          <a:lstStyle/>
          <a:p>
            <a:r>
              <a:rPr lang="en-GB" dirty="0"/>
              <a:t>South </a:t>
            </a:r>
            <a:r>
              <a:rPr lang="en-GB" dirty="0" err="1"/>
              <a:t>korea</a:t>
            </a:r>
            <a:endParaRPr lang="en-GB" dirty="0"/>
          </a:p>
        </p:txBody>
      </p:sp>
      <p:pic>
        <p:nvPicPr>
          <p:cNvPr id="9" name="Content Placeholder 8">
            <a:extLst>
              <a:ext uri="{FF2B5EF4-FFF2-40B4-BE49-F238E27FC236}">
                <a16:creationId xmlns:a16="http://schemas.microsoft.com/office/drawing/2014/main" id="{0EA67828-7BD4-4A09-BB75-14BBAFDD358B}"/>
              </a:ext>
            </a:extLst>
          </p:cNvPr>
          <p:cNvPicPr>
            <a:picLocks noGrp="1" noChangeAspect="1"/>
          </p:cNvPicPr>
          <p:nvPr>
            <p:ph sz="half" idx="2"/>
          </p:nvPr>
        </p:nvPicPr>
        <p:blipFill>
          <a:blip r:embed="rId2"/>
          <a:stretch>
            <a:fillRect/>
          </a:stretch>
        </p:blipFill>
        <p:spPr>
          <a:xfrm>
            <a:off x="1385887" y="2662708"/>
            <a:ext cx="4708525" cy="3341835"/>
          </a:xfrm>
          <a:prstGeom prst="rect">
            <a:avLst/>
          </a:prstGeom>
        </p:spPr>
      </p:pic>
      <p:sp>
        <p:nvSpPr>
          <p:cNvPr id="5" name="Text Placeholder 4">
            <a:extLst>
              <a:ext uri="{FF2B5EF4-FFF2-40B4-BE49-F238E27FC236}">
                <a16:creationId xmlns:a16="http://schemas.microsoft.com/office/drawing/2014/main" id="{CC6024FE-88F8-4AFD-B224-E9D6E2794217}"/>
              </a:ext>
            </a:extLst>
          </p:cNvPr>
          <p:cNvSpPr>
            <a:spLocks noGrp="1"/>
          </p:cNvSpPr>
          <p:nvPr>
            <p:ph type="body" sz="quarter" idx="3"/>
          </p:nvPr>
        </p:nvSpPr>
        <p:spPr>
          <a:xfrm>
            <a:off x="6262054" y="1828799"/>
            <a:ext cx="4709160" cy="232049"/>
          </a:xfrm>
        </p:spPr>
        <p:txBody>
          <a:bodyPr>
            <a:normAutofit fontScale="47500" lnSpcReduction="20000"/>
          </a:bodyPr>
          <a:lstStyle/>
          <a:p>
            <a:r>
              <a:rPr lang="en-GB" dirty="0"/>
              <a:t>wales</a:t>
            </a:r>
          </a:p>
        </p:txBody>
      </p:sp>
      <p:pic>
        <p:nvPicPr>
          <p:cNvPr id="7" name="Content Placeholder 6">
            <a:extLst>
              <a:ext uri="{FF2B5EF4-FFF2-40B4-BE49-F238E27FC236}">
                <a16:creationId xmlns:a16="http://schemas.microsoft.com/office/drawing/2014/main" id="{50E0373B-5487-454F-A00C-1EC802931714}"/>
              </a:ext>
            </a:extLst>
          </p:cNvPr>
          <p:cNvPicPr>
            <a:picLocks noGrp="1" noChangeAspect="1"/>
          </p:cNvPicPr>
          <p:nvPr>
            <p:ph sz="quarter" idx="4"/>
          </p:nvPr>
        </p:nvPicPr>
        <p:blipFill>
          <a:blip r:embed="rId3"/>
          <a:stretch>
            <a:fillRect/>
          </a:stretch>
        </p:blipFill>
        <p:spPr>
          <a:xfrm>
            <a:off x="6262688" y="2910856"/>
            <a:ext cx="4708525" cy="3093687"/>
          </a:xfrm>
          <a:prstGeom prst="rect">
            <a:avLst/>
          </a:prstGeom>
        </p:spPr>
      </p:pic>
      <p:sp>
        <p:nvSpPr>
          <p:cNvPr id="8" name="TextBox 7">
            <a:extLst>
              <a:ext uri="{FF2B5EF4-FFF2-40B4-BE49-F238E27FC236}">
                <a16:creationId xmlns:a16="http://schemas.microsoft.com/office/drawing/2014/main" id="{4BB9B2DD-5A81-4AF7-9CA7-E9D8FEC26F54}"/>
              </a:ext>
            </a:extLst>
          </p:cNvPr>
          <p:cNvSpPr txBox="1"/>
          <p:nvPr/>
        </p:nvSpPr>
        <p:spPr>
          <a:xfrm>
            <a:off x="8974732" y="6021288"/>
            <a:ext cx="1872208" cy="258532"/>
          </a:xfrm>
          <a:prstGeom prst="rect">
            <a:avLst/>
          </a:prstGeom>
          <a:noFill/>
        </p:spPr>
        <p:txBody>
          <a:bodyPr wrap="square" rtlCol="0">
            <a:spAutoFit/>
          </a:bodyPr>
          <a:lstStyle/>
          <a:p>
            <a:pPr>
              <a:lnSpc>
                <a:spcPct val="90000"/>
              </a:lnSpc>
            </a:pPr>
            <a:r>
              <a:rPr lang="en-GB" sz="1200" dirty="0"/>
              <a:t>(WALES ONLINE, 2016)</a:t>
            </a:r>
          </a:p>
        </p:txBody>
      </p:sp>
    </p:spTree>
    <p:extLst>
      <p:ext uri="{BB962C8B-B14F-4D97-AF65-F5344CB8AC3E}">
        <p14:creationId xmlns:p14="http://schemas.microsoft.com/office/powerpoint/2010/main" val="3046685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F4BCA1-1C57-4C64-808A-8BAE34E96A94}"/>
              </a:ext>
            </a:extLst>
          </p:cNvPr>
          <p:cNvSpPr txBox="1"/>
          <p:nvPr/>
        </p:nvSpPr>
        <p:spPr>
          <a:xfrm>
            <a:off x="2349996" y="1052736"/>
            <a:ext cx="7488832" cy="3083921"/>
          </a:xfrm>
          <a:prstGeom prst="rect">
            <a:avLst/>
          </a:prstGeom>
          <a:noFill/>
        </p:spPr>
        <p:txBody>
          <a:bodyPr wrap="square" rtlCol="0">
            <a:spAutoFit/>
          </a:bodyPr>
          <a:lstStyle/>
          <a:p>
            <a:pPr>
              <a:lnSpc>
                <a:spcPct val="90000"/>
              </a:lnSpc>
            </a:pPr>
            <a:r>
              <a:rPr lang="en-GB" sz="5400" dirty="0"/>
              <a:t>CONCLUDING THOUGHTS AND RECOMMENDATIONS</a:t>
            </a:r>
          </a:p>
          <a:p>
            <a:pPr>
              <a:lnSpc>
                <a:spcPct val="90000"/>
              </a:lnSpc>
            </a:pPr>
            <a:endParaRPr lang="en-GB" sz="5400" dirty="0"/>
          </a:p>
        </p:txBody>
      </p:sp>
      <p:pic>
        <p:nvPicPr>
          <p:cNvPr id="3" name="Picture 2">
            <a:extLst>
              <a:ext uri="{FF2B5EF4-FFF2-40B4-BE49-F238E27FC236}">
                <a16:creationId xmlns:a16="http://schemas.microsoft.com/office/drawing/2014/main" id="{4DED651B-04B8-48B3-AB7D-136452EAC99E}"/>
              </a:ext>
            </a:extLst>
          </p:cNvPr>
          <p:cNvPicPr>
            <a:picLocks noChangeAspect="1"/>
          </p:cNvPicPr>
          <p:nvPr/>
        </p:nvPicPr>
        <p:blipFill>
          <a:blip r:embed="rId2"/>
          <a:stretch>
            <a:fillRect/>
          </a:stretch>
        </p:blipFill>
        <p:spPr>
          <a:xfrm>
            <a:off x="2061964" y="3429000"/>
            <a:ext cx="2088232" cy="1536936"/>
          </a:xfrm>
          <a:prstGeom prst="rect">
            <a:avLst/>
          </a:prstGeom>
        </p:spPr>
      </p:pic>
      <p:pic>
        <p:nvPicPr>
          <p:cNvPr id="4" name="Picture 3">
            <a:extLst>
              <a:ext uri="{FF2B5EF4-FFF2-40B4-BE49-F238E27FC236}">
                <a16:creationId xmlns:a16="http://schemas.microsoft.com/office/drawing/2014/main" id="{3C15D6ED-40C9-43EA-986B-301405F9B7C3}"/>
              </a:ext>
            </a:extLst>
          </p:cNvPr>
          <p:cNvPicPr>
            <a:picLocks noChangeAspect="1"/>
          </p:cNvPicPr>
          <p:nvPr/>
        </p:nvPicPr>
        <p:blipFill>
          <a:blip r:embed="rId3"/>
          <a:stretch>
            <a:fillRect/>
          </a:stretch>
        </p:blipFill>
        <p:spPr>
          <a:xfrm>
            <a:off x="4092426" y="3429000"/>
            <a:ext cx="6048671" cy="2880320"/>
          </a:xfrm>
          <a:prstGeom prst="rect">
            <a:avLst/>
          </a:prstGeom>
        </p:spPr>
      </p:pic>
    </p:spTree>
    <p:extLst>
      <p:ext uri="{BB962C8B-B14F-4D97-AF65-F5344CB8AC3E}">
        <p14:creationId xmlns:p14="http://schemas.microsoft.com/office/powerpoint/2010/main" val="2517151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1E23F2-3029-4C4D-AD37-ED8AACD33F77}"/>
              </a:ext>
            </a:extLst>
          </p:cNvPr>
          <p:cNvSpPr txBox="1"/>
          <p:nvPr/>
        </p:nvSpPr>
        <p:spPr>
          <a:xfrm>
            <a:off x="765820" y="404664"/>
            <a:ext cx="10729192" cy="6229398"/>
          </a:xfrm>
          <a:prstGeom prst="rect">
            <a:avLst/>
          </a:prstGeom>
          <a:noFill/>
        </p:spPr>
        <p:txBody>
          <a:bodyPr wrap="square" rtlCol="0">
            <a:spAutoFit/>
          </a:bodyPr>
          <a:lstStyle/>
          <a:p>
            <a:r>
              <a:rPr lang="en-GB" sz="1600" dirty="0"/>
              <a:t>Reference List</a:t>
            </a:r>
          </a:p>
          <a:p>
            <a:endParaRPr lang="en-GB" sz="1200" dirty="0"/>
          </a:p>
          <a:p>
            <a:r>
              <a:rPr lang="en-GB" sz="1200" dirty="0"/>
              <a:t>ASA (2018) </a:t>
            </a:r>
            <a:r>
              <a:rPr lang="en-GB" sz="1200" i="1" dirty="0"/>
              <a:t>United Kingdom: Fast facts </a:t>
            </a:r>
            <a:r>
              <a:rPr lang="en-GB" sz="1200" i="1" u="sng" dirty="0">
                <a:hlinkClick r:id="rId2"/>
              </a:rPr>
              <a:t>http://www.asa-edu.com/abroad-uk1.php</a:t>
            </a:r>
            <a:r>
              <a:rPr lang="en-GB" sz="1200" i="1" dirty="0"/>
              <a:t>  (</a:t>
            </a:r>
            <a:r>
              <a:rPr lang="en-GB" sz="1200" dirty="0"/>
              <a:t>Accessed: 20 November 2018).</a:t>
            </a:r>
          </a:p>
          <a:p>
            <a:endParaRPr lang="en-GB" sz="1200" dirty="0"/>
          </a:p>
          <a:p>
            <a:r>
              <a:rPr lang="en-GB" sz="1200" dirty="0"/>
              <a:t>Carney, M. (2015) </a:t>
            </a:r>
            <a:r>
              <a:rPr lang="en-GB" sz="1200" i="1" dirty="0"/>
              <a:t>South Korean Education Success has its costs in unhappiness and suicide rates  </a:t>
            </a:r>
            <a:r>
              <a:rPr lang="en-GB" sz="1200" u="sng" dirty="0">
                <a:hlinkClick r:id="rId3"/>
              </a:rPr>
              <a:t>http://www.abc.net.au/am/content/2015/s4255647.htm</a:t>
            </a:r>
            <a:r>
              <a:rPr lang="en-GB" sz="1200" dirty="0"/>
              <a:t> (Accessed: 25 November 2018).</a:t>
            </a:r>
          </a:p>
          <a:p>
            <a:endParaRPr lang="en-GB" sz="1200" dirty="0"/>
          </a:p>
          <a:p>
            <a:r>
              <a:rPr lang="en-GB" sz="1200" dirty="0" err="1"/>
              <a:t>Cho,J</a:t>
            </a:r>
            <a:r>
              <a:rPr lang="en-GB" sz="1200" dirty="0"/>
              <a:t>. (2017) </a:t>
            </a:r>
            <a:r>
              <a:rPr lang="en-GB" sz="1200" i="1" dirty="0"/>
              <a:t>New Education Policies and Practices in South Korea. </a:t>
            </a:r>
            <a:r>
              <a:rPr lang="en-GB" sz="1200" i="1" u="sng" dirty="0">
                <a:hlinkClick r:id="rId4"/>
              </a:rPr>
              <a:t>https://bangkok.unesco.org/content/new-education-policies-and-practices-south-korea</a:t>
            </a:r>
            <a:r>
              <a:rPr lang="en-GB" sz="1200" i="1" dirty="0"/>
              <a:t> (</a:t>
            </a:r>
            <a:r>
              <a:rPr lang="en-GB" sz="1200" dirty="0"/>
              <a:t>Accessed: 22 November 2018).</a:t>
            </a:r>
          </a:p>
          <a:p>
            <a:endParaRPr lang="en-GB" sz="1200" dirty="0"/>
          </a:p>
          <a:p>
            <a:r>
              <a:rPr lang="en-GB" sz="1200" dirty="0"/>
              <a:t>Diamond, A. (2016) </a:t>
            </a:r>
            <a:r>
              <a:rPr lang="en-GB" sz="1200" i="1" dirty="0"/>
              <a:t>South Koreas Testing Fixation </a:t>
            </a:r>
            <a:r>
              <a:rPr lang="en-GB" sz="1200" i="1" u="sng" dirty="0">
                <a:hlinkClick r:id="rId5"/>
              </a:rPr>
              <a:t>https://www.theatlantic.com/education/archive/2016/11/south-korean-seniors-have-been-preparing-for-today-since-kindergarten/508031/</a:t>
            </a:r>
            <a:r>
              <a:rPr lang="en-GB" sz="1200" i="1" dirty="0"/>
              <a:t> (Accessed: 20 November 2018).</a:t>
            </a:r>
          </a:p>
          <a:p>
            <a:endParaRPr lang="en-GB" sz="1200" dirty="0"/>
          </a:p>
          <a:p>
            <a:r>
              <a:rPr lang="en-GB" sz="1200" dirty="0" err="1"/>
              <a:t>Gangwonepik</a:t>
            </a:r>
            <a:r>
              <a:rPr lang="en-GB" sz="1200" dirty="0"/>
              <a:t> (2008) Proclamation of the Ministry of Education, Science and Technology </a:t>
            </a:r>
            <a:r>
              <a:rPr lang="en-GB" sz="1200" i="1" dirty="0"/>
              <a:t>The School Curriculum of the Republic of Korea</a:t>
            </a:r>
            <a:r>
              <a:rPr lang="en-GB" sz="1200" dirty="0"/>
              <a:t> </a:t>
            </a:r>
            <a:r>
              <a:rPr lang="en-GB" sz="1200" u="sng" dirty="0">
                <a:hlinkClick r:id="rId6"/>
              </a:rPr>
              <a:t>http://gangwonepik.weebly.com/uploads/1/3/8/5/13851570/national_school_curriculum-english2008.pdf</a:t>
            </a:r>
            <a:r>
              <a:rPr lang="en-GB" sz="1200" dirty="0"/>
              <a:t> (Accessed: 22 November 2018).</a:t>
            </a:r>
          </a:p>
          <a:p>
            <a:endParaRPr lang="en-GB" sz="1200" dirty="0"/>
          </a:p>
          <a:p>
            <a:r>
              <a:rPr lang="en-GB" sz="1200" u="sng" dirty="0">
                <a:hlinkClick r:id="rId7"/>
              </a:rPr>
              <a:t>https://wales.com/language </a:t>
            </a:r>
            <a:r>
              <a:rPr lang="en-GB" sz="1200" dirty="0"/>
              <a:t>(Accessed: 24 November 2018).</a:t>
            </a:r>
          </a:p>
          <a:p>
            <a:endParaRPr lang="en-GB" sz="1200" dirty="0"/>
          </a:p>
          <a:p>
            <a:r>
              <a:rPr lang="en-GB" sz="1200" dirty="0"/>
              <a:t>https://www.studycountry.com/guide/KR-language.htm</a:t>
            </a:r>
          </a:p>
          <a:p>
            <a:r>
              <a:rPr lang="en-GB" sz="1200" i="1" u="sng" dirty="0">
                <a:hlinkClick r:id="rId8"/>
              </a:rPr>
              <a:t>https://www.tes.com/news/</a:t>
            </a:r>
            <a:r>
              <a:rPr lang="en-GB" sz="1200" i="1" u="sng" dirty="0">
                <a:hlinkClick r:id="rId3"/>
              </a:rPr>
              <a:t>uk-pupils-among-worlds-unhappiest </a:t>
            </a:r>
            <a:r>
              <a:rPr lang="en-GB" sz="1200" dirty="0"/>
              <a:t>(Accessed: 24 November 2018).</a:t>
            </a:r>
          </a:p>
          <a:p>
            <a:endParaRPr lang="en-GB" sz="1200" dirty="0"/>
          </a:p>
          <a:p>
            <a:r>
              <a:rPr lang="en-GB" sz="1200" dirty="0"/>
              <a:t>Korea Herald (2017) </a:t>
            </a:r>
            <a:r>
              <a:rPr lang="en-GB" sz="1200" u="sng" dirty="0">
                <a:hlinkClick r:id="rId3"/>
              </a:rPr>
              <a:t>http://www.koreaherald.com/view.php?ud=20170502000772  </a:t>
            </a:r>
            <a:r>
              <a:rPr lang="en-GB" sz="1200" dirty="0"/>
              <a:t>(Accessed: 20 November 2018). </a:t>
            </a:r>
          </a:p>
          <a:p>
            <a:endParaRPr lang="en-GB" sz="1200" dirty="0"/>
          </a:p>
          <a:p>
            <a:r>
              <a:rPr lang="en-GB" sz="1200" dirty="0"/>
              <a:t>Long, M (2017) </a:t>
            </a:r>
            <a:r>
              <a:rPr lang="en-GB" sz="1200" i="1" dirty="0"/>
              <a:t>Suicide is the biggest killer of 5 – 19 year olds in England and Wales. </a:t>
            </a:r>
            <a:r>
              <a:rPr lang="en-GB" sz="1200" i="1" u="sng" dirty="0">
                <a:hlinkClick r:id="rId9"/>
              </a:rPr>
              <a:t>https://uk.news.yahoo.com/suicide-biggest-killer-5-19-year-olds-uk-101120768.html</a:t>
            </a:r>
            <a:r>
              <a:rPr lang="en-GB" sz="1200" i="1" dirty="0"/>
              <a:t> (Accessed: 21 November 2018).</a:t>
            </a:r>
          </a:p>
          <a:p>
            <a:endParaRPr lang="en-GB" sz="1200" dirty="0"/>
          </a:p>
          <a:p>
            <a:r>
              <a:rPr lang="en-GB" sz="1200" dirty="0" err="1"/>
              <a:t>Mapsnworld</a:t>
            </a:r>
            <a:r>
              <a:rPr lang="en-GB" sz="1200" dirty="0"/>
              <a:t> (2018) </a:t>
            </a:r>
            <a:r>
              <a:rPr lang="en-GB" sz="1200" i="1" dirty="0"/>
              <a:t>World maps and information.</a:t>
            </a:r>
            <a:r>
              <a:rPr lang="en-GB" sz="1200" dirty="0"/>
              <a:t> </a:t>
            </a:r>
            <a:r>
              <a:rPr lang="en-GB" sz="1200" u="sng" dirty="0">
                <a:hlinkClick r:id="rId10"/>
              </a:rPr>
              <a:t>http://www.mapsnworld.com/korea/where-is-korea.html</a:t>
            </a:r>
            <a:r>
              <a:rPr lang="en-GB" sz="1200" dirty="0"/>
              <a:t> (Accessed: 19 November 2018). </a:t>
            </a:r>
          </a:p>
          <a:p>
            <a:endParaRPr lang="en-GB" sz="1200" dirty="0"/>
          </a:p>
          <a:p>
            <a:r>
              <a:rPr lang="en-GB" sz="1200" dirty="0"/>
              <a:t>National </a:t>
            </a:r>
            <a:r>
              <a:rPr lang="en-GB" sz="1200" dirty="0" err="1"/>
              <a:t>Center</a:t>
            </a:r>
            <a:r>
              <a:rPr lang="en-GB" sz="1200" dirty="0"/>
              <a:t> on Education and Economy (2018) </a:t>
            </a:r>
            <a:r>
              <a:rPr lang="en-GB" sz="1200" i="1" dirty="0"/>
              <a:t>South Korea: Learning Systems </a:t>
            </a:r>
            <a:r>
              <a:rPr lang="en-GB" sz="1200" u="sng" dirty="0">
                <a:hlinkClick r:id="rId7"/>
              </a:rPr>
              <a:t>http://ncee.org/what-we-do/center-on-international-education-benchmarking/top-performing-countries/south-korea-overview/south-korea-instructional-systems/  </a:t>
            </a:r>
            <a:r>
              <a:rPr lang="en-GB" sz="1200" u="sng" dirty="0"/>
              <a:t>(</a:t>
            </a:r>
            <a:r>
              <a:rPr lang="en-GB" sz="1200" dirty="0"/>
              <a:t>Accessed: 20 November 2018).</a:t>
            </a:r>
          </a:p>
          <a:p>
            <a:endParaRPr lang="en-GB" sz="1200" dirty="0"/>
          </a:p>
          <a:p>
            <a:endParaRPr lang="en-GB" sz="1200" dirty="0"/>
          </a:p>
          <a:p>
            <a:pPr>
              <a:lnSpc>
                <a:spcPct val="90000"/>
              </a:lnSpc>
            </a:pPr>
            <a:endParaRPr lang="en-GB" sz="1200" dirty="0"/>
          </a:p>
        </p:txBody>
      </p:sp>
    </p:spTree>
    <p:extLst>
      <p:ext uri="{BB962C8B-B14F-4D97-AF65-F5344CB8AC3E}">
        <p14:creationId xmlns:p14="http://schemas.microsoft.com/office/powerpoint/2010/main" val="33070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8D64F9-4BC3-4F33-9184-900FF36A9E6C}"/>
              </a:ext>
            </a:extLst>
          </p:cNvPr>
          <p:cNvSpPr txBox="1"/>
          <p:nvPr/>
        </p:nvSpPr>
        <p:spPr>
          <a:xfrm>
            <a:off x="477788" y="332656"/>
            <a:ext cx="11233248" cy="6152453"/>
          </a:xfrm>
          <a:prstGeom prst="rect">
            <a:avLst/>
          </a:prstGeom>
          <a:noFill/>
        </p:spPr>
        <p:txBody>
          <a:bodyPr wrap="square" rtlCol="0">
            <a:spAutoFit/>
          </a:bodyPr>
          <a:lstStyle/>
          <a:p>
            <a:r>
              <a:rPr lang="en-GB" sz="1100" dirty="0" err="1"/>
              <a:t>Schiro</a:t>
            </a:r>
            <a:r>
              <a:rPr lang="en-GB" sz="1100" dirty="0"/>
              <a:t>, M.S (2013) </a:t>
            </a:r>
            <a:r>
              <a:rPr lang="en-GB" sz="1100" i="1" dirty="0"/>
              <a:t>Curriculum theory. </a:t>
            </a:r>
            <a:r>
              <a:rPr lang="en-GB" sz="1100" dirty="0"/>
              <a:t>2</a:t>
            </a:r>
            <a:r>
              <a:rPr lang="en-GB" sz="1100" baseline="30000" dirty="0"/>
              <a:t>nd</a:t>
            </a:r>
            <a:r>
              <a:rPr lang="en-GB" sz="1100" dirty="0"/>
              <a:t> </a:t>
            </a:r>
            <a:r>
              <a:rPr lang="en-GB" sz="1100" dirty="0" err="1"/>
              <a:t>edn</a:t>
            </a:r>
            <a:r>
              <a:rPr lang="en-GB" sz="1100" dirty="0"/>
              <a:t>. London: SAGE.</a:t>
            </a:r>
          </a:p>
          <a:p>
            <a:endParaRPr lang="en-GB" sz="1100" dirty="0"/>
          </a:p>
          <a:p>
            <a:r>
              <a:rPr lang="en-GB" sz="1100" i="1" dirty="0"/>
              <a:t>School Swap: Korea Style </a:t>
            </a:r>
            <a:r>
              <a:rPr lang="en-GB" sz="1100" dirty="0"/>
              <a:t>(2016) BBC, 29 November.</a:t>
            </a:r>
          </a:p>
          <a:p>
            <a:endParaRPr lang="en-GB" sz="1100" dirty="0"/>
          </a:p>
          <a:p>
            <a:r>
              <a:rPr lang="en-GB" sz="1100" dirty="0"/>
              <a:t>Tanner, D. and Tanner, S. (2007) </a:t>
            </a:r>
            <a:r>
              <a:rPr lang="en-GB" sz="1100" i="1" dirty="0"/>
              <a:t>Curriculum Development Theory into Practice. </a:t>
            </a:r>
            <a:r>
              <a:rPr lang="en-GB" sz="1100" dirty="0"/>
              <a:t>4</a:t>
            </a:r>
            <a:r>
              <a:rPr lang="en-GB" sz="1100" baseline="30000" dirty="0"/>
              <a:t>th</a:t>
            </a:r>
            <a:r>
              <a:rPr lang="en-GB" sz="1100" dirty="0"/>
              <a:t> </a:t>
            </a:r>
            <a:r>
              <a:rPr lang="en-GB" sz="1100" dirty="0" err="1"/>
              <a:t>edn</a:t>
            </a:r>
            <a:r>
              <a:rPr lang="en-GB" sz="1100" dirty="0"/>
              <a:t>. New Jersey: Pearson Education.</a:t>
            </a:r>
          </a:p>
          <a:p>
            <a:endParaRPr lang="en-GB" sz="1100" dirty="0"/>
          </a:p>
          <a:p>
            <a:r>
              <a:rPr lang="en-GB" sz="1100" dirty="0" err="1"/>
              <a:t>Unicef</a:t>
            </a:r>
            <a:r>
              <a:rPr lang="en-GB" sz="1100" dirty="0"/>
              <a:t> (2013) </a:t>
            </a:r>
            <a:r>
              <a:rPr lang="en-GB" sz="1100" i="1" dirty="0"/>
              <a:t>At a glance: Korea, Democratic People’s Republic of  </a:t>
            </a:r>
            <a:r>
              <a:rPr lang="en-GB" sz="1100" u="sng" dirty="0">
                <a:hlinkClick r:id="rId2"/>
              </a:rPr>
              <a:t>https://www.unicef.org/infobycountry/korea_statistics.html </a:t>
            </a:r>
            <a:r>
              <a:rPr lang="en-GB" sz="1100" u="sng" dirty="0"/>
              <a:t> (</a:t>
            </a:r>
            <a:r>
              <a:rPr lang="en-GB" sz="1100" dirty="0"/>
              <a:t>Accessed: 20 November 2018).</a:t>
            </a:r>
          </a:p>
          <a:p>
            <a:endParaRPr lang="en-GB" sz="1100" dirty="0"/>
          </a:p>
          <a:p>
            <a:pPr>
              <a:lnSpc>
                <a:spcPct val="90000"/>
              </a:lnSpc>
            </a:pPr>
            <a:r>
              <a:rPr lang="en-GB" sz="1100" dirty="0"/>
              <a:t>Ward, H. (2017) </a:t>
            </a:r>
            <a:r>
              <a:rPr lang="en-GB" sz="1100" i="1" dirty="0" err="1"/>
              <a:t>Uk</a:t>
            </a:r>
            <a:r>
              <a:rPr lang="en-GB" sz="1100" i="1" dirty="0"/>
              <a:t> pupils among the world’s unhappiest </a:t>
            </a:r>
            <a:endParaRPr lang="en-GB" sz="1100" dirty="0">
              <a:hlinkClick r:id="rId3"/>
            </a:endParaRPr>
          </a:p>
          <a:p>
            <a:pPr>
              <a:lnSpc>
                <a:spcPct val="90000"/>
              </a:lnSpc>
            </a:pPr>
            <a:r>
              <a:rPr lang="en-GB" sz="1100" i="1" dirty="0">
                <a:hlinkClick r:id="rId3"/>
              </a:rPr>
              <a:t> https://www.tes.com/news/uk-pupils-among-worlds-unhappiest </a:t>
            </a:r>
            <a:r>
              <a:rPr lang="en-GB" sz="1100" dirty="0"/>
              <a:t>(Accessed: 24 November 2018).</a:t>
            </a:r>
          </a:p>
          <a:p>
            <a:endParaRPr lang="en-GB" sz="1100" dirty="0"/>
          </a:p>
          <a:p>
            <a:r>
              <a:rPr lang="en-GB" sz="1100" dirty="0"/>
              <a:t>Welsh Government (2011) </a:t>
            </a:r>
            <a:r>
              <a:rPr lang="en-GB" sz="1100" i="1" dirty="0"/>
              <a:t>National survey of adult skills in Wales </a:t>
            </a:r>
            <a:r>
              <a:rPr lang="en-GB" sz="1100" u="sng" dirty="0">
                <a:hlinkClick r:id="rId4"/>
              </a:rPr>
              <a:t>https://gov.wales/statistics-and-research/national-survey-adult-skills-wales/?lang=en</a:t>
            </a:r>
            <a:r>
              <a:rPr lang="en-GB" sz="1100" u="sng" dirty="0"/>
              <a:t> (</a:t>
            </a:r>
            <a:r>
              <a:rPr lang="en-GB" sz="1100" dirty="0"/>
              <a:t>Accessed: 21 November 2018).</a:t>
            </a:r>
          </a:p>
          <a:p>
            <a:endParaRPr lang="en-GB" sz="1100" dirty="0"/>
          </a:p>
          <a:p>
            <a:r>
              <a:rPr lang="en-GB" sz="1100" dirty="0"/>
              <a:t>Welsh Government (2018) </a:t>
            </a:r>
            <a:r>
              <a:rPr lang="en-GB" sz="1100" i="1" dirty="0"/>
              <a:t>Life expectancy by gender and year </a:t>
            </a:r>
            <a:r>
              <a:rPr lang="en-GB" sz="1100" u="sng" dirty="0">
                <a:hlinkClick r:id="rId2"/>
              </a:rPr>
              <a:t>https://statswales.gov.wales/Catalogue/Health-and-Social-Care/Life-Expectancy/LifeExpectancy-by-Gender-Year </a:t>
            </a:r>
            <a:r>
              <a:rPr lang="en-GB" sz="1100" dirty="0"/>
              <a:t>(Accessed: 24 November 2018).</a:t>
            </a:r>
          </a:p>
          <a:p>
            <a:endParaRPr lang="en-GB" sz="1100" dirty="0"/>
          </a:p>
          <a:p>
            <a:r>
              <a:rPr lang="en-GB" sz="1100" dirty="0"/>
              <a:t>Welsh Government (2018) </a:t>
            </a:r>
            <a:r>
              <a:rPr lang="en-GB" sz="1100" i="1" dirty="0"/>
              <a:t>Mid year estimates of the population </a:t>
            </a:r>
            <a:r>
              <a:rPr lang="en-GB" sz="1100" u="sng" dirty="0">
                <a:hlinkClick r:id="rId2"/>
              </a:rPr>
              <a:t>https://gov.wales/statistics-and-research/mid-year-estimates-population/?lang=en </a:t>
            </a:r>
            <a:r>
              <a:rPr lang="en-GB" sz="1100" dirty="0"/>
              <a:t>(Accessed: 24 November 2018).</a:t>
            </a:r>
          </a:p>
          <a:p>
            <a:endParaRPr lang="en-GB" sz="1100" dirty="0"/>
          </a:p>
          <a:p>
            <a:r>
              <a:rPr lang="en-GB" sz="1100" dirty="0"/>
              <a:t>Welsh Government Beta (2018) </a:t>
            </a:r>
            <a:r>
              <a:rPr lang="en-GB" sz="1100" i="1" dirty="0"/>
              <a:t>Successful Futures: Looking at the curriculum arrangements in Wales ; </a:t>
            </a:r>
            <a:r>
              <a:rPr lang="en-GB" sz="1100" i="1" u="sng" dirty="0">
                <a:hlinkClick r:id="rId5"/>
              </a:rPr>
              <a:t>https://beta.gov.wales/sites/default/files/publications/2018-03/succesful-futures-a-summary-of-professor-graham-donaldsons-report.pdf</a:t>
            </a:r>
            <a:r>
              <a:rPr lang="en-GB" sz="1100" i="1" dirty="0"/>
              <a:t> (Accessed: 24 November 2018).</a:t>
            </a:r>
          </a:p>
          <a:p>
            <a:endParaRPr lang="en-GB" sz="1100" dirty="0"/>
          </a:p>
          <a:p>
            <a:r>
              <a:rPr lang="en-GB" sz="1100" dirty="0"/>
              <a:t> </a:t>
            </a:r>
            <a:r>
              <a:rPr lang="en-GB" sz="1100" dirty="0" err="1"/>
              <a:t>Wightwick</a:t>
            </a:r>
            <a:r>
              <a:rPr lang="en-GB" sz="1100" dirty="0"/>
              <a:t>, A. (2016) </a:t>
            </a:r>
            <a:r>
              <a:rPr lang="en-GB" sz="1100" i="1" dirty="0"/>
              <a:t>Full Pisa results 2016 show Wales’ schools are still adrift of the rest of the UK  </a:t>
            </a:r>
            <a:r>
              <a:rPr lang="en-GB" sz="1100" i="1" u="sng" dirty="0">
                <a:hlinkClick r:id="rId6"/>
              </a:rPr>
              <a:t>https://www.walesonline.co.uk/news/education/full-pisa-results-2016-show-12278551</a:t>
            </a:r>
            <a:r>
              <a:rPr lang="en-GB" sz="1100" i="1" dirty="0"/>
              <a:t> </a:t>
            </a:r>
            <a:r>
              <a:rPr lang="en-GB" sz="1100" dirty="0"/>
              <a:t> (Accessed: 22 November 2018). </a:t>
            </a:r>
          </a:p>
          <a:p>
            <a:endParaRPr lang="en-GB" sz="1100" dirty="0"/>
          </a:p>
          <a:p>
            <a:r>
              <a:rPr lang="en-GB" sz="1100" dirty="0"/>
              <a:t>World Atlas (2018) </a:t>
            </a:r>
            <a:r>
              <a:rPr lang="en-GB" sz="1100" i="1" dirty="0"/>
              <a:t>United Kingdom. </a:t>
            </a:r>
            <a:r>
              <a:rPr lang="en-GB" sz="1100" u="sng" dirty="0">
                <a:hlinkClick r:id="rId7"/>
              </a:rPr>
              <a:t>https://www.worldatlas.com/webimage/countrys/europe/ukw.html</a:t>
            </a:r>
            <a:r>
              <a:rPr lang="en-GB" sz="1100" dirty="0"/>
              <a:t> (Accessed: 19 November 2018).</a:t>
            </a:r>
          </a:p>
          <a:p>
            <a:endParaRPr lang="en-GB" sz="1100" dirty="0"/>
          </a:p>
          <a:p>
            <a:r>
              <a:rPr lang="en-GB" sz="1100" dirty="0"/>
              <a:t>World Life Expectancy ( 2018) </a:t>
            </a:r>
            <a:r>
              <a:rPr lang="en-GB" sz="1100" i="1" dirty="0"/>
              <a:t>South Korea: Life expectancy </a:t>
            </a:r>
            <a:r>
              <a:rPr lang="en-GB" sz="1100" u="sng" dirty="0">
                <a:hlinkClick r:id="rId8"/>
              </a:rPr>
              <a:t>https://www.worldlifeexpectancy.com/south-korea-life-expectancy  </a:t>
            </a:r>
            <a:r>
              <a:rPr lang="en-GB" sz="1100" dirty="0"/>
              <a:t>(Accessed: 19 November 2018). </a:t>
            </a:r>
          </a:p>
          <a:p>
            <a:endParaRPr lang="en-GB" sz="1100" dirty="0"/>
          </a:p>
          <a:p>
            <a:r>
              <a:rPr lang="en-GB" sz="1100" dirty="0" err="1"/>
              <a:t>Worldometers</a:t>
            </a:r>
            <a:r>
              <a:rPr lang="en-GB" sz="1100" dirty="0"/>
              <a:t> (2018) </a:t>
            </a:r>
            <a:r>
              <a:rPr lang="en-GB" sz="1100" i="1" dirty="0"/>
              <a:t>South Korea Population</a:t>
            </a:r>
            <a:endParaRPr lang="en-GB" sz="1100" dirty="0"/>
          </a:p>
          <a:p>
            <a:r>
              <a:rPr lang="en-GB" sz="1100" u="sng" dirty="0">
                <a:hlinkClick r:id="rId2"/>
              </a:rPr>
              <a:t>www.worldometers.info/world-population/south-korea-population/ </a:t>
            </a:r>
            <a:r>
              <a:rPr lang="en-GB" sz="1100" dirty="0"/>
              <a:t>(Accessed: 20 November 2018).</a:t>
            </a:r>
          </a:p>
          <a:p>
            <a:endParaRPr lang="en-GB" sz="1100" dirty="0"/>
          </a:p>
          <a:p>
            <a:r>
              <a:rPr lang="en-GB" sz="1100" dirty="0" err="1"/>
              <a:t>Yonhap</a:t>
            </a:r>
            <a:r>
              <a:rPr lang="en-GB" sz="1100" dirty="0"/>
              <a:t> (2018) The Korea Herald </a:t>
            </a:r>
            <a:r>
              <a:rPr lang="en-GB" sz="1100" i="1" dirty="0"/>
              <a:t>Suicide no.1 cause of death for </a:t>
            </a:r>
            <a:r>
              <a:rPr lang="en-GB" sz="1100" i="1" dirty="0" err="1"/>
              <a:t>S.Korean</a:t>
            </a:r>
            <a:r>
              <a:rPr lang="en-GB" sz="1100" i="1" dirty="0"/>
              <a:t> teens, youths </a:t>
            </a:r>
            <a:r>
              <a:rPr lang="en-GB" sz="1100" u="sng" dirty="0">
                <a:hlinkClick r:id="rId3"/>
              </a:rPr>
              <a:t>http://www.koreaherald.com/view.php?ud=20180426000581 </a:t>
            </a:r>
            <a:r>
              <a:rPr lang="en-GB" sz="1100" dirty="0"/>
              <a:t> (Accessed: 24 November 2018).</a:t>
            </a:r>
          </a:p>
          <a:p>
            <a:endParaRPr lang="en-GB" sz="1100" dirty="0"/>
          </a:p>
        </p:txBody>
      </p:sp>
    </p:spTree>
    <p:extLst>
      <p:ext uri="{BB962C8B-B14F-4D97-AF65-F5344CB8AC3E}">
        <p14:creationId xmlns:p14="http://schemas.microsoft.com/office/powerpoint/2010/main" val="912806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Presentation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World  presentation (widescreen).potx" id="{6FD2C32E-565A-4F51-8C38-826F1B24AA7D}" vid="{06379D18-BA11-4F05-84DF-EB681B68D4FA}"/>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World  presentation (widescreen)</Template>
  <TotalTime>1070</TotalTime>
  <Words>1378</Words>
  <Application>Microsoft Office PowerPoint</Application>
  <PresentationFormat>Custom</PresentationFormat>
  <Paragraphs>156</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World Presentation 16x9</vt:lpstr>
      <vt:lpstr>Analysis of a CURRICULUM: a comparison  South Korea &amp; wales   </vt:lpstr>
      <vt:lpstr>South korea</vt:lpstr>
      <vt:lpstr>Wales</vt:lpstr>
      <vt:lpstr>Curriculum structures, Concepts, theories</vt:lpstr>
      <vt:lpstr>PowerPoint Presentation</vt:lpstr>
      <vt:lpstr>Testing, testing.</vt:lpstr>
      <vt:lpstr>PowerPoint Presentation</vt:lpstr>
      <vt:lpstr>Pressure cooker assessments – Extreme measures</vt:lpstr>
      <vt:lpstr>Are Welsh pupils happier?</vt:lpstr>
      <vt:lpstr>PowerPoint Presentation</vt:lpstr>
      <vt:lpstr>PowerPoint Presentation</vt:lpstr>
      <vt:lpstr>Analysis of new curriculum:         a comparison</vt:lpstr>
      <vt:lpstr>PISA RESULTS 2015</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COMPARING CURRICULUMS  South korea and wales</dc:title>
  <dc:creator>ruby.oliver123@icloud.com</dc:creator>
  <cp:lastModifiedBy>ruby.oliver123@icloud.com</cp:lastModifiedBy>
  <cp:revision>123</cp:revision>
  <dcterms:created xsi:type="dcterms:W3CDTF">2018-11-25T15:42:07Z</dcterms:created>
  <dcterms:modified xsi:type="dcterms:W3CDTF">2018-11-27T15:30:17Z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