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7" r:id="rId2"/>
    <p:sldId id="258" r:id="rId3"/>
  </p:sldIdLst>
  <p:sldSz cx="6858000" cy="9906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E6E6"/>
    <a:srgbClr val="BDE6FB"/>
    <a:srgbClr val="A5D5E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9" autoAdjust="0"/>
    <p:restoredTop sz="94577" autoAdjust="0"/>
  </p:normalViewPr>
  <p:slideViewPr>
    <p:cSldViewPr snapToGrid="0">
      <p:cViewPr varScale="1">
        <p:scale>
          <a:sx n="80" d="100"/>
          <a:sy n="80" d="100"/>
        </p:scale>
        <p:origin x="2992" y="1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8E1BCF-5A65-41CB-B9C6-9FC9840A10AC}" type="doc">
      <dgm:prSet loTypeId="urn:microsoft.com/office/officeart/2005/8/layout/chevron2" loCatId="list" qsTypeId="urn:microsoft.com/office/officeart/2005/8/quickstyle/simple1" qsCatId="simple" csTypeId="urn:microsoft.com/office/officeart/2005/8/colors/accent1_1" csCatId="accent1" phldr="1"/>
      <dgm:spPr/>
      <dgm:t>
        <a:bodyPr/>
        <a:lstStyle/>
        <a:p>
          <a:endParaRPr lang="en-GB"/>
        </a:p>
      </dgm:t>
    </dgm:pt>
    <dgm:pt modelId="{BA9235DF-8235-4C95-B95E-F4FEDB1164A7}">
      <dgm:prSet phldrT="[Text]" custT="1"/>
      <dgm:spPr/>
      <dgm:t>
        <a:bodyPr/>
        <a:lstStyle/>
        <a:p>
          <a:pPr algn="ctr"/>
          <a:r>
            <a:rPr lang="en-US" sz="1200" dirty="0">
              <a:latin typeface="Arial" panose="020B0604020202020204" pitchFamily="34" charset="0"/>
              <a:cs typeface="Arial" panose="020B0604020202020204" pitchFamily="34" charset="0"/>
            </a:rPr>
            <a:t>Respiratory System </a:t>
          </a:r>
          <a:endParaRPr lang="en-GB" sz="1200" dirty="0">
            <a:latin typeface="Arial" panose="020B0604020202020204" pitchFamily="34" charset="0"/>
            <a:cs typeface="Arial" panose="020B0604020202020204" pitchFamily="34" charset="0"/>
          </a:endParaRPr>
        </a:p>
      </dgm:t>
    </dgm:pt>
    <dgm:pt modelId="{BE0D56D3-307C-4E8D-954E-B0137596C93E}" type="parTrans" cxnId="{A78E5AE7-DFFE-49F5-B5FF-6ED6726EEE6E}">
      <dgm:prSet/>
      <dgm:spPr/>
      <dgm:t>
        <a:bodyPr/>
        <a:lstStyle/>
        <a:p>
          <a:pPr algn="ctr"/>
          <a:endParaRPr lang="en-GB"/>
        </a:p>
      </dgm:t>
    </dgm:pt>
    <dgm:pt modelId="{B86D1DF5-73B5-4A80-AF45-C74607511DE9}" type="sibTrans" cxnId="{A78E5AE7-DFFE-49F5-B5FF-6ED6726EEE6E}">
      <dgm:prSet/>
      <dgm:spPr/>
      <dgm:t>
        <a:bodyPr/>
        <a:lstStyle/>
        <a:p>
          <a:pPr algn="ctr"/>
          <a:endParaRPr lang="en-GB"/>
        </a:p>
      </dgm:t>
    </dgm:pt>
    <dgm:pt modelId="{AE475988-42A2-4B21-B4DD-1F189B232D86}">
      <dgm:prSet phldrT="[Text]" custT="1"/>
      <dgm:spPr/>
      <dgm:t>
        <a:bodyPr/>
        <a:lstStyle/>
        <a:p>
          <a:pPr algn="ctr">
            <a:buFont typeface="Arial" panose="020B0604020202020204" pitchFamily="34" charset="0"/>
            <a:buNone/>
          </a:pPr>
          <a:r>
            <a:rPr lang="en-US" sz="1100" dirty="0">
              <a:latin typeface="Arial" panose="020B0604020202020204" pitchFamily="34" charset="0"/>
              <a:cs typeface="Arial" panose="020B0604020202020204" pitchFamily="34" charset="0"/>
            </a:rPr>
            <a:t>
Nose
nasopharyngeal cavity
Sinuses
Larynx
Trachea
Lungs
Mouth
Pharynx and the Throat</a:t>
          </a:r>
          <a:endParaRPr lang="en-GB" sz="1100" dirty="0">
            <a:latin typeface="Arial" panose="020B0604020202020204" pitchFamily="34" charset="0"/>
            <a:cs typeface="Arial" panose="020B0604020202020204" pitchFamily="34" charset="0"/>
          </a:endParaRPr>
        </a:p>
      </dgm:t>
    </dgm:pt>
    <dgm:pt modelId="{85695099-0E26-432F-B1C0-0EF3FE9D492E}" type="parTrans" cxnId="{36DECC1A-BB6E-4790-88A8-AD69FFC984C4}">
      <dgm:prSet/>
      <dgm:spPr/>
      <dgm:t>
        <a:bodyPr/>
        <a:lstStyle/>
        <a:p>
          <a:pPr algn="ctr"/>
          <a:endParaRPr lang="en-GB"/>
        </a:p>
      </dgm:t>
    </dgm:pt>
    <dgm:pt modelId="{0FF0284A-C637-47A7-8CCA-B094AA7074AB}" type="sibTrans" cxnId="{36DECC1A-BB6E-4790-88A8-AD69FFC984C4}">
      <dgm:prSet/>
      <dgm:spPr/>
      <dgm:t>
        <a:bodyPr/>
        <a:lstStyle/>
        <a:p>
          <a:pPr algn="ctr"/>
          <a:endParaRPr lang="en-GB"/>
        </a:p>
      </dgm:t>
    </dgm:pt>
    <dgm:pt modelId="{311C9686-98A1-465A-9ACB-15985D832DFE}">
      <dgm:prSet phldrT="[Text]" custT="1"/>
      <dgm:spPr/>
      <dgm:t>
        <a:bodyPr/>
        <a:lstStyle/>
        <a:p>
          <a:pPr algn="ctr">
            <a:buFont typeface="Arial" panose="020B0604020202020204" pitchFamily="34" charset="0"/>
            <a:buNone/>
          </a:pPr>
          <a:r>
            <a:rPr lang="en-US" sz="1200" dirty="0">
              <a:latin typeface="Arial" panose="020B0604020202020204" pitchFamily="34" charset="0"/>
              <a:cs typeface="Arial" panose="020B0604020202020204" pitchFamily="34" charset="0"/>
            </a:rPr>
            <a:t>The Units of Lungs</a:t>
          </a:r>
          <a:endParaRPr lang="en-GB" sz="1200" dirty="0">
            <a:latin typeface="Arial" panose="020B0604020202020204" pitchFamily="34" charset="0"/>
            <a:cs typeface="Arial" panose="020B0604020202020204" pitchFamily="34" charset="0"/>
          </a:endParaRPr>
        </a:p>
      </dgm:t>
    </dgm:pt>
    <dgm:pt modelId="{D615E023-B300-411D-94A2-04D34646894F}" type="parTrans" cxnId="{6ECA6561-116E-4374-85B0-2B7F79715B54}">
      <dgm:prSet/>
      <dgm:spPr/>
      <dgm:t>
        <a:bodyPr/>
        <a:lstStyle/>
        <a:p>
          <a:pPr algn="ctr"/>
          <a:endParaRPr lang="en-GB"/>
        </a:p>
      </dgm:t>
    </dgm:pt>
    <dgm:pt modelId="{8FCC7884-CB0A-4D46-8A2E-CDB02B67A20D}" type="sibTrans" cxnId="{6ECA6561-116E-4374-85B0-2B7F79715B54}">
      <dgm:prSet/>
      <dgm:spPr/>
      <dgm:t>
        <a:bodyPr/>
        <a:lstStyle/>
        <a:p>
          <a:pPr algn="ctr"/>
          <a:endParaRPr lang="en-GB"/>
        </a:p>
      </dgm:t>
    </dgm:pt>
    <dgm:pt modelId="{B458012F-8414-4918-A4AB-0D3C0DB52F7B}">
      <dgm:prSet phldrT="[Text]" custT="1"/>
      <dgm:spPr/>
      <dgm:t>
        <a:bodyPr/>
        <a:lstStyle/>
        <a:p>
          <a:pPr algn="ctr">
            <a:buFont typeface="Arial" panose="020B0604020202020204" pitchFamily="34" charset="0"/>
            <a:buNone/>
          </a:pPr>
          <a:r>
            <a:rPr lang="en-US" sz="1200" dirty="0">
              <a:latin typeface="Arial" panose="020B0604020202020204" pitchFamily="34" charset="0"/>
              <a:cs typeface="Arial" panose="020B0604020202020204" pitchFamily="34" charset="0"/>
            </a:rPr>
            <a:t>Bronchi and bronchioles
Air sacs (alveoli)</a:t>
          </a:r>
          <a:endParaRPr lang="en-GB" sz="1200" dirty="0">
            <a:latin typeface="Arial" panose="020B0604020202020204" pitchFamily="34" charset="0"/>
            <a:cs typeface="Arial" panose="020B0604020202020204" pitchFamily="34" charset="0"/>
          </a:endParaRPr>
        </a:p>
      </dgm:t>
    </dgm:pt>
    <dgm:pt modelId="{A60F6DD9-D353-4E00-B065-CFE9B0E75974}" type="parTrans" cxnId="{F2B1E657-3FEE-4970-B72B-28C307AC1B0E}">
      <dgm:prSet/>
      <dgm:spPr/>
      <dgm:t>
        <a:bodyPr/>
        <a:lstStyle/>
        <a:p>
          <a:pPr algn="ctr"/>
          <a:endParaRPr lang="en-GB"/>
        </a:p>
      </dgm:t>
    </dgm:pt>
    <dgm:pt modelId="{FA64A136-CD9A-4243-815C-548E07140FD9}" type="sibTrans" cxnId="{F2B1E657-3FEE-4970-B72B-28C307AC1B0E}">
      <dgm:prSet/>
      <dgm:spPr/>
      <dgm:t>
        <a:bodyPr/>
        <a:lstStyle/>
        <a:p>
          <a:pPr algn="ctr"/>
          <a:endParaRPr lang="en-GB"/>
        </a:p>
      </dgm:t>
    </dgm:pt>
    <dgm:pt modelId="{37CD9AD4-606D-4336-9B58-606771774001}" type="pres">
      <dgm:prSet presAssocID="{BA8E1BCF-5A65-41CB-B9C6-9FC9840A10AC}" presName="linearFlow" presStyleCnt="0">
        <dgm:presLayoutVars>
          <dgm:dir/>
          <dgm:animLvl val="lvl"/>
          <dgm:resizeHandles val="exact"/>
        </dgm:presLayoutVars>
      </dgm:prSet>
      <dgm:spPr/>
    </dgm:pt>
    <dgm:pt modelId="{4A762003-2CB7-47CA-A65F-52C1E379FA96}" type="pres">
      <dgm:prSet presAssocID="{BA9235DF-8235-4C95-B95E-F4FEDB1164A7}" presName="composite" presStyleCnt="0"/>
      <dgm:spPr/>
    </dgm:pt>
    <dgm:pt modelId="{91FBADAC-071E-41A0-BA2E-D5EA470C4231}" type="pres">
      <dgm:prSet presAssocID="{BA9235DF-8235-4C95-B95E-F4FEDB1164A7}" presName="parentText" presStyleLbl="alignNode1" presStyleIdx="0" presStyleCnt="2" custScaleX="73234" custLinFactNeighborX="-6692" custLinFactNeighborY="-22148">
        <dgm:presLayoutVars>
          <dgm:chMax val="1"/>
          <dgm:bulletEnabled val="1"/>
        </dgm:presLayoutVars>
      </dgm:prSet>
      <dgm:spPr/>
    </dgm:pt>
    <dgm:pt modelId="{C6CCC3DD-F2BF-450B-97FE-15618C1AA8BB}" type="pres">
      <dgm:prSet presAssocID="{BA9235DF-8235-4C95-B95E-F4FEDB1164A7}" presName="descendantText" presStyleLbl="alignAcc1" presStyleIdx="0" presStyleCnt="2" custScaleY="124444">
        <dgm:presLayoutVars>
          <dgm:bulletEnabled val="1"/>
        </dgm:presLayoutVars>
      </dgm:prSet>
      <dgm:spPr/>
    </dgm:pt>
    <dgm:pt modelId="{59FAB36B-9605-4B1A-85E1-D7298A5ADFB2}" type="pres">
      <dgm:prSet presAssocID="{B86D1DF5-73B5-4A80-AF45-C74607511DE9}" presName="sp" presStyleCnt="0"/>
      <dgm:spPr/>
    </dgm:pt>
    <dgm:pt modelId="{88FFF4DD-69F0-4EB9-9203-8A6F6A1F6181}" type="pres">
      <dgm:prSet presAssocID="{311C9686-98A1-465A-9ACB-15985D832DFE}" presName="composite" presStyleCnt="0"/>
      <dgm:spPr/>
    </dgm:pt>
    <dgm:pt modelId="{532A76B0-B340-494A-AA41-118C3FC32EB7}" type="pres">
      <dgm:prSet presAssocID="{311C9686-98A1-465A-9ACB-15985D832DFE}" presName="parentText" presStyleLbl="alignNode1" presStyleIdx="1" presStyleCnt="2" custScaleX="72677" custScaleY="78969">
        <dgm:presLayoutVars>
          <dgm:chMax val="1"/>
          <dgm:bulletEnabled val="1"/>
        </dgm:presLayoutVars>
      </dgm:prSet>
      <dgm:spPr/>
    </dgm:pt>
    <dgm:pt modelId="{EFFD5086-A614-4ECE-8A11-D4DA3AF01496}" type="pres">
      <dgm:prSet presAssocID="{311C9686-98A1-465A-9ACB-15985D832DFE}" presName="descendantText" presStyleLbl="alignAcc1" presStyleIdx="1" presStyleCnt="2" custScaleY="86073">
        <dgm:presLayoutVars>
          <dgm:bulletEnabled val="1"/>
        </dgm:presLayoutVars>
      </dgm:prSet>
      <dgm:spPr/>
    </dgm:pt>
  </dgm:ptLst>
  <dgm:cxnLst>
    <dgm:cxn modelId="{36DECC1A-BB6E-4790-88A8-AD69FFC984C4}" srcId="{BA9235DF-8235-4C95-B95E-F4FEDB1164A7}" destId="{AE475988-42A2-4B21-B4DD-1F189B232D86}" srcOrd="0" destOrd="0" parTransId="{85695099-0E26-432F-B1C0-0EF3FE9D492E}" sibTransId="{0FF0284A-C637-47A7-8CCA-B094AA7074AB}"/>
    <dgm:cxn modelId="{26CA954A-EE0B-4FE2-B2F3-38FDB99AEB3F}" type="presOf" srcId="{BA8E1BCF-5A65-41CB-B9C6-9FC9840A10AC}" destId="{37CD9AD4-606D-4336-9B58-606771774001}" srcOrd="0" destOrd="0" presId="urn:microsoft.com/office/officeart/2005/8/layout/chevron2"/>
    <dgm:cxn modelId="{EE437553-C985-4672-9403-6077ADEFDD3D}" type="presOf" srcId="{311C9686-98A1-465A-9ACB-15985D832DFE}" destId="{532A76B0-B340-494A-AA41-118C3FC32EB7}" srcOrd="0" destOrd="0" presId="urn:microsoft.com/office/officeart/2005/8/layout/chevron2"/>
    <dgm:cxn modelId="{F2B1E657-3FEE-4970-B72B-28C307AC1B0E}" srcId="{311C9686-98A1-465A-9ACB-15985D832DFE}" destId="{B458012F-8414-4918-A4AB-0D3C0DB52F7B}" srcOrd="0" destOrd="0" parTransId="{A60F6DD9-D353-4E00-B065-CFE9B0E75974}" sibTransId="{FA64A136-CD9A-4243-815C-548E07140FD9}"/>
    <dgm:cxn modelId="{6ECA6561-116E-4374-85B0-2B7F79715B54}" srcId="{BA8E1BCF-5A65-41CB-B9C6-9FC9840A10AC}" destId="{311C9686-98A1-465A-9ACB-15985D832DFE}" srcOrd="1" destOrd="0" parTransId="{D615E023-B300-411D-94A2-04D34646894F}" sibTransId="{8FCC7884-CB0A-4D46-8A2E-CDB02B67A20D}"/>
    <dgm:cxn modelId="{330DAD74-AA3A-4E00-8BCF-9B560FE65292}" type="presOf" srcId="{AE475988-42A2-4B21-B4DD-1F189B232D86}" destId="{C6CCC3DD-F2BF-450B-97FE-15618C1AA8BB}" srcOrd="0" destOrd="0" presId="urn:microsoft.com/office/officeart/2005/8/layout/chevron2"/>
    <dgm:cxn modelId="{890293A8-476F-49DD-B28D-A2247D79C68E}" type="presOf" srcId="{B458012F-8414-4918-A4AB-0D3C0DB52F7B}" destId="{EFFD5086-A614-4ECE-8A11-D4DA3AF01496}" srcOrd="0" destOrd="0" presId="urn:microsoft.com/office/officeart/2005/8/layout/chevron2"/>
    <dgm:cxn modelId="{A78E5AE7-DFFE-49F5-B5FF-6ED6726EEE6E}" srcId="{BA8E1BCF-5A65-41CB-B9C6-9FC9840A10AC}" destId="{BA9235DF-8235-4C95-B95E-F4FEDB1164A7}" srcOrd="0" destOrd="0" parTransId="{BE0D56D3-307C-4E8D-954E-B0137596C93E}" sibTransId="{B86D1DF5-73B5-4A80-AF45-C74607511DE9}"/>
    <dgm:cxn modelId="{060728FD-3F13-4EA8-ADC9-C356CE949D4C}" type="presOf" srcId="{BA9235DF-8235-4C95-B95E-F4FEDB1164A7}" destId="{91FBADAC-071E-41A0-BA2E-D5EA470C4231}" srcOrd="0" destOrd="0" presId="urn:microsoft.com/office/officeart/2005/8/layout/chevron2"/>
    <dgm:cxn modelId="{8ED23BDB-7ACD-4E9F-8B76-4357E66CD95E}" type="presParOf" srcId="{37CD9AD4-606D-4336-9B58-606771774001}" destId="{4A762003-2CB7-47CA-A65F-52C1E379FA96}" srcOrd="0" destOrd="0" presId="urn:microsoft.com/office/officeart/2005/8/layout/chevron2"/>
    <dgm:cxn modelId="{97CFAD42-EBF4-4ED5-9E9E-12C244ADE096}" type="presParOf" srcId="{4A762003-2CB7-47CA-A65F-52C1E379FA96}" destId="{91FBADAC-071E-41A0-BA2E-D5EA470C4231}" srcOrd="0" destOrd="0" presId="urn:microsoft.com/office/officeart/2005/8/layout/chevron2"/>
    <dgm:cxn modelId="{1E6E264A-8827-431D-8725-D1A9B3B31BD8}" type="presParOf" srcId="{4A762003-2CB7-47CA-A65F-52C1E379FA96}" destId="{C6CCC3DD-F2BF-450B-97FE-15618C1AA8BB}" srcOrd="1" destOrd="0" presId="urn:microsoft.com/office/officeart/2005/8/layout/chevron2"/>
    <dgm:cxn modelId="{8A2B638E-3227-4B27-904C-15293087919E}" type="presParOf" srcId="{37CD9AD4-606D-4336-9B58-606771774001}" destId="{59FAB36B-9605-4B1A-85E1-D7298A5ADFB2}" srcOrd="1" destOrd="0" presId="urn:microsoft.com/office/officeart/2005/8/layout/chevron2"/>
    <dgm:cxn modelId="{196A553E-1DB0-474B-89C6-36145E864246}" type="presParOf" srcId="{37CD9AD4-606D-4336-9B58-606771774001}" destId="{88FFF4DD-69F0-4EB9-9203-8A6F6A1F6181}" srcOrd="2" destOrd="0" presId="urn:microsoft.com/office/officeart/2005/8/layout/chevron2"/>
    <dgm:cxn modelId="{E76BBB21-898E-4158-A74E-F61BEA18B906}" type="presParOf" srcId="{88FFF4DD-69F0-4EB9-9203-8A6F6A1F6181}" destId="{532A76B0-B340-494A-AA41-118C3FC32EB7}" srcOrd="0" destOrd="0" presId="urn:microsoft.com/office/officeart/2005/8/layout/chevron2"/>
    <dgm:cxn modelId="{0E05FAC8-C271-43AE-9A86-3F45B1EF8328}" type="presParOf" srcId="{88FFF4DD-69F0-4EB9-9203-8A6F6A1F6181}" destId="{EFFD5086-A614-4ECE-8A11-D4DA3AF01496}"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7E9D25-BE74-424B-9371-640D1ECAA7D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D01F482C-881A-4173-8B7D-9F7D66FD1D51}">
      <dgm:prSet phldrT="[Text]" custT="1"/>
      <dgm:spPr/>
      <dgm:t>
        <a:bodyPr/>
        <a:lstStyle/>
        <a:p>
          <a:r>
            <a:rPr lang="en-US" sz="1100" dirty="0"/>
            <a:t>Asthma: What, Prevalence, How to Manage </a:t>
          </a:r>
          <a:endParaRPr lang="en-GB" sz="1100" dirty="0"/>
        </a:p>
      </dgm:t>
    </dgm:pt>
    <dgm:pt modelId="{A5A06F04-EBA4-4D40-A1C4-BC6FC3D391CE}" type="parTrans" cxnId="{D2EE7E65-22FC-41CA-A2E5-C53E29E181EF}">
      <dgm:prSet/>
      <dgm:spPr/>
      <dgm:t>
        <a:bodyPr/>
        <a:lstStyle/>
        <a:p>
          <a:endParaRPr lang="en-GB"/>
        </a:p>
      </dgm:t>
    </dgm:pt>
    <dgm:pt modelId="{21D1C762-F314-4157-8E8B-6102E5DEB0C7}" type="sibTrans" cxnId="{D2EE7E65-22FC-41CA-A2E5-C53E29E181EF}">
      <dgm:prSet/>
      <dgm:spPr/>
      <dgm:t>
        <a:bodyPr/>
        <a:lstStyle/>
        <a:p>
          <a:endParaRPr lang="en-GB"/>
        </a:p>
      </dgm:t>
    </dgm:pt>
    <dgm:pt modelId="{8D8097D4-F0F2-4F22-B133-00D963CC390A}">
      <dgm:prSet phldrT="[Text]" custT="1"/>
      <dgm:spPr/>
      <dgm:t>
        <a:bodyPr/>
        <a:lstStyle/>
        <a:p>
          <a:r>
            <a:rPr lang="en-GB" sz="1100" dirty="0">
              <a:latin typeface="Arial" panose="020B0604020202020204" pitchFamily="34" charset="0"/>
              <a:cs typeface="Arial" panose="020B0604020202020204" pitchFamily="34" charset="0"/>
            </a:rPr>
            <a:t>. Inflammation and subsequent constriction of the airways characterise asthma</a:t>
          </a:r>
        </a:p>
        <a:p>
          <a:r>
            <a:rPr lang="en-US" sz="1100" dirty="0">
              <a:latin typeface="Arial" panose="020B0604020202020204" pitchFamily="34" charset="0"/>
              <a:cs typeface="Arial" panose="020B0604020202020204" pitchFamily="34" charset="0"/>
            </a:rPr>
            <a:t>12% of Total UK Population</a:t>
          </a:r>
          <a:endParaRPr lang="en-GB" sz="1100" dirty="0">
            <a:latin typeface="Arial" panose="020B0604020202020204" pitchFamily="34" charset="0"/>
            <a:cs typeface="Arial" panose="020B0604020202020204" pitchFamily="34" charset="0"/>
          </a:endParaRPr>
        </a:p>
      </dgm:t>
    </dgm:pt>
    <dgm:pt modelId="{0E3C623B-B5A4-4110-99FB-2FB0FB1A2E21}" type="parTrans" cxnId="{C121443E-7F33-4803-B1C8-40C8EAD184E1}">
      <dgm:prSet/>
      <dgm:spPr/>
      <dgm:t>
        <a:bodyPr/>
        <a:lstStyle/>
        <a:p>
          <a:endParaRPr lang="en-GB"/>
        </a:p>
      </dgm:t>
    </dgm:pt>
    <dgm:pt modelId="{E6CC2DC5-5E32-40A8-A513-EBEA07FD9DFE}" type="sibTrans" cxnId="{C121443E-7F33-4803-B1C8-40C8EAD184E1}">
      <dgm:prSet/>
      <dgm:spPr/>
      <dgm:t>
        <a:bodyPr/>
        <a:lstStyle/>
        <a:p>
          <a:endParaRPr lang="en-GB"/>
        </a:p>
      </dgm:t>
    </dgm:pt>
    <dgm:pt modelId="{60CD96C4-D600-4699-ACE1-6EF748BE4D7B}">
      <dgm:prSet phldrT="[Text]" custT="1"/>
      <dgm:spPr/>
      <dgm:t>
        <a:bodyPr/>
        <a:lstStyle/>
        <a:p>
          <a:endParaRPr lang="en-GB" sz="1100" dirty="0">
            <a:latin typeface="Arial" panose="020B0604020202020204" pitchFamily="34" charset="0"/>
            <a:cs typeface="Arial" panose="020B0604020202020204" pitchFamily="34" charset="0"/>
          </a:endParaRPr>
        </a:p>
      </dgm:t>
    </dgm:pt>
    <dgm:pt modelId="{5933D6DC-DEDA-4AC9-9ECD-846CD26B92D7}" type="parTrans" cxnId="{B30EC0F0-BB96-4344-881A-04292A40A2CC}">
      <dgm:prSet/>
      <dgm:spPr/>
      <dgm:t>
        <a:bodyPr/>
        <a:lstStyle/>
        <a:p>
          <a:endParaRPr lang="en-GB"/>
        </a:p>
      </dgm:t>
    </dgm:pt>
    <dgm:pt modelId="{AF263AE9-933D-45AD-9F65-4D2DF255C6FA}" type="sibTrans" cxnId="{B30EC0F0-BB96-4344-881A-04292A40A2CC}">
      <dgm:prSet/>
      <dgm:spPr/>
      <dgm:t>
        <a:bodyPr/>
        <a:lstStyle/>
        <a:p>
          <a:endParaRPr lang="en-GB"/>
        </a:p>
      </dgm:t>
    </dgm:pt>
    <dgm:pt modelId="{3F3749C4-A11B-4436-B027-51984042469C}" type="pres">
      <dgm:prSet presAssocID="{1A7E9D25-BE74-424B-9371-640D1ECAA7D0}" presName="linear" presStyleCnt="0">
        <dgm:presLayoutVars>
          <dgm:animLvl val="lvl"/>
          <dgm:resizeHandles val="exact"/>
        </dgm:presLayoutVars>
      </dgm:prSet>
      <dgm:spPr/>
    </dgm:pt>
    <dgm:pt modelId="{C4E81BE7-FE2F-44D0-9C76-4BE45874A603}" type="pres">
      <dgm:prSet presAssocID="{D01F482C-881A-4173-8B7D-9F7D66FD1D51}" presName="parentText" presStyleLbl="node1" presStyleIdx="0" presStyleCnt="1">
        <dgm:presLayoutVars>
          <dgm:chMax val="0"/>
          <dgm:bulletEnabled val="1"/>
        </dgm:presLayoutVars>
      </dgm:prSet>
      <dgm:spPr/>
    </dgm:pt>
    <dgm:pt modelId="{1BFCCE88-947C-41CF-B7B6-9B577AACC85C}" type="pres">
      <dgm:prSet presAssocID="{D01F482C-881A-4173-8B7D-9F7D66FD1D51}" presName="childText" presStyleLbl="revTx" presStyleIdx="0" presStyleCnt="1">
        <dgm:presLayoutVars>
          <dgm:bulletEnabled val="1"/>
        </dgm:presLayoutVars>
      </dgm:prSet>
      <dgm:spPr/>
    </dgm:pt>
  </dgm:ptLst>
  <dgm:cxnLst>
    <dgm:cxn modelId="{5AAA4414-D3B2-4430-8D58-D1817CA6009F}" type="presOf" srcId="{8D8097D4-F0F2-4F22-B133-00D963CC390A}" destId="{1BFCCE88-947C-41CF-B7B6-9B577AACC85C}" srcOrd="0" destOrd="0" presId="urn:microsoft.com/office/officeart/2005/8/layout/vList2"/>
    <dgm:cxn modelId="{C121443E-7F33-4803-B1C8-40C8EAD184E1}" srcId="{D01F482C-881A-4173-8B7D-9F7D66FD1D51}" destId="{8D8097D4-F0F2-4F22-B133-00D963CC390A}" srcOrd="0" destOrd="0" parTransId="{0E3C623B-B5A4-4110-99FB-2FB0FB1A2E21}" sibTransId="{E6CC2DC5-5E32-40A8-A513-EBEA07FD9DFE}"/>
    <dgm:cxn modelId="{1CF0BF59-8C9A-4680-8CC7-C58C0B1789C8}" type="presOf" srcId="{60CD96C4-D600-4699-ACE1-6EF748BE4D7B}" destId="{1BFCCE88-947C-41CF-B7B6-9B577AACC85C}" srcOrd="0" destOrd="1" presId="urn:microsoft.com/office/officeart/2005/8/layout/vList2"/>
    <dgm:cxn modelId="{D2EE7E65-22FC-41CA-A2E5-C53E29E181EF}" srcId="{1A7E9D25-BE74-424B-9371-640D1ECAA7D0}" destId="{D01F482C-881A-4173-8B7D-9F7D66FD1D51}" srcOrd="0" destOrd="0" parTransId="{A5A06F04-EBA4-4D40-A1C4-BC6FC3D391CE}" sibTransId="{21D1C762-F314-4157-8E8B-6102E5DEB0C7}"/>
    <dgm:cxn modelId="{58F60581-826B-4B85-A605-556C77D9F595}" type="presOf" srcId="{D01F482C-881A-4173-8B7D-9F7D66FD1D51}" destId="{C4E81BE7-FE2F-44D0-9C76-4BE45874A603}" srcOrd="0" destOrd="0" presId="urn:microsoft.com/office/officeart/2005/8/layout/vList2"/>
    <dgm:cxn modelId="{5F8E6EE8-6759-4FFE-AB59-1806711EA411}" type="presOf" srcId="{1A7E9D25-BE74-424B-9371-640D1ECAA7D0}" destId="{3F3749C4-A11B-4436-B027-51984042469C}" srcOrd="0" destOrd="0" presId="urn:microsoft.com/office/officeart/2005/8/layout/vList2"/>
    <dgm:cxn modelId="{B30EC0F0-BB96-4344-881A-04292A40A2CC}" srcId="{D01F482C-881A-4173-8B7D-9F7D66FD1D51}" destId="{60CD96C4-D600-4699-ACE1-6EF748BE4D7B}" srcOrd="1" destOrd="0" parTransId="{5933D6DC-DEDA-4AC9-9ECD-846CD26B92D7}" sibTransId="{AF263AE9-933D-45AD-9F65-4D2DF255C6FA}"/>
    <dgm:cxn modelId="{FBBF8AB5-F910-42E2-91DF-E5BEFB4AD5E2}" type="presParOf" srcId="{3F3749C4-A11B-4436-B027-51984042469C}" destId="{C4E81BE7-FE2F-44D0-9C76-4BE45874A603}" srcOrd="0" destOrd="0" presId="urn:microsoft.com/office/officeart/2005/8/layout/vList2"/>
    <dgm:cxn modelId="{95107AB9-69D4-43FA-92D4-00F4872B7EB5}" type="presParOf" srcId="{3F3749C4-A11B-4436-B027-51984042469C}" destId="{1BFCCE88-947C-41CF-B7B6-9B577AACC85C}" srcOrd="1"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B84229F-7923-4CDC-A037-5F812770A304}" type="doc">
      <dgm:prSet loTypeId="urn:microsoft.com/office/officeart/2005/8/layout/process1" loCatId="process" qsTypeId="urn:microsoft.com/office/officeart/2005/8/quickstyle/simple1" qsCatId="simple" csTypeId="urn:microsoft.com/office/officeart/2005/8/colors/accent5_1" csCatId="accent5" phldr="1"/>
      <dgm:spPr/>
    </dgm:pt>
    <dgm:pt modelId="{26278E5D-C174-4A13-B8F9-14D1C5CA69D1}">
      <dgm:prSet phldrT="[Text]" custT="1"/>
      <dgm:spPr/>
      <dgm:t>
        <a:bodyPr/>
        <a:lstStyle/>
        <a:p>
          <a:pPr>
            <a:buFont typeface="Wingdings" panose="05000000000000000000" pitchFamily="2" charset="2"/>
            <a:buChar char=""/>
          </a:pPr>
          <a:r>
            <a:rPr lang="en-GB" sz="1050">
              <a:latin typeface="Arial" panose="020B0604020202020204" pitchFamily="34" charset="0"/>
              <a:cs typeface="Arial" panose="020B0604020202020204" pitchFamily="34" charset="0"/>
            </a:rPr>
            <a:t>First, low-dose inhaled corticosteroids and formoterol are the preferred controller.</a:t>
          </a:r>
        </a:p>
      </dgm:t>
    </dgm:pt>
    <dgm:pt modelId="{CF96137D-50AB-4AF9-A481-C62DED286D53}" type="parTrans" cxnId="{09019041-97D9-46D1-918E-380D2167E64A}">
      <dgm:prSet/>
      <dgm:spPr/>
      <dgm:t>
        <a:bodyPr/>
        <a:lstStyle/>
        <a:p>
          <a:endParaRPr lang="en-GB" sz="1050">
            <a:latin typeface="Arial" panose="020B0604020202020204" pitchFamily="34" charset="0"/>
            <a:cs typeface="Arial" panose="020B0604020202020204" pitchFamily="34" charset="0"/>
          </a:endParaRPr>
        </a:p>
      </dgm:t>
    </dgm:pt>
    <dgm:pt modelId="{C8FFC0C0-AB19-48B1-A51C-12137995DB84}" type="sibTrans" cxnId="{09019041-97D9-46D1-918E-380D2167E64A}">
      <dgm:prSet custT="1"/>
      <dgm:spPr/>
      <dgm:t>
        <a:bodyPr/>
        <a:lstStyle/>
        <a:p>
          <a:endParaRPr lang="en-GB" sz="1050">
            <a:latin typeface="Arial" panose="020B0604020202020204" pitchFamily="34" charset="0"/>
            <a:cs typeface="Arial" panose="020B0604020202020204" pitchFamily="34" charset="0"/>
          </a:endParaRPr>
        </a:p>
      </dgm:t>
    </dgm:pt>
    <dgm:pt modelId="{4D9FC628-5066-4C4C-9D6F-E4522E54D2FD}">
      <dgm:prSet custT="1"/>
      <dgm:spPr/>
      <dgm:t>
        <a:bodyPr/>
        <a:lstStyle/>
        <a:p>
          <a:r>
            <a:rPr lang="en-GB" sz="1050" dirty="0">
              <a:latin typeface="Arial" panose="020B0604020202020204" pitchFamily="34" charset="0"/>
              <a:cs typeface="Arial" panose="020B0604020202020204" pitchFamily="34" charset="0"/>
            </a:rPr>
            <a:t>Second, inhaled low-dose corticosteroids daily and short-acting beta 2 agonists as required are the most effective controls.</a:t>
          </a:r>
        </a:p>
      </dgm:t>
    </dgm:pt>
    <dgm:pt modelId="{DD7488D0-A322-4FE4-BAF2-52766565176C}" type="parTrans" cxnId="{1F335B1C-AB24-47A6-908F-BF38688B8A4E}">
      <dgm:prSet/>
      <dgm:spPr/>
      <dgm:t>
        <a:bodyPr/>
        <a:lstStyle/>
        <a:p>
          <a:endParaRPr lang="en-GB" sz="1050">
            <a:latin typeface="Arial" panose="020B0604020202020204" pitchFamily="34" charset="0"/>
            <a:cs typeface="Arial" panose="020B0604020202020204" pitchFamily="34" charset="0"/>
          </a:endParaRPr>
        </a:p>
      </dgm:t>
    </dgm:pt>
    <dgm:pt modelId="{BAC61ADE-924E-4F37-8E2E-CB499429E816}" type="sibTrans" cxnId="{1F335B1C-AB24-47A6-908F-BF38688B8A4E}">
      <dgm:prSet custT="1"/>
      <dgm:spPr/>
      <dgm:t>
        <a:bodyPr/>
        <a:lstStyle/>
        <a:p>
          <a:endParaRPr lang="en-GB" sz="1050">
            <a:latin typeface="Arial" panose="020B0604020202020204" pitchFamily="34" charset="0"/>
            <a:cs typeface="Arial" panose="020B0604020202020204" pitchFamily="34" charset="0"/>
          </a:endParaRPr>
        </a:p>
      </dgm:t>
    </dgm:pt>
    <dgm:pt modelId="{3892031D-50BF-4BFF-93E0-B556D2CD3276}">
      <dgm:prSet custT="1"/>
      <dgm:spPr/>
      <dgm:t>
        <a:bodyPr/>
        <a:lstStyle/>
        <a:p>
          <a:r>
            <a:rPr lang="en-GB" sz="1050">
              <a:latin typeface="Arial" panose="020B0604020202020204" pitchFamily="34" charset="0"/>
              <a:cs typeface="Arial" panose="020B0604020202020204" pitchFamily="34" charset="0"/>
            </a:rPr>
            <a:t>Third, low-dose inhaled corticosteroids and long-acting beta 2 agonists, together with short-acting beta 2 agonists if required, are the most effective controllers.</a:t>
          </a:r>
          <a:endParaRPr lang="en-GB" sz="1050" dirty="0">
            <a:latin typeface="Arial" panose="020B0604020202020204" pitchFamily="34" charset="0"/>
            <a:cs typeface="Arial" panose="020B0604020202020204" pitchFamily="34" charset="0"/>
          </a:endParaRPr>
        </a:p>
      </dgm:t>
    </dgm:pt>
    <dgm:pt modelId="{4A2B3992-7396-46C5-9138-DCD91A34AC60}" type="parTrans" cxnId="{FF49CF40-5063-43A9-ABE6-F381A1E9A49F}">
      <dgm:prSet/>
      <dgm:spPr/>
      <dgm:t>
        <a:bodyPr/>
        <a:lstStyle/>
        <a:p>
          <a:endParaRPr lang="en-GB" sz="1050">
            <a:latin typeface="Arial" panose="020B0604020202020204" pitchFamily="34" charset="0"/>
            <a:cs typeface="Arial" panose="020B0604020202020204" pitchFamily="34" charset="0"/>
          </a:endParaRPr>
        </a:p>
      </dgm:t>
    </dgm:pt>
    <dgm:pt modelId="{DD9DF9C6-410F-4F70-B406-88BCA8875E51}" type="sibTrans" cxnId="{FF49CF40-5063-43A9-ABE6-F381A1E9A49F}">
      <dgm:prSet custT="1"/>
      <dgm:spPr/>
      <dgm:t>
        <a:bodyPr/>
        <a:lstStyle/>
        <a:p>
          <a:endParaRPr lang="en-GB" sz="1050">
            <a:latin typeface="Arial" panose="020B0604020202020204" pitchFamily="34" charset="0"/>
            <a:cs typeface="Arial" panose="020B0604020202020204" pitchFamily="34" charset="0"/>
          </a:endParaRPr>
        </a:p>
      </dgm:t>
    </dgm:pt>
    <dgm:pt modelId="{54BA8FEA-6B78-4076-9B48-3EF16692170A}">
      <dgm:prSet custT="1"/>
      <dgm:spPr/>
      <dgm:t>
        <a:bodyPr/>
        <a:lstStyle/>
        <a:p>
          <a:r>
            <a:rPr lang="en-GB" sz="1050">
              <a:latin typeface="Arial" panose="020B0604020202020204" pitchFamily="34" charset="0"/>
              <a:cs typeface="Arial" panose="020B0604020202020204" pitchFamily="34" charset="0"/>
            </a:rPr>
            <a:t>Fourth, a medium-dose inhaled corticosteroid, a long-acting beta 2 agonist, and short-acting beta agonists when required are the optimal controller medications.</a:t>
          </a:r>
          <a:endParaRPr lang="en-GB" sz="1050" dirty="0">
            <a:latin typeface="Arial" panose="020B0604020202020204" pitchFamily="34" charset="0"/>
            <a:cs typeface="Arial" panose="020B0604020202020204" pitchFamily="34" charset="0"/>
          </a:endParaRPr>
        </a:p>
      </dgm:t>
    </dgm:pt>
    <dgm:pt modelId="{81E0F0E2-4C63-4AAB-BFE9-BFB11559D365}" type="parTrans" cxnId="{39ADAFBD-C95E-4C82-9DA7-D90F6BA0DFED}">
      <dgm:prSet/>
      <dgm:spPr/>
      <dgm:t>
        <a:bodyPr/>
        <a:lstStyle/>
        <a:p>
          <a:endParaRPr lang="en-GB" sz="1050">
            <a:latin typeface="Arial" panose="020B0604020202020204" pitchFamily="34" charset="0"/>
            <a:cs typeface="Arial" panose="020B0604020202020204" pitchFamily="34" charset="0"/>
          </a:endParaRPr>
        </a:p>
      </dgm:t>
    </dgm:pt>
    <dgm:pt modelId="{4B615B40-D256-437A-98D8-81ACB4406AAB}" type="sibTrans" cxnId="{39ADAFBD-C95E-4C82-9DA7-D90F6BA0DFED}">
      <dgm:prSet custT="1"/>
      <dgm:spPr/>
      <dgm:t>
        <a:bodyPr/>
        <a:lstStyle/>
        <a:p>
          <a:endParaRPr lang="en-GB" sz="1050">
            <a:latin typeface="Arial" panose="020B0604020202020204" pitchFamily="34" charset="0"/>
            <a:cs typeface="Arial" panose="020B0604020202020204" pitchFamily="34" charset="0"/>
          </a:endParaRPr>
        </a:p>
      </dgm:t>
    </dgm:pt>
    <dgm:pt modelId="{CA2FA70D-F814-457E-9A90-F836DCB482AF}">
      <dgm:prSet custT="1"/>
      <dgm:spPr/>
      <dgm:t>
        <a:bodyPr/>
        <a:lstStyle/>
        <a:p>
          <a:r>
            <a:rPr lang="en-GB" sz="1050" dirty="0">
              <a:latin typeface="Arial" panose="020B0604020202020204" pitchFamily="34" charset="0"/>
              <a:cs typeface="Arial" panose="020B0604020202020204" pitchFamily="34" charset="0"/>
            </a:rPr>
            <a:t>Fifth, a combination of long-acting beta 2 agonist and anti-</a:t>
          </a:r>
          <a:r>
            <a:rPr lang="en-GB" sz="1050" dirty="0" err="1">
              <a:latin typeface="Arial" panose="020B0604020202020204" pitchFamily="34" charset="0"/>
              <a:cs typeface="Arial" panose="020B0604020202020204" pitchFamily="34" charset="0"/>
            </a:rPr>
            <a:t>IgE</a:t>
          </a:r>
          <a:r>
            <a:rPr lang="en-GB" sz="1050" dirty="0">
              <a:latin typeface="Arial" panose="020B0604020202020204" pitchFamily="34" charset="0"/>
              <a:cs typeface="Arial" panose="020B0604020202020204" pitchFamily="34" charset="0"/>
            </a:rPr>
            <a:t> or a long-acting muscarinic antagonist is breathed at a high dosage.</a:t>
          </a:r>
        </a:p>
      </dgm:t>
    </dgm:pt>
    <dgm:pt modelId="{047A1260-26CC-4D51-925D-7B73A43CF98C}" type="parTrans" cxnId="{79A3CF80-6649-4424-ACA7-2E0A92972CCE}">
      <dgm:prSet/>
      <dgm:spPr/>
      <dgm:t>
        <a:bodyPr/>
        <a:lstStyle/>
        <a:p>
          <a:endParaRPr lang="en-GB" sz="1050">
            <a:latin typeface="Arial" panose="020B0604020202020204" pitchFamily="34" charset="0"/>
            <a:cs typeface="Arial" panose="020B0604020202020204" pitchFamily="34" charset="0"/>
          </a:endParaRPr>
        </a:p>
      </dgm:t>
    </dgm:pt>
    <dgm:pt modelId="{C211FBE9-8997-4EA0-902A-3B642A88F2A7}" type="sibTrans" cxnId="{79A3CF80-6649-4424-ACA7-2E0A92972CCE}">
      <dgm:prSet/>
      <dgm:spPr/>
      <dgm:t>
        <a:bodyPr/>
        <a:lstStyle/>
        <a:p>
          <a:endParaRPr lang="en-GB" sz="1050">
            <a:latin typeface="Arial" panose="020B0604020202020204" pitchFamily="34" charset="0"/>
            <a:cs typeface="Arial" panose="020B0604020202020204" pitchFamily="34" charset="0"/>
          </a:endParaRPr>
        </a:p>
      </dgm:t>
    </dgm:pt>
    <dgm:pt modelId="{1A93132B-1FD2-4648-AC31-CECCD03BA304}" type="pres">
      <dgm:prSet presAssocID="{5B84229F-7923-4CDC-A037-5F812770A304}" presName="Name0" presStyleCnt="0">
        <dgm:presLayoutVars>
          <dgm:dir/>
          <dgm:resizeHandles val="exact"/>
        </dgm:presLayoutVars>
      </dgm:prSet>
      <dgm:spPr/>
    </dgm:pt>
    <dgm:pt modelId="{DBBDA3F0-0096-47BC-8AA5-6E86D81F8C3B}" type="pres">
      <dgm:prSet presAssocID="{26278E5D-C174-4A13-B8F9-14D1C5CA69D1}" presName="node" presStyleLbl="node1" presStyleIdx="0" presStyleCnt="5" custScaleX="74304">
        <dgm:presLayoutVars>
          <dgm:bulletEnabled val="1"/>
        </dgm:presLayoutVars>
      </dgm:prSet>
      <dgm:spPr/>
    </dgm:pt>
    <dgm:pt modelId="{A90F3375-8AD6-414D-9093-1DE8234B0729}" type="pres">
      <dgm:prSet presAssocID="{C8FFC0C0-AB19-48B1-A51C-12137995DB84}" presName="sibTrans" presStyleLbl="sibTrans2D1" presStyleIdx="0" presStyleCnt="4"/>
      <dgm:spPr/>
    </dgm:pt>
    <dgm:pt modelId="{1B4BA08F-5D3C-40BC-A18B-4D935FF5A378}" type="pres">
      <dgm:prSet presAssocID="{C8FFC0C0-AB19-48B1-A51C-12137995DB84}" presName="connectorText" presStyleLbl="sibTrans2D1" presStyleIdx="0" presStyleCnt="4"/>
      <dgm:spPr/>
    </dgm:pt>
    <dgm:pt modelId="{C5343476-1A32-4FD4-A64F-7D1DB441AA71}" type="pres">
      <dgm:prSet presAssocID="{4D9FC628-5066-4C4C-9D6F-E4522E54D2FD}" presName="node" presStyleLbl="node1" presStyleIdx="1" presStyleCnt="5">
        <dgm:presLayoutVars>
          <dgm:bulletEnabled val="1"/>
        </dgm:presLayoutVars>
      </dgm:prSet>
      <dgm:spPr/>
    </dgm:pt>
    <dgm:pt modelId="{61EAC1C7-C857-4D61-A78E-6EDF4A35D171}" type="pres">
      <dgm:prSet presAssocID="{BAC61ADE-924E-4F37-8E2E-CB499429E816}" presName="sibTrans" presStyleLbl="sibTrans2D1" presStyleIdx="1" presStyleCnt="4"/>
      <dgm:spPr/>
    </dgm:pt>
    <dgm:pt modelId="{B81D7136-E1EB-4FBE-87E7-87C4C7EE415E}" type="pres">
      <dgm:prSet presAssocID="{BAC61ADE-924E-4F37-8E2E-CB499429E816}" presName="connectorText" presStyleLbl="sibTrans2D1" presStyleIdx="1" presStyleCnt="4"/>
      <dgm:spPr/>
    </dgm:pt>
    <dgm:pt modelId="{4EEB7A65-5F99-430A-BD1B-E7C7D6C141F7}" type="pres">
      <dgm:prSet presAssocID="{3892031D-50BF-4BFF-93E0-B556D2CD3276}" presName="node" presStyleLbl="node1" presStyleIdx="2" presStyleCnt="5">
        <dgm:presLayoutVars>
          <dgm:bulletEnabled val="1"/>
        </dgm:presLayoutVars>
      </dgm:prSet>
      <dgm:spPr/>
    </dgm:pt>
    <dgm:pt modelId="{444F239E-DBE0-4BEA-B79C-8BA5D8640B49}" type="pres">
      <dgm:prSet presAssocID="{DD9DF9C6-410F-4F70-B406-88BCA8875E51}" presName="sibTrans" presStyleLbl="sibTrans2D1" presStyleIdx="2" presStyleCnt="4"/>
      <dgm:spPr/>
    </dgm:pt>
    <dgm:pt modelId="{7944F7A0-9527-4B0C-8282-3E178C768CC0}" type="pres">
      <dgm:prSet presAssocID="{DD9DF9C6-410F-4F70-B406-88BCA8875E51}" presName="connectorText" presStyleLbl="sibTrans2D1" presStyleIdx="2" presStyleCnt="4"/>
      <dgm:spPr/>
    </dgm:pt>
    <dgm:pt modelId="{0F2A2161-9293-436E-8182-5C89610FA970}" type="pres">
      <dgm:prSet presAssocID="{54BA8FEA-6B78-4076-9B48-3EF16692170A}" presName="node" presStyleLbl="node1" presStyleIdx="3" presStyleCnt="5">
        <dgm:presLayoutVars>
          <dgm:bulletEnabled val="1"/>
        </dgm:presLayoutVars>
      </dgm:prSet>
      <dgm:spPr/>
    </dgm:pt>
    <dgm:pt modelId="{6668600D-0F5C-4ED6-B2B3-4DFA37BFCF14}" type="pres">
      <dgm:prSet presAssocID="{4B615B40-D256-437A-98D8-81ACB4406AAB}" presName="sibTrans" presStyleLbl="sibTrans2D1" presStyleIdx="3" presStyleCnt="4"/>
      <dgm:spPr/>
    </dgm:pt>
    <dgm:pt modelId="{5233C017-5D65-482B-BCD1-B9DAB6A264AB}" type="pres">
      <dgm:prSet presAssocID="{4B615B40-D256-437A-98D8-81ACB4406AAB}" presName="connectorText" presStyleLbl="sibTrans2D1" presStyleIdx="3" presStyleCnt="4"/>
      <dgm:spPr/>
    </dgm:pt>
    <dgm:pt modelId="{FC77FA98-CDF4-4D7A-A9C3-E81F76068E87}" type="pres">
      <dgm:prSet presAssocID="{CA2FA70D-F814-457E-9A90-F836DCB482AF}" presName="node" presStyleLbl="node1" presStyleIdx="4" presStyleCnt="5">
        <dgm:presLayoutVars>
          <dgm:bulletEnabled val="1"/>
        </dgm:presLayoutVars>
      </dgm:prSet>
      <dgm:spPr/>
    </dgm:pt>
  </dgm:ptLst>
  <dgm:cxnLst>
    <dgm:cxn modelId="{49223504-DFF9-4DA9-B43D-60EAF1B51330}" type="presOf" srcId="{DD9DF9C6-410F-4F70-B406-88BCA8875E51}" destId="{7944F7A0-9527-4B0C-8282-3E178C768CC0}" srcOrd="1" destOrd="0" presId="urn:microsoft.com/office/officeart/2005/8/layout/process1"/>
    <dgm:cxn modelId="{FAC7D11B-A0B4-4BD3-9294-8A379C16C00F}" type="presOf" srcId="{54BA8FEA-6B78-4076-9B48-3EF16692170A}" destId="{0F2A2161-9293-436E-8182-5C89610FA970}" srcOrd="0" destOrd="0" presId="urn:microsoft.com/office/officeart/2005/8/layout/process1"/>
    <dgm:cxn modelId="{1F335B1C-AB24-47A6-908F-BF38688B8A4E}" srcId="{5B84229F-7923-4CDC-A037-5F812770A304}" destId="{4D9FC628-5066-4C4C-9D6F-E4522E54D2FD}" srcOrd="1" destOrd="0" parTransId="{DD7488D0-A322-4FE4-BAF2-52766565176C}" sibTransId="{BAC61ADE-924E-4F37-8E2E-CB499429E816}"/>
    <dgm:cxn modelId="{A1C34220-E7D0-4608-A158-82278759A24F}" type="presOf" srcId="{3892031D-50BF-4BFF-93E0-B556D2CD3276}" destId="{4EEB7A65-5F99-430A-BD1B-E7C7D6C141F7}" srcOrd="0" destOrd="0" presId="urn:microsoft.com/office/officeart/2005/8/layout/process1"/>
    <dgm:cxn modelId="{F3C09B20-3303-46AD-90E8-BC25C1B4AB2B}" type="presOf" srcId="{4B615B40-D256-437A-98D8-81ACB4406AAB}" destId="{5233C017-5D65-482B-BCD1-B9DAB6A264AB}" srcOrd="1" destOrd="0" presId="urn:microsoft.com/office/officeart/2005/8/layout/process1"/>
    <dgm:cxn modelId="{33C14F33-422E-46F8-B830-DCA2324C4BFE}" type="presOf" srcId="{5B84229F-7923-4CDC-A037-5F812770A304}" destId="{1A93132B-1FD2-4648-AC31-CECCD03BA304}" srcOrd="0" destOrd="0" presId="urn:microsoft.com/office/officeart/2005/8/layout/process1"/>
    <dgm:cxn modelId="{76606236-83FD-468E-B71D-23F2BC666AF9}" type="presOf" srcId="{CA2FA70D-F814-457E-9A90-F836DCB482AF}" destId="{FC77FA98-CDF4-4D7A-A9C3-E81F76068E87}" srcOrd="0" destOrd="0" presId="urn:microsoft.com/office/officeart/2005/8/layout/process1"/>
    <dgm:cxn modelId="{FF49CF40-5063-43A9-ABE6-F381A1E9A49F}" srcId="{5B84229F-7923-4CDC-A037-5F812770A304}" destId="{3892031D-50BF-4BFF-93E0-B556D2CD3276}" srcOrd="2" destOrd="0" parTransId="{4A2B3992-7396-46C5-9138-DCD91A34AC60}" sibTransId="{DD9DF9C6-410F-4F70-B406-88BCA8875E51}"/>
    <dgm:cxn modelId="{09019041-97D9-46D1-918E-380D2167E64A}" srcId="{5B84229F-7923-4CDC-A037-5F812770A304}" destId="{26278E5D-C174-4A13-B8F9-14D1C5CA69D1}" srcOrd="0" destOrd="0" parTransId="{CF96137D-50AB-4AF9-A481-C62DED286D53}" sibTransId="{C8FFC0C0-AB19-48B1-A51C-12137995DB84}"/>
    <dgm:cxn modelId="{57B9BF45-564F-4C47-BA26-D7D9317828EB}" type="presOf" srcId="{4B615B40-D256-437A-98D8-81ACB4406AAB}" destId="{6668600D-0F5C-4ED6-B2B3-4DFA37BFCF14}" srcOrd="0" destOrd="0" presId="urn:microsoft.com/office/officeart/2005/8/layout/process1"/>
    <dgm:cxn modelId="{823A9E52-0CFE-4B6B-B801-E6AB7BC825E0}" type="presOf" srcId="{C8FFC0C0-AB19-48B1-A51C-12137995DB84}" destId="{A90F3375-8AD6-414D-9093-1DE8234B0729}" srcOrd="0" destOrd="0" presId="urn:microsoft.com/office/officeart/2005/8/layout/process1"/>
    <dgm:cxn modelId="{5D4A1D64-08FB-420A-A174-D46D387D9C3C}" type="presOf" srcId="{BAC61ADE-924E-4F37-8E2E-CB499429E816}" destId="{61EAC1C7-C857-4D61-A78E-6EDF4A35D171}" srcOrd="0" destOrd="0" presId="urn:microsoft.com/office/officeart/2005/8/layout/process1"/>
    <dgm:cxn modelId="{79A3CF80-6649-4424-ACA7-2E0A92972CCE}" srcId="{5B84229F-7923-4CDC-A037-5F812770A304}" destId="{CA2FA70D-F814-457E-9A90-F836DCB482AF}" srcOrd="4" destOrd="0" parTransId="{047A1260-26CC-4D51-925D-7B73A43CF98C}" sibTransId="{C211FBE9-8997-4EA0-902A-3B642A88F2A7}"/>
    <dgm:cxn modelId="{42BF0AA2-62E0-420F-9EFC-C5610F15B650}" type="presOf" srcId="{BAC61ADE-924E-4F37-8E2E-CB499429E816}" destId="{B81D7136-E1EB-4FBE-87E7-87C4C7EE415E}" srcOrd="1" destOrd="0" presId="urn:microsoft.com/office/officeart/2005/8/layout/process1"/>
    <dgm:cxn modelId="{C8A196B8-85BD-4B2D-992D-D8CB2B23C96C}" type="presOf" srcId="{4D9FC628-5066-4C4C-9D6F-E4522E54D2FD}" destId="{C5343476-1A32-4FD4-A64F-7D1DB441AA71}" srcOrd="0" destOrd="0" presId="urn:microsoft.com/office/officeart/2005/8/layout/process1"/>
    <dgm:cxn modelId="{39ADAFBD-C95E-4C82-9DA7-D90F6BA0DFED}" srcId="{5B84229F-7923-4CDC-A037-5F812770A304}" destId="{54BA8FEA-6B78-4076-9B48-3EF16692170A}" srcOrd="3" destOrd="0" parTransId="{81E0F0E2-4C63-4AAB-BFE9-BFB11559D365}" sibTransId="{4B615B40-D256-437A-98D8-81ACB4406AAB}"/>
    <dgm:cxn modelId="{D7F934C4-AEA5-48A4-9EA1-58D4DA6E9484}" type="presOf" srcId="{26278E5D-C174-4A13-B8F9-14D1C5CA69D1}" destId="{DBBDA3F0-0096-47BC-8AA5-6E86D81F8C3B}" srcOrd="0" destOrd="0" presId="urn:microsoft.com/office/officeart/2005/8/layout/process1"/>
    <dgm:cxn modelId="{E4BB36DB-E777-4FCC-A69C-B3159E331849}" type="presOf" srcId="{C8FFC0C0-AB19-48B1-A51C-12137995DB84}" destId="{1B4BA08F-5D3C-40BC-A18B-4D935FF5A378}" srcOrd="1" destOrd="0" presId="urn:microsoft.com/office/officeart/2005/8/layout/process1"/>
    <dgm:cxn modelId="{81AEF9E0-1D52-4158-B1BB-D0C88A6A057B}" type="presOf" srcId="{DD9DF9C6-410F-4F70-B406-88BCA8875E51}" destId="{444F239E-DBE0-4BEA-B79C-8BA5D8640B49}" srcOrd="0" destOrd="0" presId="urn:microsoft.com/office/officeart/2005/8/layout/process1"/>
    <dgm:cxn modelId="{CD0A2568-6B56-4470-8601-3FC90F50B5BE}" type="presParOf" srcId="{1A93132B-1FD2-4648-AC31-CECCD03BA304}" destId="{DBBDA3F0-0096-47BC-8AA5-6E86D81F8C3B}" srcOrd="0" destOrd="0" presId="urn:microsoft.com/office/officeart/2005/8/layout/process1"/>
    <dgm:cxn modelId="{A067D8B5-9DFB-4997-AE3A-2B95A2CE9AF6}" type="presParOf" srcId="{1A93132B-1FD2-4648-AC31-CECCD03BA304}" destId="{A90F3375-8AD6-414D-9093-1DE8234B0729}" srcOrd="1" destOrd="0" presId="urn:microsoft.com/office/officeart/2005/8/layout/process1"/>
    <dgm:cxn modelId="{3BB5822B-5602-49C2-830E-E6F63A2B20AA}" type="presParOf" srcId="{A90F3375-8AD6-414D-9093-1DE8234B0729}" destId="{1B4BA08F-5D3C-40BC-A18B-4D935FF5A378}" srcOrd="0" destOrd="0" presId="urn:microsoft.com/office/officeart/2005/8/layout/process1"/>
    <dgm:cxn modelId="{CECE2D12-A35E-49BF-897E-EE546BE8755A}" type="presParOf" srcId="{1A93132B-1FD2-4648-AC31-CECCD03BA304}" destId="{C5343476-1A32-4FD4-A64F-7D1DB441AA71}" srcOrd="2" destOrd="0" presId="urn:microsoft.com/office/officeart/2005/8/layout/process1"/>
    <dgm:cxn modelId="{013044A5-19E4-424D-9F94-4E6C14CBF20F}" type="presParOf" srcId="{1A93132B-1FD2-4648-AC31-CECCD03BA304}" destId="{61EAC1C7-C857-4D61-A78E-6EDF4A35D171}" srcOrd="3" destOrd="0" presId="urn:microsoft.com/office/officeart/2005/8/layout/process1"/>
    <dgm:cxn modelId="{68DD4E3C-D741-431A-8754-AB3D5B1A16B1}" type="presParOf" srcId="{61EAC1C7-C857-4D61-A78E-6EDF4A35D171}" destId="{B81D7136-E1EB-4FBE-87E7-87C4C7EE415E}" srcOrd="0" destOrd="0" presId="urn:microsoft.com/office/officeart/2005/8/layout/process1"/>
    <dgm:cxn modelId="{F8C60AB3-81F0-48EA-B3DC-32D695A63E7E}" type="presParOf" srcId="{1A93132B-1FD2-4648-AC31-CECCD03BA304}" destId="{4EEB7A65-5F99-430A-BD1B-E7C7D6C141F7}" srcOrd="4" destOrd="0" presId="urn:microsoft.com/office/officeart/2005/8/layout/process1"/>
    <dgm:cxn modelId="{B5E0754E-5063-4063-8D5C-7235F5332022}" type="presParOf" srcId="{1A93132B-1FD2-4648-AC31-CECCD03BA304}" destId="{444F239E-DBE0-4BEA-B79C-8BA5D8640B49}" srcOrd="5" destOrd="0" presId="urn:microsoft.com/office/officeart/2005/8/layout/process1"/>
    <dgm:cxn modelId="{8E0B01FE-CCC2-4E26-A926-0BB80AE0FA27}" type="presParOf" srcId="{444F239E-DBE0-4BEA-B79C-8BA5D8640B49}" destId="{7944F7A0-9527-4B0C-8282-3E178C768CC0}" srcOrd="0" destOrd="0" presId="urn:microsoft.com/office/officeart/2005/8/layout/process1"/>
    <dgm:cxn modelId="{C2E1D741-EB54-4CD8-8056-386420FBD96A}" type="presParOf" srcId="{1A93132B-1FD2-4648-AC31-CECCD03BA304}" destId="{0F2A2161-9293-436E-8182-5C89610FA970}" srcOrd="6" destOrd="0" presId="urn:microsoft.com/office/officeart/2005/8/layout/process1"/>
    <dgm:cxn modelId="{A64B5B83-3970-4A6B-9BA9-C2725522F63F}" type="presParOf" srcId="{1A93132B-1FD2-4648-AC31-CECCD03BA304}" destId="{6668600D-0F5C-4ED6-B2B3-4DFA37BFCF14}" srcOrd="7" destOrd="0" presId="urn:microsoft.com/office/officeart/2005/8/layout/process1"/>
    <dgm:cxn modelId="{7F1CF0E5-B2C3-47EF-A830-6C2DD0ADD8F1}" type="presParOf" srcId="{6668600D-0F5C-4ED6-B2B3-4DFA37BFCF14}" destId="{5233C017-5D65-482B-BCD1-B9DAB6A264AB}" srcOrd="0" destOrd="0" presId="urn:microsoft.com/office/officeart/2005/8/layout/process1"/>
    <dgm:cxn modelId="{D70E6C62-D40B-46C9-A6C8-C29873E1D64C}" type="presParOf" srcId="{1A93132B-1FD2-4648-AC31-CECCD03BA304}" destId="{FC77FA98-CDF4-4D7A-A9C3-E81F76068E87}" srcOrd="8" destOrd="0" presId="urn:microsoft.com/office/officeart/2005/8/layout/process1"/>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FBADAC-071E-41A0-BA2E-D5EA470C4231}">
      <dsp:nvSpPr>
        <dsp:cNvPr id="0" name=""/>
        <dsp:cNvSpPr/>
      </dsp:nvSpPr>
      <dsp:spPr>
        <a:xfrm rot="5400000">
          <a:off x="-516033" y="737314"/>
          <a:ext cx="1678385" cy="646318"/>
        </a:xfrm>
        <a:prstGeom prst="chevron">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Respiratory System </a:t>
          </a:r>
          <a:endParaRPr lang="en-GB" sz="1200" kern="1200" dirty="0">
            <a:latin typeface="Arial" panose="020B0604020202020204" pitchFamily="34" charset="0"/>
            <a:cs typeface="Arial" panose="020B0604020202020204" pitchFamily="34" charset="0"/>
          </a:endParaRPr>
        </a:p>
      </dsp:txBody>
      <dsp:txXfrm rot="-5400000">
        <a:off x="0" y="544440"/>
        <a:ext cx="646318" cy="1032067"/>
      </dsp:txXfrm>
    </dsp:sp>
    <dsp:sp modelId="{C6CCC3DD-F2BF-450B-97FE-15618C1AA8BB}">
      <dsp:nvSpPr>
        <dsp:cNvPr id="0" name=""/>
        <dsp:cNvSpPr/>
      </dsp:nvSpPr>
      <dsp:spPr>
        <a:xfrm rot="5400000">
          <a:off x="1130369" y="134923"/>
          <a:ext cx="1539516" cy="2153287"/>
        </a:xfrm>
        <a:prstGeom prst="round2Same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ctr" defTabSz="488950">
            <a:lnSpc>
              <a:spcPct val="90000"/>
            </a:lnSpc>
            <a:spcBef>
              <a:spcPct val="0"/>
            </a:spcBef>
            <a:spcAft>
              <a:spcPct val="15000"/>
            </a:spcAft>
            <a:buFont typeface="Arial" panose="020B0604020202020204" pitchFamily="34" charset="0"/>
            <a:buNone/>
          </a:pPr>
          <a:r>
            <a:rPr lang="en-US" sz="1100" kern="1200" dirty="0">
              <a:latin typeface="Arial" panose="020B0604020202020204" pitchFamily="34" charset="0"/>
              <a:cs typeface="Arial" panose="020B0604020202020204" pitchFamily="34" charset="0"/>
            </a:rPr>
            <a:t>
Nose
nasopharyngeal cavity
Sinuses
Larynx
Trachea
Lungs
Mouth
Pharynx and the Throat</a:t>
          </a:r>
          <a:endParaRPr lang="en-GB" sz="1100" kern="1200" dirty="0">
            <a:latin typeface="Arial" panose="020B0604020202020204" pitchFamily="34" charset="0"/>
            <a:cs typeface="Arial" panose="020B0604020202020204" pitchFamily="34" charset="0"/>
          </a:endParaRPr>
        </a:p>
      </dsp:txBody>
      <dsp:txXfrm rot="-5400000">
        <a:off x="823484" y="516962"/>
        <a:ext cx="2078134" cy="1389210"/>
      </dsp:txXfrm>
    </dsp:sp>
    <dsp:sp modelId="{532A76B0-B340-494A-AA41-118C3FC32EB7}">
      <dsp:nvSpPr>
        <dsp:cNvPr id="0" name=""/>
        <dsp:cNvSpPr/>
      </dsp:nvSpPr>
      <dsp:spPr>
        <a:xfrm rot="5400000">
          <a:off x="-282945" y="2391216"/>
          <a:ext cx="1325404" cy="641402"/>
        </a:xfrm>
        <a:prstGeom prst="chevron">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Font typeface="Arial" panose="020B0604020202020204" pitchFamily="34" charset="0"/>
            <a:buNone/>
          </a:pPr>
          <a:r>
            <a:rPr lang="en-US" sz="1200" kern="1200" dirty="0">
              <a:latin typeface="Arial" panose="020B0604020202020204" pitchFamily="34" charset="0"/>
              <a:cs typeface="Arial" panose="020B0604020202020204" pitchFamily="34" charset="0"/>
            </a:rPr>
            <a:t>The Units of Lungs</a:t>
          </a:r>
          <a:endParaRPr lang="en-GB" sz="1200" kern="1200" dirty="0">
            <a:latin typeface="Arial" panose="020B0604020202020204" pitchFamily="34" charset="0"/>
            <a:cs typeface="Arial" panose="020B0604020202020204" pitchFamily="34" charset="0"/>
          </a:endParaRPr>
        </a:p>
      </dsp:txBody>
      <dsp:txXfrm rot="-5400000">
        <a:off x="59056" y="2369916"/>
        <a:ext cx="641402" cy="684002"/>
      </dsp:txXfrm>
    </dsp:sp>
    <dsp:sp modelId="{EFFD5086-A614-4ECE-8A11-D4DA3AF01496}">
      <dsp:nvSpPr>
        <dsp:cNvPr id="0" name=""/>
        <dsp:cNvSpPr/>
      </dsp:nvSpPr>
      <dsp:spPr>
        <a:xfrm rot="5400000">
          <a:off x="1365258" y="1414639"/>
          <a:ext cx="1064822" cy="2153287"/>
        </a:xfrm>
        <a:prstGeom prst="round2Same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ctr" defTabSz="533400">
            <a:lnSpc>
              <a:spcPct val="90000"/>
            </a:lnSpc>
            <a:spcBef>
              <a:spcPct val="0"/>
            </a:spcBef>
            <a:spcAft>
              <a:spcPct val="15000"/>
            </a:spcAft>
            <a:buFont typeface="Arial" panose="020B0604020202020204" pitchFamily="34" charset="0"/>
            <a:buNone/>
          </a:pPr>
          <a:r>
            <a:rPr lang="en-US" sz="1200" kern="1200" dirty="0">
              <a:latin typeface="Arial" panose="020B0604020202020204" pitchFamily="34" charset="0"/>
              <a:cs typeface="Arial" panose="020B0604020202020204" pitchFamily="34" charset="0"/>
            </a:rPr>
            <a:t>Bronchi and bronchioles
Air sacs (alveoli)</a:t>
          </a:r>
          <a:endParaRPr lang="en-GB" sz="1200" kern="1200" dirty="0">
            <a:latin typeface="Arial" panose="020B0604020202020204" pitchFamily="34" charset="0"/>
            <a:cs typeface="Arial" panose="020B0604020202020204" pitchFamily="34" charset="0"/>
          </a:endParaRPr>
        </a:p>
      </dsp:txBody>
      <dsp:txXfrm rot="-5400000">
        <a:off x="821026" y="2010851"/>
        <a:ext cx="2101307" cy="9608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E81BE7-FE2F-44D0-9C76-4BE45874A603}">
      <dsp:nvSpPr>
        <dsp:cNvPr id="0" name=""/>
        <dsp:cNvSpPr/>
      </dsp:nvSpPr>
      <dsp:spPr>
        <a:xfrm>
          <a:off x="0" y="8673"/>
          <a:ext cx="6535924" cy="580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dirty="0"/>
            <a:t>Asthma: What, Prevalence, How to Manage </a:t>
          </a:r>
          <a:endParaRPr lang="en-GB" sz="1100" kern="1200" dirty="0"/>
        </a:p>
      </dsp:txBody>
      <dsp:txXfrm>
        <a:off x="28329" y="37002"/>
        <a:ext cx="6479266" cy="523662"/>
      </dsp:txXfrm>
    </dsp:sp>
    <dsp:sp modelId="{1BFCCE88-947C-41CF-B7B6-9B577AACC85C}">
      <dsp:nvSpPr>
        <dsp:cNvPr id="0" name=""/>
        <dsp:cNvSpPr/>
      </dsp:nvSpPr>
      <dsp:spPr>
        <a:xfrm>
          <a:off x="0" y="588993"/>
          <a:ext cx="6535924" cy="52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7516" tIns="13970" rIns="78232" bIns="13970" numCol="1" spcCol="1270" anchor="t" anchorCtr="0">
          <a:noAutofit/>
        </a:bodyPr>
        <a:lstStyle/>
        <a:p>
          <a:pPr marL="57150" lvl="1" indent="-57150" algn="l" defTabSz="488950">
            <a:lnSpc>
              <a:spcPct val="90000"/>
            </a:lnSpc>
            <a:spcBef>
              <a:spcPct val="0"/>
            </a:spcBef>
            <a:spcAft>
              <a:spcPct val="20000"/>
            </a:spcAft>
            <a:buChar char="•"/>
          </a:pPr>
          <a:r>
            <a:rPr lang="en-GB" sz="1100" kern="1200" dirty="0">
              <a:latin typeface="Arial" panose="020B0604020202020204" pitchFamily="34" charset="0"/>
              <a:cs typeface="Arial" panose="020B0604020202020204" pitchFamily="34" charset="0"/>
            </a:rPr>
            <a:t>. Inflammation and subsequent constriction of the airways characterise asthma</a:t>
          </a:r>
        </a:p>
        <a:p>
          <a:pPr marL="57150" lvl="1" indent="-57150" algn="l" defTabSz="488950">
            <a:lnSpc>
              <a:spcPct val="90000"/>
            </a:lnSpc>
            <a:spcBef>
              <a:spcPct val="0"/>
            </a:spcBef>
            <a:spcAft>
              <a:spcPct val="20000"/>
            </a:spcAft>
            <a:buChar char="•"/>
          </a:pPr>
          <a:r>
            <a:rPr lang="en-US" sz="1100" kern="1200" dirty="0">
              <a:latin typeface="Arial" panose="020B0604020202020204" pitchFamily="34" charset="0"/>
              <a:cs typeface="Arial" panose="020B0604020202020204" pitchFamily="34" charset="0"/>
            </a:rPr>
            <a:t>12% of Total UK Population</a:t>
          </a:r>
          <a:endParaRPr lang="en-GB" sz="1100" kern="1200" dirty="0">
            <a:latin typeface="Arial" panose="020B0604020202020204" pitchFamily="34" charset="0"/>
            <a:cs typeface="Arial" panose="020B0604020202020204" pitchFamily="34" charset="0"/>
          </a:endParaRPr>
        </a:p>
        <a:p>
          <a:pPr marL="57150" lvl="1" indent="-57150" algn="l" defTabSz="488950">
            <a:lnSpc>
              <a:spcPct val="90000"/>
            </a:lnSpc>
            <a:spcBef>
              <a:spcPct val="0"/>
            </a:spcBef>
            <a:spcAft>
              <a:spcPct val="20000"/>
            </a:spcAft>
            <a:buChar char="•"/>
          </a:pPr>
          <a:endParaRPr lang="en-GB" sz="1100" kern="1200" dirty="0">
            <a:latin typeface="Arial" panose="020B0604020202020204" pitchFamily="34" charset="0"/>
            <a:cs typeface="Arial" panose="020B0604020202020204" pitchFamily="34" charset="0"/>
          </a:endParaRPr>
        </a:p>
      </dsp:txBody>
      <dsp:txXfrm>
        <a:off x="0" y="588993"/>
        <a:ext cx="6535924" cy="5294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BDA3F0-0096-47BC-8AA5-6E86D81F8C3B}">
      <dsp:nvSpPr>
        <dsp:cNvPr id="0" name=""/>
        <dsp:cNvSpPr/>
      </dsp:nvSpPr>
      <dsp:spPr>
        <a:xfrm>
          <a:off x="7180" y="269417"/>
          <a:ext cx="787156" cy="1941398"/>
        </a:xfrm>
        <a:prstGeom prst="roundRect">
          <a:avLst>
            <a:gd name="adj" fmla="val 10000"/>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Font typeface="Wingdings" panose="05000000000000000000" pitchFamily="2" charset="2"/>
            <a:buNone/>
          </a:pPr>
          <a:r>
            <a:rPr lang="en-GB" sz="1050" kern="1200">
              <a:latin typeface="Arial" panose="020B0604020202020204" pitchFamily="34" charset="0"/>
              <a:cs typeface="Arial" panose="020B0604020202020204" pitchFamily="34" charset="0"/>
            </a:rPr>
            <a:t>First, low-dose inhaled corticosteroids and formoterol are the preferred controller.</a:t>
          </a:r>
        </a:p>
      </dsp:txBody>
      <dsp:txXfrm>
        <a:off x="30235" y="292472"/>
        <a:ext cx="741046" cy="1895288"/>
      </dsp:txXfrm>
    </dsp:sp>
    <dsp:sp modelId="{A90F3375-8AD6-414D-9093-1DE8234B0729}">
      <dsp:nvSpPr>
        <dsp:cNvPr id="0" name=""/>
        <dsp:cNvSpPr/>
      </dsp:nvSpPr>
      <dsp:spPr>
        <a:xfrm>
          <a:off x="900273" y="1108754"/>
          <a:ext cx="224587" cy="262724"/>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GB" sz="1050" kern="1200">
            <a:latin typeface="Arial" panose="020B0604020202020204" pitchFamily="34" charset="0"/>
            <a:cs typeface="Arial" panose="020B0604020202020204" pitchFamily="34" charset="0"/>
          </a:endParaRPr>
        </a:p>
      </dsp:txBody>
      <dsp:txXfrm>
        <a:off x="900273" y="1161299"/>
        <a:ext cx="157211" cy="157634"/>
      </dsp:txXfrm>
    </dsp:sp>
    <dsp:sp modelId="{C5343476-1A32-4FD4-A64F-7D1DB441AA71}">
      <dsp:nvSpPr>
        <dsp:cNvPr id="0" name=""/>
        <dsp:cNvSpPr/>
      </dsp:nvSpPr>
      <dsp:spPr>
        <a:xfrm>
          <a:off x="1218085" y="269417"/>
          <a:ext cx="1059372" cy="1941398"/>
        </a:xfrm>
        <a:prstGeom prst="roundRect">
          <a:avLst>
            <a:gd name="adj" fmla="val 10000"/>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Second, inhaled low-dose corticosteroids daily and short-acting beta 2 agonists as required are the most effective controls.</a:t>
          </a:r>
        </a:p>
      </dsp:txBody>
      <dsp:txXfrm>
        <a:off x="1249113" y="300445"/>
        <a:ext cx="997316" cy="1879342"/>
      </dsp:txXfrm>
    </dsp:sp>
    <dsp:sp modelId="{61EAC1C7-C857-4D61-A78E-6EDF4A35D171}">
      <dsp:nvSpPr>
        <dsp:cNvPr id="0" name=""/>
        <dsp:cNvSpPr/>
      </dsp:nvSpPr>
      <dsp:spPr>
        <a:xfrm>
          <a:off x="2383395" y="1108754"/>
          <a:ext cx="224587" cy="262724"/>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GB" sz="1050" kern="1200">
            <a:latin typeface="Arial" panose="020B0604020202020204" pitchFamily="34" charset="0"/>
            <a:cs typeface="Arial" panose="020B0604020202020204" pitchFamily="34" charset="0"/>
          </a:endParaRPr>
        </a:p>
      </dsp:txBody>
      <dsp:txXfrm>
        <a:off x="2383395" y="1161299"/>
        <a:ext cx="157211" cy="157634"/>
      </dsp:txXfrm>
    </dsp:sp>
    <dsp:sp modelId="{4EEB7A65-5F99-430A-BD1B-E7C7D6C141F7}">
      <dsp:nvSpPr>
        <dsp:cNvPr id="0" name=""/>
        <dsp:cNvSpPr/>
      </dsp:nvSpPr>
      <dsp:spPr>
        <a:xfrm>
          <a:off x="2701207" y="269417"/>
          <a:ext cx="1059372" cy="1941398"/>
        </a:xfrm>
        <a:prstGeom prst="roundRect">
          <a:avLst>
            <a:gd name="adj" fmla="val 10000"/>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latin typeface="Arial" panose="020B0604020202020204" pitchFamily="34" charset="0"/>
              <a:cs typeface="Arial" panose="020B0604020202020204" pitchFamily="34" charset="0"/>
            </a:rPr>
            <a:t>Third, low-dose inhaled corticosteroids and long-acting beta 2 agonists, together with short-acting beta 2 agonists if required, are the most effective controllers.</a:t>
          </a:r>
          <a:endParaRPr lang="en-GB" sz="1050" kern="1200" dirty="0">
            <a:latin typeface="Arial" panose="020B0604020202020204" pitchFamily="34" charset="0"/>
            <a:cs typeface="Arial" panose="020B0604020202020204" pitchFamily="34" charset="0"/>
          </a:endParaRPr>
        </a:p>
      </dsp:txBody>
      <dsp:txXfrm>
        <a:off x="2732235" y="300445"/>
        <a:ext cx="997316" cy="1879342"/>
      </dsp:txXfrm>
    </dsp:sp>
    <dsp:sp modelId="{444F239E-DBE0-4BEA-B79C-8BA5D8640B49}">
      <dsp:nvSpPr>
        <dsp:cNvPr id="0" name=""/>
        <dsp:cNvSpPr/>
      </dsp:nvSpPr>
      <dsp:spPr>
        <a:xfrm>
          <a:off x="3866518" y="1108754"/>
          <a:ext cx="224587" cy="262724"/>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GB" sz="1050" kern="1200">
            <a:latin typeface="Arial" panose="020B0604020202020204" pitchFamily="34" charset="0"/>
            <a:cs typeface="Arial" panose="020B0604020202020204" pitchFamily="34" charset="0"/>
          </a:endParaRPr>
        </a:p>
      </dsp:txBody>
      <dsp:txXfrm>
        <a:off x="3866518" y="1161299"/>
        <a:ext cx="157211" cy="157634"/>
      </dsp:txXfrm>
    </dsp:sp>
    <dsp:sp modelId="{0F2A2161-9293-436E-8182-5C89610FA970}">
      <dsp:nvSpPr>
        <dsp:cNvPr id="0" name=""/>
        <dsp:cNvSpPr/>
      </dsp:nvSpPr>
      <dsp:spPr>
        <a:xfrm>
          <a:off x="4184329" y="269417"/>
          <a:ext cx="1059372" cy="1941398"/>
        </a:xfrm>
        <a:prstGeom prst="roundRect">
          <a:avLst>
            <a:gd name="adj" fmla="val 10000"/>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latin typeface="Arial" panose="020B0604020202020204" pitchFamily="34" charset="0"/>
              <a:cs typeface="Arial" panose="020B0604020202020204" pitchFamily="34" charset="0"/>
            </a:rPr>
            <a:t>Fourth, a medium-dose inhaled corticosteroid, a long-acting beta 2 agonist, and short-acting beta agonists when required are the optimal controller medications.</a:t>
          </a:r>
          <a:endParaRPr lang="en-GB" sz="1050" kern="1200" dirty="0">
            <a:latin typeface="Arial" panose="020B0604020202020204" pitchFamily="34" charset="0"/>
            <a:cs typeface="Arial" panose="020B0604020202020204" pitchFamily="34" charset="0"/>
          </a:endParaRPr>
        </a:p>
      </dsp:txBody>
      <dsp:txXfrm>
        <a:off x="4215357" y="300445"/>
        <a:ext cx="997316" cy="1879342"/>
      </dsp:txXfrm>
    </dsp:sp>
    <dsp:sp modelId="{6668600D-0F5C-4ED6-B2B3-4DFA37BFCF14}">
      <dsp:nvSpPr>
        <dsp:cNvPr id="0" name=""/>
        <dsp:cNvSpPr/>
      </dsp:nvSpPr>
      <dsp:spPr>
        <a:xfrm>
          <a:off x="5349640" y="1108754"/>
          <a:ext cx="224587" cy="262724"/>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GB" sz="1050" kern="1200">
            <a:latin typeface="Arial" panose="020B0604020202020204" pitchFamily="34" charset="0"/>
            <a:cs typeface="Arial" panose="020B0604020202020204" pitchFamily="34" charset="0"/>
          </a:endParaRPr>
        </a:p>
      </dsp:txBody>
      <dsp:txXfrm>
        <a:off x="5349640" y="1161299"/>
        <a:ext cx="157211" cy="157634"/>
      </dsp:txXfrm>
    </dsp:sp>
    <dsp:sp modelId="{FC77FA98-CDF4-4D7A-A9C3-E81F76068E87}">
      <dsp:nvSpPr>
        <dsp:cNvPr id="0" name=""/>
        <dsp:cNvSpPr/>
      </dsp:nvSpPr>
      <dsp:spPr>
        <a:xfrm>
          <a:off x="5667452" y="269417"/>
          <a:ext cx="1059372" cy="1941398"/>
        </a:xfrm>
        <a:prstGeom prst="roundRect">
          <a:avLst>
            <a:gd name="adj" fmla="val 10000"/>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Fifth, a combination of long-acting beta 2 agonist and anti-</a:t>
          </a:r>
          <a:r>
            <a:rPr lang="en-GB" sz="1050" kern="1200" dirty="0" err="1">
              <a:latin typeface="Arial" panose="020B0604020202020204" pitchFamily="34" charset="0"/>
              <a:cs typeface="Arial" panose="020B0604020202020204" pitchFamily="34" charset="0"/>
            </a:rPr>
            <a:t>IgE</a:t>
          </a:r>
          <a:r>
            <a:rPr lang="en-GB" sz="1050" kern="1200" dirty="0">
              <a:latin typeface="Arial" panose="020B0604020202020204" pitchFamily="34" charset="0"/>
              <a:cs typeface="Arial" panose="020B0604020202020204" pitchFamily="34" charset="0"/>
            </a:rPr>
            <a:t> or a long-acting muscarinic antagonist is breathed at a high dosage.</a:t>
          </a:r>
        </a:p>
      </dsp:txBody>
      <dsp:txXfrm>
        <a:off x="5698480" y="300445"/>
        <a:ext cx="997316" cy="1879342"/>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191"/>
            <a:ext cx="5829300" cy="3448756"/>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5202944"/>
            <a:ext cx="5143500" cy="23916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0D5B606-4840-4428-BDFD-BD8DC0578FEF}" type="datetimeFigureOut">
              <a:rPr lang="en-GB" smtClean="0"/>
              <a:t>15/06/2023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28ECA0-2785-48FD-95BF-C6265CCBF7B5}" type="slidenum">
              <a:rPr lang="en-GB" smtClean="0"/>
              <a:t>‹#›</a:t>
            </a:fld>
            <a:endParaRPr lang="en-GB"/>
          </a:p>
        </p:txBody>
      </p:sp>
    </p:spTree>
    <p:extLst>
      <p:ext uri="{BB962C8B-B14F-4D97-AF65-F5344CB8AC3E}">
        <p14:creationId xmlns:p14="http://schemas.microsoft.com/office/powerpoint/2010/main" val="31754157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D5B606-4840-4428-BDFD-BD8DC0578FEF}" type="datetimeFigureOut">
              <a:rPr lang="en-GB" smtClean="0"/>
              <a:t>15/06/2023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28ECA0-2785-48FD-95BF-C6265CCBF7B5}" type="slidenum">
              <a:rPr lang="en-GB" smtClean="0"/>
              <a:t>‹#›</a:t>
            </a:fld>
            <a:endParaRPr lang="en-GB"/>
          </a:p>
        </p:txBody>
      </p:sp>
    </p:spTree>
    <p:extLst>
      <p:ext uri="{BB962C8B-B14F-4D97-AF65-F5344CB8AC3E}">
        <p14:creationId xmlns:p14="http://schemas.microsoft.com/office/powerpoint/2010/main" val="19694389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469624"/>
            <a:ext cx="5915025" cy="4120620"/>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6629226"/>
            <a:ext cx="5915025" cy="216693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0D5B606-4840-4428-BDFD-BD8DC0578FEF}" type="datetimeFigureOut">
              <a:rPr lang="en-GB" smtClean="0"/>
              <a:t>15/06/2023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28ECA0-2785-48FD-95BF-C6265CCBF7B5}" type="slidenum">
              <a:rPr lang="en-GB" smtClean="0"/>
              <a:t>‹#›</a:t>
            </a:fld>
            <a:endParaRPr lang="en-GB"/>
          </a:p>
        </p:txBody>
      </p:sp>
    </p:spTree>
    <p:extLst>
      <p:ext uri="{BB962C8B-B14F-4D97-AF65-F5344CB8AC3E}">
        <p14:creationId xmlns:p14="http://schemas.microsoft.com/office/powerpoint/2010/main" val="7455122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0D5B606-4840-4428-BDFD-BD8DC0578FEF}" type="datetimeFigureOut">
              <a:rPr lang="en-GB" smtClean="0"/>
              <a:t>15/06/2023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28ECA0-2785-48FD-95BF-C6265CCBF7B5}" type="slidenum">
              <a:rPr lang="en-GB" smtClean="0"/>
              <a:t>‹#›</a:t>
            </a:fld>
            <a:endParaRPr lang="en-GB"/>
          </a:p>
        </p:txBody>
      </p:sp>
    </p:spTree>
    <p:extLst>
      <p:ext uri="{BB962C8B-B14F-4D97-AF65-F5344CB8AC3E}">
        <p14:creationId xmlns:p14="http://schemas.microsoft.com/office/powerpoint/2010/main" val="29413856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527405"/>
            <a:ext cx="5915025" cy="19147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428347"/>
            <a:ext cx="2901255"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1" y="3618442"/>
            <a:ext cx="2901255" cy="53221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428347"/>
            <a:ext cx="2915543"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3" y="3618442"/>
            <a:ext cx="2915543" cy="53221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0D5B606-4840-4428-BDFD-BD8DC0578FEF}" type="datetimeFigureOut">
              <a:rPr lang="en-GB" smtClean="0"/>
              <a:t>15/06/2023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28ECA0-2785-48FD-95BF-C6265CCBF7B5}" type="slidenum">
              <a:rPr lang="en-GB" smtClean="0"/>
              <a:t>‹#›</a:t>
            </a:fld>
            <a:endParaRPr lang="en-GB"/>
          </a:p>
        </p:txBody>
      </p:sp>
    </p:spTree>
    <p:extLst>
      <p:ext uri="{BB962C8B-B14F-4D97-AF65-F5344CB8AC3E}">
        <p14:creationId xmlns:p14="http://schemas.microsoft.com/office/powerpoint/2010/main" val="37361323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0D5B606-4840-4428-BDFD-BD8DC0578FEF}" type="datetimeFigureOut">
              <a:rPr lang="en-GB" smtClean="0"/>
              <a:t>15/06/2023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28ECA0-2785-48FD-95BF-C6265CCBF7B5}" type="slidenum">
              <a:rPr lang="en-GB" smtClean="0"/>
              <a:t>‹#›</a:t>
            </a:fld>
            <a:endParaRPr lang="en-GB"/>
          </a:p>
        </p:txBody>
      </p:sp>
    </p:spTree>
    <p:extLst>
      <p:ext uri="{BB962C8B-B14F-4D97-AF65-F5344CB8AC3E}">
        <p14:creationId xmlns:p14="http://schemas.microsoft.com/office/powerpoint/2010/main" val="3719955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D5B606-4840-4428-BDFD-BD8DC0578FEF}" type="datetimeFigureOut">
              <a:rPr lang="en-GB" smtClean="0"/>
              <a:t>15/06/2023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28ECA0-2785-48FD-95BF-C6265CCBF7B5}" type="slidenum">
              <a:rPr lang="en-GB" smtClean="0"/>
              <a:t>‹#›</a:t>
            </a:fld>
            <a:endParaRPr lang="en-GB"/>
          </a:p>
        </p:txBody>
      </p:sp>
    </p:spTree>
    <p:extLst>
      <p:ext uri="{BB962C8B-B14F-4D97-AF65-F5344CB8AC3E}">
        <p14:creationId xmlns:p14="http://schemas.microsoft.com/office/powerpoint/2010/main" val="17050359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426283"/>
            <a:ext cx="3471863" cy="7039681"/>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0D5B606-4840-4428-BDFD-BD8DC0578FEF}" type="datetimeFigureOut">
              <a:rPr lang="en-GB" smtClean="0"/>
              <a:t>15/06/2023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28ECA0-2785-48FD-95BF-C6265CCBF7B5}" type="slidenum">
              <a:rPr lang="en-GB" smtClean="0"/>
              <a:t>‹#›</a:t>
            </a:fld>
            <a:endParaRPr lang="en-GB"/>
          </a:p>
        </p:txBody>
      </p:sp>
    </p:spTree>
    <p:extLst>
      <p:ext uri="{BB962C8B-B14F-4D97-AF65-F5344CB8AC3E}">
        <p14:creationId xmlns:p14="http://schemas.microsoft.com/office/powerpoint/2010/main" val="24433545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426283"/>
            <a:ext cx="3471863" cy="703968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0D5B606-4840-4428-BDFD-BD8DC0578FEF}" type="datetimeFigureOut">
              <a:rPr lang="en-GB" smtClean="0"/>
              <a:t>15/06/2023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28ECA0-2785-48FD-95BF-C6265CCBF7B5}" type="slidenum">
              <a:rPr lang="en-GB" smtClean="0"/>
              <a:t>‹#›</a:t>
            </a:fld>
            <a:endParaRPr lang="en-GB"/>
          </a:p>
        </p:txBody>
      </p:sp>
    </p:spTree>
    <p:extLst>
      <p:ext uri="{BB962C8B-B14F-4D97-AF65-F5344CB8AC3E}">
        <p14:creationId xmlns:p14="http://schemas.microsoft.com/office/powerpoint/2010/main" val="40280971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D5B606-4840-4428-BDFD-BD8DC0578FEF}" type="datetimeFigureOut">
              <a:rPr lang="en-GB" smtClean="0"/>
              <a:t>15/06/2023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28ECA0-2785-48FD-95BF-C6265CCBF7B5}" type="slidenum">
              <a:rPr lang="en-GB" smtClean="0"/>
              <a:t>‹#›</a:t>
            </a:fld>
            <a:endParaRPr lang="en-GB"/>
          </a:p>
        </p:txBody>
      </p:sp>
    </p:spTree>
    <p:extLst>
      <p:ext uri="{BB962C8B-B14F-4D97-AF65-F5344CB8AC3E}">
        <p14:creationId xmlns:p14="http://schemas.microsoft.com/office/powerpoint/2010/main" val="4177556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03"/>
            <a:ext cx="1478756" cy="839487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527403"/>
            <a:ext cx="4350544" cy="83948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D5B606-4840-4428-BDFD-BD8DC0578FEF}" type="datetimeFigureOut">
              <a:rPr lang="en-GB" smtClean="0"/>
              <a:t>15/06/2023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28ECA0-2785-48FD-95BF-C6265CCBF7B5}" type="slidenum">
              <a:rPr lang="en-GB" smtClean="0"/>
              <a:t>‹#›</a:t>
            </a:fld>
            <a:endParaRPr lang="en-GB"/>
          </a:p>
        </p:txBody>
      </p:sp>
    </p:spTree>
    <p:extLst>
      <p:ext uri="{BB962C8B-B14F-4D97-AF65-F5344CB8AC3E}">
        <p14:creationId xmlns:p14="http://schemas.microsoft.com/office/powerpoint/2010/main" val="3980216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527405"/>
            <a:ext cx="5915025" cy="19147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9181397"/>
            <a:ext cx="1543050" cy="527403"/>
          </a:xfrm>
          <a:prstGeom prst="rect">
            <a:avLst/>
          </a:prstGeom>
        </p:spPr>
        <p:txBody>
          <a:bodyPr vert="horz" lIns="91440" tIns="45720" rIns="91440" bIns="45720" rtlCol="0" anchor="ctr"/>
          <a:lstStyle>
            <a:lvl1pPr algn="l">
              <a:defRPr sz="900">
                <a:solidFill>
                  <a:schemeClr val="tx1">
                    <a:tint val="75000"/>
                  </a:schemeClr>
                </a:solidFill>
              </a:defRPr>
            </a:lvl1pPr>
          </a:lstStyle>
          <a:p>
            <a:fld id="{C0D5B606-4840-4428-BDFD-BD8DC0578FEF}" type="datetimeFigureOut">
              <a:rPr lang="en-GB" smtClean="0"/>
              <a:t>15/06/2023</a:t>
            </a:fld>
            <a:endParaRPr lang="en-GB"/>
          </a:p>
        </p:txBody>
      </p:sp>
      <p:sp>
        <p:nvSpPr>
          <p:cNvPr id="5" name="Footer Placeholder 4"/>
          <p:cNvSpPr>
            <a:spLocks noGrp="1"/>
          </p:cNvSpPr>
          <p:nvPr>
            <p:ph type="ftr" sz="quarter" idx="3"/>
          </p:nvPr>
        </p:nvSpPr>
        <p:spPr>
          <a:xfrm>
            <a:off x="2271713" y="9181397"/>
            <a:ext cx="2314575" cy="52740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43463" y="9181397"/>
            <a:ext cx="1543050" cy="527403"/>
          </a:xfrm>
          <a:prstGeom prst="rect">
            <a:avLst/>
          </a:prstGeom>
        </p:spPr>
        <p:txBody>
          <a:bodyPr vert="horz" lIns="91440" tIns="45720" rIns="91440" bIns="45720" rtlCol="0" anchor="ctr"/>
          <a:lstStyle>
            <a:lvl1pPr algn="r">
              <a:defRPr sz="900">
                <a:solidFill>
                  <a:schemeClr val="tx1">
                    <a:tint val="75000"/>
                  </a:schemeClr>
                </a:solidFill>
              </a:defRPr>
            </a:lvl1pPr>
          </a:lstStyle>
          <a:p>
            <a:fld id="{AB28ECA0-2785-48FD-95BF-C6265CCBF7B5}" type="slidenum">
              <a:rPr lang="en-GB" smtClean="0"/>
              <a:t>‹#›</a:t>
            </a:fld>
            <a:endParaRPr lang="en-GB"/>
          </a:p>
        </p:txBody>
      </p:sp>
    </p:spTree>
    <p:extLst>
      <p:ext uri="{BB962C8B-B14F-4D97-AF65-F5344CB8AC3E}">
        <p14:creationId xmlns:p14="http://schemas.microsoft.com/office/powerpoint/2010/main" val="201255162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2.png"/><Relationship Id="rId18" Type="http://schemas.microsoft.com/office/2007/relationships/diagramDrawing" Target="../diagrams/drawing3.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17" Type="http://schemas.openxmlformats.org/officeDocument/2006/relationships/diagramColors" Target="../diagrams/colors3.xml"/><Relationship Id="rId2" Type="http://schemas.openxmlformats.org/officeDocument/2006/relationships/image" Target="../media/image1.png"/><Relationship Id="rId16" Type="http://schemas.openxmlformats.org/officeDocument/2006/relationships/diagramQuickStyle" Target="../diagrams/quickStyle3.xml"/><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5" Type="http://schemas.openxmlformats.org/officeDocument/2006/relationships/diagramLayout" Target="../diagrams/layout3.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diagramData" Target="../diagrams/data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Respiratory anatomy; drawing shows right lung with upper, middle, and lower lobes; left lung with upper and lower lobes; and the trachea, bronchi, lymph nodes, and diaphragm. Inset shows bronchioles, alveoli, artery, and vein.">
            <a:extLst>
              <a:ext uri="{FF2B5EF4-FFF2-40B4-BE49-F238E27FC236}">
                <a16:creationId xmlns:a16="http://schemas.microsoft.com/office/drawing/2014/main" id="{FCAA675D-15B7-5BB3-9A4C-693A59EB3B9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466" t="13290" r="4008" b="8424"/>
          <a:stretch/>
        </p:blipFill>
        <p:spPr bwMode="auto">
          <a:xfrm>
            <a:off x="3466044" y="3945274"/>
            <a:ext cx="3289033" cy="310854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48044D1-928F-6016-1344-9AA2E61B78AA}"/>
              </a:ext>
            </a:extLst>
          </p:cNvPr>
          <p:cNvSpPr txBox="1"/>
          <p:nvPr/>
        </p:nvSpPr>
        <p:spPr>
          <a:xfrm>
            <a:off x="-8256" y="-2239527"/>
            <a:ext cx="6874512" cy="2225994"/>
          </a:xfrm>
          <a:prstGeom prst="rect">
            <a:avLst/>
          </a:prstGeom>
          <a:solidFill>
            <a:schemeClr val="accent1">
              <a:lumMod val="20000"/>
              <a:lumOff val="80000"/>
            </a:schemeClr>
          </a:solidFill>
        </p:spPr>
        <p:txBody>
          <a:bodyPr wrap="square" rtlCol="0">
            <a:spAutoFit/>
          </a:bodyPr>
          <a:lstStyle/>
          <a:p>
            <a:pPr algn="just"/>
            <a:r>
              <a:rPr lang="en-US" sz="1247" b="1" dirty="0">
                <a:solidFill>
                  <a:srgbClr val="002060"/>
                </a:solidFill>
                <a:latin typeface="Arial" panose="020B0604020202020204" pitchFamily="34" charset="0"/>
                <a:cs typeface="Arial" panose="020B0604020202020204" pitchFamily="34" charset="0"/>
              </a:rPr>
              <a:t>An Overview of the respiratory system and the Asthma Management</a:t>
            </a:r>
          </a:p>
          <a:p>
            <a:pPr algn="just"/>
            <a:endParaRPr lang="en-US" sz="1137" b="1" dirty="0">
              <a:solidFill>
                <a:srgbClr val="002060"/>
              </a:solidFill>
              <a:latin typeface="Arial" panose="020B0604020202020204" pitchFamily="34" charset="0"/>
              <a:cs typeface="Arial" panose="020B0604020202020204" pitchFamily="34" charset="0"/>
            </a:endParaRPr>
          </a:p>
          <a:p>
            <a:pPr algn="just"/>
            <a:endParaRPr lang="en-US" sz="1137" b="1" dirty="0">
              <a:solidFill>
                <a:srgbClr val="002060"/>
              </a:solidFill>
              <a:latin typeface="Arial" panose="020B0604020202020204" pitchFamily="34" charset="0"/>
              <a:cs typeface="Arial" panose="020B0604020202020204" pitchFamily="34" charset="0"/>
            </a:endParaRPr>
          </a:p>
          <a:p>
            <a:pPr algn="just"/>
            <a:r>
              <a:rPr lang="en-US" sz="1137" b="1" dirty="0">
                <a:solidFill>
                  <a:srgbClr val="002060"/>
                </a:solidFill>
                <a:latin typeface="Arial" panose="020B0604020202020204" pitchFamily="34" charset="0"/>
                <a:cs typeface="Arial" panose="020B0604020202020204" pitchFamily="34" charset="0"/>
              </a:rPr>
              <a:t>Student ID: 2123016</a:t>
            </a:r>
          </a:p>
          <a:p>
            <a:pPr algn="just"/>
            <a:r>
              <a:rPr lang="en-US" sz="1137" b="1" dirty="0">
                <a:solidFill>
                  <a:srgbClr val="002060"/>
                </a:solidFill>
                <a:latin typeface="Arial" panose="020B0604020202020204" pitchFamily="34" charset="0"/>
                <a:cs typeface="Arial" panose="020B0604020202020204" pitchFamily="34" charset="0"/>
              </a:rPr>
              <a:t>Student name: Margarita Chaparova</a:t>
            </a:r>
          </a:p>
          <a:p>
            <a:pPr algn="just"/>
            <a:r>
              <a:rPr lang="en-US" sz="1137" b="1" dirty="0">
                <a:solidFill>
                  <a:srgbClr val="002060"/>
                </a:solidFill>
                <a:latin typeface="Arial" panose="020B0604020202020204" pitchFamily="34" charset="0"/>
                <a:cs typeface="Arial" panose="020B0604020202020204" pitchFamily="34" charset="0"/>
              </a:rPr>
              <a:t>Module Lector: Gillian Weaver</a:t>
            </a:r>
          </a:p>
          <a:p>
            <a:pPr algn="just"/>
            <a:r>
              <a:rPr lang="en-US" sz="1137" b="1" dirty="0">
                <a:solidFill>
                  <a:srgbClr val="002060"/>
                </a:solidFill>
                <a:latin typeface="Arial" panose="020B0604020202020204" pitchFamily="34" charset="0"/>
                <a:cs typeface="Arial" panose="020B0604020202020204" pitchFamily="34" charset="0"/>
              </a:rPr>
              <a:t> Introduction to Physiology: BMHP5003_BIRM</a:t>
            </a:r>
          </a:p>
          <a:p>
            <a:pPr algn="just"/>
            <a:endParaRPr lang="en-US" sz="1137" b="1" dirty="0">
              <a:solidFill>
                <a:srgbClr val="002060"/>
              </a:solidFill>
              <a:latin typeface="Arial" panose="020B0604020202020204" pitchFamily="34" charset="0"/>
              <a:cs typeface="Arial" panose="020B0604020202020204" pitchFamily="34" charset="0"/>
            </a:endParaRPr>
          </a:p>
          <a:p>
            <a:pPr algn="just"/>
            <a:endParaRPr lang="en-US" sz="1137" b="1" dirty="0">
              <a:solidFill>
                <a:srgbClr val="002060"/>
              </a:solidFill>
              <a:latin typeface="Arial" panose="020B0604020202020204" pitchFamily="34" charset="0"/>
              <a:cs typeface="Arial" panose="020B0604020202020204" pitchFamily="34" charset="0"/>
            </a:endParaRPr>
          </a:p>
          <a:p>
            <a:pPr algn="just"/>
            <a:endParaRPr lang="en-US" sz="1137" b="1" dirty="0">
              <a:solidFill>
                <a:srgbClr val="002060"/>
              </a:solidFill>
              <a:latin typeface="Arial" panose="020B0604020202020204" pitchFamily="34" charset="0"/>
              <a:cs typeface="Arial" panose="020B0604020202020204" pitchFamily="34" charset="0"/>
            </a:endParaRPr>
          </a:p>
          <a:p>
            <a:pPr algn="just"/>
            <a:endParaRPr lang="en-US" sz="1137" b="1" dirty="0">
              <a:solidFill>
                <a:srgbClr val="002060"/>
              </a:solidFill>
              <a:latin typeface="Arial" panose="020B0604020202020204" pitchFamily="34" charset="0"/>
              <a:cs typeface="Arial" panose="020B0604020202020204" pitchFamily="34" charset="0"/>
            </a:endParaRPr>
          </a:p>
          <a:p>
            <a:pPr algn="just"/>
            <a:r>
              <a:rPr lang="en-US" sz="1247" b="1" dirty="0">
                <a:solidFill>
                  <a:srgbClr val="002060"/>
                </a:solidFill>
                <a:latin typeface="Arial" panose="020B0604020202020204" pitchFamily="34" charset="0"/>
                <a:cs typeface="Arial" panose="020B0604020202020204" pitchFamily="34" charset="0"/>
              </a:rPr>
              <a:t>  </a:t>
            </a:r>
            <a:endParaRPr lang="en-GB" sz="1247" b="1" dirty="0">
              <a:solidFill>
                <a:srgbClr val="00206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8E30CA-004F-20D4-9FEF-32A0D5915C97}"/>
              </a:ext>
            </a:extLst>
          </p:cNvPr>
          <p:cNvSpPr txBox="1"/>
          <p:nvPr/>
        </p:nvSpPr>
        <p:spPr>
          <a:xfrm>
            <a:off x="0" y="286147"/>
            <a:ext cx="3491445" cy="3139321"/>
          </a:xfrm>
          <a:prstGeom prst="rect">
            <a:avLst/>
          </a:prstGeom>
          <a:noFill/>
        </p:spPr>
        <p:txBody>
          <a:bodyPr wrap="square">
            <a:spAutoFit/>
          </a:bodyPr>
          <a:lstStyle/>
          <a:p>
            <a:pPr algn="just"/>
            <a:r>
              <a:rPr lang="en-GB" sz="1100" dirty="0">
                <a:latin typeface="Arial" panose="020B0604020202020204" pitchFamily="34" charset="0"/>
                <a:cs typeface="Arial" panose="020B0604020202020204" pitchFamily="34" charset="0"/>
              </a:rPr>
              <a:t>Functionally, the respiratory system may be divided into two zones: the conducting zones, which run from the nose to the bronchioles, providing a pathway for the propagation of the inhaled gases, and the respiratory zones, which run from the alveolar duct to the alveoli and are where the gas exchange occurs. </a:t>
            </a:r>
          </a:p>
          <a:p>
            <a:pPr algn="just"/>
            <a:r>
              <a:rPr lang="en-GB" sz="1100" dirty="0">
                <a:latin typeface="Arial" panose="020B0604020202020204" pitchFamily="34" charset="0"/>
                <a:cs typeface="Arial" panose="020B0604020202020204" pitchFamily="34" charset="0"/>
              </a:rPr>
              <a:t>Anatomically, the respiratory system may be broken down into two sections: the upper respiratory tract (organs located outside the thorax, including the nose and the throat, as well as the larynx), and the lower respiratory tract (organs located inside the thorax, including the trachea, the bronchi, the bronchioles, the alveolar duct, and the alveoli).The organs that are essential for breathing are located inside the respiratory system. This system's ability to promote gas exchange between the external environment into the circulatory system is one of the most fundamental functions it has. </a:t>
            </a:r>
          </a:p>
        </p:txBody>
      </p:sp>
      <p:graphicFrame>
        <p:nvGraphicFramePr>
          <p:cNvPr id="5" name="Diagram 4">
            <a:extLst>
              <a:ext uri="{FF2B5EF4-FFF2-40B4-BE49-F238E27FC236}">
                <a16:creationId xmlns:a16="http://schemas.microsoft.com/office/drawing/2014/main" id="{309BD317-2084-CF98-5EA1-B94B44A914AD}"/>
              </a:ext>
            </a:extLst>
          </p:cNvPr>
          <p:cNvGraphicFramePr/>
          <p:nvPr>
            <p:extLst>
              <p:ext uri="{D42A27DB-BD31-4B8C-83A1-F6EECF244321}">
                <p14:modId xmlns:p14="http://schemas.microsoft.com/office/powerpoint/2010/main" val="3955825839"/>
              </p:ext>
            </p:extLst>
          </p:nvPr>
        </p:nvGraphicFramePr>
        <p:xfrm>
          <a:off x="3656809" y="137747"/>
          <a:ext cx="3035826" cy="38164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EFFA611E-D6E7-33B5-6694-8909968AF50F}"/>
              </a:ext>
            </a:extLst>
          </p:cNvPr>
          <p:cNvGraphicFramePr/>
          <p:nvPr>
            <p:extLst>
              <p:ext uri="{D42A27DB-BD31-4B8C-83A1-F6EECF244321}">
                <p14:modId xmlns:p14="http://schemas.microsoft.com/office/powerpoint/2010/main" val="4120921691"/>
              </p:ext>
            </p:extLst>
          </p:nvPr>
        </p:nvGraphicFramePr>
        <p:xfrm>
          <a:off x="198082" y="6997811"/>
          <a:ext cx="6535924" cy="112707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8" name="Picture 7">
            <a:extLst>
              <a:ext uri="{FF2B5EF4-FFF2-40B4-BE49-F238E27FC236}">
                <a16:creationId xmlns:a16="http://schemas.microsoft.com/office/drawing/2014/main" id="{3817723E-AE65-1568-B298-8068F92410D3}"/>
              </a:ext>
            </a:extLst>
          </p:cNvPr>
          <p:cNvPicPr>
            <a:picLocks noChangeAspect="1"/>
          </p:cNvPicPr>
          <p:nvPr/>
        </p:nvPicPr>
        <p:blipFill>
          <a:blip r:embed="rId13"/>
          <a:stretch>
            <a:fillRect/>
          </a:stretch>
        </p:blipFill>
        <p:spPr>
          <a:xfrm>
            <a:off x="-16512" y="4039031"/>
            <a:ext cx="3460859" cy="2514167"/>
          </a:xfrm>
          <a:prstGeom prst="rect">
            <a:avLst/>
          </a:prstGeom>
        </p:spPr>
      </p:pic>
      <p:sp>
        <p:nvSpPr>
          <p:cNvPr id="10" name="TextBox 9">
            <a:extLst>
              <a:ext uri="{FF2B5EF4-FFF2-40B4-BE49-F238E27FC236}">
                <a16:creationId xmlns:a16="http://schemas.microsoft.com/office/drawing/2014/main" id="{2D0307CB-369E-266A-D374-04B1BC4C64A9}"/>
              </a:ext>
            </a:extLst>
          </p:cNvPr>
          <p:cNvSpPr txBox="1"/>
          <p:nvPr/>
        </p:nvSpPr>
        <p:spPr>
          <a:xfrm>
            <a:off x="0" y="6592156"/>
            <a:ext cx="3289033" cy="461665"/>
          </a:xfrm>
          <a:prstGeom prst="rect">
            <a:avLst/>
          </a:prstGeom>
          <a:noFill/>
        </p:spPr>
        <p:txBody>
          <a:bodyPr wrap="square">
            <a:spAutoFit/>
          </a:bodyPr>
          <a:lstStyle/>
          <a:p>
            <a:pPr algn="ctr"/>
            <a:r>
              <a:rPr lang="en-GB" sz="1200" dirty="0">
                <a:latin typeface="Arial" panose="020B0604020202020204" pitchFamily="34" charset="0"/>
                <a:cs typeface="Arial" panose="020B0604020202020204" pitchFamily="34" charset="0"/>
              </a:rPr>
              <a:t>(Image Source: British Lung Foundation, 2022)</a:t>
            </a:r>
            <a:endParaRPr lang="en-GB" sz="1200" dirty="0"/>
          </a:p>
        </p:txBody>
      </p:sp>
      <p:graphicFrame>
        <p:nvGraphicFramePr>
          <p:cNvPr id="13" name="Diagram 12">
            <a:extLst>
              <a:ext uri="{FF2B5EF4-FFF2-40B4-BE49-F238E27FC236}">
                <a16:creationId xmlns:a16="http://schemas.microsoft.com/office/drawing/2014/main" id="{B326FCA4-3BD2-1227-2345-E99437C2E919}"/>
              </a:ext>
            </a:extLst>
          </p:cNvPr>
          <p:cNvGraphicFramePr/>
          <p:nvPr>
            <p:extLst>
              <p:ext uri="{D42A27DB-BD31-4B8C-83A1-F6EECF244321}">
                <p14:modId xmlns:p14="http://schemas.microsoft.com/office/powerpoint/2010/main" val="2541920109"/>
              </p:ext>
            </p:extLst>
          </p:nvPr>
        </p:nvGraphicFramePr>
        <p:xfrm>
          <a:off x="123993" y="7715782"/>
          <a:ext cx="6734005" cy="2480233"/>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sp>
        <p:nvSpPr>
          <p:cNvPr id="15" name="TextBox 14">
            <a:extLst>
              <a:ext uri="{FF2B5EF4-FFF2-40B4-BE49-F238E27FC236}">
                <a16:creationId xmlns:a16="http://schemas.microsoft.com/office/drawing/2014/main" id="{34AB0E0A-E5CD-1F74-A4A5-74C23E48D94F}"/>
              </a:ext>
            </a:extLst>
          </p:cNvPr>
          <p:cNvSpPr txBox="1"/>
          <p:nvPr/>
        </p:nvSpPr>
        <p:spPr>
          <a:xfrm>
            <a:off x="-38210" y="3505292"/>
            <a:ext cx="6896209" cy="600164"/>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After travelling via the alveoli and into the network of capillaries, oxygen is then able to enter the artery system and finally perfuse the tissue. To provide a brief overview, the system is comprised of the organs listed below.</a:t>
            </a:r>
            <a:endParaRPr lang="en-GB" sz="1100" dirty="0"/>
          </a:p>
        </p:txBody>
      </p:sp>
    </p:spTree>
    <p:extLst>
      <p:ext uri="{BB962C8B-B14F-4D97-AF65-F5344CB8AC3E}">
        <p14:creationId xmlns:p14="http://schemas.microsoft.com/office/powerpoint/2010/main" val="1745447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DFF1B7E-9451-7137-2CDE-A6E52D2F0E59}"/>
              </a:ext>
            </a:extLst>
          </p:cNvPr>
          <p:cNvSpPr txBox="1"/>
          <p:nvPr/>
        </p:nvSpPr>
        <p:spPr>
          <a:xfrm>
            <a:off x="0" y="0"/>
            <a:ext cx="6858000" cy="6416437"/>
          </a:xfrm>
          <a:prstGeom prst="rect">
            <a:avLst/>
          </a:prstGeom>
          <a:noFill/>
        </p:spPr>
        <p:txBody>
          <a:bodyPr wrap="square">
            <a:spAutoFit/>
          </a:bodyPr>
          <a:lstStyle/>
          <a:p>
            <a:pPr marL="0" marR="0">
              <a:lnSpc>
                <a:spcPct val="150000"/>
              </a:lnSpc>
              <a:spcBef>
                <a:spcPts val="0"/>
              </a:spcBef>
              <a:spcAft>
                <a:spcPts val="800"/>
              </a:spcAft>
            </a:pPr>
            <a:r>
              <a:rPr lang="en-GB" sz="1200" kern="100" dirty="0">
                <a:effectLst/>
                <a:latin typeface="Arial" panose="020B0604020202020204" pitchFamily="34" charset="0"/>
                <a:ea typeface="Malgun Gothic" panose="020B0503020000020004" pitchFamily="34" charset="-127"/>
                <a:cs typeface="Arial" panose="020B0604020202020204" pitchFamily="34" charset="0"/>
              </a:rPr>
              <a:t>References</a:t>
            </a:r>
          </a:p>
          <a:p>
            <a:pPr marL="0" marR="0">
              <a:lnSpc>
                <a:spcPct val="107000"/>
              </a:lnSpc>
              <a:spcBef>
                <a:spcPts val="0"/>
              </a:spcBef>
              <a:spcAft>
                <a:spcPts val="800"/>
              </a:spcAft>
            </a:pPr>
            <a:r>
              <a:rPr lang="en-GB" sz="1200" i="1" kern="100" dirty="0">
                <a:effectLst/>
                <a:latin typeface="Arial" panose="020B0604020202020204" pitchFamily="34" charset="0"/>
                <a:ea typeface="Malgun Gothic" panose="020B0503020000020004" pitchFamily="34" charset="-127"/>
                <a:cs typeface="Arial" panose="020B0604020202020204" pitchFamily="34" charset="0"/>
              </a:rPr>
              <a:t>Anatomy of the Respiratory System - Health </a:t>
            </a:r>
            <a:r>
              <a:rPr lang="en-GB" sz="1200" i="1" kern="100" dirty="0" err="1">
                <a:effectLst/>
                <a:latin typeface="Arial" panose="020B0604020202020204" pitchFamily="34" charset="0"/>
                <a:ea typeface="Malgun Gothic" panose="020B0503020000020004" pitchFamily="34" charset="-127"/>
                <a:cs typeface="Arial" panose="020B0604020202020204" pitchFamily="34" charset="0"/>
              </a:rPr>
              <a:t>Encyclopedia</a:t>
            </a:r>
            <a:r>
              <a:rPr lang="en-GB" sz="1200" i="1" kern="100" dirty="0">
                <a:effectLst/>
                <a:latin typeface="Arial" panose="020B0604020202020204" pitchFamily="34" charset="0"/>
                <a:ea typeface="Malgun Gothic" panose="020B0503020000020004" pitchFamily="34" charset="-127"/>
                <a:cs typeface="Arial" panose="020B0604020202020204" pitchFamily="34" charset="0"/>
              </a:rPr>
              <a:t> - University of Rochester Medical </a:t>
            </a:r>
            <a:r>
              <a:rPr lang="en-GB" sz="1200" i="1" kern="100" dirty="0" err="1">
                <a:effectLst/>
                <a:latin typeface="Arial" panose="020B0604020202020204" pitchFamily="34" charset="0"/>
                <a:ea typeface="Malgun Gothic" panose="020B0503020000020004" pitchFamily="34" charset="-127"/>
                <a:cs typeface="Arial" panose="020B0604020202020204" pitchFamily="34" charset="0"/>
              </a:rPr>
              <a:t>Center</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(no date). Available at: https://www.urmc.rochester.edu/encyclopedia/content.aspx?contentid=p01300&amp;contenttypeid=85 (Accessed: 10 June 2023).</a:t>
            </a:r>
          </a:p>
          <a:p>
            <a:pPr marL="0" marR="0">
              <a:lnSpc>
                <a:spcPct val="107000"/>
              </a:lnSpc>
              <a:spcBef>
                <a:spcPts val="0"/>
              </a:spcBef>
              <a:spcAft>
                <a:spcPts val="800"/>
              </a:spcAft>
            </a:pPr>
            <a:r>
              <a:rPr lang="en-GB" sz="1200" kern="100" dirty="0">
                <a:effectLst/>
                <a:latin typeface="Arial" panose="020B0604020202020204" pitchFamily="34" charset="0"/>
                <a:ea typeface="Malgun Gothic" panose="020B0503020000020004" pitchFamily="34" charset="-127"/>
                <a:cs typeface="Arial" panose="020B0604020202020204" pitchFamily="34" charset="0"/>
              </a:rPr>
              <a:t>British Lung Foundation (2022) </a:t>
            </a:r>
            <a:r>
              <a:rPr lang="en-GB" sz="1200" i="1" kern="100" dirty="0">
                <a:effectLst/>
                <a:latin typeface="Arial" panose="020B0604020202020204" pitchFamily="34" charset="0"/>
                <a:ea typeface="Malgun Gothic" panose="020B0503020000020004" pitchFamily="34" charset="-127"/>
                <a:cs typeface="Arial" panose="020B0604020202020204" pitchFamily="34" charset="0"/>
              </a:rPr>
              <a:t>Asthma statistics | British Lung Foundation</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Available at: https://statistics.blf.org.uk/asthma (Accessed: 14 October 2022).</a:t>
            </a:r>
          </a:p>
          <a:p>
            <a:pPr marL="0" marR="0">
              <a:lnSpc>
                <a:spcPct val="107000"/>
              </a:lnSpc>
              <a:spcBef>
                <a:spcPts val="0"/>
              </a:spcBef>
              <a:spcAft>
                <a:spcPts val="800"/>
              </a:spcAft>
            </a:pPr>
            <a:r>
              <a:rPr lang="en-GB" sz="1200" kern="100" dirty="0">
                <a:effectLst/>
                <a:latin typeface="Arial" panose="020B0604020202020204" pitchFamily="34" charset="0"/>
                <a:ea typeface="Malgun Gothic" panose="020B0503020000020004" pitchFamily="34" charset="-127"/>
                <a:cs typeface="Arial" panose="020B0604020202020204" pitchFamily="34" charset="0"/>
              </a:rPr>
              <a:t>Haddad, M. and Sharma, S. (2022) ‘Physiology, Lung’, in </a:t>
            </a:r>
            <a:r>
              <a:rPr lang="en-GB" sz="1200" i="1" kern="100" dirty="0" err="1">
                <a:effectLst/>
                <a:latin typeface="Arial" panose="020B0604020202020204" pitchFamily="34" charset="0"/>
                <a:ea typeface="Malgun Gothic" panose="020B0503020000020004" pitchFamily="34" charset="-127"/>
                <a:cs typeface="Arial" panose="020B0604020202020204" pitchFamily="34" charset="0"/>
              </a:rPr>
              <a:t>StatPearls</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Treasure Island (FL): </a:t>
            </a:r>
            <a:r>
              <a:rPr lang="en-GB" sz="1200" kern="100" dirty="0" err="1">
                <a:effectLst/>
                <a:latin typeface="Arial" panose="020B0604020202020204" pitchFamily="34" charset="0"/>
                <a:ea typeface="Malgun Gothic" panose="020B0503020000020004" pitchFamily="34" charset="-127"/>
                <a:cs typeface="Arial" panose="020B0604020202020204" pitchFamily="34" charset="0"/>
              </a:rPr>
              <a:t>StatPearls</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Publishing. Available at: http://www.ncbi.nlm.nih.gov/books/NBK545177/ (Accessed: 15 July 2022).</a:t>
            </a:r>
          </a:p>
          <a:p>
            <a:pPr marL="0" marR="0">
              <a:lnSpc>
                <a:spcPct val="107000"/>
              </a:lnSpc>
              <a:spcBef>
                <a:spcPts val="0"/>
              </a:spcBef>
              <a:spcAft>
                <a:spcPts val="800"/>
              </a:spcAft>
            </a:pPr>
            <a:r>
              <a:rPr lang="en-GB" sz="1200" kern="100" dirty="0">
                <a:effectLst/>
                <a:latin typeface="Arial" panose="020B0604020202020204" pitchFamily="34" charset="0"/>
                <a:ea typeface="Malgun Gothic" panose="020B0503020000020004" pitchFamily="34" charset="-127"/>
                <a:cs typeface="Arial" panose="020B0604020202020204" pitchFamily="34" charset="0"/>
              </a:rPr>
              <a:t>Hashmi, M.F., Tariq, M. and </a:t>
            </a:r>
            <a:r>
              <a:rPr lang="en-GB" sz="1200" kern="100" dirty="0" err="1">
                <a:effectLst/>
                <a:latin typeface="Arial" panose="020B0604020202020204" pitchFamily="34" charset="0"/>
                <a:ea typeface="Malgun Gothic" panose="020B0503020000020004" pitchFamily="34" charset="-127"/>
                <a:cs typeface="Arial" panose="020B0604020202020204" pitchFamily="34" charset="0"/>
              </a:rPr>
              <a:t>Cataletto</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M.E. (2023) ‘Asthma’, in </a:t>
            </a:r>
            <a:r>
              <a:rPr lang="en-GB" sz="1200" i="1" kern="100" dirty="0" err="1">
                <a:effectLst/>
                <a:latin typeface="Arial" panose="020B0604020202020204" pitchFamily="34" charset="0"/>
                <a:ea typeface="Malgun Gothic" panose="020B0503020000020004" pitchFamily="34" charset="-127"/>
                <a:cs typeface="Arial" panose="020B0604020202020204" pitchFamily="34" charset="0"/>
              </a:rPr>
              <a:t>StatPearls</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Treasure Island (FL): </a:t>
            </a:r>
            <a:r>
              <a:rPr lang="en-GB" sz="1200" kern="100" dirty="0" err="1">
                <a:effectLst/>
                <a:latin typeface="Arial" panose="020B0604020202020204" pitchFamily="34" charset="0"/>
                <a:ea typeface="Malgun Gothic" panose="020B0503020000020004" pitchFamily="34" charset="-127"/>
                <a:cs typeface="Arial" panose="020B0604020202020204" pitchFamily="34" charset="0"/>
              </a:rPr>
              <a:t>StatPearls</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Publishing. Available at: http://www.ncbi.nlm.nih.gov/books/NBK430901/ (Accessed: 10 June 2023).</a:t>
            </a:r>
          </a:p>
          <a:p>
            <a:pPr marL="0" marR="0">
              <a:lnSpc>
                <a:spcPct val="107000"/>
              </a:lnSpc>
              <a:spcBef>
                <a:spcPts val="0"/>
              </a:spcBef>
              <a:spcAft>
                <a:spcPts val="800"/>
              </a:spcAft>
            </a:pPr>
            <a:r>
              <a:rPr lang="en-GB" sz="1200" kern="100" dirty="0">
                <a:effectLst/>
                <a:latin typeface="Arial" panose="020B0604020202020204" pitchFamily="34" charset="0"/>
                <a:ea typeface="Malgun Gothic" panose="020B0503020000020004" pitchFamily="34" charset="-127"/>
                <a:cs typeface="Arial" panose="020B0604020202020204" pitchFamily="34" charset="0"/>
              </a:rPr>
              <a:t>Mims, J.W. (2015) ‘Asthma: definitions and pathophysiology’, </a:t>
            </a:r>
            <a:r>
              <a:rPr lang="en-GB" sz="1200" i="1" kern="100" dirty="0">
                <a:effectLst/>
                <a:latin typeface="Arial" panose="020B0604020202020204" pitchFamily="34" charset="0"/>
                <a:ea typeface="Malgun Gothic" panose="020B0503020000020004" pitchFamily="34" charset="-127"/>
                <a:cs typeface="Arial" panose="020B0604020202020204" pitchFamily="34" charset="0"/>
              </a:rPr>
              <a:t>International Forum of Allergy &amp; Rhinology</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5 </a:t>
            </a:r>
            <a:r>
              <a:rPr lang="en-GB" sz="1200" kern="100" dirty="0" err="1">
                <a:effectLst/>
                <a:latin typeface="Arial" panose="020B0604020202020204" pitchFamily="34" charset="0"/>
                <a:ea typeface="Malgun Gothic" panose="020B0503020000020004" pitchFamily="34" charset="-127"/>
                <a:cs typeface="Arial" panose="020B0604020202020204" pitchFamily="34" charset="0"/>
              </a:rPr>
              <a:t>Suppl</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1, pp. S2-6. doi:10.1002/alr.21609.</a:t>
            </a:r>
          </a:p>
          <a:p>
            <a:pPr marL="0" marR="0">
              <a:lnSpc>
                <a:spcPct val="107000"/>
              </a:lnSpc>
              <a:spcBef>
                <a:spcPts val="0"/>
              </a:spcBef>
              <a:spcAft>
                <a:spcPts val="800"/>
              </a:spcAft>
            </a:pPr>
            <a:r>
              <a:rPr lang="en-GB" sz="1200" kern="100" dirty="0" err="1">
                <a:effectLst/>
                <a:latin typeface="Arial" panose="020B0604020202020204" pitchFamily="34" charset="0"/>
                <a:ea typeface="Malgun Gothic" panose="020B0503020000020004" pitchFamily="34" charset="-127"/>
                <a:cs typeface="Arial" panose="020B0604020202020204" pitchFamily="34" charset="0"/>
              </a:rPr>
              <a:t>Sinyor</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B. and Concepcion Perez, L. (2022) ‘Pathophysiology Of Asthma’, in </a:t>
            </a:r>
            <a:r>
              <a:rPr lang="en-GB" sz="1200" i="1" kern="100" dirty="0" err="1">
                <a:effectLst/>
                <a:latin typeface="Arial" panose="020B0604020202020204" pitchFamily="34" charset="0"/>
                <a:ea typeface="Malgun Gothic" panose="020B0503020000020004" pitchFamily="34" charset="-127"/>
                <a:cs typeface="Arial" panose="020B0604020202020204" pitchFamily="34" charset="0"/>
              </a:rPr>
              <a:t>StatPearls</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Treasure Island (FL): </a:t>
            </a:r>
            <a:r>
              <a:rPr lang="en-GB" sz="1200" kern="100" dirty="0" err="1">
                <a:effectLst/>
                <a:latin typeface="Arial" panose="020B0604020202020204" pitchFamily="34" charset="0"/>
                <a:ea typeface="Malgun Gothic" panose="020B0503020000020004" pitchFamily="34" charset="-127"/>
                <a:cs typeface="Arial" panose="020B0604020202020204" pitchFamily="34" charset="0"/>
              </a:rPr>
              <a:t>StatPearls</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Publishing. Available at: http://www.ncbi.nlm.nih.gov/books/NBK551579/ (Accessed: 10 January 2023).</a:t>
            </a:r>
          </a:p>
          <a:p>
            <a:pPr marL="0" marR="0">
              <a:lnSpc>
                <a:spcPct val="107000"/>
              </a:lnSpc>
              <a:spcBef>
                <a:spcPts val="0"/>
              </a:spcBef>
              <a:spcAft>
                <a:spcPts val="800"/>
              </a:spcAft>
            </a:pPr>
            <a:r>
              <a:rPr lang="en-GB" sz="1200" kern="100" dirty="0" err="1">
                <a:effectLst/>
                <a:latin typeface="Arial" panose="020B0604020202020204" pitchFamily="34" charset="0"/>
                <a:ea typeface="Malgun Gothic" panose="020B0503020000020004" pitchFamily="34" charset="-127"/>
                <a:cs typeface="Arial" panose="020B0604020202020204" pitchFamily="34" charset="0"/>
              </a:rPr>
              <a:t>Speizer</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F.E. </a:t>
            </a:r>
            <a:r>
              <a:rPr lang="en-GB" sz="1200" i="1" kern="100" dirty="0">
                <a:effectLst/>
                <a:latin typeface="Arial" panose="020B0604020202020204" pitchFamily="34" charset="0"/>
                <a:ea typeface="Malgun Gothic" panose="020B0503020000020004" pitchFamily="34" charset="-127"/>
                <a:cs typeface="Arial" panose="020B0604020202020204" pitchFamily="34" charset="0"/>
              </a:rPr>
              <a:t>et al.</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(2006) ‘Respiratory Diseases of Adults’, in Jamison, D.T. et al. (eds) </a:t>
            </a:r>
            <a:r>
              <a:rPr lang="en-GB" sz="1200" i="1" kern="100" dirty="0">
                <a:effectLst/>
                <a:latin typeface="Arial" panose="020B0604020202020204" pitchFamily="34" charset="0"/>
                <a:ea typeface="Malgun Gothic" panose="020B0503020000020004" pitchFamily="34" charset="-127"/>
                <a:cs typeface="Arial" panose="020B0604020202020204" pitchFamily="34" charset="0"/>
              </a:rPr>
              <a:t>Disease Control Priorities in Developing Countries</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2nd </a:t>
            </a:r>
            <a:r>
              <a:rPr lang="en-GB" sz="1200" kern="100" dirty="0" err="1">
                <a:effectLst/>
                <a:latin typeface="Arial" panose="020B0604020202020204" pitchFamily="34" charset="0"/>
                <a:ea typeface="Malgun Gothic" panose="020B0503020000020004" pitchFamily="34" charset="-127"/>
                <a:cs typeface="Arial" panose="020B0604020202020204" pitchFamily="34" charset="0"/>
              </a:rPr>
              <a:t>edn</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Washington (DC): The International Bank for Reconstruction and Development / The World Bank. Available at: http://www.ncbi.nlm.nih.gov/books/NBK11773/ (Accessed: 10 June 2023).</a:t>
            </a:r>
          </a:p>
          <a:p>
            <a:pPr marL="0" marR="0">
              <a:lnSpc>
                <a:spcPct val="107000"/>
              </a:lnSpc>
              <a:spcBef>
                <a:spcPts val="0"/>
              </a:spcBef>
              <a:spcAft>
                <a:spcPts val="800"/>
              </a:spcAft>
            </a:pPr>
            <a:r>
              <a:rPr lang="en-GB" sz="1200" kern="100" dirty="0">
                <a:effectLst/>
                <a:latin typeface="Arial" panose="020B0604020202020204" pitchFamily="34" charset="0"/>
                <a:ea typeface="Malgun Gothic" panose="020B0503020000020004" pitchFamily="34" charset="-127"/>
                <a:cs typeface="Arial" panose="020B0604020202020204" pitchFamily="34" charset="0"/>
              </a:rPr>
              <a:t>Welch, J.F., </a:t>
            </a:r>
            <a:r>
              <a:rPr lang="en-GB" sz="1200" kern="100" dirty="0" err="1">
                <a:effectLst/>
                <a:latin typeface="Arial" panose="020B0604020202020204" pitchFamily="34" charset="0"/>
                <a:ea typeface="Malgun Gothic" panose="020B0503020000020004" pitchFamily="34" charset="-127"/>
                <a:cs typeface="Arial" panose="020B0604020202020204" pitchFamily="34" charset="0"/>
              </a:rPr>
              <a:t>Kipp</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S. and </a:t>
            </a:r>
            <a:r>
              <a:rPr lang="en-GB" sz="1200" kern="100" dirty="0" err="1">
                <a:effectLst/>
                <a:latin typeface="Arial" panose="020B0604020202020204" pitchFamily="34" charset="0"/>
                <a:ea typeface="Malgun Gothic" panose="020B0503020000020004" pitchFamily="34" charset="-127"/>
                <a:cs typeface="Arial" panose="020B0604020202020204" pitchFamily="34" charset="0"/>
              </a:rPr>
              <a:t>Sheel</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A.W. (2019) ‘Respiratory muscles during exercise: mechanics, energetics, and fatigue’, </a:t>
            </a:r>
            <a:r>
              <a:rPr lang="en-GB" sz="1200" i="1" kern="100" dirty="0">
                <a:effectLst/>
                <a:latin typeface="Arial" panose="020B0604020202020204" pitchFamily="34" charset="0"/>
                <a:ea typeface="Malgun Gothic" panose="020B0503020000020004" pitchFamily="34" charset="-127"/>
                <a:cs typeface="Arial" panose="020B0604020202020204" pitchFamily="34" charset="0"/>
              </a:rPr>
              <a:t>Current Opinion in Physiology</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10, pp. 102–109. doi:10.1016/j.cophys.2019.04.023.</a:t>
            </a:r>
          </a:p>
          <a:p>
            <a:pPr marL="0" marR="0">
              <a:lnSpc>
                <a:spcPct val="107000"/>
              </a:lnSpc>
              <a:spcBef>
                <a:spcPts val="0"/>
              </a:spcBef>
              <a:spcAft>
                <a:spcPts val="800"/>
              </a:spcAft>
            </a:pPr>
            <a:r>
              <a:rPr lang="en-GB" sz="1200" kern="100" dirty="0" err="1">
                <a:effectLst/>
                <a:latin typeface="Arial" panose="020B0604020202020204" pitchFamily="34" charset="0"/>
                <a:ea typeface="Malgun Gothic" panose="020B0503020000020004" pitchFamily="34" charset="-127"/>
                <a:cs typeface="Arial" panose="020B0604020202020204" pitchFamily="34" charset="0"/>
              </a:rPr>
              <a:t>Widmaier</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E.P., Raff, H. and Strang, K.T. (2006) </a:t>
            </a:r>
            <a:r>
              <a:rPr lang="en-GB" sz="1200" i="1" kern="100" dirty="0">
                <a:effectLst/>
                <a:latin typeface="Arial" panose="020B0604020202020204" pitchFamily="34" charset="0"/>
                <a:ea typeface="Malgun Gothic" panose="020B0503020000020004" pitchFamily="34" charset="-127"/>
                <a:cs typeface="Arial" panose="020B0604020202020204" pitchFamily="34" charset="0"/>
              </a:rPr>
              <a:t>Vander’s human physiology</a:t>
            </a:r>
            <a:r>
              <a:rPr lang="en-GB" sz="1200" kern="100" dirty="0">
                <a:effectLst/>
                <a:latin typeface="Arial" panose="020B0604020202020204" pitchFamily="34" charset="0"/>
                <a:ea typeface="Malgun Gothic" panose="020B0503020000020004" pitchFamily="34" charset="-127"/>
                <a:cs typeface="Arial" panose="020B0604020202020204" pitchFamily="34" charset="0"/>
              </a:rPr>
              <a:t>. McGraw-Hill New York, NY.</a:t>
            </a:r>
          </a:p>
        </p:txBody>
      </p:sp>
    </p:spTree>
    <p:extLst>
      <p:ext uri="{BB962C8B-B14F-4D97-AF65-F5344CB8AC3E}">
        <p14:creationId xmlns:p14="http://schemas.microsoft.com/office/powerpoint/2010/main" val="85703673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96</TotalTime>
  <Words>876</Words>
  <Application>Microsoft Macintosh PowerPoint</Application>
  <PresentationFormat>A4 Paper (210x297 mm)</PresentationFormat>
  <Paragraphs>38</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Wingdings</vt:lpstr>
      <vt:lpstr>Office Theme</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
  <cp:lastModifiedBy>Margarita Vasileva Chaparova (2123016)</cp:lastModifiedBy>
  <cp:revision>8</cp:revision>
  <dcterms:created xsi:type="dcterms:W3CDTF">2023-06-10T16:21:48Z</dcterms:created>
  <dcterms:modified xsi:type="dcterms:W3CDTF">2023-06-15T20:46:29Z</dcterms:modified>
  <cp:category/>
</cp:coreProperties>
</file>