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3"/>
  </p:notesMasterIdLst>
  <p:sldIdLst>
    <p:sldId id="256" r:id="rId2"/>
    <p:sldId id="257" r:id="rId3"/>
    <p:sldId id="273" r:id="rId4"/>
    <p:sldId id="258" r:id="rId5"/>
    <p:sldId id="274" r:id="rId6"/>
    <p:sldId id="259" r:id="rId7"/>
    <p:sldId id="260" r:id="rId8"/>
    <p:sldId id="261" r:id="rId9"/>
    <p:sldId id="262" r:id="rId10"/>
    <p:sldId id="263" r:id="rId11"/>
    <p:sldId id="275" r:id="rId12"/>
    <p:sldId id="264" r:id="rId13"/>
    <p:sldId id="265" r:id="rId14"/>
    <p:sldId id="266" r:id="rId15"/>
    <p:sldId id="267" r:id="rId16"/>
    <p:sldId id="268" r:id="rId17"/>
    <p:sldId id="269" r:id="rId18"/>
    <p:sldId id="276" r:id="rId19"/>
    <p:sldId id="270" r:id="rId20"/>
    <p:sldId id="271" r:id="rId21"/>
    <p:sldId id="272" r:id="rId2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118" d="100"/>
          <a:sy n="118" d="100"/>
        </p:scale>
        <p:origin x="-143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D8006658-6C22-4F72-A191-C2A235E242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24146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9D0E6EB-29E9-497D-B1C3-7C8107DA853B}" type="slidenum">
              <a:rPr lang="en-US"/>
              <a:pPr/>
              <a:t>1</a:t>
            </a:fld>
            <a:endParaRPr lang="en-US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446C02-C773-4708-848C-872BBD18246D}" type="slidenum">
              <a:rPr lang="en-US"/>
              <a:pPr/>
              <a:t>2</a:t>
            </a:fld>
            <a:endParaRPr 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7F7260-CD78-4E02-88F0-A9E38343499C}" type="slidenum">
              <a:rPr lang="en-US"/>
              <a:pPr/>
              <a:t>4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B6EE0F0-4AB5-42E2-885E-F47CF52B349E}" type="slidenum">
              <a:rPr lang="en-US"/>
              <a:pPr/>
              <a:t>6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708BB9-F180-4793-95A5-A67A1D9C5EBC}" type="slidenum">
              <a:rPr lang="en-US"/>
              <a:pPr/>
              <a:t>7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A03809-4CE2-4AB4-99A4-7526764722F8}" type="slidenum">
              <a:rPr lang="en-US"/>
              <a:pPr/>
              <a:t>8</a:t>
            </a:fld>
            <a:endParaRPr 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15043C-54A5-4F75-9AEC-F1CEABF6354D}" type="slidenum">
              <a:rPr lang="en-US"/>
              <a:pPr/>
              <a:t>9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938F954-4A25-4D3D-93CB-837F05C0749F}" type="slidenum">
              <a:rPr lang="en-US"/>
              <a:pPr/>
              <a:t>10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0792F3-69AB-4B1F-9879-CC4D3EFB9D41}" type="slidenum">
              <a:rPr lang="en-US"/>
              <a:pPr/>
              <a:t>12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33EDC0-BC6E-4A05-8876-2C23A8AE6302}" type="slidenum">
              <a:rPr lang="en-US"/>
              <a:pPr/>
              <a:t>13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DD8A5FF-243B-4122-BCD8-8E704B9257A7}" type="slidenum">
              <a:rPr lang="en-US"/>
              <a:pPr/>
              <a:t>14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271DF80-7A9A-4837-B678-6277004C0E11}" type="slidenum">
              <a:rPr lang="en-US"/>
              <a:pPr/>
              <a:t>15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9979C0-890F-43E2-B009-B9C422DC117E}" type="slidenum">
              <a:rPr lang="en-US"/>
              <a:pPr/>
              <a:t>16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E1CA55-6A63-49AA-B89A-2966C7C8159A}" type="slidenum">
              <a:rPr lang="en-US"/>
              <a:pPr/>
              <a:t>17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ECEE135-D2FA-4841-A292-DDEE07A1BBA0}" type="slidenum">
              <a:rPr lang="en-US"/>
              <a:pPr/>
              <a:t>19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D76A4D3-DC3B-4544-8D8E-732884721DF2}" type="slidenum">
              <a:rPr lang="en-US"/>
              <a:pPr/>
              <a:t>20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AD536C-883A-4E50-A7F5-D673E4E1DA99}" type="slidenum">
              <a:rPr lang="en-US"/>
              <a:pPr/>
              <a:t>21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0200" y="0"/>
            <a:ext cx="716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3871913" y="5514975"/>
            <a:ext cx="1157287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600" b="1"/>
              <a:t>Company</a:t>
            </a:r>
          </a:p>
          <a:p>
            <a:pPr>
              <a:defRPr/>
            </a:pPr>
            <a:r>
              <a:rPr lang="en-US" sz="2600" b="1"/>
              <a:t>LOGO</a:t>
            </a:r>
          </a:p>
        </p:txBody>
      </p:sp>
      <p:sp>
        <p:nvSpPr>
          <p:cNvPr id="6" name="Rectangle 8"/>
          <p:cNvSpPr>
            <a:spLocks noChangeArrowheads="1"/>
          </p:cNvSpPr>
          <p:nvPr/>
        </p:nvSpPr>
        <p:spPr bwMode="ltGray">
          <a:xfrm>
            <a:off x="5895975" y="0"/>
            <a:ext cx="3248025" cy="27813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grpSp>
        <p:nvGrpSpPr>
          <p:cNvPr id="7" name="Group 9"/>
          <p:cNvGrpSpPr>
            <a:grpSpLocks/>
          </p:cNvGrpSpPr>
          <p:nvPr/>
        </p:nvGrpSpPr>
        <p:grpSpPr bwMode="auto">
          <a:xfrm>
            <a:off x="19050" y="2330450"/>
            <a:ext cx="9115425" cy="358775"/>
            <a:chOff x="3827" y="1468"/>
            <a:chExt cx="1927" cy="226"/>
          </a:xfrm>
        </p:grpSpPr>
        <p:sp>
          <p:nvSpPr>
            <p:cNvPr id="8" name="Line 10"/>
            <p:cNvSpPr>
              <a:spLocks noChangeShapeType="1"/>
            </p:cNvSpPr>
            <p:nvPr/>
          </p:nvSpPr>
          <p:spPr bwMode="white">
            <a:xfrm>
              <a:off x="3827" y="1468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Line 11"/>
            <p:cNvSpPr>
              <a:spLocks noChangeShapeType="1"/>
            </p:cNvSpPr>
            <p:nvPr/>
          </p:nvSpPr>
          <p:spPr bwMode="white">
            <a:xfrm>
              <a:off x="3827" y="1540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Line 12"/>
            <p:cNvSpPr>
              <a:spLocks noChangeShapeType="1"/>
            </p:cNvSpPr>
            <p:nvPr/>
          </p:nvSpPr>
          <p:spPr bwMode="white">
            <a:xfrm>
              <a:off x="3827" y="1616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Line 13"/>
            <p:cNvSpPr>
              <a:spLocks noChangeShapeType="1"/>
            </p:cNvSpPr>
            <p:nvPr/>
          </p:nvSpPr>
          <p:spPr bwMode="white">
            <a:xfrm>
              <a:off x="3827" y="1694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pic>
        <p:nvPicPr>
          <p:cNvPr id="12" name="Picture 1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887663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Rectangle 15"/>
          <p:cNvSpPr>
            <a:spLocks noChangeArrowheads="1"/>
          </p:cNvSpPr>
          <p:nvPr/>
        </p:nvSpPr>
        <p:spPr bwMode="black">
          <a:xfrm>
            <a:off x="0" y="2787650"/>
            <a:ext cx="9144000" cy="7143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4" name="Rectangle 16"/>
          <p:cNvSpPr>
            <a:spLocks noChangeArrowheads="1"/>
          </p:cNvSpPr>
          <p:nvPr/>
        </p:nvSpPr>
        <p:spPr bwMode="gray">
          <a:xfrm>
            <a:off x="2895600" y="2819400"/>
            <a:ext cx="6248400" cy="6858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pic>
        <p:nvPicPr>
          <p:cNvPr id="15" name="Picture 1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84488" y="0"/>
            <a:ext cx="3011487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 bwMode="grayWhite">
          <a:xfrm>
            <a:off x="2895600" y="4038600"/>
            <a:ext cx="6019800" cy="457200"/>
          </a:xfrm>
          <a:solidFill>
            <a:schemeClr val="tx1"/>
          </a:solidFill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ctrTitle"/>
          </p:nvPr>
        </p:nvSpPr>
        <p:spPr bwMode="ltGray">
          <a:xfrm>
            <a:off x="3124200" y="2819400"/>
            <a:ext cx="5791200" cy="6858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400800"/>
            <a:ext cx="2133600" cy="320675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400800"/>
            <a:ext cx="2895600" cy="320675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400800"/>
            <a:ext cx="2133600" cy="320675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4A74B71-3126-43BB-B568-5993E3F1CC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7DCA7-93F0-4C47-9323-4B57B619EC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8BAB6-BFF4-4739-80A0-6A0BBFED08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E0DD7-713F-45ED-A4C2-32C758EEE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919AA0-461B-4EF9-86F0-EA53C3090F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6AF0DD-A713-4A64-8C4E-85F705D37E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185EC-7D87-4B9F-83E4-76D2057FD0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64E99F-E84E-4995-8AA6-416FCDA4EF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AF42C4-074F-4A96-8D4F-1E017A85D5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7F65A-CF71-421E-AC73-CA594EB85B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228600"/>
            <a:ext cx="2095500" cy="6092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134100" cy="6092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E7AB41-A3A6-4822-8984-D039664EAA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mlDrawing" Target="../drawings/vmlDrawing1.v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ltGray">
          <a:xfrm>
            <a:off x="11113" y="0"/>
            <a:ext cx="9132887" cy="11255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grpSp>
        <p:nvGrpSpPr>
          <p:cNvPr id="1030" name="Group 3"/>
          <p:cNvGrpSpPr>
            <a:grpSpLocks/>
          </p:cNvGrpSpPr>
          <p:nvPr/>
        </p:nvGrpSpPr>
        <p:grpSpPr bwMode="auto">
          <a:xfrm>
            <a:off x="0" y="879475"/>
            <a:ext cx="9144000" cy="144463"/>
            <a:chOff x="1519" y="554"/>
            <a:chExt cx="4241" cy="91"/>
          </a:xfrm>
        </p:grpSpPr>
        <p:sp>
          <p:nvSpPr>
            <p:cNvPr id="4100" name="Line 4"/>
            <p:cNvSpPr>
              <a:spLocks noChangeShapeType="1"/>
            </p:cNvSpPr>
            <p:nvPr userDrawn="1"/>
          </p:nvSpPr>
          <p:spPr bwMode="white">
            <a:xfrm>
              <a:off x="1519" y="554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1" name="Line 5"/>
            <p:cNvSpPr>
              <a:spLocks noChangeShapeType="1"/>
            </p:cNvSpPr>
            <p:nvPr userDrawn="1"/>
          </p:nvSpPr>
          <p:spPr bwMode="white">
            <a:xfrm>
              <a:off x="1519" y="599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2" name="Line 6"/>
            <p:cNvSpPr>
              <a:spLocks noChangeShapeType="1"/>
            </p:cNvSpPr>
            <p:nvPr userDrawn="1"/>
          </p:nvSpPr>
          <p:spPr bwMode="white">
            <a:xfrm>
              <a:off x="1519" y="645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0" y="-11113"/>
            <a:ext cx="2341563" cy="1123951"/>
            <a:chOff x="0" y="0"/>
            <a:chExt cx="1475" cy="694"/>
          </a:xfrm>
        </p:grpSpPr>
        <p:graphicFrame>
          <p:nvGraphicFramePr>
            <p:cNvPr id="1026" name="Object 8"/>
            <p:cNvGraphicFramePr>
              <a:graphicFrameLocks noChangeAspect="1"/>
            </p:cNvGraphicFramePr>
            <p:nvPr/>
          </p:nvGraphicFramePr>
          <p:xfrm>
            <a:off x="695" y="0"/>
            <a:ext cx="780" cy="69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6" name="Image" r:id="rId15" imgW="3646321" imgH="3931376" progId="">
                    <p:embed/>
                  </p:oleObj>
                </mc:Choice>
                <mc:Fallback>
                  <p:oleObj name="Image" r:id="rId15" imgW="3646321" imgH="3931376" progId="">
                    <p:embed/>
                    <p:pic>
                      <p:nvPicPr>
                        <p:cNvPr id="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b="11470"/>
                        <a:stretch>
                          <a:fillRect/>
                        </a:stretch>
                      </p:blipFill>
                      <p:spPr bwMode="auto">
                        <a:xfrm>
                          <a:off x="695" y="0"/>
                          <a:ext cx="780" cy="69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2D6BC7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1D528D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B2B2B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7" name="Object 9"/>
            <p:cNvGraphicFramePr>
              <a:graphicFrameLocks noChangeAspect="1"/>
            </p:cNvGraphicFramePr>
            <p:nvPr/>
          </p:nvGraphicFramePr>
          <p:xfrm>
            <a:off x="0" y="0"/>
            <a:ext cx="737" cy="69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7" name="Image" r:id="rId17" imgW="2575783" imgH="2545301" progId="">
                    <p:embed/>
                  </p:oleObj>
                </mc:Choice>
                <mc:Fallback>
                  <p:oleObj name="Image" r:id="rId17" imgW="2575783" imgH="2545301" progId="">
                    <p:embed/>
                    <p:pic>
                      <p:nvPicPr>
                        <p:cNvPr id="0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0" y="0"/>
                          <a:ext cx="737" cy="69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2D6BC7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1D528D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B2B2B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032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2514600" y="228600"/>
            <a:ext cx="6324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3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95400"/>
            <a:ext cx="8229600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521450"/>
            <a:ext cx="2895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10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F5BE2A5A-72C1-444B-90F2-A78BECA97A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37" name="Group 15"/>
          <p:cNvGrpSpPr>
            <a:grpSpLocks/>
          </p:cNvGrpSpPr>
          <p:nvPr/>
        </p:nvGrpSpPr>
        <p:grpSpPr bwMode="auto">
          <a:xfrm>
            <a:off x="0" y="1109663"/>
            <a:ext cx="9144000" cy="169862"/>
            <a:chOff x="0" y="699"/>
            <a:chExt cx="5760" cy="107"/>
          </a:xfrm>
        </p:grpSpPr>
        <p:sp>
          <p:nvSpPr>
            <p:cNvPr id="4112" name="Rectangle 16"/>
            <p:cNvSpPr>
              <a:spLocks noChangeArrowheads="1"/>
            </p:cNvSpPr>
            <p:nvPr userDrawn="1"/>
          </p:nvSpPr>
          <p:spPr bwMode="gray">
            <a:xfrm>
              <a:off x="0" y="699"/>
              <a:ext cx="5760" cy="45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13" name="Rectangle 17"/>
            <p:cNvSpPr>
              <a:spLocks noChangeArrowheads="1"/>
            </p:cNvSpPr>
            <p:nvPr userDrawn="1"/>
          </p:nvSpPr>
          <p:spPr bwMode="gray">
            <a:xfrm>
              <a:off x="1476" y="713"/>
              <a:ext cx="4284" cy="93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50000"/>
        <a:buFont typeface="Wingdings 2" pitchFamily="18" charset="2"/>
        <a:buChar char="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60000"/>
        <a:buFont typeface="Wingdings 2" pitchFamily="18" charset="2"/>
        <a:buChar char="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878138" y="2781300"/>
            <a:ext cx="6265862" cy="685800"/>
          </a:xfrm>
        </p:spPr>
        <p:txBody>
          <a:bodyPr/>
          <a:lstStyle/>
          <a:p>
            <a:pPr eaLnBrk="1" hangingPunct="1"/>
            <a:r>
              <a:rPr lang="en-GB" sz="2000" smtClean="0"/>
              <a:t>Facilitating User/Resource Security through Group &amp; Permissions Management.</a:t>
            </a:r>
            <a:endParaRPr lang="en-US" sz="2000" smtClean="0"/>
          </a:p>
        </p:txBody>
      </p:sp>
      <p:sp>
        <p:nvSpPr>
          <p:cNvPr id="3075" name="Rectangle 4"/>
          <p:cNvSpPr>
            <a:spLocks noChangeArrowheads="1"/>
          </p:cNvSpPr>
          <p:nvPr/>
        </p:nvSpPr>
        <p:spPr bwMode="auto">
          <a:xfrm>
            <a:off x="3708400" y="5445125"/>
            <a:ext cx="1511300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2484438" y="260350"/>
            <a:ext cx="62944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User and Group Accounts: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251520" y="1700808"/>
            <a:ext cx="8244409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en-GB" dirty="0" smtClean="0"/>
              <a:t> We </a:t>
            </a:r>
            <a:r>
              <a:rPr lang="en-GB" dirty="0"/>
              <a:t>use </a:t>
            </a:r>
            <a:r>
              <a:rPr lang="en-GB" b="1" dirty="0"/>
              <a:t>User </a:t>
            </a:r>
            <a:r>
              <a:rPr lang="en-GB" dirty="0"/>
              <a:t>Accounts for enabling individual users to log </a:t>
            </a:r>
            <a:r>
              <a:rPr lang="en-GB" dirty="0" smtClean="0"/>
              <a:t>onto the </a:t>
            </a:r>
            <a:r>
              <a:rPr lang="en-GB" dirty="0"/>
              <a:t>network and </a:t>
            </a:r>
            <a:r>
              <a:rPr lang="en-GB" dirty="0" smtClean="0"/>
              <a:t>access network </a:t>
            </a:r>
            <a:r>
              <a:rPr lang="en-GB" dirty="0"/>
              <a:t>resources.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We use </a:t>
            </a:r>
            <a:r>
              <a:rPr lang="en-GB" b="1" dirty="0"/>
              <a:t>Group </a:t>
            </a:r>
            <a:r>
              <a:rPr lang="en-GB" dirty="0"/>
              <a:t>Accounts to manage resources for multiple users. Thus simplifying </a:t>
            </a:r>
            <a:r>
              <a:rPr lang="en-GB" dirty="0" smtClean="0"/>
              <a:t>the administration </a:t>
            </a:r>
            <a:r>
              <a:rPr lang="en-GB" dirty="0"/>
              <a:t>of our Active Directory.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The Permissions and Privileges we assign to user, computer and group accounts, </a:t>
            </a:r>
            <a:r>
              <a:rPr lang="en-GB" dirty="0" smtClean="0"/>
              <a:t>determine </a:t>
            </a:r>
            <a:r>
              <a:rPr lang="en-GB" dirty="0"/>
              <a:t>what actions users can perform in addition to which computers and </a:t>
            </a:r>
            <a:r>
              <a:rPr lang="en-GB" dirty="0" smtClean="0"/>
              <a:t>resources they </a:t>
            </a:r>
            <a:r>
              <a:rPr lang="en-GB" dirty="0"/>
              <a:t>can access.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hangingPunct="1">
              <a:spcBef>
                <a:spcPct val="0"/>
              </a:spcBef>
              <a:buFontTx/>
              <a:buChar char="•"/>
            </a:pP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To facilitate more efficient management of AD, instead of assigning these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permissions directly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to each computer and user, we assign permissions to a group.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GB" sz="1800" kern="1200" dirty="0">
              <a:solidFill>
                <a:srgbClr val="1D528D"/>
              </a:solidFill>
              <a:latin typeface="Arial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GB" sz="1800" b="1" kern="1200" dirty="0">
                <a:solidFill>
                  <a:srgbClr val="1D528D"/>
                </a:solidFill>
                <a:latin typeface="Arial" charset="0"/>
              </a:rPr>
              <a:t>E.g. 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We have around 25 users who need access to a particular network printer,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instead of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configuring access for each user individually, we would place the users in a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group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.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Anyone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who is a </a:t>
            </a:r>
            <a:r>
              <a:rPr lang="en-GB" sz="1800" b="1" i="1" kern="1200" dirty="0">
                <a:solidFill>
                  <a:srgbClr val="1D528D"/>
                </a:solidFill>
                <a:latin typeface="Arial" charset="0"/>
              </a:rPr>
              <a:t>member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of this group can then access the printer.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GB" sz="1800" kern="1200" dirty="0" smtClean="0">
              <a:solidFill>
                <a:srgbClr val="1D528D"/>
              </a:solidFill>
              <a:latin typeface="Arial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GB" sz="1800" kern="1200" dirty="0">
              <a:solidFill>
                <a:srgbClr val="1D528D"/>
              </a:solidFill>
              <a:latin typeface="Arial" charset="0"/>
            </a:endParaRPr>
          </a:p>
          <a:p>
            <a:pPr marL="0" lvl="0" indent="0" eaLnBrk="1" hangingPunct="1">
              <a:spcBef>
                <a:spcPct val="0"/>
              </a:spcBef>
              <a:buFontTx/>
              <a:buChar char="•"/>
            </a:pPr>
            <a:r>
              <a:rPr lang="en-GB" sz="1800" b="1" kern="1200" dirty="0">
                <a:solidFill>
                  <a:srgbClr val="1D528D"/>
                </a:solidFill>
                <a:latin typeface="Arial" charset="0"/>
              </a:rPr>
              <a:t>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We may be tempted to assign users ‘wide access’, we should however balance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the user’s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need for job related resources with our own need to protect sensitive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resources.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GB" sz="1800" b="1" kern="1200" dirty="0">
              <a:solidFill>
                <a:srgbClr val="1D528D"/>
              </a:solidFill>
              <a:latin typeface="Arial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en-GB" sz="1800" b="1" kern="1200" dirty="0" smtClean="0">
                <a:solidFill>
                  <a:srgbClr val="1D528D"/>
                </a:solidFill>
                <a:latin typeface="Arial" charset="0"/>
              </a:rPr>
              <a:t>E.g</a:t>
            </a:r>
            <a:r>
              <a:rPr lang="en-GB" sz="1800" b="1" kern="1200" dirty="0">
                <a:solidFill>
                  <a:srgbClr val="1D528D"/>
                </a:solidFill>
                <a:latin typeface="Arial" charset="0"/>
              </a:rPr>
              <a:t>.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 No access to payroll data for everyone, consequently payroll staff </a:t>
            </a:r>
            <a:r>
              <a:rPr lang="en-GB" sz="1800" b="1" kern="1200" dirty="0">
                <a:solidFill>
                  <a:srgbClr val="1D528D"/>
                </a:solidFill>
                <a:latin typeface="Arial" charset="0"/>
              </a:rPr>
              <a:t>do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 </a:t>
            </a:r>
            <a:r>
              <a:rPr lang="en-GB" sz="1800" b="1" kern="1200" dirty="0">
                <a:solidFill>
                  <a:srgbClr val="1D528D"/>
                </a:solidFill>
                <a:latin typeface="Arial" charset="0"/>
              </a:rPr>
              <a:t>need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 access.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892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1116013" y="19891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2181225" y="0"/>
            <a:ext cx="70056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Windows 2003 Security Model: 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 Authentication Protocols and Access Controls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0" y="1196975"/>
            <a:ext cx="8964488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As </a:t>
            </a:r>
            <a:r>
              <a:rPr lang="en-GB" dirty="0"/>
              <a:t>administrators, we control access to network resources using the </a:t>
            </a:r>
            <a:r>
              <a:rPr lang="en-GB" dirty="0" smtClean="0"/>
              <a:t>components </a:t>
            </a:r>
            <a:r>
              <a:rPr lang="en-GB" dirty="0"/>
              <a:t>of </a:t>
            </a:r>
            <a:r>
              <a:rPr lang="en-GB" dirty="0" smtClean="0"/>
              <a:t>Windows 2008 </a:t>
            </a:r>
            <a:r>
              <a:rPr lang="en-GB" dirty="0"/>
              <a:t>Security Model, the key components of this model are </a:t>
            </a:r>
            <a:r>
              <a:rPr lang="en-GB" b="1" dirty="0" smtClean="0"/>
              <a:t>Authentication Protocols </a:t>
            </a:r>
            <a:r>
              <a:rPr lang="en-GB" b="1" dirty="0"/>
              <a:t>and Access </a:t>
            </a:r>
            <a:r>
              <a:rPr lang="en-GB" b="1" dirty="0" smtClean="0"/>
              <a:t>Controls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/>
              <a:t>Authentication </a:t>
            </a:r>
            <a:r>
              <a:rPr lang="en-GB" dirty="0" smtClean="0"/>
              <a:t>Implemented </a:t>
            </a:r>
            <a:r>
              <a:rPr lang="en-GB" dirty="0"/>
              <a:t>as a 2 stage </a:t>
            </a:r>
            <a:r>
              <a:rPr lang="en-GB" dirty="0" smtClean="0"/>
              <a:t>process</a:t>
            </a:r>
          </a:p>
          <a:p>
            <a:endParaRPr lang="en-GB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Interactive Logon</a:t>
            </a:r>
            <a:endParaRPr lang="en-GB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 smtClean="0"/>
              <a:t>User </a:t>
            </a:r>
            <a:r>
              <a:rPr lang="en-GB" dirty="0"/>
              <a:t>logs </a:t>
            </a:r>
            <a:r>
              <a:rPr lang="en-GB" dirty="0" smtClean="0"/>
              <a:t>on using </a:t>
            </a:r>
            <a:r>
              <a:rPr lang="en-GB" dirty="0"/>
              <a:t>valid domain </a:t>
            </a:r>
            <a:r>
              <a:rPr lang="en-GB" dirty="0" smtClean="0"/>
              <a:t>account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Interactive </a:t>
            </a:r>
            <a:r>
              <a:rPr lang="en-GB" dirty="0"/>
              <a:t>Logon authenticates the logon (confirms </a:t>
            </a:r>
            <a:r>
              <a:rPr lang="en-GB" dirty="0" smtClean="0"/>
              <a:t>identity and </a:t>
            </a:r>
            <a:r>
              <a:rPr lang="en-GB" dirty="0"/>
              <a:t>grants access to the AD </a:t>
            </a:r>
            <a:r>
              <a:rPr lang="en-GB" dirty="0" smtClean="0"/>
              <a:t>service</a:t>
            </a:r>
          </a:p>
          <a:p>
            <a:pPr lvl="2"/>
            <a:endParaRPr lang="en-GB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Network Authentication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 smtClean="0"/>
              <a:t>User </a:t>
            </a:r>
            <a:r>
              <a:rPr lang="en-GB" dirty="0"/>
              <a:t>is logged on, </a:t>
            </a:r>
            <a:r>
              <a:rPr lang="en-GB" dirty="0" smtClean="0"/>
              <a:t>but now </a:t>
            </a:r>
            <a:r>
              <a:rPr lang="en-GB" dirty="0"/>
              <a:t>attempts to access network </a:t>
            </a:r>
            <a:r>
              <a:rPr lang="en-GB" dirty="0" smtClean="0"/>
              <a:t>resources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 smtClean="0"/>
              <a:t>Network </a:t>
            </a:r>
            <a:r>
              <a:rPr lang="en-GB" dirty="0"/>
              <a:t>Authentication is used to </a:t>
            </a:r>
            <a:r>
              <a:rPr lang="en-GB" dirty="0" smtClean="0"/>
              <a:t>determine </a:t>
            </a:r>
            <a:r>
              <a:rPr lang="en-GB" dirty="0"/>
              <a:t>whether the user has permission </a:t>
            </a:r>
            <a:r>
              <a:rPr lang="en-GB" dirty="0" smtClean="0"/>
              <a:t>so to do   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2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7931224" cy="502602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sz="2000" b="1" kern="1200" dirty="0">
                <a:solidFill>
                  <a:srgbClr val="1D528D"/>
                </a:solidFill>
                <a:latin typeface="Arial" charset="0"/>
              </a:rPr>
              <a:t>Network Authentication Protocols in Windows </a:t>
            </a:r>
            <a:r>
              <a:rPr lang="en-GB" sz="2000" b="1" kern="1200" dirty="0" smtClean="0">
                <a:solidFill>
                  <a:srgbClr val="1D528D"/>
                </a:solidFill>
                <a:latin typeface="Arial" charset="0"/>
              </a:rPr>
              <a:t>2003</a:t>
            </a:r>
          </a:p>
          <a:p>
            <a:pPr lvl="1" eaLnBrk="1" hangingPunct="1">
              <a:spcBef>
                <a:spcPct val="0"/>
              </a:spcBef>
            </a:pPr>
            <a:r>
              <a:rPr lang="en-GB" sz="1600" b="1" kern="1200" dirty="0" smtClean="0">
                <a:solidFill>
                  <a:srgbClr val="1D528D"/>
                </a:solidFill>
                <a:latin typeface="Arial" charset="0"/>
              </a:rPr>
              <a:t>Kerberos </a:t>
            </a:r>
            <a:r>
              <a:rPr lang="en-GB" sz="1600" kern="1200" dirty="0">
                <a:solidFill>
                  <a:srgbClr val="1D528D"/>
                </a:solidFill>
                <a:latin typeface="Arial" charset="0"/>
              </a:rPr>
              <a:t>(standard IP </a:t>
            </a: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protocol </a:t>
            </a:r>
            <a:r>
              <a:rPr lang="en-GB" sz="1600" kern="1200" dirty="0">
                <a:solidFill>
                  <a:srgbClr val="1D528D"/>
                </a:solidFill>
                <a:latin typeface="Arial" charset="0"/>
              </a:rPr>
              <a:t>for authenticating users and </a:t>
            </a: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systems</a:t>
            </a:r>
          </a:p>
          <a:p>
            <a:pPr lvl="1" eaLnBrk="1" hangingPunct="1">
              <a:spcBef>
                <a:spcPct val="0"/>
              </a:spcBef>
            </a:pPr>
            <a:r>
              <a:rPr lang="en-GB" sz="1600" b="1" kern="1200" dirty="0" smtClean="0">
                <a:solidFill>
                  <a:srgbClr val="1D528D"/>
                </a:solidFill>
                <a:latin typeface="Arial" charset="0"/>
              </a:rPr>
              <a:t>NT’s </a:t>
            </a:r>
            <a:r>
              <a:rPr lang="en-GB" sz="1600" b="1" kern="1200" dirty="0">
                <a:solidFill>
                  <a:srgbClr val="1D528D"/>
                </a:solidFill>
                <a:latin typeface="Arial" charset="0"/>
              </a:rPr>
              <a:t>LAN Manager (NTLM) – </a:t>
            </a: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The primary </a:t>
            </a:r>
            <a:r>
              <a:rPr lang="en-GB" sz="1600" kern="1200" dirty="0">
                <a:solidFill>
                  <a:srgbClr val="1D528D"/>
                </a:solidFill>
                <a:latin typeface="Arial" charset="0"/>
              </a:rPr>
              <a:t>MS Windows NT authentication protocol, used to authenticate computers in </a:t>
            </a: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an NT domain</a:t>
            </a:r>
          </a:p>
          <a:p>
            <a:pPr lvl="1" eaLnBrk="1" hangingPunct="1">
              <a:spcBef>
                <a:spcPct val="0"/>
              </a:spcBef>
            </a:pPr>
            <a:r>
              <a:rPr lang="en-GB" sz="1600" kern="1200" dirty="0">
                <a:solidFill>
                  <a:srgbClr val="1D528D"/>
                </a:solidFill>
                <a:latin typeface="Arial" charset="0"/>
              </a:rPr>
              <a:t>W</a:t>
            </a: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ith </a:t>
            </a:r>
            <a:r>
              <a:rPr lang="en-GB" sz="1600" kern="1200" dirty="0">
                <a:solidFill>
                  <a:srgbClr val="1D528D"/>
                </a:solidFill>
                <a:latin typeface="Arial" charset="0"/>
              </a:rPr>
              <a:t>IIS (Internet Information Services 6.0) .NET </a:t>
            </a: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Passport authentication </a:t>
            </a:r>
            <a:r>
              <a:rPr lang="en-GB" sz="1600" kern="1200" dirty="0">
                <a:solidFill>
                  <a:srgbClr val="1D528D"/>
                </a:solidFill>
                <a:latin typeface="Arial" charset="0"/>
              </a:rPr>
              <a:t>enables you to use AD information to authenticate </a:t>
            </a: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Internet</a:t>
            </a:r>
            <a:r>
              <a:rPr lang="en-GB" sz="1600" kern="1200" dirty="0">
                <a:solidFill>
                  <a:srgbClr val="1D528D"/>
                </a:solidFill>
                <a:latin typeface="Arial" charset="0"/>
              </a:rPr>
              <a:t>, Intranet </a:t>
            </a: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&amp; Extranet users</a:t>
            </a:r>
          </a:p>
          <a:p>
            <a:pPr lvl="2" eaLnBrk="1" hangingPunct="1">
              <a:spcBef>
                <a:spcPct val="0"/>
              </a:spcBef>
            </a:pP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Useful </a:t>
            </a:r>
            <a:r>
              <a:rPr lang="en-GB" sz="1600" kern="1200" dirty="0">
                <a:solidFill>
                  <a:srgbClr val="1D528D"/>
                </a:solidFill>
                <a:latin typeface="Arial" charset="0"/>
              </a:rPr>
              <a:t>for managing remote access to services such as Web </a:t>
            </a:r>
            <a:r>
              <a:rPr lang="en-GB" sz="1600" kern="1200" dirty="0" smtClean="0">
                <a:solidFill>
                  <a:srgbClr val="1D528D"/>
                </a:solidFill>
                <a:latin typeface="Arial" charset="0"/>
              </a:rPr>
              <a:t>&amp; Application Servers</a:t>
            </a:r>
            <a:endParaRPr lang="en-GB" sz="1400" kern="1200" dirty="0">
              <a:solidFill>
                <a:srgbClr val="1D528D"/>
              </a:solidFill>
              <a:latin typeface="Arial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GB" sz="1800" kern="1200" dirty="0">
              <a:solidFill>
                <a:srgbClr val="1D528D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sz="2000" kern="1200" dirty="0" smtClean="0">
                <a:solidFill>
                  <a:srgbClr val="1D528D"/>
                </a:solidFill>
                <a:latin typeface="Arial" charset="0"/>
              </a:rPr>
              <a:t>Windows </a:t>
            </a:r>
            <a:r>
              <a:rPr lang="en-GB" sz="2000" kern="1200" dirty="0">
                <a:solidFill>
                  <a:srgbClr val="1D528D"/>
                </a:solidFill>
                <a:latin typeface="Arial" charset="0"/>
              </a:rPr>
              <a:t>2003 &amp; later </a:t>
            </a:r>
            <a:r>
              <a:rPr lang="en-GB" sz="2000" kern="1200" dirty="0">
                <a:solidFill>
                  <a:srgbClr val="1D528D"/>
                </a:solidFill>
                <a:latin typeface="Arial" charset="0"/>
              </a:rPr>
              <a:t>authentication supports the Single Sign On </a:t>
            </a:r>
            <a:r>
              <a:rPr lang="en-GB" sz="2000" kern="1200" dirty="0" smtClean="0">
                <a:solidFill>
                  <a:srgbClr val="1D528D"/>
                </a:solidFill>
                <a:latin typeface="Arial" charset="0"/>
              </a:rPr>
              <a:t>mechanism</a:t>
            </a:r>
            <a:endParaRPr lang="en-US" sz="2000" kern="1200" dirty="0">
              <a:solidFill>
                <a:srgbClr val="1D528D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308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2181225" y="0"/>
            <a:ext cx="70056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Windows 2003 Security Model: 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 Authentication Protocols and Access Controls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0" y="1428736"/>
            <a:ext cx="8998041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b="1" dirty="0" smtClean="0"/>
              <a:t>  Access </a:t>
            </a:r>
            <a:r>
              <a:rPr lang="en-GB" b="1" dirty="0"/>
              <a:t>Controls – </a:t>
            </a:r>
            <a:r>
              <a:rPr lang="en-GB" dirty="0"/>
              <a:t>Because AD is object based (users, computers, groups, shared</a:t>
            </a:r>
          </a:p>
          <a:p>
            <a:r>
              <a:rPr lang="en-GB" b="1" dirty="0"/>
              <a:t>  </a:t>
            </a:r>
            <a:r>
              <a:rPr lang="en-GB" dirty="0"/>
              <a:t>resources) we apply Access Controls to these objects via </a:t>
            </a:r>
            <a:r>
              <a:rPr lang="en-GB" b="1" dirty="0"/>
              <a:t>Security Descriptors</a:t>
            </a:r>
            <a:r>
              <a:rPr lang="en-GB" dirty="0"/>
              <a:t>, </a:t>
            </a:r>
          </a:p>
          <a:p>
            <a:r>
              <a:rPr lang="en-GB" dirty="0"/>
              <a:t>  Security Descriptors enable us to do the following:</a:t>
            </a:r>
          </a:p>
          <a:p>
            <a:endParaRPr lang="en-GB" dirty="0"/>
          </a:p>
          <a:p>
            <a:r>
              <a:rPr lang="en-GB" dirty="0"/>
              <a:t>	- List the users and groups that are </a:t>
            </a:r>
            <a:r>
              <a:rPr lang="en-GB" i="1" dirty="0"/>
              <a:t>granted access </a:t>
            </a:r>
            <a:r>
              <a:rPr lang="en-GB" dirty="0"/>
              <a:t>to objects</a:t>
            </a:r>
          </a:p>
          <a:p>
            <a:r>
              <a:rPr lang="en-GB" dirty="0"/>
              <a:t>	- Specify the </a:t>
            </a:r>
            <a:r>
              <a:rPr lang="en-GB" i="1" dirty="0"/>
              <a:t>permissions</a:t>
            </a:r>
            <a:r>
              <a:rPr lang="en-GB" dirty="0"/>
              <a:t> that these users and groups have been assigned.</a:t>
            </a:r>
          </a:p>
          <a:p>
            <a:r>
              <a:rPr lang="en-GB" dirty="0"/>
              <a:t>	- Track events that should be audited for objects</a:t>
            </a:r>
          </a:p>
          <a:p>
            <a:r>
              <a:rPr lang="en-GB" dirty="0"/>
              <a:t>	- Define the ownership of objects.</a:t>
            </a:r>
            <a:endParaRPr lang="en-US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2181225" y="0"/>
            <a:ext cx="70056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Windows 2003 Security Model: 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 Authentication Protocols and Access Controls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0" y="1268413"/>
            <a:ext cx="8912225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 The individual entries in the security editor are referred to as Access Control Entries </a:t>
            </a:r>
          </a:p>
          <a:p>
            <a:r>
              <a:rPr lang="en-GB"/>
              <a:t>   (ACE’s).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In Active Directory Objects can</a:t>
            </a:r>
            <a:r>
              <a:rPr lang="en-GB" b="1"/>
              <a:t> inherit </a:t>
            </a:r>
            <a:r>
              <a:rPr lang="en-GB"/>
              <a:t>ACE’s from their </a:t>
            </a:r>
          </a:p>
          <a:p>
            <a:r>
              <a:rPr lang="en-GB"/>
              <a:t>  Parent Objects.  Thus permissions for a Parent Object </a:t>
            </a:r>
          </a:p>
          <a:p>
            <a:r>
              <a:rPr lang="en-GB"/>
              <a:t>  can be applied to a Child Object, e.g. All members of </a:t>
            </a:r>
          </a:p>
          <a:p>
            <a:r>
              <a:rPr lang="en-GB"/>
              <a:t>  the </a:t>
            </a:r>
            <a:r>
              <a:rPr lang="en-GB" b="1"/>
              <a:t>Domain Admins</a:t>
            </a:r>
            <a:r>
              <a:rPr lang="en-GB"/>
              <a:t> group inherit permissions granted </a:t>
            </a:r>
          </a:p>
          <a:p>
            <a:r>
              <a:rPr lang="en-GB"/>
              <a:t>  to this group (so if bus-lc is added to</a:t>
            </a:r>
          </a:p>
          <a:p>
            <a:r>
              <a:rPr lang="en-GB"/>
              <a:t>  this group, this account develops Domain Admin level </a:t>
            </a:r>
          </a:p>
          <a:p>
            <a:r>
              <a:rPr lang="en-GB"/>
              <a:t>  permissions).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In this example </a:t>
            </a:r>
            <a:r>
              <a:rPr lang="en-GB" i="1"/>
              <a:t>(Fig A),</a:t>
            </a:r>
            <a:r>
              <a:rPr lang="en-GB"/>
              <a:t> the Security Descriptor shows</a:t>
            </a:r>
          </a:p>
          <a:p>
            <a:r>
              <a:rPr lang="en-GB"/>
              <a:t>  us that several users and groups are assigned access</a:t>
            </a:r>
          </a:p>
          <a:p>
            <a:r>
              <a:rPr lang="en-GB"/>
              <a:t>  to the folder.  Permissions are shown when we select</a:t>
            </a:r>
          </a:p>
          <a:p>
            <a:r>
              <a:rPr lang="en-GB"/>
              <a:t>  the user/group.</a:t>
            </a:r>
          </a:p>
          <a:p>
            <a:endParaRPr lang="en-US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5822950" y="1700213"/>
            <a:ext cx="3198813" cy="5091112"/>
            <a:chOff x="3668" y="1071"/>
            <a:chExt cx="2015" cy="3207"/>
          </a:xfrm>
        </p:grpSpPr>
        <p:pic>
          <p:nvPicPr>
            <p:cNvPr id="7173" name="Picture 7"/>
            <p:cNvPicPr>
              <a:picLocks noChangeAspect="1" noChangeArrowheads="1"/>
            </p:cNvPicPr>
            <p:nvPr/>
          </p:nvPicPr>
          <p:blipFill>
            <a:blip r:embed="rId3"/>
            <a:srcRect l="21542" t="13759" r="44106" b="23242"/>
            <a:stretch>
              <a:fillRect/>
            </a:stretch>
          </p:blipFill>
          <p:spPr bwMode="auto">
            <a:xfrm>
              <a:off x="3742" y="1071"/>
              <a:ext cx="1814" cy="2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174" name="Text Box 8"/>
            <p:cNvSpPr txBox="1">
              <a:spLocks noChangeArrowheads="1"/>
            </p:cNvSpPr>
            <p:nvPr/>
          </p:nvSpPr>
          <p:spPr bwMode="auto">
            <a:xfrm>
              <a:off x="3668" y="3585"/>
              <a:ext cx="2015" cy="6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/>
                <a:t>Fig A: An example of the </a:t>
              </a:r>
            </a:p>
            <a:p>
              <a:r>
                <a:rPr lang="en-GB" sz="1600" b="1"/>
                <a:t>Security Descriptors that </a:t>
              </a:r>
            </a:p>
            <a:p>
              <a:r>
                <a:rPr lang="en-GB" sz="1600" b="1"/>
                <a:t>Comprise the Access Controls </a:t>
              </a:r>
            </a:p>
            <a:p>
              <a:r>
                <a:rPr lang="en-GB" sz="1600" b="1"/>
                <a:t>(on a folder in this example).</a:t>
              </a:r>
              <a:r>
                <a:rPr lang="en-GB"/>
                <a:t>   </a:t>
              </a:r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5"/>
          <p:cNvSpPr txBox="1">
            <a:spLocks noChangeArrowheads="1"/>
          </p:cNvSpPr>
          <p:nvPr/>
        </p:nvSpPr>
        <p:spPr bwMode="auto">
          <a:xfrm>
            <a:off x="2555875" y="0"/>
            <a:ext cx="59801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Differences between User and Group </a:t>
            </a:r>
          </a:p>
          <a:p>
            <a:r>
              <a:rPr lang="en-GB" sz="2400" b="1">
                <a:solidFill>
                  <a:schemeClr val="bg1"/>
                </a:solidFill>
              </a:rPr>
              <a:t>Accounts.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0" y="1196975"/>
            <a:ext cx="9280525" cy="476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use Groups to grant permissions to </a:t>
            </a:r>
            <a:r>
              <a:rPr lang="en-GB" b="1" i="1"/>
              <a:t>similar types of users</a:t>
            </a:r>
            <a:r>
              <a:rPr lang="en-GB"/>
              <a:t> and to simplify account </a:t>
            </a:r>
          </a:p>
          <a:p>
            <a:r>
              <a:rPr lang="en-GB"/>
              <a:t>  administration.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You can give a user access to various work related resources simply by creating a group</a:t>
            </a:r>
          </a:p>
          <a:p>
            <a:r>
              <a:rPr lang="en-GB"/>
              <a:t>  and making the user a member of this group, note that although you can logon to a </a:t>
            </a:r>
          </a:p>
          <a:p>
            <a:r>
              <a:rPr lang="en-GB"/>
              <a:t>  system with a </a:t>
            </a:r>
            <a:r>
              <a:rPr lang="en-GB" b="1" i="1"/>
              <a:t>user</a:t>
            </a:r>
            <a:r>
              <a:rPr lang="en-GB"/>
              <a:t> account, you can’t logon with a </a:t>
            </a:r>
            <a:r>
              <a:rPr lang="en-GB" b="1" i="1"/>
              <a:t>group</a:t>
            </a:r>
            <a:r>
              <a:rPr lang="en-GB"/>
              <a:t> account.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We saw the concept of a FQDN (Fully Qualified Domain Name) in previous examples.</a:t>
            </a:r>
          </a:p>
          <a:p>
            <a:r>
              <a:rPr lang="en-GB"/>
              <a:t>  With </a:t>
            </a:r>
            <a:r>
              <a:rPr lang="en-GB" b="1" i="1"/>
              <a:t>User Accounts</a:t>
            </a:r>
            <a:r>
              <a:rPr lang="en-GB"/>
              <a:t> the FQDN is the combination of the DNS domain name </a:t>
            </a:r>
            <a:r>
              <a:rPr lang="en-GB" i="1"/>
              <a:t>(e.g. sales.</a:t>
            </a:r>
          </a:p>
          <a:p>
            <a:r>
              <a:rPr lang="en-GB" i="1"/>
              <a:t>  sihe.com), </a:t>
            </a:r>
            <a:r>
              <a:rPr lang="en-GB"/>
              <a:t>the container or OU that contains the user </a:t>
            </a:r>
            <a:r>
              <a:rPr lang="en-GB" i="1"/>
              <a:t>(e.g. Sales\Users\West Area </a:t>
            </a:r>
          </a:p>
          <a:p>
            <a:r>
              <a:rPr lang="en-GB" i="1"/>
              <a:t>  Reps) </a:t>
            </a:r>
            <a:r>
              <a:rPr lang="en-GB"/>
              <a:t>and the user name (e.g. SALES-User1).  With </a:t>
            </a:r>
            <a:r>
              <a:rPr lang="en-GB" b="1" i="1"/>
              <a:t>Groups </a:t>
            </a:r>
            <a:r>
              <a:rPr lang="en-GB"/>
              <a:t>the FQDN is the </a:t>
            </a:r>
          </a:p>
          <a:p>
            <a:r>
              <a:rPr lang="en-GB"/>
              <a:t>  adjoining of the DNS domain name, the container or OU location and the Group Name.</a:t>
            </a:r>
          </a:p>
          <a:p>
            <a:r>
              <a:rPr lang="en-GB"/>
              <a:t>  </a:t>
            </a:r>
            <a:r>
              <a:rPr lang="en-GB" b="1"/>
              <a:t>E.g. sales.sihe.com\Users\All Sales Staff.</a:t>
            </a:r>
          </a:p>
          <a:p>
            <a:endParaRPr lang="en-GB" b="1"/>
          </a:p>
          <a:p>
            <a:pPr>
              <a:buFontTx/>
              <a:buChar char="•"/>
            </a:pPr>
            <a:r>
              <a:rPr lang="en-GB" b="1" i="1"/>
              <a:t> </a:t>
            </a:r>
            <a:r>
              <a:rPr lang="en-GB"/>
              <a:t>User accounts have passwords and public certificates associated with them. </a:t>
            </a:r>
          </a:p>
          <a:p>
            <a:r>
              <a:rPr lang="en-GB"/>
              <a:t>  Password (authentication string for an account), Public certificate (combine public</a:t>
            </a:r>
          </a:p>
          <a:p>
            <a:r>
              <a:rPr lang="en-GB"/>
              <a:t>  and private key encryption to identify users.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2555875" y="260350"/>
            <a:ext cx="5980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Group Scopes and Types.</a:t>
            </a:r>
            <a:endParaRPr lang="en-US" sz="2400" b="1">
              <a:solidFill>
                <a:schemeClr val="bg1"/>
              </a:solidFill>
            </a:endParaRPr>
          </a:p>
        </p:txBody>
      </p:sp>
      <p:pic>
        <p:nvPicPr>
          <p:cNvPr id="20486" name="Picture 6" descr="no1"/>
          <p:cNvPicPr>
            <a:picLocks noChangeAspect="1" noChangeArrowheads="1"/>
          </p:cNvPicPr>
          <p:nvPr/>
        </p:nvPicPr>
        <p:blipFill>
          <a:blip r:embed="rId3"/>
          <a:srcRect l="20671" t="6900" r="34668" b="43881"/>
          <a:stretch>
            <a:fillRect/>
          </a:stretch>
        </p:blipFill>
        <p:spPr bwMode="auto">
          <a:xfrm>
            <a:off x="5435600" y="1341438"/>
            <a:ext cx="3492500" cy="288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0" y="1268413"/>
            <a:ext cx="3987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3 Different Types of Group </a:t>
            </a:r>
            <a:r>
              <a:rPr lang="en-GB" b="1" i="1"/>
              <a:t>Scopes:</a:t>
            </a:r>
            <a:endParaRPr lang="en-US" b="1" i="1"/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0" y="1628775"/>
            <a:ext cx="9186863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en-GB" b="1"/>
              <a:t>Domain Local –</a:t>
            </a:r>
            <a:r>
              <a:rPr lang="en-GB"/>
              <a:t> This scope must be created in</a:t>
            </a:r>
          </a:p>
          <a:p>
            <a:pPr marL="342900" indent="-342900"/>
            <a:r>
              <a:rPr lang="en-GB"/>
              <a:t>	a Domain, the ‘resource’ that the domain local</a:t>
            </a:r>
          </a:p>
          <a:p>
            <a:pPr marL="342900" indent="-342900"/>
            <a:r>
              <a:rPr lang="en-GB"/>
              <a:t>	group is controlling.  E.g. If we wanted to control</a:t>
            </a:r>
          </a:p>
          <a:p>
            <a:pPr marL="342900" indent="-342900"/>
            <a:r>
              <a:rPr lang="en-GB"/>
              <a:t>	access to a </a:t>
            </a:r>
            <a:r>
              <a:rPr lang="en-GB" u="sng"/>
              <a:t>printer</a:t>
            </a:r>
            <a:r>
              <a:rPr lang="en-GB"/>
              <a:t>, by having an account </a:t>
            </a:r>
          </a:p>
          <a:p>
            <a:pPr marL="342900" indent="-342900"/>
            <a:r>
              <a:rPr lang="en-GB"/>
              <a:t>	associated with a domain local group, then the</a:t>
            </a:r>
          </a:p>
          <a:p>
            <a:pPr marL="342900" indent="-342900"/>
            <a:r>
              <a:rPr lang="en-GB"/>
              <a:t>	resource must be a </a:t>
            </a:r>
            <a:r>
              <a:rPr lang="en-GB" b="1" i="1"/>
              <a:t>part of the local domain</a:t>
            </a:r>
            <a:r>
              <a:rPr lang="en-GB"/>
              <a:t>.</a:t>
            </a:r>
          </a:p>
          <a:p>
            <a:pPr marL="342900" indent="-342900"/>
            <a:endParaRPr lang="en-GB"/>
          </a:p>
          <a:p>
            <a:pPr marL="342900" indent="-342900">
              <a:buFontTx/>
              <a:buAutoNum type="arabicPeriod" startAt="2"/>
            </a:pPr>
            <a:r>
              <a:rPr lang="en-GB" b="1"/>
              <a:t>Global Group</a:t>
            </a:r>
            <a:r>
              <a:rPr lang="en-GB"/>
              <a:t> – Global groups will typically </a:t>
            </a:r>
          </a:p>
          <a:p>
            <a:pPr marL="342900" indent="-342900"/>
            <a:r>
              <a:rPr lang="en-GB"/>
              <a:t>      contain members who are </a:t>
            </a:r>
            <a:r>
              <a:rPr lang="en-GB" b="1"/>
              <a:t>‘Users’</a:t>
            </a:r>
            <a:r>
              <a:rPr lang="en-GB"/>
              <a:t> or other </a:t>
            </a:r>
          </a:p>
          <a:p>
            <a:pPr marL="342900" indent="-342900"/>
            <a:r>
              <a:rPr lang="en-GB" b="1"/>
              <a:t>      Groups</a:t>
            </a:r>
            <a:r>
              <a:rPr lang="en-GB"/>
              <a:t> (known as Nesting Groups).</a:t>
            </a:r>
          </a:p>
          <a:p>
            <a:pPr marL="342900" indent="-342900"/>
            <a:r>
              <a:rPr lang="en-GB"/>
              <a:t>      E.g. Roaming user requires the use of a printer in another domain (not local to them)</a:t>
            </a:r>
          </a:p>
          <a:p>
            <a:pPr marL="342900" indent="-342900"/>
            <a:r>
              <a:rPr lang="en-GB"/>
              <a:t>	To solve this problem we would place this account in a global group, then we would </a:t>
            </a:r>
          </a:p>
          <a:p>
            <a:pPr marL="342900" indent="-342900"/>
            <a:r>
              <a:rPr lang="en-GB"/>
              <a:t>      place that global group into a Domain Local Group, then we would give this DL </a:t>
            </a:r>
          </a:p>
          <a:p>
            <a:pPr marL="342900" indent="-342900"/>
            <a:r>
              <a:rPr lang="en-GB"/>
              <a:t>      group access to the printer.</a:t>
            </a:r>
          </a:p>
          <a:p>
            <a:pPr marL="342900" indent="-342900"/>
            <a:endParaRPr lang="en-GB"/>
          </a:p>
          <a:p>
            <a:pPr marL="342900" indent="-342900"/>
            <a:r>
              <a:rPr lang="en-GB"/>
              <a:t>	</a:t>
            </a:r>
            <a:r>
              <a:rPr lang="en-GB" b="1" i="1"/>
              <a:t>Domain Local group</a:t>
            </a:r>
            <a:r>
              <a:rPr lang="en-GB"/>
              <a:t> controls the Resource and the resource must be </a:t>
            </a:r>
            <a:r>
              <a:rPr lang="en-GB" b="1"/>
              <a:t>local </a:t>
            </a:r>
            <a:r>
              <a:rPr lang="en-GB"/>
              <a:t>to the </a:t>
            </a:r>
          </a:p>
          <a:p>
            <a:pPr marL="342900" indent="-342900"/>
            <a:r>
              <a:rPr lang="en-GB"/>
              <a:t>	domain.  The Global group controls the users and what they can do based on their</a:t>
            </a:r>
          </a:p>
          <a:p>
            <a:pPr marL="342900" indent="-342900"/>
            <a:r>
              <a:rPr lang="en-GB"/>
              <a:t>	membership, the member (albeit User or another nested group) must be local to the</a:t>
            </a:r>
          </a:p>
          <a:p>
            <a:pPr marL="342900" indent="-342900"/>
            <a:r>
              <a:rPr lang="en-GB"/>
              <a:t>	domain.</a:t>
            </a:r>
            <a:endParaRPr lang="en-GB" b="1"/>
          </a:p>
          <a:p>
            <a:pPr marL="342900" indent="-342900"/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2555875" y="260350"/>
            <a:ext cx="5980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Group Scopes and Types.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0" y="1268413"/>
            <a:ext cx="9144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 startAt="3"/>
            </a:pPr>
            <a:r>
              <a:rPr lang="en-GB" b="1"/>
              <a:t>Universal. </a:t>
            </a:r>
            <a:endParaRPr lang="en-US" b="1"/>
          </a:p>
        </p:txBody>
      </p:sp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0" y="1700213"/>
            <a:ext cx="8535988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Can </a:t>
            </a:r>
            <a:r>
              <a:rPr lang="en-GB" dirty="0"/>
              <a:t>be used as long as our Active Directory infrastructure is running in Native </a:t>
            </a:r>
            <a:r>
              <a:rPr lang="en-GB" dirty="0" smtClean="0"/>
              <a:t>Mode (2000 </a:t>
            </a:r>
            <a:r>
              <a:rPr lang="en-GB" dirty="0"/>
              <a:t>and upwards).</a:t>
            </a:r>
          </a:p>
          <a:p>
            <a:pPr>
              <a:buFontTx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With </a:t>
            </a:r>
            <a:r>
              <a:rPr lang="en-GB" dirty="0"/>
              <a:t>Universal groups, resources do not need to be in the local domain, they can be </a:t>
            </a:r>
            <a:r>
              <a:rPr lang="en-GB" dirty="0" smtClean="0"/>
              <a:t>in any </a:t>
            </a:r>
            <a:r>
              <a:rPr lang="en-GB" dirty="0"/>
              <a:t>domain. Furthermore, members can also come from anywhere in the active </a:t>
            </a:r>
            <a:r>
              <a:rPr lang="en-GB" dirty="0" smtClean="0"/>
              <a:t>directory </a:t>
            </a:r>
            <a:r>
              <a:rPr lang="en-GB" dirty="0"/>
              <a:t>(any domain). </a:t>
            </a:r>
          </a:p>
          <a:p>
            <a:endParaRPr lang="en-GB" dirty="0" smtClean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There </a:t>
            </a:r>
            <a:r>
              <a:rPr lang="en-GB" sz="2400" dirty="0"/>
              <a:t>are special uses for all of </a:t>
            </a:r>
            <a:r>
              <a:rPr lang="en-GB" sz="2400" dirty="0" smtClean="0"/>
              <a:t>the </a:t>
            </a:r>
            <a:r>
              <a:rPr lang="en-GB" sz="2400" dirty="0"/>
              <a:t>types of Group </a:t>
            </a:r>
            <a:r>
              <a:rPr lang="en-GB" sz="2400" dirty="0" smtClean="0"/>
              <a:t>Scopes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25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Box 8"/>
          <p:cNvSpPr txBox="1">
            <a:spLocks noGrp="1" noChangeArrowheads="1"/>
          </p:cNvSpPr>
          <p:nvPr>
            <p:ph idx="1"/>
          </p:nvPr>
        </p:nvSpPr>
        <p:spPr bwMode="auto">
          <a:xfrm>
            <a:off x="457200" y="1295400"/>
            <a:ext cx="8291264" cy="3834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sz="2400" b="1" dirty="0"/>
              <a:t>Group Types –</a:t>
            </a:r>
            <a:r>
              <a:rPr lang="en-GB" sz="2400" dirty="0"/>
              <a:t> 3 Types Local, Security and Distribution:</a:t>
            </a:r>
          </a:p>
          <a:p>
            <a:r>
              <a:rPr lang="en-GB" sz="1800" b="1" i="1" dirty="0" smtClean="0"/>
              <a:t>Local</a:t>
            </a:r>
            <a:r>
              <a:rPr lang="en-GB" sz="1800" i="1" dirty="0" smtClean="0"/>
              <a:t> </a:t>
            </a:r>
            <a:r>
              <a:rPr lang="en-GB" sz="1800" i="1" dirty="0"/>
              <a:t>-</a:t>
            </a:r>
            <a:r>
              <a:rPr lang="en-GB" sz="1800" dirty="0"/>
              <a:t>  Groups created and defined on the local computer, these groups are only </a:t>
            </a:r>
            <a:r>
              <a:rPr lang="en-GB" sz="1800" dirty="0" smtClean="0"/>
              <a:t>used on </a:t>
            </a:r>
            <a:r>
              <a:rPr lang="en-GB" sz="1800" dirty="0"/>
              <a:t>the local </a:t>
            </a:r>
            <a:r>
              <a:rPr lang="en-GB" sz="1800" dirty="0" smtClean="0"/>
              <a:t>computer</a:t>
            </a:r>
          </a:p>
          <a:p>
            <a:pPr lvl="1"/>
            <a:r>
              <a:rPr lang="en-GB" sz="1800" dirty="0" smtClean="0"/>
              <a:t>They </a:t>
            </a:r>
            <a:r>
              <a:rPr lang="en-GB" sz="1800" dirty="0"/>
              <a:t>are created via </a:t>
            </a:r>
            <a:r>
              <a:rPr lang="en-GB" sz="1800" i="1" dirty="0"/>
              <a:t>Start – Administrative Tools – </a:t>
            </a:r>
            <a:r>
              <a:rPr lang="en-GB" sz="1800" i="1" dirty="0" smtClean="0"/>
              <a:t>Computer Management </a:t>
            </a:r>
            <a:r>
              <a:rPr lang="en-GB" sz="1800" i="1" dirty="0"/>
              <a:t>– Local Users and Groups</a:t>
            </a:r>
            <a:r>
              <a:rPr lang="en-GB" sz="1400" i="1" dirty="0"/>
              <a:t>.</a:t>
            </a:r>
          </a:p>
          <a:p>
            <a:r>
              <a:rPr lang="en-GB" sz="1800" b="1" i="1" dirty="0"/>
              <a:t>Security</a:t>
            </a:r>
            <a:r>
              <a:rPr lang="en-GB" sz="1800" dirty="0"/>
              <a:t> – Typically the main type of </a:t>
            </a:r>
            <a:r>
              <a:rPr lang="en-GB" sz="1800" dirty="0" smtClean="0"/>
              <a:t>group</a:t>
            </a:r>
          </a:p>
          <a:p>
            <a:pPr lvl="1"/>
            <a:r>
              <a:rPr lang="en-GB" sz="1800" dirty="0">
                <a:ea typeface="+mn-ea"/>
                <a:cs typeface="+mn-cs"/>
              </a:rPr>
              <a:t>We </a:t>
            </a:r>
            <a:r>
              <a:rPr lang="en-GB" sz="1800" dirty="0">
                <a:ea typeface="+mn-ea"/>
                <a:cs typeface="+mn-cs"/>
              </a:rPr>
              <a:t>use groups to manage </a:t>
            </a:r>
            <a:r>
              <a:rPr lang="en-GB" sz="1800" dirty="0" smtClean="0">
                <a:ea typeface="+mn-ea"/>
                <a:cs typeface="+mn-cs"/>
              </a:rPr>
              <a:t>permissions</a:t>
            </a:r>
            <a:endParaRPr lang="en-GB" sz="1400" dirty="0">
              <a:ea typeface="+mn-ea"/>
              <a:cs typeface="+mn-cs"/>
            </a:endParaRPr>
          </a:p>
          <a:p>
            <a:pPr lvl="1"/>
            <a:r>
              <a:rPr lang="en-GB" sz="1800" dirty="0" smtClean="0"/>
              <a:t>Security </a:t>
            </a:r>
            <a:r>
              <a:rPr lang="en-GB" sz="1800" dirty="0"/>
              <a:t>groups manage permissions.  </a:t>
            </a:r>
          </a:p>
          <a:p>
            <a:r>
              <a:rPr lang="en-GB" sz="1800" b="1" i="1" dirty="0"/>
              <a:t> Distribution</a:t>
            </a:r>
            <a:r>
              <a:rPr lang="en-GB" sz="1800" i="1" dirty="0"/>
              <a:t> </a:t>
            </a:r>
            <a:r>
              <a:rPr lang="en-GB" sz="1800" dirty="0"/>
              <a:t>– Used for email </a:t>
            </a:r>
            <a:r>
              <a:rPr lang="en-GB" sz="1800" dirty="0" smtClean="0"/>
              <a:t>lists</a:t>
            </a:r>
          </a:p>
          <a:p>
            <a:pPr lvl="1"/>
            <a:r>
              <a:rPr lang="en-GB" sz="1800" dirty="0"/>
              <a:t>No </a:t>
            </a:r>
            <a:r>
              <a:rPr lang="en-GB" sz="1800" dirty="0"/>
              <a:t>security descriptors associated with </a:t>
            </a:r>
            <a:r>
              <a:rPr lang="en-GB" sz="1800" dirty="0" smtClean="0"/>
              <a:t>them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663290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7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The Importance of Managing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0" y="1268413"/>
            <a:ext cx="9177338" cy="590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We use groups to manage permissions.</a:t>
            </a:r>
          </a:p>
          <a:p>
            <a:pPr>
              <a:buFontTx/>
              <a:buChar char="•"/>
            </a:pPr>
            <a:r>
              <a:rPr lang="en-GB" dirty="0"/>
              <a:t> We need to remember </a:t>
            </a:r>
            <a:r>
              <a:rPr lang="en-GB" i="1" dirty="0"/>
              <a:t>Rights</a:t>
            </a:r>
            <a:r>
              <a:rPr lang="en-GB" dirty="0"/>
              <a:t> are for </a:t>
            </a:r>
            <a:r>
              <a:rPr lang="en-GB" i="1" dirty="0"/>
              <a:t>Access</a:t>
            </a:r>
            <a:r>
              <a:rPr lang="en-GB" dirty="0"/>
              <a:t> and </a:t>
            </a:r>
            <a:r>
              <a:rPr lang="en-GB" i="1" dirty="0"/>
              <a:t>Permissions</a:t>
            </a:r>
            <a:r>
              <a:rPr lang="en-GB" dirty="0"/>
              <a:t> are for </a:t>
            </a:r>
            <a:r>
              <a:rPr lang="en-GB" i="1" dirty="0"/>
              <a:t>Resources. </a:t>
            </a:r>
          </a:p>
          <a:p>
            <a:r>
              <a:rPr lang="en-GB" i="1" dirty="0"/>
              <a:t>  Typically, </a:t>
            </a:r>
            <a:r>
              <a:rPr lang="en-GB" dirty="0"/>
              <a:t>rights refer to access to parts of the system given by being part of a</a:t>
            </a:r>
          </a:p>
          <a:p>
            <a:r>
              <a:rPr lang="en-GB" dirty="0"/>
              <a:t>   group (e.g. default group Administrators).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Permissions deal purely with objects like Files, Folders or Printers. Permissions </a:t>
            </a:r>
          </a:p>
          <a:p>
            <a:r>
              <a:rPr lang="en-GB" dirty="0"/>
              <a:t>  determine how a user can use these resources (e.g. Can they read, modify, write </a:t>
            </a:r>
          </a:p>
          <a:p>
            <a:r>
              <a:rPr lang="en-GB" dirty="0"/>
              <a:t>  changes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Every object in Active Directory is fully manageable, in terms of what it can do to every</a:t>
            </a:r>
          </a:p>
          <a:p>
            <a:r>
              <a:rPr lang="en-GB" dirty="0"/>
              <a:t>  other object and what every other object can do to it.  This control is possible because</a:t>
            </a:r>
          </a:p>
          <a:p>
            <a:r>
              <a:rPr lang="en-GB" dirty="0"/>
              <a:t>  every object has a unique SID (Security Identifier).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Permissions are important to manage because if they not configured properly, users</a:t>
            </a:r>
          </a:p>
          <a:p>
            <a:r>
              <a:rPr lang="en-GB" dirty="0"/>
              <a:t>  may well be granted access to resources that they should not be able to access.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Errors may not be easily reversible, if a user has been incorrectly granted read access </a:t>
            </a:r>
          </a:p>
          <a:p>
            <a:r>
              <a:rPr lang="en-GB" dirty="0"/>
              <a:t>  to Management files, then we cannot erase this information from their memory! </a:t>
            </a:r>
          </a:p>
          <a:p>
            <a:endParaRPr lang="en-GB" dirty="0"/>
          </a:p>
          <a:p>
            <a:r>
              <a:rPr lang="en-GB" dirty="0"/>
              <a:t>  </a:t>
            </a:r>
          </a:p>
          <a:p>
            <a:r>
              <a:rPr lang="en-GB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7547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Sharing and Share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pic>
        <p:nvPicPr>
          <p:cNvPr id="33798" name="Picture 6"/>
          <p:cNvPicPr>
            <a:picLocks noChangeAspect="1" noChangeArrowheads="1"/>
          </p:cNvPicPr>
          <p:nvPr/>
        </p:nvPicPr>
        <p:blipFill>
          <a:blip r:embed="rId3"/>
          <a:srcRect l="21957" t="15538" r="43343" b="20486"/>
          <a:stretch>
            <a:fillRect/>
          </a:stretch>
        </p:blipFill>
        <p:spPr bwMode="auto">
          <a:xfrm>
            <a:off x="5508625" y="1341438"/>
            <a:ext cx="33845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0" y="1225550"/>
            <a:ext cx="5634038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use Shares to control access for </a:t>
            </a:r>
            <a:r>
              <a:rPr lang="en-GB" u="sng"/>
              <a:t>remote</a:t>
            </a:r>
            <a:r>
              <a:rPr lang="en-GB"/>
              <a:t> users,</a:t>
            </a:r>
          </a:p>
          <a:p>
            <a:r>
              <a:rPr lang="en-GB"/>
              <a:t>  share permissions on shared folders only effect the</a:t>
            </a:r>
          </a:p>
          <a:p>
            <a:r>
              <a:rPr lang="en-GB"/>
              <a:t>  folder shared, they do not affect the rest of the files </a:t>
            </a:r>
          </a:p>
          <a:p>
            <a:r>
              <a:rPr lang="en-GB"/>
              <a:t>  in the OS users who logon locally to a </a:t>
            </a:r>
          </a:p>
          <a:p>
            <a:r>
              <a:rPr lang="en-GB"/>
              <a:t>  server/workstation that has shared folders.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A share with default permissions, allows Everyone</a:t>
            </a:r>
          </a:p>
          <a:p>
            <a:r>
              <a:rPr lang="en-GB"/>
              <a:t>  ‘read’ access to the folder and its contents.</a:t>
            </a:r>
          </a:p>
          <a:p>
            <a:pPr>
              <a:buFontTx/>
              <a:buChar char="•"/>
            </a:pPr>
            <a:r>
              <a:rPr lang="en-GB"/>
              <a:t> These default permissions are ok, as long as we set</a:t>
            </a:r>
          </a:p>
          <a:p>
            <a:r>
              <a:rPr lang="en-GB"/>
              <a:t>   NTFS permissions, otherwise we would need to </a:t>
            </a:r>
          </a:p>
          <a:p>
            <a:r>
              <a:rPr lang="en-GB"/>
              <a:t>   change this ‘everyone gets to read permissions’.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Administrative Shares</a:t>
            </a:r>
            <a:r>
              <a:rPr lang="en-GB"/>
              <a:t> – every administrator has </a:t>
            </a:r>
          </a:p>
          <a:p>
            <a:r>
              <a:rPr lang="en-GB"/>
              <a:t>  access to every drive, the printer folder and the</a:t>
            </a:r>
          </a:p>
          <a:p>
            <a:r>
              <a:rPr lang="en-GB"/>
              <a:t>  sysvol folder and also every administrative folder</a:t>
            </a:r>
          </a:p>
          <a:p>
            <a:r>
              <a:rPr lang="en-GB"/>
              <a:t>  in the entire network.  This is accomplished through</a:t>
            </a:r>
          </a:p>
          <a:p>
            <a:r>
              <a:rPr lang="en-GB"/>
              <a:t>  hidden administrative shares.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Publishing Shares</a:t>
            </a:r>
            <a:r>
              <a:rPr lang="en-GB"/>
              <a:t> – when we create shares we can</a:t>
            </a:r>
          </a:p>
          <a:p>
            <a:r>
              <a:rPr lang="en-GB"/>
              <a:t>  publish them in the active directory.</a:t>
            </a:r>
          </a:p>
        </p:txBody>
      </p:sp>
    </p:spTree>
    <p:extLst>
      <p:ext uri="{BB962C8B-B14F-4D97-AF65-F5344CB8AC3E}">
        <p14:creationId xmlns:p14="http://schemas.microsoft.com/office/powerpoint/2010/main" val="24359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231775" y="1360488"/>
            <a:ext cx="8578850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The principle step in controlling access is to decide what resources </a:t>
            </a:r>
            <a:r>
              <a:rPr lang="en-GB" u="sng"/>
              <a:t>should</a:t>
            </a:r>
            <a:r>
              <a:rPr lang="en-GB"/>
              <a:t> have</a:t>
            </a:r>
          </a:p>
          <a:p>
            <a:r>
              <a:rPr lang="en-GB"/>
              <a:t>  shared access and what resources </a:t>
            </a:r>
            <a:r>
              <a:rPr lang="en-GB" u="sng"/>
              <a:t>should not</a:t>
            </a:r>
            <a:r>
              <a:rPr lang="en-GB"/>
              <a:t> be shared.  Furthermore we should</a:t>
            </a:r>
          </a:p>
          <a:p>
            <a:r>
              <a:rPr lang="en-GB"/>
              <a:t>  then decide </a:t>
            </a:r>
            <a:r>
              <a:rPr lang="en-GB" i="1" u="sng"/>
              <a:t>how to share </a:t>
            </a:r>
            <a:r>
              <a:rPr lang="en-GB"/>
              <a:t>resources.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Data sharing allows remote users to access </a:t>
            </a:r>
          </a:p>
          <a:p>
            <a:r>
              <a:rPr lang="en-GB"/>
              <a:t>  resources such as files, folders and drives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When we share folders or drives, we grant access</a:t>
            </a:r>
          </a:p>
          <a:p>
            <a:r>
              <a:rPr lang="en-GB"/>
              <a:t>  to any files/folders within this folder/disk, to </a:t>
            </a:r>
          </a:p>
          <a:p>
            <a:r>
              <a:rPr lang="en-GB"/>
              <a:t>  whoever has permissions to use this share.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If we want to control access to specific files and</a:t>
            </a:r>
          </a:p>
          <a:p>
            <a:r>
              <a:rPr lang="en-GB"/>
              <a:t>  folders within a shared folder, we can only do</a:t>
            </a:r>
          </a:p>
          <a:p>
            <a:r>
              <a:rPr lang="en-GB"/>
              <a:t>  so with disk volumes that are partitioned with </a:t>
            </a:r>
          </a:p>
          <a:p>
            <a:r>
              <a:rPr lang="en-GB"/>
              <a:t>  NTFS.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With NTFS volumes, we use access control lists</a:t>
            </a:r>
          </a:p>
          <a:p>
            <a:r>
              <a:rPr lang="en-GB"/>
              <a:t>  to grant/deny access to files and folders.</a:t>
            </a:r>
          </a:p>
        </p:txBody>
      </p:sp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3"/>
          <a:srcRect l="18994" t="14671" r="45573" b="28342"/>
          <a:stretch>
            <a:fillRect/>
          </a:stretch>
        </p:blipFill>
        <p:spPr bwMode="auto">
          <a:xfrm>
            <a:off x="5651500" y="2205038"/>
            <a:ext cx="3105150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Sharing and Share Permissions.</a:t>
            </a:r>
            <a:endParaRPr lang="en-US" sz="24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68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Sharing and Share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-92075" y="1216025"/>
            <a:ext cx="9128125" cy="531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Share permissions set the maximum allowable actions for a specific user, group on a </a:t>
            </a:r>
          </a:p>
          <a:p>
            <a:r>
              <a:rPr lang="en-GB"/>
              <a:t>  specific shared folder.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Share permissions available in order from the </a:t>
            </a:r>
            <a:r>
              <a:rPr lang="en-GB" b="1"/>
              <a:t>most restrictive</a:t>
            </a:r>
            <a:r>
              <a:rPr lang="en-GB"/>
              <a:t> to the </a:t>
            </a:r>
            <a:r>
              <a:rPr lang="en-GB" b="1"/>
              <a:t>least restrictive</a:t>
            </a:r>
            <a:r>
              <a:rPr lang="en-GB"/>
              <a:t> </a:t>
            </a:r>
          </a:p>
          <a:p>
            <a:r>
              <a:rPr lang="en-GB"/>
              <a:t>  are:</a:t>
            </a:r>
          </a:p>
          <a:p>
            <a:r>
              <a:rPr lang="en-GB"/>
              <a:t>	- No access – No permissions are granted for the share.</a:t>
            </a:r>
          </a:p>
          <a:p>
            <a:r>
              <a:rPr lang="en-GB"/>
              <a:t>	- Read – With this permission, users can:</a:t>
            </a:r>
          </a:p>
          <a:p>
            <a:r>
              <a:rPr lang="en-GB"/>
              <a:t>		(i).  View file and subfolder names.</a:t>
            </a:r>
          </a:p>
          <a:p>
            <a:r>
              <a:rPr lang="en-GB"/>
              <a:t>		(ii).  Access the subfolders of the share</a:t>
            </a:r>
          </a:p>
          <a:p>
            <a:r>
              <a:rPr lang="en-GB"/>
              <a:t>		(iii). Read file data and attributes</a:t>
            </a:r>
          </a:p>
          <a:p>
            <a:r>
              <a:rPr lang="en-GB"/>
              <a:t>		(iv). Run program files.</a:t>
            </a:r>
          </a:p>
          <a:p>
            <a:r>
              <a:rPr lang="en-GB"/>
              <a:t>	- Change – Users have those permissions plus the following:</a:t>
            </a:r>
          </a:p>
          <a:p>
            <a:r>
              <a:rPr lang="en-GB"/>
              <a:t>		(i).   Create files and subfolders</a:t>
            </a:r>
          </a:p>
          <a:p>
            <a:r>
              <a:rPr lang="en-GB"/>
              <a:t>		(ii).  Modify files</a:t>
            </a:r>
          </a:p>
          <a:p>
            <a:r>
              <a:rPr lang="en-GB"/>
              <a:t>		(iii). Change attributes on files and subfolders.</a:t>
            </a:r>
          </a:p>
          <a:p>
            <a:r>
              <a:rPr lang="en-GB"/>
              <a:t>		(iv). Delete files and subfolders.</a:t>
            </a:r>
          </a:p>
          <a:p>
            <a:r>
              <a:rPr lang="en-GB"/>
              <a:t>	- Full control – As both Read/Change, in addition to the following:</a:t>
            </a:r>
          </a:p>
          <a:p>
            <a:r>
              <a:rPr lang="en-GB"/>
              <a:t>		(i).  Change file and folder permissions.</a:t>
            </a:r>
          </a:p>
          <a:p>
            <a:r>
              <a:rPr lang="en-GB"/>
              <a:t>		(ii). Take ownership of files and folders.  </a:t>
            </a:r>
          </a:p>
        </p:txBody>
      </p:sp>
    </p:spTree>
    <p:extLst>
      <p:ext uri="{BB962C8B-B14F-4D97-AF65-F5344CB8AC3E}">
        <p14:creationId xmlns:p14="http://schemas.microsoft.com/office/powerpoint/2010/main" val="323124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Object Inheritance.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-92075" y="1289050"/>
            <a:ext cx="9379491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Objects defined using </a:t>
            </a:r>
            <a:r>
              <a:rPr lang="en-GB" b="1" dirty="0"/>
              <a:t>Parent</a:t>
            </a:r>
            <a:r>
              <a:rPr lang="en-GB" dirty="0"/>
              <a:t> – </a:t>
            </a:r>
            <a:r>
              <a:rPr lang="en-GB" b="1" dirty="0"/>
              <a:t>Child </a:t>
            </a:r>
            <a:r>
              <a:rPr lang="en-GB" dirty="0"/>
              <a:t>structure; e.g. in C:\mydocuments, C:\ is the</a:t>
            </a:r>
            <a:r>
              <a:rPr lang="en-GB" i="1" dirty="0"/>
              <a:t> </a:t>
            </a:r>
          </a:p>
          <a:p>
            <a:r>
              <a:rPr lang="en-GB" i="1" dirty="0"/>
              <a:t>  parent </a:t>
            </a:r>
            <a:r>
              <a:rPr lang="en-GB" dirty="0"/>
              <a:t>object and </a:t>
            </a:r>
            <a:r>
              <a:rPr lang="en-GB" dirty="0" err="1"/>
              <a:t>mydocuments</a:t>
            </a:r>
            <a:r>
              <a:rPr lang="en-GB" dirty="0"/>
              <a:t> is the </a:t>
            </a:r>
            <a:r>
              <a:rPr lang="en-GB" i="1" dirty="0"/>
              <a:t>child</a:t>
            </a:r>
            <a:r>
              <a:rPr lang="en-GB" dirty="0"/>
              <a:t> object. Likewise if any folders/files were </a:t>
            </a:r>
          </a:p>
          <a:p>
            <a:r>
              <a:rPr lang="en-GB" dirty="0"/>
              <a:t>  created in </a:t>
            </a:r>
            <a:r>
              <a:rPr lang="en-GB" dirty="0" err="1"/>
              <a:t>mydocuments</a:t>
            </a:r>
            <a:r>
              <a:rPr lang="en-GB" dirty="0"/>
              <a:t>, they would be children of </a:t>
            </a:r>
            <a:r>
              <a:rPr lang="en-GB" dirty="0" err="1"/>
              <a:t>mydocuments</a:t>
            </a:r>
            <a:r>
              <a:rPr lang="en-GB" dirty="0"/>
              <a:t> and </a:t>
            </a:r>
            <a:r>
              <a:rPr lang="en-GB" b="1" dirty="0"/>
              <a:t>grandchildren</a:t>
            </a:r>
            <a:r>
              <a:rPr lang="en-GB" dirty="0"/>
              <a:t> of </a:t>
            </a:r>
          </a:p>
          <a:p>
            <a:r>
              <a:rPr lang="en-GB" dirty="0"/>
              <a:t>  C:\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Inheritance is the process whereby child objects inherit permissions from parent objects,</a:t>
            </a:r>
          </a:p>
          <a:p>
            <a:r>
              <a:rPr lang="en-GB" dirty="0"/>
              <a:t>  in Windows 2003 inheritance is enabled by default.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With inheritance enabled, access to the child object is controlled by the Parent </a:t>
            </a:r>
            <a:r>
              <a:rPr lang="en-GB" dirty="0" smtClean="0"/>
              <a:t>object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In this case if you want to change permissions on the child object, you need to do the </a:t>
            </a:r>
          </a:p>
          <a:p>
            <a:r>
              <a:rPr lang="en-GB" dirty="0"/>
              <a:t>  following:</a:t>
            </a:r>
          </a:p>
          <a:p>
            <a:r>
              <a:rPr lang="en-GB" dirty="0"/>
              <a:t>		- Edit permissions of the parent, to reflect the changes you want on the</a:t>
            </a:r>
          </a:p>
          <a:p>
            <a:r>
              <a:rPr lang="en-GB" dirty="0"/>
              <a:t>		  the child.</a:t>
            </a:r>
          </a:p>
          <a:p>
            <a:r>
              <a:rPr lang="en-GB" dirty="0"/>
              <a:t>		- Stop inheriting the permissions from the parent object and then</a:t>
            </a:r>
          </a:p>
          <a:p>
            <a:r>
              <a:rPr lang="en-GB" dirty="0"/>
              <a:t>		  assign separate permissions to the child.</a:t>
            </a:r>
          </a:p>
          <a:p>
            <a:r>
              <a:rPr lang="en-GB" dirty="0"/>
              <a:t>		- Select the opposite permission to override the inherited permission,</a:t>
            </a:r>
          </a:p>
          <a:p>
            <a:r>
              <a:rPr lang="en-GB" dirty="0"/>
              <a:t>		  if access is allowed on parent, deny it on the child object. </a:t>
            </a:r>
          </a:p>
        </p:txBody>
      </p:sp>
    </p:spTree>
    <p:extLst>
      <p:ext uri="{BB962C8B-B14F-4D97-AF65-F5344CB8AC3E}">
        <p14:creationId xmlns:p14="http://schemas.microsoft.com/office/powerpoint/2010/main" val="916875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686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35496" y="1391444"/>
            <a:ext cx="5981794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We </a:t>
            </a:r>
            <a:r>
              <a:rPr lang="en-GB" dirty="0"/>
              <a:t>mentioned that to tighten security we use Access </a:t>
            </a:r>
          </a:p>
          <a:p>
            <a:r>
              <a:rPr lang="en-GB" dirty="0"/>
              <a:t>  Control lists on NFTS volumes, for granting or denying </a:t>
            </a:r>
          </a:p>
          <a:p>
            <a:r>
              <a:rPr lang="en-GB" dirty="0"/>
              <a:t>  access to files and </a:t>
            </a:r>
            <a:r>
              <a:rPr lang="en-GB" dirty="0" smtClean="0"/>
              <a:t>folders 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NTFS </a:t>
            </a:r>
            <a:r>
              <a:rPr lang="en-GB" dirty="0"/>
              <a:t>permissions effect files that are local to the OS </a:t>
            </a:r>
          </a:p>
          <a:p>
            <a:r>
              <a:rPr lang="en-GB" dirty="0"/>
              <a:t>  (not shared) if we leave the default share permissions to </a:t>
            </a:r>
            <a:r>
              <a:rPr lang="en-GB" dirty="0" smtClean="0"/>
              <a:t>everyone </a:t>
            </a:r>
            <a:r>
              <a:rPr lang="en-GB" dirty="0"/>
              <a:t>gets to </a:t>
            </a:r>
            <a:r>
              <a:rPr lang="en-GB" dirty="0" smtClean="0"/>
              <a:t>read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On </a:t>
            </a:r>
            <a:r>
              <a:rPr lang="en-GB" dirty="0"/>
              <a:t>NTFS volumes we can set permissions on files and </a:t>
            </a:r>
            <a:r>
              <a:rPr lang="en-GB" dirty="0" smtClean="0"/>
              <a:t>folders</a:t>
            </a:r>
            <a:endParaRPr lang="en-GB" dirty="0"/>
          </a:p>
          <a:p>
            <a:endParaRPr lang="en-GB" dirty="0"/>
          </a:p>
          <a:p>
            <a:endParaRPr lang="en-GB" i="1" dirty="0"/>
          </a:p>
        </p:txBody>
      </p:sp>
      <p:pic>
        <p:nvPicPr>
          <p:cNvPr id="34822" name="Picture 6"/>
          <p:cNvPicPr>
            <a:picLocks noChangeAspect="1" noChangeArrowheads="1"/>
          </p:cNvPicPr>
          <p:nvPr/>
        </p:nvPicPr>
        <p:blipFill>
          <a:blip r:embed="rId3"/>
          <a:srcRect l="27989" t="6866" r="36647" b="35175"/>
          <a:stretch>
            <a:fillRect/>
          </a:stretch>
        </p:blipFill>
        <p:spPr bwMode="auto">
          <a:xfrm>
            <a:off x="6038850" y="1412875"/>
            <a:ext cx="298767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6153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NTFS Permissions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95400"/>
            <a:ext cx="8435280" cy="502602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sz="2400" kern="1200" dirty="0">
                <a:solidFill>
                  <a:srgbClr val="1D528D"/>
                </a:solidFill>
                <a:latin typeface="Arial" charset="0"/>
              </a:rPr>
              <a:t>The basic NTFS permissions for Folders </a:t>
            </a:r>
            <a:r>
              <a:rPr lang="en-GB" sz="2400" kern="1200" dirty="0" smtClean="0">
                <a:solidFill>
                  <a:srgbClr val="1D528D"/>
                </a:solidFill>
                <a:latin typeface="Arial" charset="0"/>
              </a:rPr>
              <a:t>are :–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sz="2400" kern="1200" dirty="0" smtClean="0">
                <a:solidFill>
                  <a:srgbClr val="1D528D"/>
                </a:solidFill>
                <a:latin typeface="Arial" charset="0"/>
              </a:rPr>
              <a:t> </a:t>
            </a:r>
            <a:endParaRPr lang="en-GB" sz="2400" kern="1200" dirty="0">
              <a:solidFill>
                <a:srgbClr val="1D528D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sz="2400" kern="1200" dirty="0" smtClean="0">
                <a:solidFill>
                  <a:srgbClr val="1D528D"/>
                </a:solidFill>
                <a:latin typeface="Arial" charset="0"/>
              </a:rPr>
              <a:t>Read</a:t>
            </a:r>
          </a:p>
          <a:p>
            <a:pPr lvl="1" eaLnBrk="1" hangingPunct="1">
              <a:spcBef>
                <a:spcPct val="0"/>
              </a:spcBef>
            </a:pP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P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ermits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viewing and listing the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files and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subfolders inside. We can see what’s in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it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and list its properties;</a:t>
            </a:r>
          </a:p>
          <a:p>
            <a:pPr eaLnBrk="1" hangingPunct="1">
              <a:spcBef>
                <a:spcPct val="0"/>
              </a:spcBef>
            </a:pPr>
            <a:r>
              <a:rPr lang="en-GB" sz="2400" kern="1200" dirty="0" smtClean="0">
                <a:solidFill>
                  <a:srgbClr val="1D528D"/>
                </a:solidFill>
                <a:latin typeface="Arial" charset="0"/>
              </a:rPr>
              <a:t>Write</a:t>
            </a:r>
          </a:p>
          <a:p>
            <a:pPr lvl="1" eaLnBrk="1" hangingPunct="1">
              <a:spcBef>
                <a:spcPct val="0"/>
              </a:spcBef>
            </a:pP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Permits </a:t>
            </a:r>
            <a:r>
              <a:rPr lang="en-GB" sz="1800" b="1" kern="1200" dirty="0">
                <a:solidFill>
                  <a:srgbClr val="1D528D"/>
                </a:solidFill>
                <a:latin typeface="Arial" charset="0"/>
              </a:rPr>
              <a:t>adding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 files and subfolders</a:t>
            </a:r>
          </a:p>
          <a:p>
            <a:pPr eaLnBrk="1" hangingPunct="1">
              <a:spcBef>
                <a:spcPct val="0"/>
              </a:spcBef>
            </a:pPr>
            <a:r>
              <a:rPr lang="en-GB" sz="2400" kern="1200" dirty="0" smtClean="0">
                <a:solidFill>
                  <a:srgbClr val="1D528D"/>
                </a:solidFill>
                <a:latin typeface="Arial" charset="0"/>
              </a:rPr>
              <a:t>Read </a:t>
            </a:r>
            <a:r>
              <a:rPr lang="en-GB" sz="2400" kern="1200" dirty="0">
                <a:solidFill>
                  <a:srgbClr val="1D528D"/>
                </a:solidFill>
                <a:latin typeface="Arial" charset="0"/>
              </a:rPr>
              <a:t>&amp; </a:t>
            </a:r>
            <a:r>
              <a:rPr lang="en-GB" sz="2400" kern="1200" dirty="0" smtClean="0">
                <a:solidFill>
                  <a:srgbClr val="1D528D"/>
                </a:solidFill>
                <a:latin typeface="Arial" charset="0"/>
              </a:rPr>
              <a:t>Execute</a:t>
            </a:r>
          </a:p>
          <a:p>
            <a:pPr lvl="1" eaLnBrk="1" hangingPunct="1">
              <a:spcBef>
                <a:spcPct val="0"/>
              </a:spcBef>
            </a:pP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Permits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viewing and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listing files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and executing files; this is inherited by default </a:t>
            </a:r>
            <a:r>
              <a:rPr lang="en-GB" sz="1800" i="1" kern="1200" dirty="0">
                <a:solidFill>
                  <a:srgbClr val="1D528D"/>
                </a:solidFill>
                <a:latin typeface="Arial" charset="0"/>
              </a:rPr>
              <a:t>(in child </a:t>
            </a:r>
            <a:r>
              <a:rPr lang="en-GB" sz="1800" i="1" kern="1200" dirty="0" smtClean="0">
                <a:solidFill>
                  <a:srgbClr val="1D528D"/>
                </a:solidFill>
                <a:latin typeface="Arial" charset="0"/>
              </a:rPr>
              <a:t>objects)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files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and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folders</a:t>
            </a:r>
            <a:endParaRPr lang="en-GB" sz="1800" kern="1200" dirty="0">
              <a:solidFill>
                <a:srgbClr val="1D528D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sz="2400" kern="1200" dirty="0" smtClean="0">
                <a:solidFill>
                  <a:srgbClr val="1D528D"/>
                </a:solidFill>
                <a:latin typeface="Arial" charset="0"/>
              </a:rPr>
              <a:t>List </a:t>
            </a:r>
            <a:r>
              <a:rPr lang="en-GB" sz="2400" kern="1200" dirty="0">
                <a:solidFill>
                  <a:srgbClr val="1D528D"/>
                </a:solidFill>
                <a:latin typeface="Arial" charset="0"/>
              </a:rPr>
              <a:t>Folder </a:t>
            </a:r>
            <a:r>
              <a:rPr lang="en-GB" sz="2400" kern="1200" dirty="0" smtClean="0">
                <a:solidFill>
                  <a:srgbClr val="1D528D"/>
                </a:solidFill>
                <a:latin typeface="Arial" charset="0"/>
              </a:rPr>
              <a:t>contents</a:t>
            </a:r>
          </a:p>
          <a:p>
            <a:pPr lvl="1" eaLnBrk="1" hangingPunct="1">
              <a:spcBef>
                <a:spcPct val="0"/>
              </a:spcBef>
            </a:pP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Allows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us to click on the folder and see what is inside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</a:rPr>
              <a:t>it.  We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</a:rPr>
              <a:t>can view the files and folders that are within the folder. </a:t>
            </a:r>
            <a:endParaRPr lang="en-GB" sz="1800" i="1" kern="1200" dirty="0">
              <a:solidFill>
                <a:srgbClr val="1D528D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9405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94934" y="1330318"/>
            <a:ext cx="5877371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Modify </a:t>
            </a:r>
            <a:r>
              <a:rPr lang="en-GB" dirty="0"/>
              <a:t>– Allows us to actually read, write and </a:t>
            </a:r>
            <a:r>
              <a:rPr lang="en-GB" b="1" i="1" dirty="0"/>
              <a:t>delete </a:t>
            </a:r>
          </a:p>
          <a:p>
            <a:r>
              <a:rPr lang="en-GB" b="1" i="1" dirty="0"/>
              <a:t>   </a:t>
            </a:r>
            <a:r>
              <a:rPr lang="en-GB" dirty="0"/>
              <a:t>items from the </a:t>
            </a:r>
            <a:r>
              <a:rPr lang="en-GB" dirty="0" smtClean="0"/>
              <a:t>folder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Full </a:t>
            </a:r>
            <a:r>
              <a:rPr lang="en-GB" dirty="0"/>
              <a:t>Control – allows us all the previous permissions, </a:t>
            </a:r>
            <a:r>
              <a:rPr lang="en-GB" dirty="0" smtClean="0"/>
              <a:t>in addition </a:t>
            </a:r>
            <a:r>
              <a:rPr lang="en-GB" dirty="0"/>
              <a:t>to giving us permissions to give other </a:t>
            </a:r>
            <a:r>
              <a:rPr lang="en-GB" dirty="0" smtClean="0"/>
              <a:t>users permissions </a:t>
            </a:r>
            <a:r>
              <a:rPr lang="en-GB" dirty="0"/>
              <a:t>to use the folder.  Essentially this </a:t>
            </a:r>
            <a:r>
              <a:rPr lang="en-GB" dirty="0" smtClean="0"/>
              <a:t>means that </a:t>
            </a:r>
            <a:r>
              <a:rPr lang="en-GB" dirty="0"/>
              <a:t>we take </a:t>
            </a:r>
            <a:r>
              <a:rPr lang="en-GB" b="1" dirty="0"/>
              <a:t>‘ownership’ </a:t>
            </a:r>
            <a:r>
              <a:rPr lang="en-GB" dirty="0"/>
              <a:t>of the </a:t>
            </a:r>
            <a:r>
              <a:rPr lang="en-GB" dirty="0" smtClean="0"/>
              <a:t>folder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Full </a:t>
            </a:r>
            <a:r>
              <a:rPr lang="en-GB" dirty="0"/>
              <a:t>Control permissions should only be assigned </a:t>
            </a:r>
            <a:r>
              <a:rPr lang="en-GB" dirty="0" smtClean="0"/>
              <a:t>to Administrators</a:t>
            </a:r>
            <a:r>
              <a:rPr lang="en-GB" dirty="0"/>
              <a:t>, or users that the folder has </a:t>
            </a:r>
            <a:r>
              <a:rPr lang="en-GB" dirty="0" smtClean="0"/>
              <a:t>been specifically </a:t>
            </a:r>
            <a:r>
              <a:rPr lang="en-GB" dirty="0"/>
              <a:t>created for (such as a </a:t>
            </a:r>
            <a:r>
              <a:rPr lang="en-GB" dirty="0" err="1"/>
              <a:t>dept’s</a:t>
            </a:r>
            <a:r>
              <a:rPr lang="en-GB" dirty="0"/>
              <a:t> </a:t>
            </a:r>
            <a:r>
              <a:rPr lang="en-GB" dirty="0" smtClean="0"/>
              <a:t>work   </a:t>
            </a:r>
            <a:r>
              <a:rPr lang="en-GB" dirty="0"/>
              <a:t>resources folder/file granting full control permission to </a:t>
            </a:r>
            <a:r>
              <a:rPr lang="en-GB" dirty="0" smtClean="0"/>
              <a:t>all members </a:t>
            </a:r>
            <a:r>
              <a:rPr lang="en-GB" dirty="0"/>
              <a:t>of a </a:t>
            </a:r>
            <a:r>
              <a:rPr lang="en-GB" dirty="0" smtClean="0"/>
              <a:t>group)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r>
              <a:rPr lang="en-GB" dirty="0"/>
              <a:t>   </a:t>
            </a:r>
            <a:endParaRPr lang="en-GB" b="1" i="1" dirty="0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5795963" y="1268413"/>
            <a:ext cx="3167062" cy="4325937"/>
            <a:chOff x="3651" y="799"/>
            <a:chExt cx="1995" cy="2725"/>
          </a:xfrm>
        </p:grpSpPr>
        <p:pic>
          <p:nvPicPr>
            <p:cNvPr id="20485" name="Picture 7"/>
            <p:cNvPicPr>
              <a:picLocks noChangeAspect="1" noChangeArrowheads="1"/>
            </p:cNvPicPr>
            <p:nvPr/>
          </p:nvPicPr>
          <p:blipFill>
            <a:blip r:embed="rId3"/>
            <a:srcRect l="27989" t="6866" r="36647" b="35175"/>
            <a:stretch>
              <a:fillRect/>
            </a:stretch>
          </p:blipFill>
          <p:spPr bwMode="auto">
            <a:xfrm>
              <a:off x="3742" y="799"/>
              <a:ext cx="1882" cy="2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6" name="Text Box 8"/>
            <p:cNvSpPr txBox="1">
              <a:spLocks noChangeArrowheads="1"/>
            </p:cNvSpPr>
            <p:nvPr/>
          </p:nvSpPr>
          <p:spPr bwMode="auto">
            <a:xfrm>
              <a:off x="3651" y="3158"/>
              <a:ext cx="199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 i="1" u="sng"/>
                <a:t>Fig B: NTFS Permissions for a </a:t>
              </a:r>
            </a:p>
            <a:p>
              <a:r>
                <a:rPr lang="en-GB" sz="1600" b="1" i="1" u="sng"/>
                <a:t>File, within a folder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6616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0" y="1268413"/>
            <a:ext cx="4673074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The basic </a:t>
            </a:r>
            <a:r>
              <a:rPr lang="en-GB" i="1" dirty="0"/>
              <a:t>NTFS permissions for </a:t>
            </a:r>
            <a:r>
              <a:rPr lang="en-GB" dirty="0"/>
              <a:t>Files – </a:t>
            </a:r>
          </a:p>
          <a:p>
            <a:r>
              <a:rPr lang="en-GB" dirty="0"/>
              <a:t>  </a:t>
            </a:r>
            <a:r>
              <a:rPr lang="en-GB" dirty="0"/>
              <a:t>v</a:t>
            </a:r>
            <a:r>
              <a:rPr lang="en-GB" dirty="0" smtClean="0"/>
              <a:t>ery </a:t>
            </a:r>
            <a:r>
              <a:rPr lang="en-GB" dirty="0"/>
              <a:t>similar but subtly different, e.g. No</a:t>
            </a:r>
          </a:p>
          <a:p>
            <a:r>
              <a:rPr lang="en-GB" dirty="0"/>
              <a:t>  list folder contents as it is a file not a </a:t>
            </a:r>
          </a:p>
          <a:p>
            <a:r>
              <a:rPr lang="en-GB" dirty="0"/>
              <a:t>  </a:t>
            </a:r>
            <a:r>
              <a:rPr lang="en-GB" dirty="0" smtClean="0"/>
              <a:t>folder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Permissions from lowest to highest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i="1" dirty="0"/>
              <a:t>Read</a:t>
            </a:r>
            <a:r>
              <a:rPr lang="en-GB" dirty="0"/>
              <a:t> – permits us to read the file, view</a:t>
            </a:r>
          </a:p>
          <a:p>
            <a:r>
              <a:rPr lang="en-GB" dirty="0"/>
              <a:t>  the files attributes, ownership and </a:t>
            </a:r>
          </a:p>
          <a:p>
            <a:r>
              <a:rPr lang="en-GB" dirty="0"/>
              <a:t>  </a:t>
            </a:r>
            <a:r>
              <a:rPr lang="en-GB" dirty="0" smtClean="0"/>
              <a:t>permissions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i="1" dirty="0"/>
              <a:t>Create &amp; Execute – </a:t>
            </a:r>
            <a:r>
              <a:rPr lang="en-GB" dirty="0"/>
              <a:t>with these </a:t>
            </a:r>
          </a:p>
          <a:p>
            <a:r>
              <a:rPr lang="en-GB" dirty="0"/>
              <a:t>  permissions we can execute applications</a:t>
            </a:r>
          </a:p>
          <a:p>
            <a:r>
              <a:rPr lang="en-GB" dirty="0"/>
              <a:t>  that this file does. For example if the file</a:t>
            </a:r>
          </a:p>
          <a:p>
            <a:r>
              <a:rPr lang="en-GB" dirty="0"/>
              <a:t>  was a jpeg file (.jpg) we could double click </a:t>
            </a:r>
          </a:p>
          <a:p>
            <a:r>
              <a:rPr lang="en-GB" dirty="0"/>
              <a:t>  on the file and if we had some picture</a:t>
            </a:r>
          </a:p>
          <a:p>
            <a:r>
              <a:rPr lang="en-GB" dirty="0"/>
              <a:t>  opening software on our computer we </a:t>
            </a:r>
          </a:p>
          <a:p>
            <a:r>
              <a:rPr lang="en-GB" dirty="0"/>
              <a:t>  could view the actual picture.  With read</a:t>
            </a:r>
          </a:p>
          <a:p>
            <a:r>
              <a:rPr lang="en-GB" dirty="0"/>
              <a:t>  permissions, we would not be able to </a:t>
            </a:r>
          </a:p>
          <a:p>
            <a:r>
              <a:rPr lang="en-GB" dirty="0"/>
              <a:t>  execute the file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21507" name="Text Box 6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4500563" y="1298575"/>
            <a:ext cx="4464050" cy="4727575"/>
            <a:chOff x="2835" y="818"/>
            <a:chExt cx="2812" cy="2978"/>
          </a:xfrm>
        </p:grpSpPr>
        <p:pic>
          <p:nvPicPr>
            <p:cNvPr id="21509" name="Picture 4"/>
            <p:cNvPicPr>
              <a:picLocks noChangeAspect="1" noChangeArrowheads="1"/>
            </p:cNvPicPr>
            <p:nvPr/>
          </p:nvPicPr>
          <p:blipFill>
            <a:blip r:embed="rId3"/>
            <a:srcRect l="5534" t="21289" r="39844" b="15712"/>
            <a:stretch>
              <a:fillRect/>
            </a:stretch>
          </p:blipFill>
          <p:spPr bwMode="auto">
            <a:xfrm>
              <a:off x="2835" y="818"/>
              <a:ext cx="2812" cy="25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0" name="Text Box 7"/>
            <p:cNvSpPr txBox="1">
              <a:spLocks noChangeArrowheads="1"/>
            </p:cNvSpPr>
            <p:nvPr/>
          </p:nvSpPr>
          <p:spPr bwMode="auto">
            <a:xfrm>
              <a:off x="3016" y="3430"/>
              <a:ext cx="2288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 i="1" u="sng"/>
                <a:t>Fig C: NTFS Permissions for a File, </a:t>
              </a:r>
            </a:p>
            <a:p>
              <a:r>
                <a:rPr lang="en-GB" sz="1600" b="1" i="1" u="sng"/>
                <a:t>within a folder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4990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0" y="1341438"/>
            <a:ext cx="9144000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Write </a:t>
            </a:r>
            <a:r>
              <a:rPr lang="en-GB" i="1" dirty="0"/>
              <a:t>– </a:t>
            </a:r>
            <a:r>
              <a:rPr lang="en-GB" dirty="0"/>
              <a:t>This means we could overwrite the file. </a:t>
            </a:r>
            <a:r>
              <a:rPr lang="en-GB" i="1" dirty="0"/>
              <a:t> </a:t>
            </a:r>
          </a:p>
          <a:p>
            <a:r>
              <a:rPr lang="en-GB" dirty="0"/>
              <a:t>  we can change the attribute of the file, view the ownership permission (means we can </a:t>
            </a:r>
          </a:p>
          <a:p>
            <a:r>
              <a:rPr lang="en-GB" dirty="0"/>
              <a:t>  change file name and view properties.</a:t>
            </a:r>
          </a:p>
          <a:p>
            <a:endParaRPr lang="en-GB" i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Modify</a:t>
            </a:r>
            <a:r>
              <a:rPr lang="en-GB" dirty="0" smtClean="0"/>
              <a:t> </a:t>
            </a:r>
            <a:r>
              <a:rPr lang="en-GB" dirty="0"/>
              <a:t>– permits us to do all of the previous operations, as well as delete.  If you don’t</a:t>
            </a:r>
          </a:p>
          <a:p>
            <a:r>
              <a:rPr lang="en-GB" dirty="0"/>
              <a:t>  want people to be able to delete the file, never give modify permissions.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Full </a:t>
            </a:r>
            <a:r>
              <a:rPr lang="en-GB" i="1" dirty="0"/>
              <a:t>Control</a:t>
            </a:r>
            <a:r>
              <a:rPr lang="en-GB" dirty="0"/>
              <a:t> – permits us to do everything we can do with Modify permissions, in </a:t>
            </a:r>
          </a:p>
          <a:p>
            <a:r>
              <a:rPr lang="en-GB" dirty="0"/>
              <a:t>  addition to allowing us to take ownership (give others users permissions) </a:t>
            </a:r>
          </a:p>
        </p:txBody>
      </p:sp>
    </p:spTree>
    <p:extLst>
      <p:ext uri="{BB962C8B-B14F-4D97-AF65-F5344CB8AC3E}">
        <p14:creationId xmlns:p14="http://schemas.microsoft.com/office/powerpoint/2010/main" val="360432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s01_1">
  <a:themeElements>
    <a:clrScheme name="ms01_1 1">
      <a:dk1>
        <a:srgbClr val="1D528D"/>
      </a:dk1>
      <a:lt1>
        <a:srgbClr val="FFFFFF"/>
      </a:lt1>
      <a:dk2>
        <a:srgbClr val="000000"/>
      </a:dk2>
      <a:lt2>
        <a:srgbClr val="B2B2B2"/>
      </a:lt2>
      <a:accent1>
        <a:srgbClr val="2D6BC7"/>
      </a:accent1>
      <a:accent2>
        <a:srgbClr val="FF9900"/>
      </a:accent2>
      <a:accent3>
        <a:srgbClr val="FFFFFF"/>
      </a:accent3>
      <a:accent4>
        <a:srgbClr val="174578"/>
      </a:accent4>
      <a:accent5>
        <a:srgbClr val="ADBAE0"/>
      </a:accent5>
      <a:accent6>
        <a:srgbClr val="E78A00"/>
      </a:accent6>
      <a:hlink>
        <a:srgbClr val="9999FF"/>
      </a:hlink>
      <a:folHlink>
        <a:srgbClr val="969696"/>
      </a:folHlink>
    </a:clrScheme>
    <a:fontScheme name="ms01_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s01_1 1">
        <a:dk1>
          <a:srgbClr val="1D528D"/>
        </a:dk1>
        <a:lt1>
          <a:srgbClr val="FFFFFF"/>
        </a:lt1>
        <a:dk2>
          <a:srgbClr val="000000"/>
        </a:dk2>
        <a:lt2>
          <a:srgbClr val="B2B2B2"/>
        </a:lt2>
        <a:accent1>
          <a:srgbClr val="2D6BC7"/>
        </a:accent1>
        <a:accent2>
          <a:srgbClr val="FF9900"/>
        </a:accent2>
        <a:accent3>
          <a:srgbClr val="FFFFFF"/>
        </a:accent3>
        <a:accent4>
          <a:srgbClr val="174578"/>
        </a:accent4>
        <a:accent5>
          <a:srgbClr val="ADBAE0"/>
        </a:accent5>
        <a:accent6>
          <a:srgbClr val="E78A00"/>
        </a:accent6>
        <a:hlink>
          <a:srgbClr val="9999F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2">
        <a:dk1>
          <a:srgbClr val="808080"/>
        </a:dk1>
        <a:lt1>
          <a:srgbClr val="FFFFFF"/>
        </a:lt1>
        <a:dk2>
          <a:srgbClr val="000000"/>
        </a:dk2>
        <a:lt2>
          <a:srgbClr val="B2B2B2"/>
        </a:lt2>
        <a:accent1>
          <a:srgbClr val="058089"/>
        </a:accent1>
        <a:accent2>
          <a:srgbClr val="66BE0E"/>
        </a:accent2>
        <a:accent3>
          <a:srgbClr val="FFFFFF"/>
        </a:accent3>
        <a:accent4>
          <a:srgbClr val="6C6C6C"/>
        </a:accent4>
        <a:accent5>
          <a:srgbClr val="AAC0C4"/>
        </a:accent5>
        <a:accent6>
          <a:srgbClr val="5CAC0C"/>
        </a:accent6>
        <a:hlink>
          <a:srgbClr val="2CA9D0"/>
        </a:hlink>
        <a:folHlink>
          <a:srgbClr val="4841D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3">
        <a:dk1>
          <a:srgbClr val="1D528D"/>
        </a:dk1>
        <a:lt1>
          <a:srgbClr val="FFFFFF"/>
        </a:lt1>
        <a:dk2>
          <a:srgbClr val="000000"/>
        </a:dk2>
        <a:lt2>
          <a:srgbClr val="CACACA"/>
        </a:lt2>
        <a:accent1>
          <a:srgbClr val="0099CC"/>
        </a:accent1>
        <a:accent2>
          <a:srgbClr val="8BC84E"/>
        </a:accent2>
        <a:accent3>
          <a:srgbClr val="FFFFFF"/>
        </a:accent3>
        <a:accent4>
          <a:srgbClr val="174578"/>
        </a:accent4>
        <a:accent5>
          <a:srgbClr val="AACAE2"/>
        </a:accent5>
        <a:accent6>
          <a:srgbClr val="7DB546"/>
        </a:accent6>
        <a:hlink>
          <a:srgbClr val="6E81E0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2045</TotalTime>
  <Words>2230</Words>
  <Application>Microsoft Office PowerPoint</Application>
  <PresentationFormat>On-screen Show (4:3)</PresentationFormat>
  <Paragraphs>304</Paragraphs>
  <Slides>21</Slides>
  <Notes>17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3" baseType="lpstr">
      <vt:lpstr>ms01_1</vt:lpstr>
      <vt:lpstr>Image</vt:lpstr>
      <vt:lpstr>Facilitating User/Resource Security through Group &amp; Permissions Management.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NTFS Permissions</vt:lpstr>
      <vt:lpstr>PowerPoint Presentation</vt:lpstr>
      <vt:lpstr>PowerPoint Presentation</vt:lpstr>
      <vt:lpstr>PowerPoint Presentation</vt:lpstr>
    </vt:vector>
  </TitlesOfParts>
  <Company>Swansea Institute of Higher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bus-lc</dc:creator>
  <cp:lastModifiedBy>Rees, John</cp:lastModifiedBy>
  <cp:revision>370</cp:revision>
  <dcterms:created xsi:type="dcterms:W3CDTF">2006-10-23T08:39:00Z</dcterms:created>
  <dcterms:modified xsi:type="dcterms:W3CDTF">2016-02-09T15:24:31Z</dcterms:modified>
</cp:coreProperties>
</file>