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58" r:id="rId5"/>
    <p:sldId id="264" r:id="rId6"/>
    <p:sldId id="259" r:id="rId7"/>
    <p:sldId id="265" r:id="rId8"/>
    <p:sldId id="266" r:id="rId9"/>
    <p:sldId id="267" r:id="rId10"/>
    <p:sldId id="268" r:id="rId11"/>
    <p:sldId id="257"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9" d="100"/>
          <a:sy n="119" d="100"/>
        </p:scale>
        <p:origin x="13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84882-03D4-491C-A633-66A121F797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588535-4F3D-45B1-BAED-7828025471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9063BF-3D8D-4067-8325-3F9062F8D7CC}"/>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E22DBC65-DB0A-4C0B-A579-A83B73AA02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8657A-46BB-47EC-977D-E35788399479}"/>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300619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9EDB-C7BD-45E8-BCD0-D3326ED5B6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53A70B-EC05-4A57-95C8-B0B9A92C66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E95C82-AF08-40C2-8947-3161D2AA53FD}"/>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37DC644D-7991-40BE-898F-9CB2F5D55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67908-3D12-4BD4-B061-4EBCEC946232}"/>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507934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1B10-B680-44F6-8976-E3CDD29DCC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4432FA-8165-4E02-A7D5-EE1E8F631C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D7893D-6B95-439C-96DD-4555EF9CC936}"/>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15557CDF-0F04-4DE4-82D6-4F63B9D58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9762F-DCDE-47ED-B820-AE1666932735}"/>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2595383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F2BA0-E187-4444-8915-3E4ECDB84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356B90-72E9-4718-ABC9-75B7D16E05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DE5D17-A2A1-46B3-9C7C-58DD790192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E8C53D-E51F-4F5E-BEA9-114E38FBADC0}"/>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6" name="Footer Placeholder 5">
            <a:extLst>
              <a:ext uri="{FF2B5EF4-FFF2-40B4-BE49-F238E27FC236}">
                <a16:creationId xmlns:a16="http://schemas.microsoft.com/office/drawing/2014/main" id="{83B71937-BFD0-40A5-8495-4F647058D3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055457-70E2-43DB-BDA2-F94928157120}"/>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2169549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A4D8B-102B-4C8B-B5E6-4A9B879589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559EEB-124B-4948-91CA-458EBBEE28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995F09-90D9-4005-A469-6D875F3DF5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19FAC4-276F-4DF4-B0B7-2982C59984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81B9BA-9299-416C-B7A7-85BB53696D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FF248F-337C-49D8-AA89-C8E3946DCC13}"/>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8" name="Footer Placeholder 7">
            <a:extLst>
              <a:ext uri="{FF2B5EF4-FFF2-40B4-BE49-F238E27FC236}">
                <a16:creationId xmlns:a16="http://schemas.microsoft.com/office/drawing/2014/main" id="{471F5945-3B7D-4144-BF2D-72997E9A53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8EB9EB-C4DC-40A4-A9FD-E8B7F3339130}"/>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1718516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F5DBC-978B-4EF7-A810-7AB4E94DB5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A3C902-3B75-4F44-B080-3F735E65EB67}"/>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4" name="Footer Placeholder 3">
            <a:extLst>
              <a:ext uri="{FF2B5EF4-FFF2-40B4-BE49-F238E27FC236}">
                <a16:creationId xmlns:a16="http://schemas.microsoft.com/office/drawing/2014/main" id="{3723FCF9-FB13-4DA3-A2E9-C9804C76BD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5169FA-E119-4192-8A89-C0C3F7C6B197}"/>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1360627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B4AF78-95D2-4EDB-B066-F4846A0C1167}"/>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3" name="Footer Placeholder 2">
            <a:extLst>
              <a:ext uri="{FF2B5EF4-FFF2-40B4-BE49-F238E27FC236}">
                <a16:creationId xmlns:a16="http://schemas.microsoft.com/office/drawing/2014/main" id="{C56F6CCB-FDB2-4792-B609-4419AC6266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E9FA75-BB9D-4B2C-9ACD-1AFC61AA9AF2}"/>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3640909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8550-587D-4C37-A7E9-A53DF895D7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3912F1-4506-4DFB-BED6-AFE4C1D852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C764A2-636E-41A1-8A1B-1CF2EF2AF7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C47A2-53E7-47C1-8A0E-67E211DDE156}"/>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6" name="Footer Placeholder 5">
            <a:extLst>
              <a:ext uri="{FF2B5EF4-FFF2-40B4-BE49-F238E27FC236}">
                <a16:creationId xmlns:a16="http://schemas.microsoft.com/office/drawing/2014/main" id="{7AB28F85-4595-404A-AF38-6A129737C6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7ABF05-5BCE-440C-A813-445D5096EC01}"/>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3686930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48328-FD9B-4F07-922E-443B74E1B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6FADDB-96DC-44C3-9928-89C42763AE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3A4129-D1BF-4369-BB30-B682C58FD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DAD128-4A6E-44C0-B809-51175B30A1F5}"/>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6" name="Footer Placeholder 5">
            <a:extLst>
              <a:ext uri="{FF2B5EF4-FFF2-40B4-BE49-F238E27FC236}">
                <a16:creationId xmlns:a16="http://schemas.microsoft.com/office/drawing/2014/main" id="{074B0AB2-CABA-441B-894A-3D4794590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9025E-D0CB-43C5-AAC2-6C3E9DD1A39A}"/>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83094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116C4-43B0-471A-99FA-646AC7EC12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6F04F-587E-4A5C-9874-D6B8C3D9C3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EF5FB-1509-44E5-8323-F9B5D10ECF31}"/>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EF3070E0-F896-4E26-B64B-5F0A00247B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4680DB-B531-4106-9090-23FC26124AF4}"/>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2080201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344FF-833E-4FFE-9C0D-E56E548E20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0F313F-3083-4A62-93F3-5CCFE3BC88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98AE21-C713-44B8-A3E7-9C2E45A3E1B3}"/>
              </a:ext>
            </a:extLst>
          </p:cNvPr>
          <p:cNvSpPr>
            <a:spLocks noGrp="1"/>
          </p:cNvSpPr>
          <p:nvPr>
            <p:ph type="dt" sz="half" idx="10"/>
          </p:nvPr>
        </p:nvSpPr>
        <p:spPr/>
        <p:txBody>
          <a:body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C6B2B047-72B0-4BC7-A594-A8D7914DB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81147-8C8E-4119-991D-DA37EF54DE68}"/>
              </a:ext>
            </a:extLst>
          </p:cNvPr>
          <p:cNvSpPr>
            <a:spLocks noGrp="1"/>
          </p:cNvSpPr>
          <p:nvPr>
            <p:ph type="sldNum" sz="quarter" idx="12"/>
          </p:nvPr>
        </p:nvSpPr>
        <p:spPr/>
        <p:txBody>
          <a:bodyPr/>
          <a:lstStyle/>
          <a:p>
            <a:fld id="{82FFA179-D07A-4105-8760-82E10A62B9AA}" type="slidenum">
              <a:rPr lang="en-GB" smtClean="0"/>
              <a:t>‹#›</a:t>
            </a:fld>
            <a:endParaRPr lang="en-GB"/>
          </a:p>
        </p:txBody>
      </p:sp>
    </p:spTree>
    <p:extLst>
      <p:ext uri="{BB962C8B-B14F-4D97-AF65-F5344CB8AC3E}">
        <p14:creationId xmlns:p14="http://schemas.microsoft.com/office/powerpoint/2010/main" val="4231478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6189D4-B9F6-4140-91EC-EF023BD376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042BF9-41FA-4456-9896-78C7AFD02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2471B0-4ADE-43FC-8D60-E7C9A50173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7D7184-170E-4810-A1E0-006E747CD3DB}" type="datetimeFigureOut">
              <a:rPr lang="en-GB" smtClean="0"/>
              <a:t>21/11/2023</a:t>
            </a:fld>
            <a:endParaRPr lang="en-GB"/>
          </a:p>
        </p:txBody>
      </p:sp>
      <p:sp>
        <p:nvSpPr>
          <p:cNvPr id="5" name="Footer Placeholder 4">
            <a:extLst>
              <a:ext uri="{FF2B5EF4-FFF2-40B4-BE49-F238E27FC236}">
                <a16:creationId xmlns:a16="http://schemas.microsoft.com/office/drawing/2014/main" id="{4AB1FA38-BDA0-4BD0-86BC-F75400A1F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9DFE81-005A-4BE3-82D6-5E067492F0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FFA179-D07A-4105-8760-82E10A62B9AA}" type="slidenum">
              <a:rPr lang="en-GB" smtClean="0"/>
              <a:t>‹#›</a:t>
            </a:fld>
            <a:endParaRPr lang="en-GB"/>
          </a:p>
        </p:txBody>
      </p:sp>
    </p:spTree>
    <p:extLst>
      <p:ext uri="{BB962C8B-B14F-4D97-AF65-F5344CB8AC3E}">
        <p14:creationId xmlns:p14="http://schemas.microsoft.com/office/powerpoint/2010/main" val="283171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D6754E6-DD17-4B4F-8384-4ED4B5F8F692}"/>
              </a:ext>
            </a:extLst>
          </p:cNvPr>
          <p:cNvPicPr>
            <a:picLocks noChangeAspect="1"/>
          </p:cNvPicPr>
          <p:nvPr/>
        </p:nvPicPr>
        <p:blipFill rotWithShape="1">
          <a:blip r:embed="rId2">
            <a:alphaModFix amt="50000"/>
          </a:blip>
          <a:srcRect t="855" b="14558"/>
          <a:stretch/>
        </p:blipFill>
        <p:spPr>
          <a:xfrm>
            <a:off x="20" y="1"/>
            <a:ext cx="12191980" cy="6857999"/>
          </a:xfrm>
          <a:prstGeom prst="rect">
            <a:avLst/>
          </a:prstGeom>
        </p:spPr>
      </p:pic>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Primary and Secondary explosives </a:t>
            </a: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Jake, Pete &amp; Ryan</a:t>
            </a:r>
          </a:p>
        </p:txBody>
      </p:sp>
    </p:spTree>
    <p:extLst>
      <p:ext uri="{BB962C8B-B14F-4D97-AF65-F5344CB8AC3E}">
        <p14:creationId xmlns:p14="http://schemas.microsoft.com/office/powerpoint/2010/main" val="17612161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27FD7AA-628D-4436-A2AB-F956A144513A}"/>
              </a:ext>
            </a:extLst>
          </p:cNvPr>
          <p:cNvPicPr>
            <a:picLocks noChangeAspect="1"/>
          </p:cNvPicPr>
          <p:nvPr/>
        </p:nvPicPr>
        <p:blipFill>
          <a:blip r:embed="rId2"/>
          <a:stretch>
            <a:fillRect/>
          </a:stretch>
        </p:blipFill>
        <p:spPr>
          <a:xfrm>
            <a:off x="4970938" y="-1091308"/>
            <a:ext cx="7232492" cy="9040615"/>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477980" y="1033989"/>
            <a:ext cx="3460973" cy="1152141"/>
          </a:xfrm>
        </p:spPr>
        <p:txBody>
          <a:bodyPr anchor="b">
            <a:normAutofit/>
          </a:bodyPr>
          <a:lstStyle/>
          <a:p>
            <a:pPr algn="l"/>
            <a:r>
              <a:rPr lang="en-GB" sz="4800" dirty="0">
                <a:solidFill>
                  <a:schemeClr val="bg1"/>
                </a:solidFill>
              </a:rPr>
              <a:t>Introduction</a:t>
            </a: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492222" y="2179566"/>
            <a:ext cx="4023359" cy="583615"/>
          </a:xfrm>
        </p:spPr>
        <p:txBody>
          <a:bodyPr>
            <a:normAutofit/>
          </a:bodyPr>
          <a:lstStyle/>
          <a:p>
            <a:pPr algn="l"/>
            <a:r>
              <a:rPr lang="en-GB" sz="2000" dirty="0">
                <a:solidFill>
                  <a:schemeClr val="bg1"/>
                </a:solidFill>
              </a:rPr>
              <a:t>What is an explosive?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ubtitle 2">
            <a:extLst>
              <a:ext uri="{FF2B5EF4-FFF2-40B4-BE49-F238E27FC236}">
                <a16:creationId xmlns:a16="http://schemas.microsoft.com/office/drawing/2014/main" id="{E13DF292-53B4-430F-B494-E084235AF38B}"/>
              </a:ext>
            </a:extLst>
          </p:cNvPr>
          <p:cNvSpPr txBox="1">
            <a:spLocks/>
          </p:cNvSpPr>
          <p:nvPr/>
        </p:nvSpPr>
        <p:spPr>
          <a:xfrm>
            <a:off x="477980" y="2808787"/>
            <a:ext cx="4023359" cy="120814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solidFill>
                  <a:schemeClr val="bg1"/>
                </a:solidFill>
              </a:rPr>
              <a:t>An explosive is a chemical reaction where a energetic material rapidly decomposes with the production of large amounts of heat and gas.</a:t>
            </a:r>
          </a:p>
        </p:txBody>
      </p:sp>
      <p:sp>
        <p:nvSpPr>
          <p:cNvPr id="12" name="Subtitle 2">
            <a:extLst>
              <a:ext uri="{FF2B5EF4-FFF2-40B4-BE49-F238E27FC236}">
                <a16:creationId xmlns:a16="http://schemas.microsoft.com/office/drawing/2014/main" id="{B6FECD66-5DF4-4EC4-B7F2-60840BB0DD18}"/>
              </a:ext>
            </a:extLst>
          </p:cNvPr>
          <p:cNvSpPr txBox="1">
            <a:spLocks/>
          </p:cNvSpPr>
          <p:nvPr/>
        </p:nvSpPr>
        <p:spPr>
          <a:xfrm>
            <a:off x="458169" y="4088256"/>
            <a:ext cx="4023359" cy="1208141"/>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solidFill>
                  <a:schemeClr val="bg1"/>
                </a:solidFill>
              </a:rPr>
              <a:t>First discovered in China in 220BC, they have rapidly developed from basic mixtures of fuel and oxidiser such as Charcoal, Potassium nitrate and sulphur. To fuel and oxidiser molecularly bonded together.</a:t>
            </a:r>
          </a:p>
        </p:txBody>
      </p:sp>
      <p:pic>
        <p:nvPicPr>
          <p:cNvPr id="7" name="Picture 6">
            <a:extLst>
              <a:ext uri="{FF2B5EF4-FFF2-40B4-BE49-F238E27FC236}">
                <a16:creationId xmlns:a16="http://schemas.microsoft.com/office/drawing/2014/main" id="{0FD3139B-EF3E-402A-91BA-5E48AFE77843}"/>
              </a:ext>
            </a:extLst>
          </p:cNvPr>
          <p:cNvPicPr>
            <a:picLocks noChangeAspect="1"/>
          </p:cNvPicPr>
          <p:nvPr/>
        </p:nvPicPr>
        <p:blipFill>
          <a:blip r:embed="rId3"/>
          <a:stretch>
            <a:fillRect/>
          </a:stretch>
        </p:blipFill>
        <p:spPr>
          <a:xfrm>
            <a:off x="7313644" y="2471373"/>
            <a:ext cx="1905000" cy="1847850"/>
          </a:xfrm>
          <a:prstGeom prst="rect">
            <a:avLst/>
          </a:prstGeom>
        </p:spPr>
      </p:pic>
    </p:spTree>
    <p:extLst>
      <p:ext uri="{BB962C8B-B14F-4D97-AF65-F5344CB8AC3E}">
        <p14:creationId xmlns:p14="http://schemas.microsoft.com/office/powerpoint/2010/main" val="66347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477980" y="1122363"/>
            <a:ext cx="10438835" cy="883275"/>
          </a:xfrm>
        </p:spPr>
        <p:txBody>
          <a:bodyPr anchor="b">
            <a:normAutofit/>
          </a:bodyPr>
          <a:lstStyle/>
          <a:p>
            <a:pPr algn="l"/>
            <a:r>
              <a:rPr lang="en-GB" sz="4800" dirty="0">
                <a:solidFill>
                  <a:schemeClr val="bg1"/>
                </a:solidFill>
              </a:rPr>
              <a:t>What are explosives used for?</a:t>
            </a: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477980" y="1894342"/>
            <a:ext cx="4023359" cy="636662"/>
          </a:xfrm>
        </p:spPr>
        <p:txBody>
          <a:bodyPr>
            <a:normAutofit lnSpcReduction="10000"/>
          </a:bodyPr>
          <a:lstStyle/>
          <a:p>
            <a:pPr algn="l"/>
            <a:r>
              <a:rPr lang="en-GB" sz="2000" dirty="0">
                <a:solidFill>
                  <a:schemeClr val="bg1"/>
                </a:solidFill>
              </a:rPr>
              <a:t>Explosives have a wide and varied use both militarily and civilian</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ubtitle 2">
            <a:extLst>
              <a:ext uri="{FF2B5EF4-FFF2-40B4-BE49-F238E27FC236}">
                <a16:creationId xmlns:a16="http://schemas.microsoft.com/office/drawing/2014/main" id="{E13DF292-53B4-430F-B494-E084235AF38B}"/>
              </a:ext>
            </a:extLst>
          </p:cNvPr>
          <p:cNvSpPr txBox="1">
            <a:spLocks/>
          </p:cNvSpPr>
          <p:nvPr/>
        </p:nvSpPr>
        <p:spPr>
          <a:xfrm>
            <a:off x="477980" y="2808787"/>
            <a:ext cx="4023359" cy="120814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bg1"/>
              </a:solidFill>
            </a:endParaRPr>
          </a:p>
        </p:txBody>
      </p:sp>
      <p:sp>
        <p:nvSpPr>
          <p:cNvPr id="12" name="Subtitle 2">
            <a:extLst>
              <a:ext uri="{FF2B5EF4-FFF2-40B4-BE49-F238E27FC236}">
                <a16:creationId xmlns:a16="http://schemas.microsoft.com/office/drawing/2014/main" id="{B6FECD66-5DF4-4EC4-B7F2-60840BB0DD18}"/>
              </a:ext>
            </a:extLst>
          </p:cNvPr>
          <p:cNvSpPr txBox="1">
            <a:spLocks/>
          </p:cNvSpPr>
          <p:nvPr/>
        </p:nvSpPr>
        <p:spPr>
          <a:xfrm>
            <a:off x="477980" y="4021555"/>
            <a:ext cx="4023359" cy="120814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bg1"/>
              </a:solidFill>
            </a:endParaRPr>
          </a:p>
        </p:txBody>
      </p:sp>
      <p:sp>
        <p:nvSpPr>
          <p:cNvPr id="18" name="Subtitle 2">
            <a:extLst>
              <a:ext uri="{FF2B5EF4-FFF2-40B4-BE49-F238E27FC236}">
                <a16:creationId xmlns:a16="http://schemas.microsoft.com/office/drawing/2014/main" id="{89CB6198-2A52-445C-A83B-EBD021429D56}"/>
              </a:ext>
            </a:extLst>
          </p:cNvPr>
          <p:cNvSpPr txBox="1">
            <a:spLocks/>
          </p:cNvSpPr>
          <p:nvPr/>
        </p:nvSpPr>
        <p:spPr>
          <a:xfrm>
            <a:off x="477980" y="2777616"/>
            <a:ext cx="4023359" cy="120814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solidFill>
                  <a:schemeClr val="bg1"/>
                </a:solidFill>
              </a:rPr>
              <a:t>Civilian uses – Mining, demolition, oil industry </a:t>
            </a:r>
          </a:p>
        </p:txBody>
      </p:sp>
      <p:sp>
        <p:nvSpPr>
          <p:cNvPr id="19" name="Subtitle 2">
            <a:extLst>
              <a:ext uri="{FF2B5EF4-FFF2-40B4-BE49-F238E27FC236}">
                <a16:creationId xmlns:a16="http://schemas.microsoft.com/office/drawing/2014/main" id="{146EBC90-9739-4AD8-BA91-E628F2A9E76F}"/>
              </a:ext>
            </a:extLst>
          </p:cNvPr>
          <p:cNvSpPr txBox="1">
            <a:spLocks/>
          </p:cNvSpPr>
          <p:nvPr/>
        </p:nvSpPr>
        <p:spPr>
          <a:xfrm>
            <a:off x="458169" y="3450318"/>
            <a:ext cx="4023359" cy="120814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solidFill>
                  <a:schemeClr val="bg1"/>
                </a:solidFill>
              </a:rPr>
              <a:t>Military uses – Warheads, mines, artillery shells and many more……. </a:t>
            </a:r>
          </a:p>
        </p:txBody>
      </p:sp>
      <p:pic>
        <p:nvPicPr>
          <p:cNvPr id="6" name="Picture 5">
            <a:extLst>
              <a:ext uri="{FF2B5EF4-FFF2-40B4-BE49-F238E27FC236}">
                <a16:creationId xmlns:a16="http://schemas.microsoft.com/office/drawing/2014/main" id="{D45E65E5-D22A-4438-A01A-A5F1320F67CB}"/>
              </a:ext>
            </a:extLst>
          </p:cNvPr>
          <p:cNvPicPr>
            <a:picLocks noChangeAspect="1"/>
          </p:cNvPicPr>
          <p:nvPr/>
        </p:nvPicPr>
        <p:blipFill>
          <a:blip r:embed="rId2"/>
          <a:stretch>
            <a:fillRect/>
          </a:stretch>
        </p:blipFill>
        <p:spPr>
          <a:xfrm>
            <a:off x="5605523" y="2356013"/>
            <a:ext cx="5479480" cy="3638375"/>
          </a:xfrm>
          <a:prstGeom prst="rect">
            <a:avLst/>
          </a:prstGeom>
        </p:spPr>
      </p:pic>
      <p:pic>
        <p:nvPicPr>
          <p:cNvPr id="7" name="Picture 6">
            <a:extLst>
              <a:ext uri="{FF2B5EF4-FFF2-40B4-BE49-F238E27FC236}">
                <a16:creationId xmlns:a16="http://schemas.microsoft.com/office/drawing/2014/main" id="{3A75C98D-87EE-456D-9719-F146761EA20C}"/>
              </a:ext>
            </a:extLst>
          </p:cNvPr>
          <p:cNvPicPr>
            <a:picLocks noChangeAspect="1"/>
          </p:cNvPicPr>
          <p:nvPr/>
        </p:nvPicPr>
        <p:blipFill rotWithShape="1">
          <a:blip r:embed="rId3"/>
          <a:srcRect l="25163"/>
          <a:stretch/>
        </p:blipFill>
        <p:spPr>
          <a:xfrm>
            <a:off x="5605521" y="2344713"/>
            <a:ext cx="5479481" cy="3660973"/>
          </a:xfrm>
          <a:prstGeom prst="rect">
            <a:avLst/>
          </a:prstGeom>
        </p:spPr>
      </p:pic>
      <p:pic>
        <p:nvPicPr>
          <p:cNvPr id="8" name="Picture 7">
            <a:extLst>
              <a:ext uri="{FF2B5EF4-FFF2-40B4-BE49-F238E27FC236}">
                <a16:creationId xmlns:a16="http://schemas.microsoft.com/office/drawing/2014/main" id="{01E548A6-8C7D-4583-ADB0-525440666A25}"/>
              </a:ext>
            </a:extLst>
          </p:cNvPr>
          <p:cNvPicPr>
            <a:picLocks noChangeAspect="1"/>
          </p:cNvPicPr>
          <p:nvPr/>
        </p:nvPicPr>
        <p:blipFill>
          <a:blip r:embed="rId4"/>
          <a:stretch>
            <a:fillRect/>
          </a:stretch>
        </p:blipFill>
        <p:spPr>
          <a:xfrm>
            <a:off x="5604402" y="2344712"/>
            <a:ext cx="5491460" cy="3660973"/>
          </a:xfrm>
          <a:prstGeom prst="rect">
            <a:avLst/>
          </a:prstGeom>
        </p:spPr>
      </p:pic>
      <p:pic>
        <p:nvPicPr>
          <p:cNvPr id="16" name="Picture 15">
            <a:extLst>
              <a:ext uri="{FF2B5EF4-FFF2-40B4-BE49-F238E27FC236}">
                <a16:creationId xmlns:a16="http://schemas.microsoft.com/office/drawing/2014/main" id="{79FB4BBB-E777-4924-83CD-9B671D2194F4}"/>
              </a:ext>
            </a:extLst>
          </p:cNvPr>
          <p:cNvPicPr>
            <a:picLocks noChangeAspect="1"/>
          </p:cNvPicPr>
          <p:nvPr/>
        </p:nvPicPr>
        <p:blipFill>
          <a:blip r:embed="rId5"/>
          <a:stretch>
            <a:fillRect/>
          </a:stretch>
        </p:blipFill>
        <p:spPr>
          <a:xfrm>
            <a:off x="5180523" y="2344711"/>
            <a:ext cx="6329475" cy="3660974"/>
          </a:xfrm>
          <a:prstGeom prst="rect">
            <a:avLst/>
          </a:prstGeom>
        </p:spPr>
      </p:pic>
      <p:pic>
        <p:nvPicPr>
          <p:cNvPr id="17" name="Picture 16">
            <a:extLst>
              <a:ext uri="{FF2B5EF4-FFF2-40B4-BE49-F238E27FC236}">
                <a16:creationId xmlns:a16="http://schemas.microsoft.com/office/drawing/2014/main" id="{1B1C73BC-0302-439C-A3E1-815C4FFCA775}"/>
              </a:ext>
            </a:extLst>
          </p:cNvPr>
          <p:cNvPicPr>
            <a:picLocks noChangeAspect="1"/>
          </p:cNvPicPr>
          <p:nvPr/>
        </p:nvPicPr>
        <p:blipFill>
          <a:blip r:embed="rId6"/>
          <a:stretch>
            <a:fillRect/>
          </a:stretch>
        </p:blipFill>
        <p:spPr>
          <a:xfrm>
            <a:off x="5151429" y="2086387"/>
            <a:ext cx="6559542" cy="4326996"/>
          </a:xfrm>
          <a:prstGeom prst="rect">
            <a:avLst/>
          </a:prstGeom>
        </p:spPr>
      </p:pic>
      <p:pic>
        <p:nvPicPr>
          <p:cNvPr id="21" name="Picture 20">
            <a:extLst>
              <a:ext uri="{FF2B5EF4-FFF2-40B4-BE49-F238E27FC236}">
                <a16:creationId xmlns:a16="http://schemas.microsoft.com/office/drawing/2014/main" id="{EF8F40D2-CF12-4C37-831D-B365479C4FDB}"/>
              </a:ext>
            </a:extLst>
          </p:cNvPr>
          <p:cNvPicPr>
            <a:picLocks noChangeAspect="1"/>
          </p:cNvPicPr>
          <p:nvPr/>
        </p:nvPicPr>
        <p:blipFill rotWithShape="1">
          <a:blip r:embed="rId7"/>
          <a:srcRect b="12026"/>
          <a:stretch/>
        </p:blipFill>
        <p:spPr>
          <a:xfrm>
            <a:off x="5144031" y="2086387"/>
            <a:ext cx="6602006" cy="4326996"/>
          </a:xfrm>
          <a:prstGeom prst="rect">
            <a:avLst/>
          </a:prstGeom>
        </p:spPr>
      </p:pic>
    </p:spTree>
    <p:extLst>
      <p:ext uri="{BB962C8B-B14F-4D97-AF65-F5344CB8AC3E}">
        <p14:creationId xmlns:p14="http://schemas.microsoft.com/office/powerpoint/2010/main" val="47165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8" grpId="0" build="p"/>
      <p:bldP spid="1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675FFAD0-2409-47F2-980A-2CF4FFC69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841248" y="426720"/>
            <a:ext cx="10506456" cy="1919141"/>
          </a:xfrm>
        </p:spPr>
        <p:txBody>
          <a:bodyPr vert="horz" lIns="91440" tIns="45720" rIns="91440" bIns="45720" rtlCol="0" anchor="b">
            <a:normAutofit/>
          </a:bodyPr>
          <a:lstStyle/>
          <a:p>
            <a:pPr algn="l"/>
            <a:r>
              <a:rPr lang="en-US" dirty="0">
                <a:solidFill>
                  <a:srgbClr val="FFFFFF"/>
                </a:solidFill>
              </a:rPr>
              <a:t>Types of explosives</a:t>
            </a:r>
          </a:p>
        </p:txBody>
      </p:sp>
      <p:sp>
        <p:nvSpPr>
          <p:cNvPr id="3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2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841248" y="3337269"/>
            <a:ext cx="10509504" cy="1174871"/>
          </a:xfrm>
        </p:spPr>
        <p:txBody>
          <a:bodyPr vert="horz" lIns="91440" tIns="45720" rIns="91440" bIns="45720" rtlCol="0">
            <a:normAutofit/>
          </a:bodyPr>
          <a:lstStyle/>
          <a:p>
            <a:pPr algn="l"/>
            <a:r>
              <a:rPr lang="en-GB" sz="2000" b="0" i="0" dirty="0">
                <a:solidFill>
                  <a:schemeClr val="bg1"/>
                </a:solidFill>
                <a:effectLst/>
                <a:latin typeface="Calibri" panose="020F0502020204030204" pitchFamily="34" charset="0"/>
              </a:rPr>
              <a:t>Explosive materials of various species can also be broadly categorised by function, as primary explosives, and secondary explosives (and to categorise further, tertiary, in the case of some particularly hard to ignite materials)</a:t>
            </a:r>
            <a:endParaRPr lang="en-US" sz="2800" dirty="0">
              <a:solidFill>
                <a:schemeClr val="bg1"/>
              </a:solidFill>
            </a:endParaRPr>
          </a:p>
        </p:txBody>
      </p:sp>
      <p:sp>
        <p:nvSpPr>
          <p:cNvPr id="21" name="TextBox 20">
            <a:extLst>
              <a:ext uri="{FF2B5EF4-FFF2-40B4-BE49-F238E27FC236}">
                <a16:creationId xmlns:a16="http://schemas.microsoft.com/office/drawing/2014/main" id="{BC2D6F5F-B9F4-4B77-85C7-C02BB88C4D22}"/>
              </a:ext>
            </a:extLst>
          </p:cNvPr>
          <p:cNvSpPr txBox="1"/>
          <p:nvPr/>
        </p:nvSpPr>
        <p:spPr>
          <a:xfrm>
            <a:off x="865952" y="4235117"/>
            <a:ext cx="8300987" cy="1895876"/>
          </a:xfrm>
          <a:prstGeom prst="rect">
            <a:avLst/>
          </a:prstGeom>
          <a:noFill/>
        </p:spPr>
        <p:txBody>
          <a:bodyPr wrap="square">
            <a:spAutoFit/>
          </a:bodyPr>
          <a:lstStyle/>
          <a:p>
            <a:pPr algn="l">
              <a:spcAft>
                <a:spcPts val="800"/>
              </a:spcAft>
            </a:pPr>
            <a:r>
              <a:rPr lang="en-GB" sz="1800" b="0" i="0" dirty="0">
                <a:solidFill>
                  <a:schemeClr val="bg1"/>
                </a:solidFill>
                <a:effectLst/>
                <a:latin typeface="Calibri" panose="020F0502020204030204" pitchFamily="34" charset="0"/>
              </a:rPr>
              <a:t>These terms largely refer to the materials’ required impetus for ignition. It also approximates their position in an explosive train, in which the more sensitive nature of primary explosives is employed as an easily ignited impetus for the ignition of a secondary explosive charge. </a:t>
            </a:r>
            <a:endParaRPr lang="en-GB" b="0" i="0" dirty="0">
              <a:solidFill>
                <a:schemeClr val="bg1"/>
              </a:solidFill>
              <a:effectLst/>
              <a:latin typeface="Segoe UI" panose="020B0502040204020203" pitchFamily="34" charset="0"/>
            </a:endParaRPr>
          </a:p>
          <a:p>
            <a:pPr algn="l">
              <a:spcAft>
                <a:spcPts val="800"/>
              </a:spcAft>
            </a:pPr>
            <a:r>
              <a:rPr lang="en-GB" sz="1800" b="0" i="0" dirty="0">
                <a:solidFill>
                  <a:schemeClr val="bg1"/>
                </a:solidFill>
                <a:effectLst/>
                <a:latin typeface="Calibri" panose="020F0502020204030204" pitchFamily="34" charset="0"/>
              </a:rPr>
              <a:t>Secondary explosives form the majority of the explosive train due to their diverse effects, and several may be present in an explosive train to achieve the desired output</a:t>
            </a:r>
            <a:r>
              <a:rPr lang="en-GB" sz="1800" b="0" i="0" dirty="0">
                <a:solidFill>
                  <a:srgbClr val="000000"/>
                </a:solidFill>
                <a:effectLst/>
                <a:latin typeface="Calibri" panose="020F0502020204030204" pitchFamily="34" charset="0"/>
              </a:rPr>
              <a:t>. </a:t>
            </a:r>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68800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1932903" y="949325"/>
            <a:ext cx="8071706" cy="2387600"/>
          </a:xfrm>
        </p:spPr>
        <p:txBody>
          <a:bodyPr vert="horz" lIns="91440" tIns="45720" rIns="91440" bIns="45720" rtlCol="0">
            <a:normAutofit/>
          </a:bodyPr>
          <a:lstStyle/>
          <a:p>
            <a:pPr algn="l"/>
            <a:r>
              <a:rPr lang="en-US" sz="6600" dirty="0">
                <a:solidFill>
                  <a:schemeClr val="bg1"/>
                </a:solidFill>
              </a:rPr>
              <a:t>Primary explosive</a:t>
            </a: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1932902" y="3428999"/>
            <a:ext cx="8071697" cy="2387596"/>
          </a:xfrm>
        </p:spPr>
        <p:txBody>
          <a:bodyPr vert="horz" lIns="91440" tIns="45720" rIns="91440" bIns="45720" rtlCol="0">
            <a:normAutofit fontScale="47500" lnSpcReduction="20000"/>
          </a:bodyPr>
          <a:lstStyle/>
          <a:p>
            <a:pPr indent="-228600" algn="l">
              <a:spcAft>
                <a:spcPts val="800"/>
              </a:spcAft>
              <a:buFont typeface="Arial" panose="020B0604020202020204" pitchFamily="34" charset="0"/>
              <a:buChar char="•"/>
            </a:pPr>
            <a:r>
              <a:rPr lang="en-US" sz="3500" b="0" i="0" dirty="0">
                <a:solidFill>
                  <a:schemeClr val="bg1"/>
                </a:solidFill>
                <a:effectLst/>
              </a:rPr>
              <a:t>Primary explosives are highly unstable materials that will ignite from various external stimuli, including heat, friction, physical shock, or electrical spark, and will burn to detonation in an extremely short time.  On experiencing sufficient impetus, these materials will explode even when unconfined. </a:t>
            </a:r>
          </a:p>
          <a:p>
            <a:pPr indent="-228600" algn="l">
              <a:spcAft>
                <a:spcPts val="800"/>
              </a:spcAft>
              <a:buFont typeface="Arial" panose="020B0604020202020204" pitchFamily="34" charset="0"/>
              <a:buChar char="•"/>
            </a:pPr>
            <a:r>
              <a:rPr lang="en-US" sz="3500" b="0" i="0" dirty="0">
                <a:solidFill>
                  <a:schemeClr val="bg1"/>
                </a:solidFill>
                <a:effectLst/>
              </a:rPr>
              <a:t>Examples of Primary explosives include Lead </a:t>
            </a:r>
            <a:r>
              <a:rPr lang="en-US" sz="3500" b="0" i="0" dirty="0" err="1">
                <a:solidFill>
                  <a:schemeClr val="bg1"/>
                </a:solidFill>
                <a:effectLst/>
              </a:rPr>
              <a:t>Styphenate</a:t>
            </a:r>
            <a:r>
              <a:rPr lang="en-US" sz="3500" b="0" i="0" dirty="0">
                <a:solidFill>
                  <a:schemeClr val="bg1"/>
                </a:solidFill>
                <a:effectLst/>
              </a:rPr>
              <a:t>, Lead </a:t>
            </a:r>
            <a:r>
              <a:rPr lang="en-US" sz="3500" b="0" i="0" dirty="0" err="1">
                <a:solidFill>
                  <a:schemeClr val="bg1"/>
                </a:solidFill>
                <a:effectLst/>
              </a:rPr>
              <a:t>Azide</a:t>
            </a:r>
            <a:r>
              <a:rPr lang="en-US" sz="3500" b="0" i="0" dirty="0">
                <a:solidFill>
                  <a:schemeClr val="bg1"/>
                </a:solidFill>
                <a:effectLst/>
              </a:rPr>
              <a:t>, Mercury Fulminate (and some other metal fulminates), Tetrazene, Tetryl, </a:t>
            </a:r>
            <a:r>
              <a:rPr lang="en-US" sz="3500" b="0" i="0" dirty="0" err="1">
                <a:solidFill>
                  <a:schemeClr val="bg1"/>
                </a:solidFill>
                <a:effectLst/>
              </a:rPr>
              <a:t>etc</a:t>
            </a:r>
            <a:endParaRPr lang="en-US" sz="3500" b="0" i="0" dirty="0">
              <a:solidFill>
                <a:schemeClr val="bg1"/>
              </a:solidFill>
              <a:effectLst/>
            </a:endParaRPr>
          </a:p>
          <a:p>
            <a:pPr indent="-228600" algn="l">
              <a:buFont typeface="Arial" panose="020B0604020202020204" pitchFamily="34" charset="0"/>
              <a:buChar char="•"/>
            </a:pPr>
            <a:r>
              <a:rPr lang="en-US" sz="3500" b="0" i="0" dirty="0">
                <a:solidFill>
                  <a:schemeClr val="bg1"/>
                </a:solidFill>
                <a:effectLst/>
              </a:rPr>
              <a:t>As with above they have the ability to propagate this reaction via hot particles, heat, shock, or other mechanism, to more stable explosive materials designated secondary explosives and are employed in detonators or igniters. Their unstable nature makes them too dangerous to employ in large quantities and unsuitable for most uses</a:t>
            </a:r>
            <a:endParaRPr lang="en-US" sz="3500" dirty="0">
              <a:solidFill>
                <a:schemeClr val="bg1"/>
              </a:solidFill>
            </a:endParaRPr>
          </a:p>
          <a:p>
            <a:pPr indent="-228600" algn="l">
              <a:buFont typeface="Arial" panose="020B0604020202020204" pitchFamily="34" charset="0"/>
              <a:buChar char="•"/>
            </a:pPr>
            <a:endParaRPr lang="en-US" sz="1000" dirty="0">
              <a:solidFill>
                <a:schemeClr val="bg1"/>
              </a:solidFill>
            </a:endParaRPr>
          </a:p>
        </p:txBody>
      </p:sp>
      <p:cxnSp>
        <p:nvCxnSpPr>
          <p:cNvPr id="31" name="Straight Connector 3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332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C3CE899F-E0BF-444B-B068-B80B81599B74}"/>
              </a:ext>
            </a:extLst>
          </p:cNvPr>
          <p:cNvSpPr>
            <a:spLocks noGrp="1"/>
          </p:cNvSpPr>
          <p:nvPr>
            <p:ph type="ctrTitle"/>
          </p:nvPr>
        </p:nvSpPr>
        <p:spPr>
          <a:xfrm>
            <a:off x="1932903" y="949325"/>
            <a:ext cx="8071706" cy="2387600"/>
          </a:xfrm>
        </p:spPr>
        <p:txBody>
          <a:bodyPr>
            <a:normAutofit/>
          </a:bodyPr>
          <a:lstStyle/>
          <a:p>
            <a:pPr algn="l"/>
            <a:r>
              <a:rPr lang="en-GB" sz="6600">
                <a:solidFill>
                  <a:schemeClr val="bg1"/>
                </a:solidFill>
              </a:rPr>
              <a:t>Secondary explosive</a:t>
            </a:r>
          </a:p>
        </p:txBody>
      </p:sp>
      <p:sp>
        <p:nvSpPr>
          <p:cNvPr id="3" name="Subtitle 2">
            <a:extLst>
              <a:ext uri="{FF2B5EF4-FFF2-40B4-BE49-F238E27FC236}">
                <a16:creationId xmlns:a16="http://schemas.microsoft.com/office/drawing/2014/main" id="{7CAB3086-DB7E-4668-BDC7-68A7B4152AE2}"/>
              </a:ext>
            </a:extLst>
          </p:cNvPr>
          <p:cNvSpPr>
            <a:spLocks noGrp="1"/>
          </p:cNvSpPr>
          <p:nvPr>
            <p:ph type="subTitle" idx="1"/>
          </p:nvPr>
        </p:nvSpPr>
        <p:spPr>
          <a:xfrm>
            <a:off x="1932902" y="3429000"/>
            <a:ext cx="8071697" cy="1655762"/>
          </a:xfrm>
        </p:spPr>
        <p:txBody>
          <a:bodyPr>
            <a:normAutofit fontScale="70000" lnSpcReduction="20000"/>
          </a:bodyPr>
          <a:lstStyle/>
          <a:p>
            <a:pPr algn="l"/>
            <a:r>
              <a:rPr lang="en-GB" sz="3200" dirty="0">
                <a:solidFill>
                  <a:schemeClr val="bg1"/>
                </a:solidFill>
              </a:rPr>
              <a:t>Secondary explosives are less sensitive than primary explosives requiring a much larger initiation energy.</a:t>
            </a:r>
          </a:p>
          <a:p>
            <a:pPr algn="l"/>
            <a:r>
              <a:rPr lang="en-GB" sz="3200" dirty="0">
                <a:solidFill>
                  <a:schemeClr val="bg1"/>
                </a:solidFill>
              </a:rPr>
              <a:t>They are defined by their friction sensitivity being larger than 50 on the sensitivity scale</a:t>
            </a:r>
          </a:p>
          <a:p>
            <a:pPr algn="l"/>
            <a:r>
              <a:rPr lang="en-GB" sz="3200" dirty="0">
                <a:solidFill>
                  <a:schemeClr val="bg1"/>
                </a:solidFill>
              </a:rPr>
              <a:t>Examples such as TNT, RDX and HMX</a:t>
            </a:r>
          </a:p>
        </p:txBody>
      </p:sp>
      <p:cxnSp>
        <p:nvCxnSpPr>
          <p:cNvPr id="22" name="Straight Connector 21">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6320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a:extLst>
              <a:ext uri="{FF2B5EF4-FFF2-40B4-BE49-F238E27FC236}">
                <a16:creationId xmlns:a16="http://schemas.microsoft.com/office/drawing/2014/main" id="{402ACB86-C3FE-8F2C-0979-5DC3B26A2A2F}"/>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23298" t="9091"/>
          <a:stretch/>
        </p:blipFill>
        <p:spPr bwMode="auto">
          <a:xfrm>
            <a:off x="-2" y="10"/>
            <a:ext cx="8668512" cy="6857990"/>
          </a:xfrm>
          <a:prstGeom prst="rect">
            <a:avLst/>
          </a:prstGeom>
          <a:noFill/>
        </p:spPr>
      </p:pic>
      <p:sp>
        <p:nvSpPr>
          <p:cNvPr id="12"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75CA92-7357-2F95-3F53-F57B10381C0B}"/>
              </a:ext>
            </a:extLst>
          </p:cNvPr>
          <p:cNvSpPr>
            <a:spLocks noGrp="1"/>
          </p:cNvSpPr>
          <p:nvPr>
            <p:ph type="ctrTitle"/>
          </p:nvPr>
        </p:nvSpPr>
        <p:spPr>
          <a:xfrm>
            <a:off x="7848600" y="1122363"/>
            <a:ext cx="4023360" cy="3204134"/>
          </a:xfrm>
        </p:spPr>
        <p:txBody>
          <a:bodyPr anchor="b">
            <a:normAutofit/>
          </a:bodyPr>
          <a:lstStyle/>
          <a:p>
            <a:pPr algn="l"/>
            <a:r>
              <a:rPr lang="en-GB" sz="4800">
                <a:solidFill>
                  <a:schemeClr val="bg1"/>
                </a:solidFill>
              </a:rPr>
              <a:t>Explosive Trains</a:t>
            </a:r>
          </a:p>
        </p:txBody>
      </p:sp>
      <p:sp>
        <p:nvSpPr>
          <p:cNvPr id="3" name="Subtitle 2">
            <a:extLst>
              <a:ext uri="{FF2B5EF4-FFF2-40B4-BE49-F238E27FC236}">
                <a16:creationId xmlns:a16="http://schemas.microsoft.com/office/drawing/2014/main" id="{ACFC5E10-3525-7465-8C2E-F795C7E5C635}"/>
              </a:ext>
            </a:extLst>
          </p:cNvPr>
          <p:cNvSpPr>
            <a:spLocks noGrp="1"/>
          </p:cNvSpPr>
          <p:nvPr>
            <p:ph type="subTitle" idx="1"/>
          </p:nvPr>
        </p:nvSpPr>
        <p:spPr>
          <a:xfrm>
            <a:off x="7848600" y="4872922"/>
            <a:ext cx="4023360" cy="1208141"/>
          </a:xfrm>
        </p:spPr>
        <p:txBody>
          <a:bodyPr>
            <a:normAutofit/>
          </a:bodyPr>
          <a:lstStyle/>
          <a:p>
            <a:pPr algn="l"/>
            <a:endParaRPr lang="en-GB" sz="2000">
              <a:solidFill>
                <a:schemeClr val="bg1"/>
              </a:solidFill>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16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45F14E0-0117-1D6A-7E97-4F9BA980ABF8}"/>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Situation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A18CDF-8BD9-DAC5-04B5-F457B1DC6EDC}"/>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Munitions ought to be safe to protect users, ensure correct functioning, and minimise accidents.</a:t>
            </a:r>
          </a:p>
          <a:p>
            <a:r>
              <a:rPr lang="en-GB" sz="2000" dirty="0">
                <a:solidFill>
                  <a:schemeClr val="bg1"/>
                </a:solidFill>
              </a:rPr>
              <a:t>Historically, accidents related to poor munition safety have led to high death counts and significant equipment damage (E.g., USS Forrestal)</a:t>
            </a:r>
          </a:p>
          <a:p>
            <a:r>
              <a:rPr lang="en-GB" sz="2000" dirty="0">
                <a:solidFill>
                  <a:schemeClr val="bg1"/>
                </a:solidFill>
              </a:rPr>
              <a:t>The MoD therefore aim to use insensitive munitions (IM).</a:t>
            </a:r>
          </a:p>
          <a:p>
            <a:endParaRPr lang="en-GB" sz="2000"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1938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6CAD87B-372C-6D29-3067-8F4DE0758998}"/>
              </a:ext>
            </a:extLst>
          </p:cNvPr>
          <p:cNvSpPr>
            <a:spLocks noGrp="1"/>
          </p:cNvSpPr>
          <p:nvPr>
            <p:ph type="title"/>
          </p:nvPr>
        </p:nvSpPr>
        <p:spPr>
          <a:xfrm>
            <a:off x="838200" y="669925"/>
            <a:ext cx="4508946" cy="1325563"/>
          </a:xfrm>
        </p:spPr>
        <p:txBody>
          <a:bodyPr anchor="b">
            <a:normAutofit/>
          </a:bodyPr>
          <a:lstStyle/>
          <a:p>
            <a:pPr algn="r"/>
            <a:r>
              <a:rPr lang="en-GB" sz="4100">
                <a:solidFill>
                  <a:schemeClr val="bg1"/>
                </a:solidFill>
              </a:rPr>
              <a:t>How Are Munitions Made IM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05422F-42B0-A4E9-E1E7-2D79F98BE00D}"/>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The main bulk of explosive is the main charge. By using secondary or tertiary explosives for this, the safety of the system is improved. However, using secondary or tertiary explosives makes intentional initiation more difficult.</a:t>
            </a:r>
          </a:p>
          <a:p>
            <a:r>
              <a:rPr lang="en-GB" sz="2000" dirty="0">
                <a:solidFill>
                  <a:schemeClr val="bg1"/>
                </a:solidFill>
              </a:rPr>
              <a:t>An explosive train is used to initiate IM main charges safely.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43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303B9D6-345E-85ED-747B-8C4B195E795E}"/>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What Is An Explosive Train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CEF702-C0F8-1F17-56E0-907081AAD13F}"/>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An explosive train is a series of explosives of increasing energy and decreasing sensitivity.</a:t>
            </a:r>
          </a:p>
          <a:p>
            <a:r>
              <a:rPr lang="en-GB" sz="2000" dirty="0">
                <a:solidFill>
                  <a:schemeClr val="bg1"/>
                </a:solidFill>
              </a:rPr>
              <a:t>These characteristics are achieved through changing materials and sizes of charges.</a:t>
            </a:r>
          </a:p>
          <a:p>
            <a:r>
              <a:rPr lang="en-GB" sz="2000" dirty="0">
                <a:solidFill>
                  <a:schemeClr val="bg1"/>
                </a:solidFill>
              </a:rPr>
              <a:t>Each charge must meet the following criteria: the preceding stimulus must be sufficient to initiate it, and the energy released must be sufficient to initiate the successive charge.</a:t>
            </a:r>
          </a:p>
          <a:p>
            <a:r>
              <a:rPr lang="en-GB" sz="2000" dirty="0">
                <a:solidFill>
                  <a:schemeClr val="bg1"/>
                </a:solidFill>
              </a:rPr>
              <a:t>Each charge is made to be the minimum size possible.</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2527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70834A3-3A3F-50BF-7798-8C1E40EC650A}"/>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Safe Arming Devices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8B2E5E-5EFD-0055-7A18-FAABB6A3B3A8}"/>
              </a:ext>
            </a:extLst>
          </p:cNvPr>
          <p:cNvSpPr>
            <a:spLocks noGrp="1"/>
          </p:cNvSpPr>
          <p:nvPr>
            <p:ph idx="1"/>
          </p:nvPr>
        </p:nvSpPr>
        <p:spPr>
          <a:xfrm>
            <a:off x="1392667" y="2398957"/>
            <a:ext cx="9406666" cy="3526144"/>
          </a:xfrm>
        </p:spPr>
        <p:txBody>
          <a:bodyPr>
            <a:normAutofit/>
          </a:bodyPr>
          <a:lstStyle/>
          <a:p>
            <a:r>
              <a:rPr lang="en-GB" sz="2000">
                <a:solidFill>
                  <a:schemeClr val="bg1"/>
                </a:solidFill>
              </a:rPr>
              <a:t>The first stage of the munition initiation sequence is arming. This takes place within a safety arming device (SAD).</a:t>
            </a:r>
          </a:p>
          <a:p>
            <a:r>
              <a:rPr lang="en-GB" sz="2000">
                <a:solidFill>
                  <a:schemeClr val="bg1"/>
                </a:solidFill>
              </a:rPr>
              <a:t>Outputs from a SAD include exploding bridge wire (EBW), electrical current, percussion, stab, or friction. These act on the first charge in the explosives chain to initiate it.</a:t>
            </a:r>
          </a:p>
          <a:p>
            <a:r>
              <a:rPr lang="en-GB" sz="2000">
                <a:solidFill>
                  <a:schemeClr val="bg1"/>
                </a:solidFill>
              </a:rPr>
              <a:t>The SAD functions to prevent accidental initiation of the system. It includes an RF filter for instance.</a:t>
            </a:r>
          </a:p>
          <a:p>
            <a:r>
              <a:rPr lang="en-GB" sz="2000">
                <a:solidFill>
                  <a:schemeClr val="bg1"/>
                </a:solidFill>
              </a:rPr>
              <a:t>Many SADs keep the first charge in the explosive train out of line of the rest of the system and only manoeuvre it into position once armed.</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6968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A673E75-075D-06E5-C06F-803353D4044F}"/>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Primary Explosive</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5550BD-6E40-58BB-2E87-9FD565107800}"/>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The first charge in the explosive train is typically a primary explosive due to high sensitivity. This allows initiation by a small stimulus. </a:t>
            </a:r>
          </a:p>
          <a:p>
            <a:r>
              <a:rPr lang="en-GB" sz="2000" dirty="0">
                <a:solidFill>
                  <a:schemeClr val="bg1"/>
                </a:solidFill>
              </a:rPr>
              <a:t>Energy output is low.</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8274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9BE1B88-D673-7F03-305C-1A4953208CF2}"/>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Booster</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051702-8A2C-D37A-5371-D1D2B6B9257B}"/>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The booster will be initiated by the primary. It is larger and contains a more insensitive, but more energetic explosive. </a:t>
            </a:r>
          </a:p>
          <a:p>
            <a:r>
              <a:rPr lang="en-GB" sz="2000" dirty="0">
                <a:solidFill>
                  <a:schemeClr val="bg1"/>
                </a:solidFill>
              </a:rPr>
              <a:t>Often a secondary explosive.</a:t>
            </a:r>
          </a:p>
          <a:p>
            <a:r>
              <a:rPr lang="en-GB" sz="2000" dirty="0">
                <a:solidFill>
                  <a:schemeClr val="bg1"/>
                </a:solidFill>
              </a:rPr>
              <a:t>Can be one charge or could consist of several smaller charges.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352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F14B8D2-26BB-7B0F-E94D-E5A92F14D8FD}"/>
              </a:ext>
            </a:extLst>
          </p:cNvPr>
          <p:cNvSpPr>
            <a:spLocks noGrp="1"/>
          </p:cNvSpPr>
          <p:nvPr>
            <p:ph type="title"/>
          </p:nvPr>
        </p:nvSpPr>
        <p:spPr>
          <a:xfrm>
            <a:off x="838200" y="468113"/>
            <a:ext cx="4631033" cy="1383109"/>
          </a:xfrm>
        </p:spPr>
        <p:txBody>
          <a:bodyPr anchor="b">
            <a:normAutofit/>
          </a:bodyPr>
          <a:lstStyle/>
          <a:p>
            <a:r>
              <a:rPr lang="en-GB" sz="3800">
                <a:solidFill>
                  <a:schemeClr val="bg1"/>
                </a:solidFill>
              </a:rPr>
              <a:t>Initiation of Main Charge</a:t>
            </a:r>
          </a:p>
        </p:txBody>
      </p:sp>
      <p:cxnSp>
        <p:nvCxnSpPr>
          <p:cNvPr id="17" name="Straight Connector 10">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D2ED3B-D768-93BF-99A7-5BF4761EE970}"/>
              </a:ext>
            </a:extLst>
          </p:cNvPr>
          <p:cNvSpPr>
            <a:spLocks noGrp="1"/>
          </p:cNvSpPr>
          <p:nvPr>
            <p:ph idx="1"/>
          </p:nvPr>
        </p:nvSpPr>
        <p:spPr>
          <a:xfrm>
            <a:off x="838200" y="2120204"/>
            <a:ext cx="4631033" cy="2577009"/>
          </a:xfrm>
        </p:spPr>
        <p:txBody>
          <a:bodyPr>
            <a:normAutofit/>
          </a:bodyPr>
          <a:lstStyle/>
          <a:p>
            <a:r>
              <a:rPr lang="en-GB" sz="1700" dirty="0">
                <a:solidFill>
                  <a:schemeClr val="bg1"/>
                </a:solidFill>
              </a:rPr>
              <a:t>The booster is used to initiate the main charge.</a:t>
            </a:r>
          </a:p>
          <a:p>
            <a:r>
              <a:rPr lang="en-GB" sz="1700" dirty="0">
                <a:solidFill>
                  <a:schemeClr val="bg1"/>
                </a:solidFill>
              </a:rPr>
              <a:t>The mechanism used in systems with high explosive main charges is typically shock to detonation (SDT).</a:t>
            </a:r>
          </a:p>
          <a:p>
            <a:r>
              <a:rPr lang="en-GB" sz="1700" dirty="0">
                <a:solidFill>
                  <a:schemeClr val="bg1"/>
                </a:solidFill>
              </a:rPr>
              <a:t>Each charge in the explosives train detonates the next by providing a shock stimulus. The booster for example detonates the main charge by shocking it because of its own detonation. </a:t>
            </a:r>
          </a:p>
        </p:txBody>
      </p:sp>
      <p:pic>
        <p:nvPicPr>
          <p:cNvPr id="4" name="Picture 6" descr="A picture containing outdoor, nature, smoke, plant&#10;&#10;Description automatically generated">
            <a:extLst>
              <a:ext uri="{FF2B5EF4-FFF2-40B4-BE49-F238E27FC236}">
                <a16:creationId xmlns:a16="http://schemas.microsoft.com/office/drawing/2014/main" id="{B9362D67-9941-79BE-7BAE-F21943FA21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70" r="3089" b="1"/>
          <a:stretch/>
        </p:blipFill>
        <p:spPr bwMode="auto">
          <a:xfrm>
            <a:off x="6515727" y="1159668"/>
            <a:ext cx="5676273" cy="569833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3" name="Group 12">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14" name="Straight Connector 13">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146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837</Words>
  <Application>Microsoft Office PowerPoint</Application>
  <PresentationFormat>Widescreen</PresentationFormat>
  <Paragraphs>51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Segoe UI</vt:lpstr>
      <vt:lpstr>Office Theme</vt:lpstr>
      <vt:lpstr>Primary and Secondary explosives </vt:lpstr>
      <vt:lpstr>Introduction</vt:lpstr>
      <vt:lpstr>What are explosives used for?</vt:lpstr>
      <vt:lpstr>Types of explosives</vt:lpstr>
      <vt:lpstr>Primary explosive</vt:lpstr>
      <vt:lpstr>Secondary explosive</vt:lpstr>
      <vt:lpstr>Explosive Trains</vt:lpstr>
      <vt:lpstr>Situation</vt:lpstr>
      <vt:lpstr>How Are Munitions Made IM</vt:lpstr>
      <vt:lpstr>What Is An Explosive Train</vt:lpstr>
      <vt:lpstr>Safe Arming Devices</vt:lpstr>
      <vt:lpstr>Primary Explosive</vt:lpstr>
      <vt:lpstr>Booster</vt:lpstr>
      <vt:lpstr>Initiation of Main Charge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Primary and Secondary explosives </dc:title>
  <dc:creator>Jake Smith (2018631)</dc:creator>
  <cp:lastModifiedBy>Ewa Kazimierska</cp:lastModifiedBy>
  <cp:revision>8</cp:revision>
  <dcterms:created xsi:type="dcterms:W3CDTF">2023-10-20T10:11:25Z</dcterms:created>
  <dcterms:modified xsi:type="dcterms:W3CDTF">2023-11-21T00:23:16Z</dcterms:modified>
</cp:coreProperties>
</file>