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3.xml" ContentType="application/vnd.openxmlformats-officedocument.presentationml.notesSlide+xml"/>
  <Override PartName="/ppt/ink/ink12.xml" ContentType="application/inkml+xml"/>
  <Override PartName="/ppt/ink/ink13.xml" ContentType="application/inkml+xml"/>
  <Override PartName="/ppt/ink/ink14.xml" ContentType="application/inkml+xml"/>
  <Override PartName="/ppt/ink/ink1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0" r:id="rId2"/>
    <p:sldId id="257" r:id="rId3"/>
    <p:sldId id="258" r:id="rId4"/>
    <p:sldId id="264" r:id="rId5"/>
    <p:sldId id="261" r:id="rId6"/>
    <p:sldId id="262" r:id="rId7"/>
    <p:sldId id="265"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BE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750" autoAdjust="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1:04:38.616"/>
    </inkml:context>
    <inkml:brush xml:id="br0">
      <inkml:brushProperty name="width" value="0.35" units="cm"/>
      <inkml:brushProperty name="height" value="0.35" units="cm"/>
      <inkml:brushProperty name="color" value="#F8B2F1"/>
    </inkml:brush>
  </inkml:definitions>
  <inkml:trace contextRef="#ctx0" brushRef="#br0">1 425 24575,'42'2'0,"0"1"0,0 2 0,49 12 0,121 46 0,-157-45 0,1-2 0,101 13 0,-88-18 0,56 5 0,422-12 0,-293-6 0,-227 2 0,0 0 0,-1-2 0,1-1 0,-1-2 0,0 0 0,48-17 0,-52 14 0,-1-2 0,1 2 0,1 0 0,0 2 0,0 0 0,42-4 0,144-16 0,-158 18 0,384-42 0,99 43 0,-308 9 0,-196 1 0,0 0 0,0 2 0,0 1 0,42 15 0,33 6 0,2-6 0,0-4 0,128 2 0,338-19 0,-243-2 0,-72-10 0,-104 2 0,102-8 0,131-3 0,-337 21 0,7 1 0,106-13 0,-117 5 0,240-33 0,-168 28 0,158-9 0,-230 19 0,57-10 0,36-2 0,-32 14 0,46-1 0,-36-16 0,-55 7 0,9-2 0,63-8 0,616-45 0,-435 15 0,-4-22 0,-175 38 0,122-14 0,-179 43 0,105 5 0,-73 2 0,2258-2 0,-2345 0 0,-1 1 0,0 1 0,1 1 0,-1 1 0,0 1 0,-1 1 0,0 1 0,0 1 0,0 1 0,-1 1 0,36 22 0,-22-10 0,1-3 0,0-1 0,2-1 0,61 18 0,165 27 0,-148-44 0,119 4 0,118-17 0,-299-3 0,68 11 0,-46-4 0,19-4 0,-57-4 0,55 8 0,163 28 0,-109-17 0,158 2 0,301-24 0,-556 0 0,57-10 0,32-2 0,74-1 0,18-1 0,-85 15 0,165-10 0,-247 3 0,39-4 0,151-36 0,-208 34 0,-26 7 0,0 1 0,1 1 0,25-3 0,87 5 0,0-1 0,-82-1 0,0-2 0,53-15 0,94-29 0,282-38 0,-396 78 0,144-11 0,-22 23 0,237-12 0,-386 4 0,196-24 0,-205 25-682,91 0-1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1:04:39.554"/>
    </inkml:context>
    <inkml:brush xml:id="br0">
      <inkml:brushProperty name="width" value="0.35" units="cm"/>
      <inkml:brushProperty name="height" value="0.35" units="cm"/>
      <inkml:brushProperty name="color" value="#F8B2F1"/>
    </inkml:brush>
  </inkml:definitions>
  <inkml:trace contextRef="#ctx0" brushRef="#br0">992 576 24575,'-7'-4'0,"0"-1"0,0 0 0,1 0 0,0 0 0,-10-11 0,-20-16 0,-114-58 0,14 11 0,96 52 0,0 1 0,-2 3 0,-73-31 0,61 32 0,-56-32 0,16 6 0,67 37 0,19 8 0,0 0 0,0-1 0,0 0 0,1 0 0,-1-1 0,-7-6 0,-21-24-1365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1:04:46.765"/>
    </inkml:context>
    <inkml:brush xml:id="br0">
      <inkml:brushProperty name="width" value="0.35" units="cm"/>
      <inkml:brushProperty name="height" value="0.35" units="cm"/>
      <inkml:brushProperty name="color" value="#F8B2F1"/>
    </inkml:brush>
  </inkml:definitions>
  <inkml:trace contextRef="#ctx0" brushRef="#br0">0 514 24575,'3'0'0,"0"-1"0,0 1 0,0-1 0,0 0 0,0 0 0,-1 0 0,1 0 0,0-1 0,2-1 0,6-3 0,67-29 0,21-10 0,106-64 0,-57-3 0,-77 55 0,-60 49 0,0 1 0,1 1 0,0 0 0,1 0 0,19-5 0,-21 8 0,0-1 0,0 0 0,-1 0 0,0-1 0,0-1 0,0 0 0,-1 0 0,14-12 0,12-20-1365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3:41:20.544"/>
    </inkml:context>
    <inkml:brush xml:id="br0">
      <inkml:brushProperty name="width" value="0.35" units="cm"/>
      <inkml:brushProperty name="height" value="0.35" units="cm"/>
      <inkml:brushProperty name="color" value="#F8B2F1"/>
    </inkml:brush>
  </inkml:definitions>
  <inkml:trace contextRef="#ctx0" brushRef="#br0">3 1 24575,'4'0'0,"0"0"0,0 1 0,0 0 0,0 0 0,0 0 0,-1 1 0,1-1 0,0 1 0,-1 0 0,1 0 0,-1 0 0,4 3 0,36 34 0,-38-35 0,14 17 0,22 30 0,6 8 0,96 110 0,-134-158 0,0 1 0,-1 0 0,-1 0 0,0 1 0,0 0 0,-2 0 0,1 0 0,-2 1 0,0 0 0,0-1 0,1 19 0,0 13 0,-3 1 0,-3 53 0,-1-35 0,1-50 0,0 0 0,-1-1 0,0 1 0,-1-1 0,-1 0 0,0 0 0,-11 23 0,-5 3 0,-28 39 0,25-41 0,6-13 0,-1 0 0,-24 24 0,-16 20 0,22-17 0,-20 25 0,47-63 0,0 0 0,1 0 0,1 1 0,0 0 0,1 0 0,0 0 0,1 1 0,1 0 0,-5 28 0,4 2 0,1 0 0,2 49 0,2-30 0,3 84 0,-2-141 0,0 0 0,1 0 0,0 0 0,0 0 0,0 0 0,1-1 0,0 1 0,4 6 0,36 47 0,-30-44 0,18 30 0,-26-38 0,0-1 0,0 0 0,12 12 0,10 13 0,-4-2 0,35 34 0,-31-35 0,26 35 0,-48-58 0,6 8 0,-1 1 0,-1 0 0,0 0 0,10 26 0,-10-21 0,1-1 0,1 0 0,0-1 0,2 0 0,14 16 0,-7-8 0,2 4 0,68 97 0,-77-107 0,-2 1 0,-1 0 0,-1 1 0,11 37 0,-2 5 0,17 71 0,-30-111 0,-1 0 0,-1 1 0,-1-1 0,-2 1 0,0-1 0,-2 1 0,0-1 0,-8 31 0,-2 2 0,11-44 0,-2 1 0,0-1 0,0 0 0,-1 0 0,-1 0 0,0 0 0,-1-1 0,-9 15 0,-9 4 0,-1 0 0,-2-2 0,0-2 0,-2 0 0,-54 38 0,-56 34 0,128-92 0,1 0 0,1 1 0,-1 0 0,2 1 0,-1 0 0,1 0 0,0 1 0,-10 18 0,-23 72 0,31-71 0,-1-1 0,-21 38 0,26-55 0,0 1 0,1 0 0,1 0 0,0 0 0,0 1 0,1-1 0,-1 18 0,2-7 0,1 0 0,1 0 0,3 28 0,-1-39 0,0-1 0,0 1 0,1-1 0,1 0 0,0 0 0,1-1 0,0 1 0,0-1 0,10 13 0,6 5 0,43 44 0,-38-45 0,26 36 0,-36-41 0,2-1 0,0 0 0,1-2 0,1 0 0,1-1 0,0-1 0,2-1 0,31 17 0,81 40 0,-121-64 0,-1 0 0,0 1 0,19 19 0,7 7 0,75 62 0,-88-73 0,46 56 0,-33-35 0,0-2 0,100 124 0,-121-143 0,-1 0 0,-2 2 0,0 0 0,22 58 0,-30-64 0,-1 1 0,-1 1 0,-1-1 0,0 1 0,-2 0 0,-1 30 0,-1-38 0,0 0 0,-2 0 0,0 0 0,-6 23 0,5-31 0,1 1 0,-1-1 0,-1 0 0,1 0 0,-1-1 0,-1 1 0,1-1 0,-1 0 0,0 0 0,-10 9 0,-42 31 0,33-27 0,-26 24 0,22-13 0,8-10 0,0 0 0,-28 21 0,37-33 0,4-2 0,0 0 0,0-1 0,-1-1 0,0 1 0,0-1 0,0 0 0,0-1 0,0 0 0,-12 3 0,-149 18 0,66-15 0,75-8 0,-1 1 0,-44 10 0,39-5 0,23-5 0,1 0 0,-1 1 0,-13 5 0,20-6 0,0 0 0,0 1 0,0-1 0,0 1 0,1 0 0,-1 0 0,1 0 0,-1 0 0,1 1 0,0-1 0,-3 6 0,-25 32 0,24-34 0,0 1 0,1 0 0,0 1 0,1 0 0,-1-1 0,2 2 0,-1-1 0,1 0 0,-3 14 0,4-11 0,1-1 0,1 1 0,0-1 0,1 1 0,0-1 0,3 24 0,-1-28 0,0 0 0,0 0 0,0 0 0,1 0 0,0 0 0,0-1 0,1 1 0,-1-1 0,2 0 0,-1 0 0,10 10 0,30 37-1365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2:13.811"/>
    </inkml:context>
    <inkml:brush xml:id="br0">
      <inkml:brushProperty name="width" value="0.35" units="cm"/>
      <inkml:brushProperty name="height" value="0.35" units="cm"/>
      <inkml:brushProperty name="color" value="#FF7DD4"/>
    </inkml:brush>
  </inkml:definitions>
  <inkml:trace contextRef="#ctx0" brushRef="#br0">72 0 24140,'0'2296'0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2:50.226"/>
    </inkml:context>
    <inkml:brush xml:id="br0">
      <inkml:brushProperty name="width" value="0.35" units="cm"/>
      <inkml:brushProperty name="height" value="0.35" units="cm"/>
      <inkml:brushProperty name="color" value="#FF7DD4"/>
    </inkml:brush>
  </inkml:definitions>
  <inkml:trace contextRef="#ctx0" brushRef="#br0">1 2753 24545,'795'-2753'0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2:55.619"/>
    </inkml:context>
    <inkml:brush xml:id="br0">
      <inkml:brushProperty name="width" value="0.35" units="cm"/>
      <inkml:brushProperty name="height" value="0.35" units="cm"/>
      <inkml:brushProperty name="color" value="#FF7DD4"/>
    </inkml:brush>
  </inkml:definitions>
  <inkml:trace contextRef="#ctx0" brushRef="#br0">553 1 24575,'-7'8'0,"0"1"0,1 0 0,-1 0 0,2 0 0,-1 1 0,2 0 0,-6 13 0,1-2 0,-58 131 0,-50 106 0,110-242 0,-41 83 0,-38 112 0,52-110 0,-45 152 0,71-226 0,2-1 0,1 1 0,1 1 0,1-1 0,2 0 0,2 47 0,2-139 0,-29-293 0,22 247 0,5 0 0,17-127 0,-10 147 0,-3-127 0,-5 189 0,1 12 75,1 0 0,0 1 0,8-28 0,3-18-1740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3:05.969"/>
    </inkml:context>
    <inkml:brush xml:id="br0">
      <inkml:brushProperty name="width" value="0.2" units="cm"/>
      <inkml:brushProperty name="height" value="0.2" units="cm"/>
      <inkml:brushProperty name="color" value="#FF7DD4"/>
    </inkml:brush>
  </inkml:definitions>
  <inkml:trace contextRef="#ctx0" brushRef="#br0">688 1 24531,'-688'688'0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3:24.434"/>
    </inkml:context>
    <inkml:brush xml:id="br0">
      <inkml:brushProperty name="width" value="0.2" units="cm"/>
      <inkml:brushProperty name="height" value="0.2" units="cm"/>
      <inkml:brushProperty name="color" value="#FF7DD4"/>
    </inkml:brush>
  </inkml:definitions>
  <inkml:trace contextRef="#ctx0" brushRef="#br0">1 296 24575,'1'-2'0,"0"-1"0,0 1 0,0 0 0,0-1 0,1 1 0,-1 0 0,1 0 0,0 0 0,-1 0 0,1 0 0,0 0 0,0 1 0,5-4 0,-3 2 0,41-32 0,2 3 0,80-42 0,-126 74 0,49-24 0,-33 16 0,0 0 0,24-16 0,-30 17 23,1 1 0,0 1 0,0 0 1,0 0-1,1 1 0,-1 1 0,23-4 0,23-6-1573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3:42.396"/>
    </inkml:context>
    <inkml:brush xml:id="br0">
      <inkml:brushProperty name="width" value="0.2" units="cm"/>
      <inkml:brushProperty name="height" value="0.2" units="cm"/>
      <inkml:brushProperty name="color" value="#FF7DD4"/>
    </inkml:brush>
  </inkml:definitions>
  <inkml:trace contextRef="#ctx0" brushRef="#br0">31 1 23513,'-31'888'0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3T00:03:43.827"/>
    </inkml:context>
    <inkml:brush xml:id="br0">
      <inkml:brushProperty name="width" value="0.2" units="cm"/>
      <inkml:brushProperty name="height" value="0.2" units="cm"/>
      <inkml:brushProperty name="color" value="#FF7DD4"/>
    </inkml:brush>
  </inkml:definitions>
  <inkml:trace contextRef="#ctx0" brushRef="#br0">1 811 24575,'0'-12'0,"1"-1"0,1 1 0,0 0 0,1 0 0,0 0 0,8-19 0,36-66 0,-13 32 0,-22 35 0,-1-2 0,-1 1 0,9-64 0,-14 70 0,2 1 0,0 1 0,1 0 0,2 0 0,0 1 0,26-38 0,1-6 0,-16 29 311,8-17-1987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2:44:20.632"/>
    </inkml:context>
    <inkml:brush xml:id="br0">
      <inkml:brushProperty name="width" value="0.05" units="cm"/>
      <inkml:brushProperty name="height" value="0.05" units="cm"/>
    </inkml:brush>
  </inkml:definitions>
  <inkml:trace contextRef="#ctx0" brushRef="#br0">0 1361 24575,'432'20'0,"-306"-12"0,29 3 0,323 11 0,1089-24 0,-862 3 0,-663 1 0,58 10 0,11 2 0,397-9 0,-283-7 0,-85 3 0,-1 1 0,140-16 0,462-38 0,-227 55 0,-477-5 0,43-7 0,-15 1 0,147-21 0,12-2 0,128 6 0,-207 16 0,301-1 0,-402 9 0,-1-2 0,58-11 0,81-27 0,22-5 0,201 5 0,-315 35 0,167-26 0,-93 10 0,112-18 0,-121 16 0,221-8 0,-268 32 0,135 19 0,-231-18 0,121 21 0,-112-17 0,0 1 0,-1 1 0,0 1 0,24 12 0,37 19 0,-45-23 0,33 20 0,-59-30 0,0-1 0,1 0 0,0-1 0,0-1 0,0 1 0,0-1 0,1-1 0,16 1 0,12-1 0,45-3 0,17-1 0,51 15 0,53 1 0,304-11 0,-479-3 0,-22 0 0,0-1 0,0 0 0,0 0 0,-1-1 0,1 0 0,0-1 0,-1 0 0,1 0 0,-1-1 0,13-7 0,-1-3 0,0-1 0,26-24 0,14-12 0,-17 15 0,-1-2 0,57-69 0,41-38 0,166-97 0,-231 187 0,55-36 0,-110 78 0,2 2 0,-1 0 0,1 1 0,35-10 0,-29 14 0,1 2 0,1 1 0,-1 1 0,0 2 0,34 3 0,4-1 0,-28-1 0,0 1 0,0 2 0,52 11 0,-76-11 0,1 1 0,-1 0 0,0 1 0,0 1 0,-1 0 0,0 1 0,0 0 0,-1 1 0,0 1 0,0 0 0,11 13 0,69 81 0,49 50 0,-63-68 0,-59-62 0,1-1 0,38 33 0,-30-32 0,-12-10 0,27 18 0,-37-27 0,0-2 0,0 1 0,0-1 0,0 0 0,0-1 0,1 1 0,-1-2 0,9 2 0,-7-1 0,-1-1 0,1 0 0,0-1 0,0 0 0,-1 0 0,1-1 0,0 0 0,-1-1 0,1 1 0,-1-2 0,0 1 0,1-1 0,-1-1 0,0 1 0,-1-1 0,1-1 0,-1 1 0,11-9 0,57-63 0,-18 16 0,171-169 0,-164 163 0,118-98 0,-21 21 0,-56 56 0,-56 49 0,-45 34 0,0 1 0,1-1 0,-1 1 0,1 1 0,-1-1 0,1 0 0,0 1 0,0 0 0,0 0 0,0 1 0,1-1 0,-1 1 0,0 0 0,1 1 0,-1-1 0,0 1 0,1 0 0,-1 0 0,0 1 0,1 0 0,-1 0 0,0 0 0,1 0 0,-1 1 0,0 0 0,0 0 0,0 0 0,-1 1 0,8 4 0,6 7 0,-1 1 0,-1 0 0,23 28 0,40 62 0,174 322 0,-176-287 0,-57-104 0,58 97 0,-60-107 0,1 0 0,42 44 0,-39-49 0,0-1 0,1-1 0,1-1 0,1-1 0,1-2 0,0 0 0,1-1 0,48 16 0,15-2 0,116 22 0,-198-49 0,0 0 0,0 0 0,0-1 0,0 0 0,1 0 0,-1-1 0,0 0 0,0-1 0,0 1 0,-1-1 0,1-1 0,0 0 0,14-7 0,-14 5 0,-1 0 0,1-1 0,-1 0 0,0 0 0,0-1 0,0 0 0,-1 0 0,0-1 0,-1 1 0,0-1 0,7-14 0,14-33 0,32-56 0,-43 85 0,-6 10 0,0 1 0,1 0 0,0 1 0,18-20 0,-25 32 0,-1-1 0,1 0 0,0 1 0,0 0 0,1-1 0,-1 1 0,0 1 0,1-1 0,-1 0 0,1 1 0,-1 0 0,1-1 0,0 2 0,0-1 0,-1 0 0,1 1 0,0-1 0,0 1 0,0 0 0,0 1 0,-1-1 0,1 1 0,0-1 0,0 1 0,-1 0 0,5 2 0,5 3 0,0 1 0,-1 0 0,0 1 0,0 0 0,-1 1 0,0 0 0,15 16 0,64 82 0,-90-106 0,73 91 0,108 152 0,-144-178 0,-26-43 0,2-1 0,0-1 0,1 0 0,20 22 0,-30-38 0,-1-1 0,0 1 0,0 0 0,0 0 0,-1 0 0,1 1 0,-1-1 0,-1 0 0,1 1 0,-1 0 0,1 10 0,-1-11 0,0 0 0,-1 0 0,2 0 0,-1 1 0,1-1 0,-1 0 0,1-1 0,1 1 0,-1 0 0,1 0 0,0-1 0,0 0 0,4 6 0,3-2 0,1-1 0,-1 0 0,1 0 0,0-1 0,21 8 0,-20-9 0,0 0 0,0 1 0,-1 1 0,1 0 0,12 10 0,-17-9-114,1-1 1,1 0-1,-1 0 0,1-1 0,0 0 1,1 0-1,-1-1 0,1 0 0,0-1 1,1 0-1,11 2 0,9 0-6712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2:44:25.873"/>
    </inkml:context>
    <inkml:brush xml:id="br0">
      <inkml:brushProperty name="width" value="0.05" units="cm"/>
      <inkml:brushProperty name="height" value="0.05" units="cm"/>
    </inkml:brush>
  </inkml:definitions>
  <inkml:trace contextRef="#ctx0" brushRef="#br0">0 2080 24575,'9'-32'0,"0"0"0,2 1 0,2 0 0,24-44 0,-7 14 0,127-240 0,-67 133 0,-61 110 0,-3 0 0,-2-2 0,-3-1 0,-2 0 0,-4-2 0,12-94 0,-23 125 0,17-107 0,-17 120 0,1 1 0,1 1 0,1-1 0,0 1 0,16-26 0,2 7 0,1 0 0,2 2 0,1 2 0,2 0 0,1 2 0,64-46 0,-43 35 0,-2-3 0,89-97 0,-138 139 0,0 0 0,1 0 0,-1-1 0,0 1 0,1 1 0,0-1 0,-1 0 0,1 1 0,0-1 0,0 1 0,0 0 0,0 0 0,0 0 0,0 0 0,0 0 0,0 1 0,4-1 0,-2 1 0,0 0 0,1 1 0,-1 0 0,0 0 0,0 0 0,1 0 0,-1 1 0,0 0 0,6 4 0,6 3 0,-1 2 0,0 0 0,-1 1 0,22 21 0,-5-3 0,23 21 0,55 69 0,180 287 0,-273-381 0,181 304 0,113 143 0,-280-430 0,74 75 0,-26-33 0,28 25 0,-89-94 0,1-1 0,0-1 0,1 0 0,31 15 0,-14-8 0,-2 2 0,0 2 0,38 34 0,-49-39 0,-10-9 0,0 0 0,0-1 0,1 0 0,25 11 0,-32-18 0,1 0 0,0 0 0,0-1 0,0 0 0,1 0 0,-1-1 0,0 0 0,0-1 0,1 0 0,11-2 0,14-3 0,0-2 0,0-2 0,-1-1 0,65-28 0,120-80 0,-7 5 0,-85 54 0,462-193 0,-577 248 0,10-3 0,0 0 0,-1-2 0,-1 0 0,0-2 0,31-20 0,-35 18 0,2 1 0,-1 1 0,1 0 0,1 1 0,0 1 0,0 1 0,29-8 0,-30 11 0,8-4 0,0 2 0,40-5 0,-58 11 0,0 0 0,0 1 0,1 0 0,-1 1 0,0 0 0,0 0 0,0 1 0,0 0 0,0 0 0,0 1 0,0 0 0,10 6 0,-2 2 0,0 1 0,0 0 0,-2 2 0,0 0 0,20 24 0,-16-17 0,40 35 0,19 5 0,3-4 0,148 79 0,-171-108 0,1-3 0,1-2 0,1-2 0,1-3 0,79 12 0,-59-19 0,-37-6 0,-1 1 0,0 3 0,-1 1 0,66 26 0,40 21 0,-125-50 0,0-1 0,1-2 0,-1 0 0,41 1 0,5-6 0,-35 0 0,0 1 0,1 1 0,40 8 0,12 9 0,1-4 0,105 4 0,343-17 0,-243-3 0,-118 1 0,472 14 0,-174 7 0,-147-8 0,-17 4 0,320 13 0,-175 2 0,-39-1 0,261-27 0,-344-5 0,2125 2-1365,-2405 0-5461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2:44:48.288"/>
    </inkml:context>
    <inkml:brush xml:id="br0">
      <inkml:brushProperty name="width" value="0.05" units="cm"/>
      <inkml:brushProperty name="height" value="0.05" units="cm"/>
    </inkml:brush>
  </inkml:definitions>
  <inkml:trace contextRef="#ctx0" brushRef="#br0">1 1 24575,'14'12'0,"0"0"0,1-1 0,0 0 0,23 11 0,-20-11 0,54 31 0,596 374 0,-509-300 0,-121-83 0,-33-28 0,0 0 0,1 0 0,-1 0 0,1-1 0,0 1 0,0-2 0,0 1 0,1-1 0,8 4 0,40 11 0,62 28 0,5 2 0,-87-34 0,37 20 0,22 9 0,-40-22 0,-2 4 0,-1 1 0,71 49 0,-100-58 0,35 33 0,-39-32 0,1-1 0,32 22 0,-28-25 0,5 4 0,30 24 0,-49-34 0,1 1 0,-1 0 0,0 1 0,-1 0 0,0 0 0,8 15 0,1 4 0,-1 0 0,-2 1 0,0 1 0,9 36 0,-13-23 0,-1 1 0,-3 0 0,1 91 0,-26 134 0,18-257 0,-1 2 0,0 1 0,2 18 0,0-30 0,0 1 0,1-1 0,0 1 0,0-1 0,0 0 0,0 1 0,1-1 0,0 0 0,0 0 0,0 0 0,5 7 0,4 1 0,1 0 0,0-1 0,0-1 0,1 0 0,1 0 0,16 8 0,16 11 0,-38-24 0,-1 0 0,1-1 0,1 0 0,-1 0 0,0-1 0,1 0 0,0-1 0,-1 0 0,13 2 0,5-2 0,48-2 0,13 0 0,-76 1 0,0 1 0,-1 0 0,1 0 0,-1 1 0,0 0 0,12 5 0,0 4 0,0 0 0,-1 2 0,0 0 0,-1 1 0,31 31 0,-37-30 0,19 28 0,-24-31 0,1 0 0,0 0 0,24 22 0,-4-9 0,-1 2 0,-1 0 0,-2 2 0,-1 1 0,42 68 0,-20-20 0,71 128 0,-47-50 0,-36-76 0,80 136 0,-110-210 0,0 0 0,0-1 0,1 1 0,-1-1 0,1 0 0,1 0 0,-1-1 0,1 0 0,0 0 0,0-1 0,1 0 0,-1 0 0,10 4 0,-2-4 0,0 0 0,-1-1 0,1-1 0,0 0 0,1-1 0,20-1 0,138-18 0,-4 0 0,-117 19 0,-31-1 0,0 0 0,1-1 0,-1-1 0,34-7 0,-18 1 0,0 2 0,1 2 0,0 1 0,57 4 0,-60-1 0,3 3 0,0 2 0,0 1 0,0 2 0,46 17 0,-34-10 0,73 11 0,-34-10 0,-50-8 0,58 5 0,-89-12 0,-1 0 0,1 1 0,-1 1 0,0-1 0,1 1 0,-1 1 0,0-1 0,-1 1 0,1 1 0,-1 0 0,8 5 0,-6-3 0,0-1 0,0 0 0,1-1 0,0 0 0,0-1 0,18 6 0,2-5-1365,1-3-5461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2T22:58:11.762"/>
    </inkml:context>
    <inkml:brush xml:id="br0">
      <inkml:brushProperty name="width" value="0.05" units="cm"/>
      <inkml:brushProperty name="height" value="0.05" units="cm"/>
    </inkml:brush>
  </inkml:definitions>
  <inkml:trace contextRef="#ctx0" brushRef="#br0">1 525 24575,'1188'0'0,"-1084"5"0,175 31 0,-227-28 0,39 1 0,0-3 0,99-7 0,-58-1 0,1687 2 0,-1784-2 0,64-11 0,-3 0 0,68 10 0,-10 1 0,-57-11 0,9-1 0,50 12 0,42-3 0,543-21 0,-685 27 0,4 1 0,1-3 0,80-13 0,-81 5 0,0 3 0,79 1 0,-98 4 0,65-12 0,33-2 0,557 14 0,-333 3 0,-275-3 0,100 3 0,-74 11 0,45 3 0,-88-15 0,-24-1 0,94 11 0,91 28 0,-187-31 0,14 4 0,-1-2 0,86 2 0,505-14 0,-420-12 0,-37 0 0,155 12 0,-183 3 0,-135 1 0,-1 1 0,1 1 0,29 9 0,-35-8 0,15 7 0,-1 1 0,0 1 0,65 37 0,-14-7 0,16 11 0,-68-34 0,1-2 0,48 19 0,-30-20 0,143 58 0,-174-65 0,0 2 0,-1 0 0,-1 2 0,0 1 0,38 35 0,-22-11 0,-18-18 0,1-2 0,44 36 0,-53-48 0,9 6 0,0 1 0,-1 1 0,33 34 0,-37-31 0,-4-4 0,1-1 0,16 14 0,-26-24 0,1-2 0,0 1 0,0 0 0,0-1 0,0 1 0,0-1 0,0 0 0,0-1 0,1 1 0,-1-1 0,1 0 0,-1 0 0,1 0 0,5 0 0,-8-1 0,1-1 0,0 1 0,0-1 0,-1 0 0,1 1 0,0-1 0,-1-1 0,1 1 0,-1 0 0,1-1 0,-1 1 0,1-1 0,-1 1 0,0-1 0,3-4 0,32-39 0,-15 16 0,178-166 0,-126 127 0,-55 51 0,2 1 0,0 1 0,40-22 0,72-27 0,0 1 0,76-41 0,-185 94 0,92-35 0,-47 24 0,-13 5 0,76-33 0,-86 31 0,94-24 0,0 1 0,-37 12 0,-10 4 0,60-22 0,60-21 0,-148 40 0,27-9 0,522-145 0,-591 175 0,78-22 0,-89 27 0,1-1 0,-1 2 0,1-1 0,0 2 0,24 1 0,-32 0 0,-1 1 0,0-1 0,1 1 0,-1 0 0,0 0 0,0 0 0,0 0 0,0 1 0,0 0 0,-1-1 0,1 1 0,-1 1 0,0-1 0,0 0 0,0 1 0,0 0 0,3 5 0,3 6 0,-1 0 0,0 1 0,6 19 0,7 23 0,81 190 0,-90-221 0,-9-20 0,-1 1 0,2-2 0,-1 1 0,1 0 0,0-1 0,0 1 0,0-1 0,1 0 0,0-1 0,11 10 0,62 34 0,-53-36 0,-1 2 0,26 21 0,-31-20 0,33 29 0,2-2 0,2-2 0,77 41 0,135 33 0,-224-96 0,0 1 0,46 31 0,-48-26 0,87 37 0,-114-57 0,1 0 0,0-1 0,0-1 0,0-1 0,29 1 0,-34-2 0,0-2 0,0 1 0,-1-2 0,1 1 0,-1-1 0,1-1 0,-1 0 0,0 0 0,17-9 0,-18 6 0,0-1 0,-1 0 0,0-1 0,0 0 0,0 0 0,-1 0 0,0-1 0,8-14 0,19-23 0,176-187 0,-183 204 0,-10 11 0,36-31 0,-47 44 0,103-74 0,-88 66 0,0 0 0,1 2 0,34-13 0,192-55 0,-207 69 0,1 1 0,0 3 0,0 1 0,49 1 0,-27 8 0,-1 3 0,96 23 0,-143-27 0,81 16 0,192 13 0,-48-29 0,130 8 0,-302-6 111,227 9-1587,-265-14-5350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16A99C-A77A-4C70-BC6D-A19F5A9B6608}" type="datetimeFigureOut">
              <a:rPr lang="en-GB" smtClean="0"/>
              <a:t>13/01/2026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86A28-B9CB-4921-A71F-22B70CEBD27D}" type="slidenum">
              <a:rPr lang="en-GB" smtClean="0"/>
              <a:t>‹#›</a:t>
            </a:fld>
            <a:endParaRPr lang="en-GB"/>
          </a:p>
        </p:txBody>
      </p:sp>
    </p:spTree>
    <p:extLst>
      <p:ext uri="{BB962C8B-B14F-4D97-AF65-F5344CB8AC3E}">
        <p14:creationId xmlns:p14="http://schemas.microsoft.com/office/powerpoint/2010/main" val="4044696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586A28-B9CB-4921-A71F-22B70CEBD27D}" type="slidenum">
              <a:rPr lang="en-GB" smtClean="0"/>
              <a:t>3</a:t>
            </a:fld>
            <a:endParaRPr lang="en-GB"/>
          </a:p>
        </p:txBody>
      </p:sp>
    </p:spTree>
    <p:extLst>
      <p:ext uri="{BB962C8B-B14F-4D97-AF65-F5344CB8AC3E}">
        <p14:creationId xmlns:p14="http://schemas.microsoft.com/office/powerpoint/2010/main" val="954422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586A28-B9CB-4921-A71F-22B70CEBD27D}" type="slidenum">
              <a:rPr lang="en-GB" smtClean="0"/>
              <a:t>4</a:t>
            </a:fld>
            <a:endParaRPr lang="en-GB"/>
          </a:p>
        </p:txBody>
      </p:sp>
    </p:spTree>
    <p:extLst>
      <p:ext uri="{BB962C8B-B14F-4D97-AF65-F5344CB8AC3E}">
        <p14:creationId xmlns:p14="http://schemas.microsoft.com/office/powerpoint/2010/main" val="3405317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586A28-B9CB-4921-A71F-22B70CEBD27D}" type="slidenum">
              <a:rPr lang="en-GB" smtClean="0"/>
              <a:t>5</a:t>
            </a:fld>
            <a:endParaRPr lang="en-GB"/>
          </a:p>
        </p:txBody>
      </p:sp>
    </p:spTree>
    <p:extLst>
      <p:ext uri="{BB962C8B-B14F-4D97-AF65-F5344CB8AC3E}">
        <p14:creationId xmlns:p14="http://schemas.microsoft.com/office/powerpoint/2010/main" val="3253753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09634-A435-0BED-11F4-0C62669A07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6142CE-ADDD-1BF2-BD04-4730E7ADD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70BE2E-EDDB-6058-0621-F60E04B4040F}"/>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CAC46879-96CA-CF6D-E3D1-FEF5E3E6F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3D2C5-E18D-D1E8-0FCB-FE080E6DEF16}"/>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2998206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F2212-CA86-D81B-694D-3AA22B99E1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C11807-AFDF-46DD-D9F9-85D7D7A035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049ADF-240A-C65D-B398-0DF181272205}"/>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1A96DDC8-7921-60BC-856B-35A11A570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9E199-9A97-3157-BF0C-8FF97CEA6A06}"/>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739089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E0A0-12E6-AEDF-A84A-8DEC6DE2C6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578E91-18D8-2242-9B0A-74A09539C7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24E7A1-520F-5707-E10B-C5B1A670C0D7}"/>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1D580AD8-F0FB-5BD2-4E0B-FF4A51E8A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1CFBB-ADD7-2B83-6640-62923B522556}"/>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7290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9D4F6-B971-8AAB-2C2A-72EED12FB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C9D9B7-6B30-62FB-DDBA-DD49837068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8E2465-6952-AE88-9A24-3F67AC3208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7A432B-6E4C-7925-D431-2854E7CF0DEA}"/>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6" name="Footer Placeholder 5">
            <a:extLst>
              <a:ext uri="{FF2B5EF4-FFF2-40B4-BE49-F238E27FC236}">
                <a16:creationId xmlns:a16="http://schemas.microsoft.com/office/drawing/2014/main" id="{1DD6A0CC-D684-84BF-093F-4D73AC05E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D5543-7D32-EFE4-43E6-F17EF483892C}"/>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2497850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C4289-22D6-19A8-F4F9-EBCD6C84FC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341CF3-82FD-FBD8-40FB-C1FB72AFC9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5DB9C1-34EA-2A95-736B-77DDB56310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EAACD3-F139-6C03-3B3D-02AAC28107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2D4901-AA2B-0F74-0FB3-E5FBEF8BD1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DF8CFE-AD63-6D6E-8D22-F189EBC59C09}"/>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8" name="Footer Placeholder 7">
            <a:extLst>
              <a:ext uri="{FF2B5EF4-FFF2-40B4-BE49-F238E27FC236}">
                <a16:creationId xmlns:a16="http://schemas.microsoft.com/office/drawing/2014/main" id="{5A26B066-65B1-4BA9-7C2A-164BFFDA28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6E70E7-80FF-4BD1-D9AF-3B39F75B2FC6}"/>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4237286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F745F-EDB6-B173-7F12-E90BCCB105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76135-FF6B-68A9-A7B3-3C79DCD4B69D}"/>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4" name="Footer Placeholder 3">
            <a:extLst>
              <a:ext uri="{FF2B5EF4-FFF2-40B4-BE49-F238E27FC236}">
                <a16:creationId xmlns:a16="http://schemas.microsoft.com/office/drawing/2014/main" id="{594BBE21-95FE-C749-CE4A-28E302F345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836814-9DA2-7A3F-394A-0F48E2E8E30E}"/>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2433574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349C29-F2E2-23DC-8675-A1D6400F6394}"/>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3" name="Footer Placeholder 2">
            <a:extLst>
              <a:ext uri="{FF2B5EF4-FFF2-40B4-BE49-F238E27FC236}">
                <a16:creationId xmlns:a16="http://schemas.microsoft.com/office/drawing/2014/main" id="{7B5F4B70-20F6-166A-59EC-7F7D314B31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16D9B5-4DD9-7C29-DD19-48A9EABE7FD9}"/>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687885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0312-8FB3-8A5F-9A3F-1F4C7E264D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4F116-5002-F672-D3D2-5FC6BCF567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0C4F0B-FE55-2639-3214-16F8F60842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FFC5AC-170C-35EA-CE42-6C053D9223E2}"/>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6" name="Footer Placeholder 5">
            <a:extLst>
              <a:ext uri="{FF2B5EF4-FFF2-40B4-BE49-F238E27FC236}">
                <a16:creationId xmlns:a16="http://schemas.microsoft.com/office/drawing/2014/main" id="{F71C3600-E887-827D-959A-A55DA01F9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AAB61C-D351-67C2-EA6A-1A53ACF1D851}"/>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2742030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BA0-C379-9FF6-31DD-09F36C60BB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66EE55-45E7-E408-90E8-2BDCACF1E8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B0C62E-F32B-AC2A-4713-9F96414EA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63231A-2C9B-C056-5E76-3FADEB6387C6}"/>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6" name="Footer Placeholder 5">
            <a:extLst>
              <a:ext uri="{FF2B5EF4-FFF2-40B4-BE49-F238E27FC236}">
                <a16:creationId xmlns:a16="http://schemas.microsoft.com/office/drawing/2014/main" id="{B3F58AC0-5041-9741-A162-947483B617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6B0286-F723-A1C6-BE78-6BDC9ED899E6}"/>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2927023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1C01E-E682-8E0A-E828-C547016959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B0443-45AC-0043-D922-066C46BCF8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4CCC1A-1689-EB9E-EDC5-149CE31BC913}"/>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6F237CF2-BDBD-0596-4C1B-4B20AEC7DD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4320F6-1EE7-55FD-2731-78322B57000C}"/>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1948855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A40796-55E6-9468-8441-596304D09A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9EC8B0-0465-E1A5-A588-FB9A13E0C1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D20DC6-F074-9E98-5C7E-4AD3A845E9C8}"/>
              </a:ext>
            </a:extLst>
          </p:cNvPr>
          <p:cNvSpPr>
            <a:spLocks noGrp="1"/>
          </p:cNvSpPr>
          <p:nvPr>
            <p:ph type="dt" sz="half" idx="10"/>
          </p:nvPr>
        </p:nvSpPr>
        <p:spPr/>
        <p:txBody>
          <a:body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BEF09896-B651-731E-42EE-FD172EA847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9B788-79F3-7D2D-430C-4D018C3AACCA}"/>
              </a:ext>
            </a:extLst>
          </p:cNvPr>
          <p:cNvSpPr>
            <a:spLocks noGrp="1"/>
          </p:cNvSpPr>
          <p:nvPr>
            <p:ph type="sldNum" sz="quarter" idx="12"/>
          </p:nvPr>
        </p:nvSpPr>
        <p:spPr/>
        <p:txBody>
          <a:bodyPr/>
          <a:lstStyle/>
          <a:p>
            <a:fld id="{EBEA1647-F1AC-4684-B7BC-41A553FD0979}" type="slidenum">
              <a:rPr lang="en-GB" smtClean="0"/>
              <a:t>‹#›</a:t>
            </a:fld>
            <a:endParaRPr lang="en-GB"/>
          </a:p>
        </p:txBody>
      </p:sp>
    </p:spTree>
    <p:extLst>
      <p:ext uri="{BB962C8B-B14F-4D97-AF65-F5344CB8AC3E}">
        <p14:creationId xmlns:p14="http://schemas.microsoft.com/office/powerpoint/2010/main" val="1946972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7578D-2339-4E32-6487-F5EAF64E1C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A7AA0F-A0ED-5B42-EFBC-9AE2561DBA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66A52C-A8BB-84E9-B5D3-805A0CDE6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992496-5E88-496F-BB66-2E07C9EA584B}" type="datetimeFigureOut">
              <a:rPr lang="en-GB" smtClean="0"/>
              <a:t>13/01/2026</a:t>
            </a:fld>
            <a:endParaRPr lang="en-GB"/>
          </a:p>
        </p:txBody>
      </p:sp>
      <p:sp>
        <p:nvSpPr>
          <p:cNvPr id="5" name="Footer Placeholder 4">
            <a:extLst>
              <a:ext uri="{FF2B5EF4-FFF2-40B4-BE49-F238E27FC236}">
                <a16:creationId xmlns:a16="http://schemas.microsoft.com/office/drawing/2014/main" id="{9E2FD92D-7592-CF56-F64B-C52FE4588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BC9465-89EA-5451-06CE-A39BA94CDD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EA1647-F1AC-4684-B7BC-41A553FD0979}" type="slidenum">
              <a:rPr lang="en-GB" smtClean="0"/>
              <a:t>‹#›</a:t>
            </a:fld>
            <a:endParaRPr lang="en-GB"/>
          </a:p>
        </p:txBody>
      </p:sp>
    </p:spTree>
    <p:extLst>
      <p:ext uri="{BB962C8B-B14F-4D97-AF65-F5344CB8AC3E}">
        <p14:creationId xmlns:p14="http://schemas.microsoft.com/office/powerpoint/2010/main" val="2474701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customXml" Target="../ink/ink2.xml"/><Relationship Id="rId4" Type="http://schemas.openxmlformats.org/officeDocument/2006/relationships/image" Target="../media/image3.png"/><Relationship Id="rId9"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jpg"/><Relationship Id="rId7" Type="http://schemas.openxmlformats.org/officeDocument/2006/relationships/image" Target="../media/image8.jpg"/><Relationship Id="rId12"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11" Type="http://schemas.openxmlformats.org/officeDocument/2006/relationships/image" Target="../media/image12.jpg"/><Relationship Id="rId5" Type="http://schemas.openxmlformats.org/officeDocument/2006/relationships/image" Target="../media/image6.jpg"/><Relationship Id="rId10" Type="http://schemas.openxmlformats.org/officeDocument/2006/relationships/image" Target="../media/image11.png"/><Relationship Id="rId4" Type="http://schemas.openxmlformats.org/officeDocument/2006/relationships/image" Target="../media/image5.jp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customXml" Target="../ink/ink5.xml"/><Relationship Id="rId18" Type="http://schemas.openxmlformats.org/officeDocument/2006/relationships/image" Target="../media/image25.png"/><Relationship Id="rId26" Type="http://schemas.openxmlformats.org/officeDocument/2006/relationships/image" Target="../media/image29.png"/><Relationship Id="rId3" Type="http://schemas.openxmlformats.org/officeDocument/2006/relationships/image" Target="../media/image6.jpg"/><Relationship Id="rId21" Type="http://schemas.openxmlformats.org/officeDocument/2006/relationships/customXml" Target="../ink/ink9.xml"/><Relationship Id="rId7" Type="http://schemas.openxmlformats.org/officeDocument/2006/relationships/image" Target="../media/image14.jpg"/><Relationship Id="rId12" Type="http://schemas.openxmlformats.org/officeDocument/2006/relationships/image" Target="../media/image18.jpg"/><Relationship Id="rId17" Type="http://schemas.openxmlformats.org/officeDocument/2006/relationships/customXml" Target="../ink/ink7.xml"/><Relationship Id="rId25" Type="http://schemas.openxmlformats.org/officeDocument/2006/relationships/customXml" Target="../ink/ink11.xml"/><Relationship Id="rId2" Type="http://schemas.openxmlformats.org/officeDocument/2006/relationships/notesSlide" Target="../notesSlides/notesSlide2.xml"/><Relationship Id="rId16" Type="http://schemas.openxmlformats.org/officeDocument/2006/relationships/image" Target="../media/image24.png"/><Relationship Id="rId20"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17.jpg"/><Relationship Id="rId24" Type="http://schemas.openxmlformats.org/officeDocument/2006/relationships/image" Target="../media/image28.png"/><Relationship Id="rId5" Type="http://schemas.openxmlformats.org/officeDocument/2006/relationships/customXml" Target="../ink/ink4.xml"/><Relationship Id="rId15" Type="http://schemas.openxmlformats.org/officeDocument/2006/relationships/customXml" Target="../ink/ink6.xml"/><Relationship Id="rId23" Type="http://schemas.openxmlformats.org/officeDocument/2006/relationships/customXml" Target="../ink/ink10.xml"/><Relationship Id="rId10" Type="http://schemas.openxmlformats.org/officeDocument/2006/relationships/image" Target="../media/image16.png"/><Relationship Id="rId19" Type="http://schemas.openxmlformats.org/officeDocument/2006/relationships/customXml" Target="../ink/ink8.xml"/><Relationship Id="rId4" Type="http://schemas.openxmlformats.org/officeDocument/2006/relationships/image" Target="../media/image7.jpg"/><Relationship Id="rId9" Type="http://schemas.openxmlformats.org/officeDocument/2006/relationships/image" Target="../media/image15.png"/><Relationship Id="rId14" Type="http://schemas.openxmlformats.org/officeDocument/2006/relationships/image" Target="../media/image23.png"/><Relationship Id="rId22" Type="http://schemas.openxmlformats.org/officeDocument/2006/relationships/image" Target="../media/image27.png"/></Relationships>
</file>

<file path=ppt/slides/_rels/slide5.xml.rels><?xml version="1.0" encoding="UTF-8" standalone="yes"?>
<Relationships xmlns="http://schemas.openxmlformats.org/package/2006/relationships"><Relationship Id="rId8" Type="http://schemas.openxmlformats.org/officeDocument/2006/relationships/image" Target="../media/image22.jpg"/><Relationship Id="rId13" Type="http://schemas.openxmlformats.org/officeDocument/2006/relationships/image" Target="../media/image27.jpg"/><Relationship Id="rId3" Type="http://schemas.openxmlformats.org/officeDocument/2006/relationships/image" Target="../media/image7.jpg"/><Relationship Id="rId7" Type="http://schemas.openxmlformats.org/officeDocument/2006/relationships/image" Target="../media/image21.jpg"/><Relationship Id="rId12"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0.jpg"/><Relationship Id="rId11" Type="http://schemas.openxmlformats.org/officeDocument/2006/relationships/image" Target="../media/image25.jpg"/><Relationship Id="rId5" Type="http://schemas.microsoft.com/office/2007/relationships/hdphoto" Target="../media/hdphoto1.wdp"/><Relationship Id="rId10" Type="http://schemas.openxmlformats.org/officeDocument/2006/relationships/image" Target="../media/image24.jpg"/><Relationship Id="rId4" Type="http://schemas.openxmlformats.org/officeDocument/2006/relationships/image" Target="../media/image19.png"/><Relationship Id="rId9" Type="http://schemas.openxmlformats.org/officeDocument/2006/relationships/image" Target="../media/image23.jpg"/></Relationships>
</file>

<file path=ppt/slides/_rels/slide6.xml.rels><?xml version="1.0" encoding="UTF-8" standalone="yes"?>
<Relationships xmlns="http://schemas.openxmlformats.org/package/2006/relationships"><Relationship Id="rId8" Type="http://schemas.openxmlformats.org/officeDocument/2006/relationships/customXml" Target="../ink/ink14.xml"/><Relationship Id="rId3" Type="http://schemas.openxmlformats.org/officeDocument/2006/relationships/image" Target="../media/image29.jpg"/><Relationship Id="rId7" Type="http://schemas.openxmlformats.org/officeDocument/2006/relationships/image" Target="../media/image42.png"/><Relationship Id="rId2" Type="http://schemas.openxmlformats.org/officeDocument/2006/relationships/image" Target="../media/image28.jpg"/><Relationship Id="rId1" Type="http://schemas.openxmlformats.org/officeDocument/2006/relationships/slideLayout" Target="../slideLayouts/slideLayout2.xml"/><Relationship Id="rId6" Type="http://schemas.openxmlformats.org/officeDocument/2006/relationships/customXml" Target="../ink/ink13.xml"/><Relationship Id="rId11" Type="http://schemas.openxmlformats.org/officeDocument/2006/relationships/image" Target="../media/image44.png"/><Relationship Id="rId5" Type="http://schemas.openxmlformats.org/officeDocument/2006/relationships/image" Target="../media/image41.png"/><Relationship Id="rId10" Type="http://schemas.openxmlformats.org/officeDocument/2006/relationships/customXml" Target="../ink/ink15.xml"/><Relationship Id="rId4" Type="http://schemas.openxmlformats.org/officeDocument/2006/relationships/customXml" Target="../ink/ink12.xml"/><Relationship Id="rId9" Type="http://schemas.openxmlformats.org/officeDocument/2006/relationships/image" Target="../media/image43.png"/></Relationships>
</file>

<file path=ppt/slides/_rels/slide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 Id="rId4" Type="http://schemas.openxmlformats.org/officeDocument/2006/relationships/image" Target="../media/image32.jpg"/></Relationships>
</file>

<file path=ppt/slides/_rels/slide8.xml.rels><?xml version="1.0" encoding="UTF-8" standalone="yes"?>
<Relationships xmlns="http://schemas.openxmlformats.org/package/2006/relationships"><Relationship Id="rId8" Type="http://schemas.openxmlformats.org/officeDocument/2006/relationships/hyperlink" Target="https://infed.org/dir/welcome/the-problem-of-youth-for-youth-work/" TargetMode="External"/><Relationship Id="rId3" Type="http://schemas.openxmlformats.org/officeDocument/2006/relationships/hyperlink" Target="https://www.bbc.co.uk/news/uk-england-manchester-57249659" TargetMode="External"/><Relationship Id="rId7" Type="http://schemas.openxmlformats.org/officeDocument/2006/relationships/hyperlink" Target="https://infed.org/dir/welcome/the-connexions-service-in-england/" TargetMode="External"/><Relationship Id="rId2" Type="http://schemas.openxmlformats.org/officeDocument/2006/relationships/image" Target="../media/image33.jpg"/><Relationship Id="rId1" Type="http://schemas.openxmlformats.org/officeDocument/2006/relationships/slideLayout" Target="../slideLayouts/slideLayout2.xml"/><Relationship Id="rId6" Type="http://schemas.openxmlformats.org/officeDocument/2006/relationships/hyperlink" Target="https://www.statista.com/statistics/470824/drug-poisoning-deaths-mdma-ecstasy-in-england-and-wales/#:~:text=In%202018%2C%20a%20total%20of,2011%20before%20subsequently%20rising%20again." TargetMode="External"/><Relationship Id="rId5" Type="http://schemas.openxmlformats.org/officeDocument/2006/relationships/hyperlink" Target="https://www.tandfonline.com/doi/abs/10.1080/17508480802526660" TargetMode="External"/><Relationship Id="rId4" Type="http://schemas.openxmlformats.org/officeDocument/2006/relationships/hyperlink" Target="https://www.nao.org.uk/reports/the-new-deal-for-young-people/#:~:text=The%20New%20Deal%20for%20Young%20People%20achieved%20its%20target%20of,least%20one%20spell%20in%20employment." TargetMode="External"/><Relationship Id="rId9" Type="http://schemas.openxmlformats.org/officeDocument/2006/relationships/hyperlink" Target="https://www.gla.ac.uk/schools/socialpolitical/study/student-academic-blogs/headline_1173322_e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D4177A-752A-CFC4-E655-F4F14F5612B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nk and black background&#10;&#10;AI-generated content may be incorrect.">
            <a:extLst>
              <a:ext uri="{FF2B5EF4-FFF2-40B4-BE49-F238E27FC236}">
                <a16:creationId xmlns:a16="http://schemas.microsoft.com/office/drawing/2014/main" id="{FF1E86BF-C82D-9737-F93E-2F1DCA181EF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B1FB0-9E10-4585-2BC4-5C0510992B2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latin typeface="Arial" panose="020B0604020202020204" pitchFamily="34" charset="0"/>
                <a:cs typeface="Arial" panose="020B0604020202020204" pitchFamily="34" charset="0"/>
              </a:rPr>
              <a:t>Milestones in Youth Work</a:t>
            </a:r>
          </a:p>
        </p:txBody>
      </p:sp>
      <p:sp>
        <p:nvSpPr>
          <p:cNvPr id="3" name="Subtitle 2">
            <a:extLst>
              <a:ext uri="{FF2B5EF4-FFF2-40B4-BE49-F238E27FC236}">
                <a16:creationId xmlns:a16="http://schemas.microsoft.com/office/drawing/2014/main" id="{8335917B-8AAF-FD0E-3482-FD6F2AAE59A5}"/>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latin typeface="Arial" panose="020B0604020202020204" pitchFamily="34" charset="0"/>
                <a:cs typeface="Arial" panose="020B0604020202020204" pitchFamily="34" charset="0"/>
              </a:rPr>
              <a:t>2000-2010</a:t>
            </a:r>
          </a:p>
        </p:txBody>
      </p:sp>
    </p:spTree>
    <p:extLst>
      <p:ext uri="{BB962C8B-B14F-4D97-AF65-F5344CB8AC3E}">
        <p14:creationId xmlns:p14="http://schemas.microsoft.com/office/powerpoint/2010/main" val="3516942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screenshot of a computer&#10;&#10;AI-generated content may be incorrect.">
            <a:extLst>
              <a:ext uri="{FF2B5EF4-FFF2-40B4-BE49-F238E27FC236}">
                <a16:creationId xmlns:a16="http://schemas.microsoft.com/office/drawing/2014/main" id="{5D8B1388-E344-6C9B-891E-EC29E114E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2629239" y="-2629238"/>
            <a:ext cx="6946226" cy="12204703"/>
          </a:xfrm>
          <a:prstGeom prst="rect">
            <a:avLst/>
          </a:prstGeom>
        </p:spPr>
      </p:pic>
      <p:sp>
        <p:nvSpPr>
          <p:cNvPr id="2" name="Title 1">
            <a:extLst>
              <a:ext uri="{FF2B5EF4-FFF2-40B4-BE49-F238E27FC236}">
                <a16:creationId xmlns:a16="http://schemas.microsoft.com/office/drawing/2014/main" id="{1B6271F0-373E-7E14-2E63-BFC5B7672766}"/>
              </a:ext>
            </a:extLst>
          </p:cNvPr>
          <p:cNvSpPr>
            <a:spLocks noGrp="1"/>
          </p:cNvSpPr>
          <p:nvPr>
            <p:ph type="title"/>
          </p:nvPr>
        </p:nvSpPr>
        <p:spPr>
          <a:xfrm>
            <a:off x="1882663" y="460361"/>
            <a:ext cx="7630886" cy="737239"/>
          </a:xfrm>
        </p:spPr>
        <p:txBody>
          <a:bodyPr>
            <a:noAutofit/>
          </a:bodyPr>
          <a:lstStyle/>
          <a:p>
            <a:pPr algn="ctr"/>
            <a:r>
              <a:rPr lang="en-GB" sz="2800" dirty="0">
                <a:latin typeface="Microsoft Himalaya" panose="01010100010101010101" pitchFamily="2" charset="0"/>
                <a:ea typeface="Microsoft Himalaya" panose="01010100010101010101" pitchFamily="2" charset="0"/>
                <a:cs typeface="Microsoft Himalaya" panose="01010100010101010101" pitchFamily="2" charset="0"/>
              </a:rPr>
              <a:t>Key historical moments for Youth Work 2000-2010</a:t>
            </a:r>
          </a:p>
        </p:txBody>
      </p:sp>
      <p:sp>
        <p:nvSpPr>
          <p:cNvPr id="4" name="TextBox 3">
            <a:extLst>
              <a:ext uri="{FF2B5EF4-FFF2-40B4-BE49-F238E27FC236}">
                <a16:creationId xmlns:a16="http://schemas.microsoft.com/office/drawing/2014/main" id="{4960129F-FEFB-49BD-CFDA-09C9797DD4A0}"/>
              </a:ext>
            </a:extLst>
          </p:cNvPr>
          <p:cNvSpPr txBox="1"/>
          <p:nvPr/>
        </p:nvSpPr>
        <p:spPr>
          <a:xfrm>
            <a:off x="3090829" y="1086905"/>
            <a:ext cx="2014384" cy="1938992"/>
          </a:xfrm>
          <a:prstGeom prst="rect">
            <a:avLst/>
          </a:prstGeom>
          <a:noFill/>
        </p:spPr>
        <p:txBody>
          <a:bodyPr wrap="square" rtlCol="0">
            <a:spAutoFit/>
          </a:bodyPr>
          <a:lstStyle/>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2001: </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Labour Party commissioned  Connexions </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 </a:t>
            </a:r>
          </a:p>
        </p:txBody>
      </p:sp>
      <p:sp>
        <p:nvSpPr>
          <p:cNvPr id="5" name="TextBox 4">
            <a:extLst>
              <a:ext uri="{FF2B5EF4-FFF2-40B4-BE49-F238E27FC236}">
                <a16:creationId xmlns:a16="http://schemas.microsoft.com/office/drawing/2014/main" id="{5DA59056-6C7E-88D5-F163-69EC1ECE71D7}"/>
              </a:ext>
            </a:extLst>
          </p:cNvPr>
          <p:cNvSpPr txBox="1"/>
          <p:nvPr/>
        </p:nvSpPr>
        <p:spPr>
          <a:xfrm>
            <a:off x="4970636" y="1041353"/>
            <a:ext cx="1593724" cy="1569660"/>
          </a:xfrm>
          <a:prstGeom prst="rect">
            <a:avLst/>
          </a:prstGeom>
          <a:noFill/>
        </p:spPr>
        <p:txBody>
          <a:bodyPr wrap="square" rtlCol="0">
            <a:spAutoFit/>
          </a:bodyPr>
          <a:lstStyle/>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2003: </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Transforming Youth Work (England)</a:t>
            </a:r>
          </a:p>
        </p:txBody>
      </p:sp>
      <p:sp>
        <p:nvSpPr>
          <p:cNvPr id="6" name="TextBox 5">
            <a:extLst>
              <a:ext uri="{FF2B5EF4-FFF2-40B4-BE49-F238E27FC236}">
                <a16:creationId xmlns:a16="http://schemas.microsoft.com/office/drawing/2014/main" id="{8502CEE9-7B47-91B4-9612-74ABA9826382}"/>
              </a:ext>
            </a:extLst>
          </p:cNvPr>
          <p:cNvSpPr txBox="1"/>
          <p:nvPr/>
        </p:nvSpPr>
        <p:spPr>
          <a:xfrm>
            <a:off x="6005883" y="3208960"/>
            <a:ext cx="2014384" cy="1569660"/>
          </a:xfrm>
          <a:prstGeom prst="rect">
            <a:avLst/>
          </a:prstGeom>
          <a:noFill/>
        </p:spPr>
        <p:txBody>
          <a:bodyPr wrap="square" rtlCol="0">
            <a:spAutoFit/>
          </a:bodyPr>
          <a:lstStyle/>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2004:</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 Wales produced Strategy for Youth Work Wales.</a:t>
            </a:r>
          </a:p>
        </p:txBody>
      </p:sp>
      <p:sp>
        <p:nvSpPr>
          <p:cNvPr id="7" name="TextBox 6">
            <a:extLst>
              <a:ext uri="{FF2B5EF4-FFF2-40B4-BE49-F238E27FC236}">
                <a16:creationId xmlns:a16="http://schemas.microsoft.com/office/drawing/2014/main" id="{D5B74FA4-7E94-8ED6-FA00-E9B93BD1A8AE}"/>
              </a:ext>
            </a:extLst>
          </p:cNvPr>
          <p:cNvSpPr txBox="1"/>
          <p:nvPr/>
        </p:nvSpPr>
        <p:spPr>
          <a:xfrm>
            <a:off x="1735899" y="1032471"/>
            <a:ext cx="1464966" cy="1569660"/>
          </a:xfrm>
          <a:prstGeom prst="rect">
            <a:avLst/>
          </a:prstGeom>
          <a:noFill/>
        </p:spPr>
        <p:txBody>
          <a:bodyPr wrap="square" rtlCol="0">
            <a:spAutoFit/>
          </a:bodyPr>
          <a:lstStyle/>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2000: </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Youth Parliament was created</a:t>
            </a:r>
          </a:p>
        </p:txBody>
      </p:sp>
      <p:sp>
        <p:nvSpPr>
          <p:cNvPr id="8" name="TextBox 7">
            <a:extLst>
              <a:ext uri="{FF2B5EF4-FFF2-40B4-BE49-F238E27FC236}">
                <a16:creationId xmlns:a16="http://schemas.microsoft.com/office/drawing/2014/main" id="{E39FC21A-D0A1-A437-6920-F5F782A7B586}"/>
              </a:ext>
            </a:extLst>
          </p:cNvPr>
          <p:cNvSpPr txBox="1"/>
          <p:nvPr/>
        </p:nvSpPr>
        <p:spPr>
          <a:xfrm>
            <a:off x="7013075" y="1086905"/>
            <a:ext cx="2710543" cy="1569660"/>
          </a:xfrm>
          <a:prstGeom prst="rect">
            <a:avLst/>
          </a:prstGeom>
          <a:noFill/>
        </p:spPr>
        <p:txBody>
          <a:bodyPr wrap="square" rtlCol="0">
            <a:spAutoFit/>
          </a:bodyPr>
          <a:lstStyle/>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2010+: </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Youth Engagement and Progression framework</a:t>
            </a:r>
          </a:p>
          <a:p>
            <a:pPr algn="ctr"/>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(Wales)</a:t>
            </a:r>
          </a:p>
        </p:txBody>
      </p:sp>
      <p:grpSp>
        <p:nvGrpSpPr>
          <p:cNvPr id="25" name="Group 24">
            <a:extLst>
              <a:ext uri="{FF2B5EF4-FFF2-40B4-BE49-F238E27FC236}">
                <a16:creationId xmlns:a16="http://schemas.microsoft.com/office/drawing/2014/main" id="{86CB7BBC-10CF-9BC2-787C-9F04CD401908}"/>
              </a:ext>
            </a:extLst>
          </p:cNvPr>
          <p:cNvGrpSpPr/>
          <p:nvPr/>
        </p:nvGrpSpPr>
        <p:grpSpPr>
          <a:xfrm>
            <a:off x="1904983" y="2437971"/>
            <a:ext cx="7412400" cy="468720"/>
            <a:chOff x="1904983" y="2437971"/>
            <a:chExt cx="7412400" cy="468720"/>
          </a:xfrm>
        </p:grpSpPr>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43F9919A-60F6-BAD9-6C6D-6B8DC71F2566}"/>
                    </a:ext>
                  </a:extLst>
                </p14:cNvPr>
                <p14:cNvContentPartPr/>
                <p14:nvPr/>
              </p14:nvContentPartPr>
              <p14:xfrm>
                <a:off x="1904983" y="2644611"/>
                <a:ext cx="7349040" cy="219600"/>
              </p14:xfrm>
            </p:contentPart>
          </mc:Choice>
          <mc:Fallback xmlns="">
            <p:pic>
              <p:nvPicPr>
                <p:cNvPr id="19" name="Ink 18">
                  <a:extLst>
                    <a:ext uri="{FF2B5EF4-FFF2-40B4-BE49-F238E27FC236}">
                      <a16:creationId xmlns:a16="http://schemas.microsoft.com/office/drawing/2014/main" id="{43F9919A-60F6-BAD9-6C6D-6B8DC71F2566}"/>
                    </a:ext>
                  </a:extLst>
                </p:cNvPr>
                <p:cNvPicPr/>
                <p:nvPr/>
              </p:nvPicPr>
              <p:blipFill>
                <a:blip r:embed="rId4"/>
                <a:stretch>
                  <a:fillRect/>
                </a:stretch>
              </p:blipFill>
              <p:spPr>
                <a:xfrm>
                  <a:off x="1842343" y="2581971"/>
                  <a:ext cx="7474680" cy="3452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BB614C39-8F8F-4DFC-F61B-DCDD375B859D}"/>
                    </a:ext>
                  </a:extLst>
                </p14:cNvPr>
                <p14:cNvContentPartPr/>
                <p14:nvPr/>
              </p14:nvContentPartPr>
              <p14:xfrm>
                <a:off x="8917423" y="2437971"/>
                <a:ext cx="357480" cy="207360"/>
              </p14:xfrm>
            </p:contentPart>
          </mc:Choice>
          <mc:Fallback xmlns="">
            <p:pic>
              <p:nvPicPr>
                <p:cNvPr id="20" name="Ink 19">
                  <a:extLst>
                    <a:ext uri="{FF2B5EF4-FFF2-40B4-BE49-F238E27FC236}">
                      <a16:creationId xmlns:a16="http://schemas.microsoft.com/office/drawing/2014/main" id="{BB614C39-8F8F-4DFC-F61B-DCDD375B859D}"/>
                    </a:ext>
                  </a:extLst>
                </p:cNvPr>
                <p:cNvPicPr/>
                <p:nvPr/>
              </p:nvPicPr>
              <p:blipFill>
                <a:blip r:embed="rId6"/>
                <a:stretch>
                  <a:fillRect/>
                </a:stretch>
              </p:blipFill>
              <p:spPr>
                <a:xfrm>
                  <a:off x="8854783" y="2375331"/>
                  <a:ext cx="483120" cy="333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4" name="Ink 23">
                  <a:extLst>
                    <a:ext uri="{FF2B5EF4-FFF2-40B4-BE49-F238E27FC236}">
                      <a16:creationId xmlns:a16="http://schemas.microsoft.com/office/drawing/2014/main" id="{4926B253-8657-87B3-CC5C-2FD2E6146F08}"/>
                    </a:ext>
                  </a:extLst>
                </p14:cNvPr>
                <p14:cNvContentPartPr/>
                <p14:nvPr/>
              </p14:nvContentPartPr>
              <p14:xfrm>
                <a:off x="9002383" y="2721291"/>
                <a:ext cx="315000" cy="185400"/>
              </p14:xfrm>
            </p:contentPart>
          </mc:Choice>
          <mc:Fallback xmlns="">
            <p:pic>
              <p:nvPicPr>
                <p:cNvPr id="24" name="Ink 23">
                  <a:extLst>
                    <a:ext uri="{FF2B5EF4-FFF2-40B4-BE49-F238E27FC236}">
                      <a16:creationId xmlns:a16="http://schemas.microsoft.com/office/drawing/2014/main" id="{4926B253-8657-87B3-CC5C-2FD2E6146F08}"/>
                    </a:ext>
                  </a:extLst>
                </p:cNvPr>
                <p:cNvPicPr/>
                <p:nvPr/>
              </p:nvPicPr>
              <p:blipFill>
                <a:blip r:embed="rId8"/>
                <a:stretch>
                  <a:fillRect/>
                </a:stretch>
              </p:blipFill>
              <p:spPr>
                <a:xfrm>
                  <a:off x="8939383" y="2658651"/>
                  <a:ext cx="440640" cy="311040"/>
                </a:xfrm>
                <a:prstGeom prst="rect">
                  <a:avLst/>
                </a:prstGeom>
              </p:spPr>
            </p:pic>
          </mc:Fallback>
        </mc:AlternateContent>
      </p:grpSp>
      <p:pic>
        <p:nvPicPr>
          <p:cNvPr id="27" name="Picture 26" descr="A screenshot of a computer&#10;&#10;AI-generated content may be incorrect.">
            <a:extLst>
              <a:ext uri="{FF2B5EF4-FFF2-40B4-BE49-F238E27FC236}">
                <a16:creationId xmlns:a16="http://schemas.microsoft.com/office/drawing/2014/main" id="{3374BC91-57E2-CCC3-919A-0047DD88CED3}"/>
              </a:ext>
            </a:extLst>
          </p:cNvPr>
          <p:cNvPicPr>
            <a:picLocks noChangeAspect="1"/>
          </p:cNvPicPr>
          <p:nvPr/>
        </p:nvPicPr>
        <p:blipFill>
          <a:blip r:embed="rId9">
            <a:extLst>
              <a:ext uri="{28A0092B-C50C-407E-A947-70E740481C1C}">
                <a14:useLocalDpi xmlns:a14="http://schemas.microsoft.com/office/drawing/2010/main" val="0"/>
              </a:ext>
            </a:extLst>
          </a:blip>
          <a:srcRect l="4361" t="7739" r="4492" b="7678"/>
          <a:stretch>
            <a:fillRect/>
          </a:stretch>
        </p:blipFill>
        <p:spPr>
          <a:xfrm>
            <a:off x="467294" y="3001601"/>
            <a:ext cx="4941987" cy="3590792"/>
          </a:xfrm>
          <a:prstGeom prst="rect">
            <a:avLst/>
          </a:prstGeom>
        </p:spPr>
      </p:pic>
      <p:sp>
        <p:nvSpPr>
          <p:cNvPr id="28" name="TextBox 27">
            <a:extLst>
              <a:ext uri="{FF2B5EF4-FFF2-40B4-BE49-F238E27FC236}">
                <a16:creationId xmlns:a16="http://schemas.microsoft.com/office/drawing/2014/main" id="{31474DAC-70E2-7138-0207-B7982CE38EBA}"/>
              </a:ext>
            </a:extLst>
          </p:cNvPr>
          <p:cNvSpPr txBox="1"/>
          <p:nvPr/>
        </p:nvSpPr>
        <p:spPr>
          <a:xfrm>
            <a:off x="467295" y="3649502"/>
            <a:ext cx="4941986" cy="1200329"/>
          </a:xfrm>
          <a:prstGeom prst="rect">
            <a:avLst/>
          </a:prstGeom>
          <a:noFill/>
        </p:spPr>
        <p:txBody>
          <a:bodyPr wrap="square" rtlCol="0">
            <a:spAutoFit/>
          </a:bodyPr>
          <a:lstStyle/>
          <a:p>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Transforming Youth Work / Connexions – Problematic </a:t>
            </a:r>
          </a:p>
          <a:p>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 Targets caused youth work to become less young people centred which caused tension and resistance</a:t>
            </a:r>
          </a:p>
        </p:txBody>
      </p:sp>
      <p:sp>
        <p:nvSpPr>
          <p:cNvPr id="29" name="TextBox 28">
            <a:extLst>
              <a:ext uri="{FF2B5EF4-FFF2-40B4-BE49-F238E27FC236}">
                <a16:creationId xmlns:a16="http://schemas.microsoft.com/office/drawing/2014/main" id="{ACDFA98D-121F-33DB-2018-CFD57F0896D8}"/>
              </a:ext>
            </a:extLst>
          </p:cNvPr>
          <p:cNvSpPr txBox="1"/>
          <p:nvPr/>
        </p:nvSpPr>
        <p:spPr>
          <a:xfrm>
            <a:off x="467294" y="4718583"/>
            <a:ext cx="4941987" cy="1938992"/>
          </a:xfrm>
          <a:prstGeom prst="rect">
            <a:avLst/>
          </a:prstGeom>
          <a:noFill/>
        </p:spPr>
        <p:txBody>
          <a:bodyPr wrap="square" rtlCol="0">
            <a:spAutoFit/>
          </a:bodyPr>
          <a:lstStyle/>
          <a:p>
            <a:r>
              <a:rPr lang="en-GB" sz="2400" dirty="0">
                <a:latin typeface="Microsoft Himalaya" panose="01010100010101010101" pitchFamily="2" charset="0"/>
                <a:ea typeface="Microsoft Himalaya" panose="01010100010101010101" pitchFamily="2" charset="0"/>
                <a:cs typeface="Microsoft Himalaya" panose="01010100010101010101" pitchFamily="2" charset="0"/>
              </a:rPr>
              <a:t>“it entailed a considerable narrowing of focus for many youth workers and informal educators. It was problem-oriented and individualising. It was also outcome driven – and this was a particular worry.” Smith, M. K. (2000, 2007) </a:t>
            </a:r>
          </a:p>
        </p:txBody>
      </p:sp>
    </p:spTree>
    <p:extLst>
      <p:ext uri="{BB962C8B-B14F-4D97-AF65-F5344CB8AC3E}">
        <p14:creationId xmlns:p14="http://schemas.microsoft.com/office/powerpoint/2010/main" val="331540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descr="A hand holding a megaphone&#10;&#10;AI-generated content may be incorrect.">
            <a:extLst>
              <a:ext uri="{FF2B5EF4-FFF2-40B4-BE49-F238E27FC236}">
                <a16:creationId xmlns:a16="http://schemas.microsoft.com/office/drawing/2014/main" id="{F235E64E-DF7A-3554-98DC-D803F3568CA3}"/>
              </a:ext>
            </a:extLst>
          </p:cNvPr>
          <p:cNvPicPr>
            <a:picLocks noChangeAspect="1"/>
          </p:cNvPicPr>
          <p:nvPr/>
        </p:nvPicPr>
        <p:blipFill>
          <a:blip r:embed="rId3">
            <a:extLst>
              <a:ext uri="{28A0092B-C50C-407E-A947-70E740481C1C}">
                <a14:useLocalDpi xmlns:a14="http://schemas.microsoft.com/office/drawing/2010/main" val="0"/>
              </a:ext>
            </a:extLst>
          </a:blip>
          <a:srcRect r="10571" b="7365"/>
          <a:stretch>
            <a:fillRect/>
          </a:stretch>
        </p:blipFill>
        <p:spPr>
          <a:xfrm rot="20525054">
            <a:off x="9184795" y="2018013"/>
            <a:ext cx="2526737" cy="3522085"/>
          </a:xfrm>
          <a:prstGeom prst="rect">
            <a:avLst/>
          </a:prstGeom>
        </p:spPr>
      </p:pic>
      <p:pic>
        <p:nvPicPr>
          <p:cNvPr id="31" name="Picture 30" descr="A piece of paper with tape&#10;&#10;AI-generated content may be incorrect.">
            <a:extLst>
              <a:ext uri="{FF2B5EF4-FFF2-40B4-BE49-F238E27FC236}">
                <a16:creationId xmlns:a16="http://schemas.microsoft.com/office/drawing/2014/main" id="{76509E7A-5431-9F0E-1C52-5B725633CCD7}"/>
              </a:ext>
            </a:extLst>
          </p:cNvPr>
          <p:cNvPicPr>
            <a:picLocks noChangeAspect="1"/>
          </p:cNvPicPr>
          <p:nvPr/>
        </p:nvPicPr>
        <p:blipFill>
          <a:blip r:embed="rId4">
            <a:extLst>
              <a:ext uri="{28A0092B-C50C-407E-A947-70E740481C1C}">
                <a14:useLocalDpi xmlns:a14="http://schemas.microsoft.com/office/drawing/2010/main" val="0"/>
              </a:ext>
            </a:extLst>
          </a:blip>
          <a:srcRect t="27357" b="27138"/>
          <a:stretch>
            <a:fillRect/>
          </a:stretch>
        </p:blipFill>
        <p:spPr>
          <a:xfrm>
            <a:off x="9207630" y="94097"/>
            <a:ext cx="3117363" cy="728497"/>
          </a:xfrm>
          <a:prstGeom prst="rect">
            <a:avLst/>
          </a:prstGeom>
        </p:spPr>
      </p:pic>
      <p:pic>
        <p:nvPicPr>
          <p:cNvPr id="28" name="Picture 27" descr="A pink note with curled corner&#10;&#10;AI-generated content may be incorrect.">
            <a:extLst>
              <a:ext uri="{FF2B5EF4-FFF2-40B4-BE49-F238E27FC236}">
                <a16:creationId xmlns:a16="http://schemas.microsoft.com/office/drawing/2014/main" id="{ED13510B-5FEC-7526-7788-43D9F548961E}"/>
              </a:ext>
            </a:extLst>
          </p:cNvPr>
          <p:cNvPicPr>
            <a:picLocks noChangeAspect="1"/>
          </p:cNvPicPr>
          <p:nvPr/>
        </p:nvPicPr>
        <p:blipFill>
          <a:blip r:embed="rId5">
            <a:extLst>
              <a:ext uri="{28A0092B-C50C-407E-A947-70E740481C1C}">
                <a14:useLocalDpi xmlns:a14="http://schemas.microsoft.com/office/drawing/2010/main" val="0"/>
              </a:ext>
            </a:extLst>
          </a:blip>
          <a:srcRect l="28237" t="27904" r="20800" b="29203"/>
          <a:stretch>
            <a:fillRect/>
          </a:stretch>
        </p:blipFill>
        <p:spPr>
          <a:xfrm rot="5400000">
            <a:off x="5341719" y="3437059"/>
            <a:ext cx="3973622" cy="2825396"/>
          </a:xfrm>
          <a:prstGeom prst="rect">
            <a:avLst/>
          </a:prstGeom>
        </p:spPr>
      </p:pic>
      <p:pic>
        <p:nvPicPr>
          <p:cNvPr id="26" name="Picture 25" descr="A pink star with a white background&#10;&#10;AI-generated content may be incorrect.">
            <a:extLst>
              <a:ext uri="{FF2B5EF4-FFF2-40B4-BE49-F238E27FC236}">
                <a16:creationId xmlns:a16="http://schemas.microsoft.com/office/drawing/2014/main" id="{74C57C52-ECEF-19E6-8D7C-052AE42663F3}"/>
              </a:ext>
            </a:extLst>
          </p:cNvPr>
          <p:cNvPicPr>
            <a:picLocks noChangeAspect="1"/>
          </p:cNvPicPr>
          <p:nvPr/>
        </p:nvPicPr>
        <p:blipFill>
          <a:blip r:embed="rId6">
            <a:extLst>
              <a:ext uri="{28A0092B-C50C-407E-A947-70E740481C1C}">
                <a14:useLocalDpi xmlns:a14="http://schemas.microsoft.com/office/drawing/2010/main" val="0"/>
              </a:ext>
            </a:extLst>
          </a:blip>
          <a:srcRect l="17541" t="28888" r="20325" b="27302"/>
          <a:stretch>
            <a:fillRect/>
          </a:stretch>
        </p:blipFill>
        <p:spPr>
          <a:xfrm rot="2158351">
            <a:off x="321848" y="4575007"/>
            <a:ext cx="1881392" cy="1878802"/>
          </a:xfrm>
          <a:prstGeom prst="rect">
            <a:avLst/>
          </a:prstGeom>
        </p:spPr>
      </p:pic>
      <p:pic>
        <p:nvPicPr>
          <p:cNvPr id="13" name="Picture 12" descr="A mouth and megaphone with mouth open&#10;&#10;AI-generated content may be incorrect.">
            <a:extLst>
              <a:ext uri="{FF2B5EF4-FFF2-40B4-BE49-F238E27FC236}">
                <a16:creationId xmlns:a16="http://schemas.microsoft.com/office/drawing/2014/main" id="{E32185C3-3954-6B2A-E3DB-1D515B590D9B}"/>
              </a:ext>
            </a:extLst>
          </p:cNvPr>
          <p:cNvPicPr>
            <a:picLocks noChangeAspect="1"/>
          </p:cNvPicPr>
          <p:nvPr/>
        </p:nvPicPr>
        <p:blipFill>
          <a:blip r:embed="rId7">
            <a:extLst>
              <a:ext uri="{28A0092B-C50C-407E-A947-70E740481C1C}">
                <a14:useLocalDpi xmlns:a14="http://schemas.microsoft.com/office/drawing/2010/main" val="0"/>
              </a:ext>
            </a:extLst>
          </a:blip>
          <a:srcRect l="6864" t="18597" r="17321" b="28824"/>
          <a:stretch>
            <a:fillRect/>
          </a:stretch>
        </p:blipFill>
        <p:spPr>
          <a:xfrm rot="709380" flipH="1">
            <a:off x="8960384" y="4099176"/>
            <a:ext cx="3382576" cy="2489501"/>
          </a:xfrm>
          <a:prstGeom prst="rect">
            <a:avLst/>
          </a:prstGeom>
        </p:spPr>
      </p:pic>
      <p:sp>
        <p:nvSpPr>
          <p:cNvPr id="2" name="Title 1">
            <a:extLst>
              <a:ext uri="{FF2B5EF4-FFF2-40B4-BE49-F238E27FC236}">
                <a16:creationId xmlns:a16="http://schemas.microsoft.com/office/drawing/2014/main" id="{C814BDE0-945E-6531-1532-2E8DB88DF055}"/>
              </a:ext>
            </a:extLst>
          </p:cNvPr>
          <p:cNvSpPr>
            <a:spLocks noGrp="1"/>
          </p:cNvSpPr>
          <p:nvPr>
            <p:ph type="title"/>
          </p:nvPr>
        </p:nvSpPr>
        <p:spPr>
          <a:xfrm>
            <a:off x="87085" y="-298903"/>
            <a:ext cx="10515600" cy="1325563"/>
          </a:xfrm>
        </p:spPr>
        <p:txBody>
          <a:bodyPr/>
          <a:lstStyle/>
          <a:p>
            <a:r>
              <a:rPr lang="en-GB" dirty="0"/>
              <a:t>Politics and the World</a:t>
            </a:r>
          </a:p>
        </p:txBody>
      </p:sp>
      <p:pic>
        <p:nvPicPr>
          <p:cNvPr id="5" name="Picture 4" descr="A pink television with a white screen&#10;&#10;AI-generated content may be incorrect.">
            <a:extLst>
              <a:ext uri="{FF2B5EF4-FFF2-40B4-BE49-F238E27FC236}">
                <a16:creationId xmlns:a16="http://schemas.microsoft.com/office/drawing/2014/main" id="{2C0C68A8-484D-0469-BA68-0B9F86D228BF}"/>
              </a:ext>
            </a:extLst>
          </p:cNvPr>
          <p:cNvPicPr>
            <a:picLocks noChangeAspect="1"/>
          </p:cNvPicPr>
          <p:nvPr/>
        </p:nvPicPr>
        <p:blipFill>
          <a:blip r:embed="rId8">
            <a:extLst>
              <a:ext uri="{28A0092B-C50C-407E-A947-70E740481C1C}">
                <a14:useLocalDpi xmlns:a14="http://schemas.microsoft.com/office/drawing/2010/main" val="0"/>
              </a:ext>
            </a:extLst>
          </a:blip>
          <a:srcRect l="9524" t="23175" r="8889" b="23016"/>
          <a:stretch>
            <a:fillRect/>
          </a:stretch>
        </p:blipFill>
        <p:spPr>
          <a:xfrm>
            <a:off x="87085" y="783771"/>
            <a:ext cx="5595257" cy="3690257"/>
          </a:xfrm>
          <a:prstGeom prst="rect">
            <a:avLst/>
          </a:prstGeom>
        </p:spPr>
      </p:pic>
      <p:pic>
        <p:nvPicPr>
          <p:cNvPr id="7" name="Picture 6" descr="A car on fire at night&#10;&#10;AI-generated content may be incorrect.">
            <a:extLst>
              <a:ext uri="{FF2B5EF4-FFF2-40B4-BE49-F238E27FC236}">
                <a16:creationId xmlns:a16="http://schemas.microsoft.com/office/drawing/2014/main" id="{4187B8AA-AA37-2AC5-C6CA-E201F898B2DD}"/>
              </a:ext>
            </a:extLst>
          </p:cNvPr>
          <p:cNvPicPr>
            <a:picLocks noChangeAspect="1"/>
          </p:cNvPicPr>
          <p:nvPr/>
        </p:nvPicPr>
        <p:blipFill>
          <a:blip r:embed="rId9">
            <a:extLst>
              <a:ext uri="{28A0092B-C50C-407E-A947-70E740481C1C}">
                <a14:useLocalDpi xmlns:a14="http://schemas.microsoft.com/office/drawing/2010/main" val="0"/>
              </a:ext>
            </a:extLst>
          </a:blip>
          <a:srcRect t="37070"/>
          <a:stretch>
            <a:fillRect/>
          </a:stretch>
        </p:blipFill>
        <p:spPr>
          <a:xfrm>
            <a:off x="391889" y="1105921"/>
            <a:ext cx="3744688" cy="1325563"/>
          </a:xfrm>
          <a:prstGeom prst="rect">
            <a:avLst/>
          </a:prstGeom>
        </p:spPr>
      </p:pic>
      <p:pic>
        <p:nvPicPr>
          <p:cNvPr id="11" name="Picture 10" descr="A group of people in riot gear&#10;&#10;AI-generated content may be incorrect.">
            <a:extLst>
              <a:ext uri="{FF2B5EF4-FFF2-40B4-BE49-F238E27FC236}">
                <a16:creationId xmlns:a16="http://schemas.microsoft.com/office/drawing/2014/main" id="{B88F6DBC-C050-E646-7605-1FDA9F14499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91889" y="2431484"/>
            <a:ext cx="3744688" cy="1757361"/>
          </a:xfrm>
          <a:prstGeom prst="rect">
            <a:avLst/>
          </a:prstGeom>
        </p:spPr>
      </p:pic>
      <p:pic>
        <p:nvPicPr>
          <p:cNvPr id="15" name="Picture 14" descr="A close-up of pink triangles&#10;&#10;AI-generated content may be incorrect.">
            <a:extLst>
              <a:ext uri="{FF2B5EF4-FFF2-40B4-BE49-F238E27FC236}">
                <a16:creationId xmlns:a16="http://schemas.microsoft.com/office/drawing/2014/main" id="{7E2D9D60-C73E-9837-F4D9-62073A7131F2}"/>
              </a:ext>
            </a:extLst>
          </p:cNvPr>
          <p:cNvPicPr>
            <a:picLocks noChangeAspect="1"/>
          </p:cNvPicPr>
          <p:nvPr/>
        </p:nvPicPr>
        <p:blipFill>
          <a:blip r:embed="rId11">
            <a:extLst>
              <a:ext uri="{28A0092B-C50C-407E-A947-70E740481C1C}">
                <a14:useLocalDpi xmlns:a14="http://schemas.microsoft.com/office/drawing/2010/main" val="0"/>
              </a:ext>
            </a:extLst>
          </a:blip>
          <a:srcRect t="14657" b="33670"/>
          <a:stretch>
            <a:fillRect/>
          </a:stretch>
        </p:blipFill>
        <p:spPr>
          <a:xfrm rot="3127001">
            <a:off x="5214639" y="209077"/>
            <a:ext cx="1762723" cy="972402"/>
          </a:xfrm>
          <a:prstGeom prst="rect">
            <a:avLst/>
          </a:prstGeom>
        </p:spPr>
      </p:pic>
      <p:pic>
        <p:nvPicPr>
          <p:cNvPr id="17" name="Picture 16" descr="A price tag with a price&#10;&#10;AI-generated content may be incorrect.">
            <a:extLst>
              <a:ext uri="{FF2B5EF4-FFF2-40B4-BE49-F238E27FC236}">
                <a16:creationId xmlns:a16="http://schemas.microsoft.com/office/drawing/2014/main" id="{6E219EA5-EEFC-3FEC-1B25-96315EFE6D25}"/>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a:xfrm rot="1469226">
            <a:off x="10540899" y="3586485"/>
            <a:ext cx="1854968" cy="1204721"/>
          </a:xfrm>
          <a:prstGeom prst="rect">
            <a:avLst/>
          </a:prstGeom>
        </p:spPr>
      </p:pic>
      <p:sp>
        <p:nvSpPr>
          <p:cNvPr id="18" name="TextBox 17">
            <a:extLst>
              <a:ext uri="{FF2B5EF4-FFF2-40B4-BE49-F238E27FC236}">
                <a16:creationId xmlns:a16="http://schemas.microsoft.com/office/drawing/2014/main" id="{B6F45B62-443D-EC0E-143E-231BC59A047A}"/>
              </a:ext>
            </a:extLst>
          </p:cNvPr>
          <p:cNvSpPr txBox="1"/>
          <p:nvPr/>
        </p:nvSpPr>
        <p:spPr>
          <a:xfrm>
            <a:off x="2035426" y="4474027"/>
            <a:ext cx="3646916" cy="3693319"/>
          </a:xfrm>
          <a:prstGeom prst="rect">
            <a:avLst/>
          </a:prstGeom>
          <a:noFill/>
        </p:spPr>
        <p:txBody>
          <a:bodyPr wrap="square" rtlCol="0">
            <a:spAutoFit/>
          </a:bodyPr>
          <a:lstStyle/>
          <a:p>
            <a:r>
              <a:rPr lang="en-GB" dirty="0"/>
              <a:t>Violence between white and Asian youths broke out on 26 May 2001 after a gang pelted the Live and Let Live pub with stones and petrol bombs. It lasted for around three days, spreading from Manchester to other </a:t>
            </a:r>
            <a:r>
              <a:rPr lang="en-GB" dirty="0" err="1"/>
              <a:t>northan</a:t>
            </a:r>
            <a:r>
              <a:rPr lang="en-GB" dirty="0"/>
              <a:t> cities such as Burnley, Bradford and Leeds.</a:t>
            </a:r>
          </a:p>
          <a:p>
            <a:endParaRPr lang="en-GB" dirty="0"/>
          </a:p>
          <a:p>
            <a:endParaRPr lang="en-GB" dirty="0"/>
          </a:p>
          <a:p>
            <a:endParaRPr lang="en-GB" dirty="0"/>
          </a:p>
          <a:p>
            <a:endParaRPr lang="en-GB" dirty="0"/>
          </a:p>
          <a:p>
            <a:endParaRPr lang="en-GB" dirty="0"/>
          </a:p>
        </p:txBody>
      </p:sp>
      <p:sp>
        <p:nvSpPr>
          <p:cNvPr id="19" name="TextBox 18">
            <a:extLst>
              <a:ext uri="{FF2B5EF4-FFF2-40B4-BE49-F238E27FC236}">
                <a16:creationId xmlns:a16="http://schemas.microsoft.com/office/drawing/2014/main" id="{07EAEEBF-0673-1DB5-E40E-9FC4CE8970E1}"/>
              </a:ext>
            </a:extLst>
          </p:cNvPr>
          <p:cNvSpPr txBox="1"/>
          <p:nvPr/>
        </p:nvSpPr>
        <p:spPr>
          <a:xfrm rot="203039">
            <a:off x="424750" y="5302537"/>
            <a:ext cx="1839483" cy="369332"/>
          </a:xfrm>
          <a:prstGeom prst="rect">
            <a:avLst/>
          </a:prstGeom>
          <a:noFill/>
        </p:spPr>
        <p:txBody>
          <a:bodyPr wrap="square" rtlCol="0">
            <a:spAutoFit/>
          </a:bodyPr>
          <a:lstStyle/>
          <a:p>
            <a:r>
              <a:rPr lang="en-GB" dirty="0"/>
              <a:t>Oldham Riots</a:t>
            </a:r>
          </a:p>
        </p:txBody>
      </p:sp>
      <p:sp>
        <p:nvSpPr>
          <p:cNvPr id="20" name="TextBox 19">
            <a:extLst>
              <a:ext uri="{FF2B5EF4-FFF2-40B4-BE49-F238E27FC236}">
                <a16:creationId xmlns:a16="http://schemas.microsoft.com/office/drawing/2014/main" id="{F5C183D6-AFD6-D48A-C304-FD86BA9D2F5B}"/>
              </a:ext>
            </a:extLst>
          </p:cNvPr>
          <p:cNvSpPr txBox="1"/>
          <p:nvPr/>
        </p:nvSpPr>
        <p:spPr>
          <a:xfrm>
            <a:off x="6096000" y="3192098"/>
            <a:ext cx="2720221" cy="3970318"/>
          </a:xfrm>
          <a:prstGeom prst="rect">
            <a:avLst/>
          </a:prstGeom>
          <a:noFill/>
        </p:spPr>
        <p:txBody>
          <a:bodyPr wrap="square" rtlCol="0">
            <a:spAutoFit/>
          </a:bodyPr>
          <a:lstStyle/>
          <a:p>
            <a:pPr algn="ctr"/>
            <a:r>
              <a:rPr lang="en-GB" dirty="0"/>
              <a:t>“A total </a:t>
            </a:r>
          </a:p>
          <a:p>
            <a:r>
              <a:rPr lang="en-GB" dirty="0"/>
              <a:t>of 5,827 young people were asked whether they thought the recession, which technically ended last month after six consecutive quarters of negative growth, would have a long-term effect on their employment prospects. Some 64% felt it would.” The Guardian (2010) </a:t>
            </a:r>
          </a:p>
          <a:p>
            <a:endParaRPr lang="en-GB" dirty="0"/>
          </a:p>
        </p:txBody>
      </p:sp>
      <p:sp>
        <p:nvSpPr>
          <p:cNvPr id="21" name="TextBox 20">
            <a:extLst>
              <a:ext uri="{FF2B5EF4-FFF2-40B4-BE49-F238E27FC236}">
                <a16:creationId xmlns:a16="http://schemas.microsoft.com/office/drawing/2014/main" id="{C9E56EEB-CAFA-13D4-8782-107608FA5B8C}"/>
              </a:ext>
            </a:extLst>
          </p:cNvPr>
          <p:cNvSpPr txBox="1"/>
          <p:nvPr/>
        </p:nvSpPr>
        <p:spPr>
          <a:xfrm>
            <a:off x="9644403" y="273680"/>
            <a:ext cx="2547597" cy="369332"/>
          </a:xfrm>
          <a:prstGeom prst="rect">
            <a:avLst/>
          </a:prstGeom>
          <a:noFill/>
        </p:spPr>
        <p:txBody>
          <a:bodyPr wrap="square" rtlCol="0">
            <a:spAutoFit/>
          </a:bodyPr>
          <a:lstStyle/>
          <a:p>
            <a:r>
              <a:rPr lang="en-GB" dirty="0"/>
              <a:t>2008 Financial Crisis</a:t>
            </a:r>
          </a:p>
        </p:txBody>
      </p:sp>
      <p:sp>
        <p:nvSpPr>
          <p:cNvPr id="29" name="TextBox 28">
            <a:extLst>
              <a:ext uri="{FF2B5EF4-FFF2-40B4-BE49-F238E27FC236}">
                <a16:creationId xmlns:a16="http://schemas.microsoft.com/office/drawing/2014/main" id="{774ED67C-3646-DDCF-4E8D-1DE8BB1CEDD2}"/>
              </a:ext>
            </a:extLst>
          </p:cNvPr>
          <p:cNvSpPr txBox="1"/>
          <p:nvPr/>
        </p:nvSpPr>
        <p:spPr>
          <a:xfrm>
            <a:off x="6803905" y="941616"/>
            <a:ext cx="5388095" cy="1477328"/>
          </a:xfrm>
          <a:prstGeom prst="rect">
            <a:avLst/>
          </a:prstGeom>
          <a:noFill/>
        </p:spPr>
        <p:txBody>
          <a:bodyPr wrap="square" rtlCol="0">
            <a:spAutoFit/>
          </a:bodyPr>
          <a:lstStyle/>
          <a:p>
            <a:r>
              <a:rPr lang="en-GB" dirty="0"/>
              <a:t>Caused by property transactions in the USA and western Europe, as well as the absurd availability of cheap credit cards, the sudden financial crisis of 2008 was born. This pushed the worlds banks and banking systems to the brink of collapse! </a:t>
            </a:r>
          </a:p>
        </p:txBody>
      </p:sp>
    </p:spTree>
    <p:extLst>
      <p:ext uri="{BB962C8B-B14F-4D97-AF65-F5344CB8AC3E}">
        <p14:creationId xmlns:p14="http://schemas.microsoft.com/office/powerpoint/2010/main" val="965120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Picture 52" descr="A pink note with curled corner&#10;&#10;AI-generated content may be incorrect.">
            <a:extLst>
              <a:ext uri="{FF2B5EF4-FFF2-40B4-BE49-F238E27FC236}">
                <a16:creationId xmlns:a16="http://schemas.microsoft.com/office/drawing/2014/main" id="{87E1B73A-5030-1A6E-0A6E-A48B13639856}"/>
              </a:ext>
            </a:extLst>
          </p:cNvPr>
          <p:cNvPicPr>
            <a:picLocks noChangeAspect="1"/>
          </p:cNvPicPr>
          <p:nvPr/>
        </p:nvPicPr>
        <p:blipFill>
          <a:blip r:embed="rId3">
            <a:extLst>
              <a:ext uri="{28A0092B-C50C-407E-A947-70E740481C1C}">
                <a14:useLocalDpi xmlns:a14="http://schemas.microsoft.com/office/drawing/2010/main" val="0"/>
              </a:ext>
            </a:extLst>
          </a:blip>
          <a:srcRect l="22782" t="30821" r="20537" b="36721"/>
          <a:stretch>
            <a:fillRect/>
          </a:stretch>
        </p:blipFill>
        <p:spPr>
          <a:xfrm flipH="1">
            <a:off x="4682167" y="4340654"/>
            <a:ext cx="4650120" cy="2517346"/>
          </a:xfrm>
          <a:prstGeom prst="rect">
            <a:avLst/>
          </a:prstGeom>
        </p:spPr>
      </p:pic>
      <p:pic>
        <p:nvPicPr>
          <p:cNvPr id="32" name="Picture 31" descr="A pink star with a white background&#10;&#10;AI-generated content may be incorrect.">
            <a:extLst>
              <a:ext uri="{FF2B5EF4-FFF2-40B4-BE49-F238E27FC236}">
                <a16:creationId xmlns:a16="http://schemas.microsoft.com/office/drawing/2014/main" id="{51DD6588-9A66-8417-84A2-ED578267ADBC}"/>
              </a:ext>
            </a:extLst>
          </p:cNvPr>
          <p:cNvPicPr>
            <a:picLocks noChangeAspect="1"/>
          </p:cNvPicPr>
          <p:nvPr/>
        </p:nvPicPr>
        <p:blipFill>
          <a:blip r:embed="rId4">
            <a:extLst>
              <a:ext uri="{28A0092B-C50C-407E-A947-70E740481C1C}">
                <a14:useLocalDpi xmlns:a14="http://schemas.microsoft.com/office/drawing/2010/main" val="0"/>
              </a:ext>
            </a:extLst>
          </a:blip>
          <a:srcRect l="17310" t="27371" r="20299" b="25561"/>
          <a:stretch>
            <a:fillRect/>
          </a:stretch>
        </p:blipFill>
        <p:spPr>
          <a:xfrm rot="2157749">
            <a:off x="9658126" y="-1161205"/>
            <a:ext cx="3647973" cy="3897823"/>
          </a:xfrm>
          <a:prstGeom prst="rect">
            <a:avLst/>
          </a:prstGeom>
        </p:spPr>
      </p:pic>
      <mc:AlternateContent xmlns:mc="http://schemas.openxmlformats.org/markup-compatibility/2006" xmlns:p14="http://schemas.microsoft.com/office/powerpoint/2010/main">
        <mc:Choice Requires="p14">
          <p:contentPart p14:bwMode="auto" r:id="rId5">
            <p14:nvContentPartPr>
              <p14:cNvPr id="21" name="Ink 20">
                <a:extLst>
                  <a:ext uri="{FF2B5EF4-FFF2-40B4-BE49-F238E27FC236}">
                    <a16:creationId xmlns:a16="http://schemas.microsoft.com/office/drawing/2014/main" id="{5085DE4C-25FD-3D83-0666-7B5219319753}"/>
                  </a:ext>
                </a:extLst>
              </p14:cNvPr>
              <p14:cNvContentPartPr/>
              <p14:nvPr/>
            </p14:nvContentPartPr>
            <p14:xfrm>
              <a:off x="4229354" y="4340654"/>
              <a:ext cx="475560" cy="2480040"/>
            </p14:xfrm>
          </p:contentPart>
        </mc:Choice>
        <mc:Fallback xmlns="">
          <p:pic>
            <p:nvPicPr>
              <p:cNvPr id="21" name="Ink 20">
                <a:extLst>
                  <a:ext uri="{FF2B5EF4-FFF2-40B4-BE49-F238E27FC236}">
                    <a16:creationId xmlns:a16="http://schemas.microsoft.com/office/drawing/2014/main" id="{5085DE4C-25FD-3D83-0666-7B5219319753}"/>
                  </a:ext>
                </a:extLst>
              </p:cNvPr>
              <p:cNvPicPr/>
              <p:nvPr/>
            </p:nvPicPr>
            <p:blipFill>
              <a:blip r:embed="rId6"/>
              <a:stretch>
                <a:fillRect/>
              </a:stretch>
            </p:blipFill>
            <p:spPr>
              <a:xfrm>
                <a:off x="4166714" y="4278014"/>
                <a:ext cx="601200" cy="2605680"/>
              </a:xfrm>
              <a:prstGeom prst="rect">
                <a:avLst/>
              </a:prstGeom>
            </p:spPr>
          </p:pic>
        </mc:Fallback>
      </mc:AlternateContent>
      <p:pic>
        <p:nvPicPr>
          <p:cNvPr id="26" name="Picture 25" descr="A pink star with a white background&#10;&#10;AI-generated content may be incorrect.">
            <a:extLst>
              <a:ext uri="{FF2B5EF4-FFF2-40B4-BE49-F238E27FC236}">
                <a16:creationId xmlns:a16="http://schemas.microsoft.com/office/drawing/2014/main" id="{350F4EDA-BBDA-A221-A8D1-2592DA941F5E}"/>
              </a:ext>
            </a:extLst>
          </p:cNvPr>
          <p:cNvPicPr>
            <a:picLocks noChangeAspect="1"/>
          </p:cNvPicPr>
          <p:nvPr/>
        </p:nvPicPr>
        <p:blipFill>
          <a:blip r:embed="rId4">
            <a:extLst>
              <a:ext uri="{28A0092B-C50C-407E-A947-70E740481C1C}">
                <a14:useLocalDpi xmlns:a14="http://schemas.microsoft.com/office/drawing/2010/main" val="0"/>
              </a:ext>
            </a:extLst>
          </a:blip>
          <a:srcRect l="14241" t="37162" r="19351" b="24736"/>
          <a:stretch>
            <a:fillRect/>
          </a:stretch>
        </p:blipFill>
        <p:spPr>
          <a:xfrm>
            <a:off x="3910843" y="0"/>
            <a:ext cx="4650122" cy="3778786"/>
          </a:xfrm>
          <a:prstGeom prst="rect">
            <a:avLst/>
          </a:prstGeom>
        </p:spPr>
      </p:pic>
      <p:pic>
        <p:nvPicPr>
          <p:cNvPr id="5" name="Picture 4" descr="A bunch of balloons with confetti&#10;&#10;AI-generated content may be incorrect.">
            <a:extLst>
              <a:ext uri="{FF2B5EF4-FFF2-40B4-BE49-F238E27FC236}">
                <a16:creationId xmlns:a16="http://schemas.microsoft.com/office/drawing/2014/main" id="{F398AF05-3532-68AF-F443-E7C54EECEB3B}"/>
              </a:ext>
            </a:extLst>
          </p:cNvPr>
          <p:cNvPicPr>
            <a:picLocks noChangeAspect="1"/>
          </p:cNvPicPr>
          <p:nvPr/>
        </p:nvPicPr>
        <p:blipFill>
          <a:blip r:embed="rId7">
            <a:extLst>
              <a:ext uri="{28A0092B-C50C-407E-A947-70E740481C1C}">
                <a14:useLocalDpi xmlns:a14="http://schemas.microsoft.com/office/drawing/2010/main" val="0"/>
              </a:ext>
            </a:extLst>
          </a:blip>
          <a:srcRect l="13893" t="1637" r="15775"/>
          <a:stretch>
            <a:fillRect/>
          </a:stretch>
        </p:blipFill>
        <p:spPr>
          <a:xfrm>
            <a:off x="9013778" y="1575412"/>
            <a:ext cx="3178224" cy="5296359"/>
          </a:xfrm>
          <a:prstGeom prst="rect">
            <a:avLst/>
          </a:prstGeom>
        </p:spPr>
      </p:pic>
      <p:pic>
        <p:nvPicPr>
          <p:cNvPr id="12" name="Picture 11" descr="A pink television with a white screen&#10;&#10;AI-generated content may be incorrect.">
            <a:extLst>
              <a:ext uri="{FF2B5EF4-FFF2-40B4-BE49-F238E27FC236}">
                <a16:creationId xmlns:a16="http://schemas.microsoft.com/office/drawing/2014/main" id="{6FC7B6BD-D885-4F42-7F97-00E5F1A588F1}"/>
              </a:ext>
            </a:extLst>
          </p:cNvPr>
          <p:cNvPicPr>
            <a:picLocks noChangeAspect="1"/>
          </p:cNvPicPr>
          <p:nvPr/>
        </p:nvPicPr>
        <p:blipFill>
          <a:blip r:embed="rId8">
            <a:extLst>
              <a:ext uri="{28A0092B-C50C-407E-A947-70E740481C1C}">
                <a14:useLocalDpi xmlns:a14="http://schemas.microsoft.com/office/drawing/2010/main" val="0"/>
              </a:ext>
            </a:extLst>
          </a:blip>
          <a:srcRect l="9295" t="23345" r="9523" b="23322"/>
          <a:stretch>
            <a:fillRect/>
          </a:stretch>
        </p:blipFill>
        <p:spPr>
          <a:xfrm>
            <a:off x="115747" y="347239"/>
            <a:ext cx="6088283" cy="3999787"/>
          </a:xfrm>
          <a:prstGeom prst="rect">
            <a:avLst/>
          </a:prstGeom>
        </p:spPr>
      </p:pic>
      <p:pic>
        <p:nvPicPr>
          <p:cNvPr id="14" name="Picture 13" descr="A person wearing a tie and smiling&#10;&#10;AI-generated content may be incorrect.">
            <a:extLst>
              <a:ext uri="{FF2B5EF4-FFF2-40B4-BE49-F238E27FC236}">
                <a16:creationId xmlns:a16="http://schemas.microsoft.com/office/drawing/2014/main" id="{7771DA00-1779-80BF-BB54-362153A5FF3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40484" y="676162"/>
            <a:ext cx="2390003" cy="3361850"/>
          </a:xfrm>
          <a:prstGeom prst="rect">
            <a:avLst/>
          </a:prstGeom>
        </p:spPr>
      </p:pic>
      <p:pic>
        <p:nvPicPr>
          <p:cNvPr id="16" name="Picture 15" descr="A person in a suit shaking hands with a crowd of people&#10;&#10;AI-generated content may be incorrect.">
            <a:extLst>
              <a:ext uri="{FF2B5EF4-FFF2-40B4-BE49-F238E27FC236}">
                <a16:creationId xmlns:a16="http://schemas.microsoft.com/office/drawing/2014/main" id="{447AC18F-3C09-8B00-B068-3621A781B12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97419" y="677293"/>
            <a:ext cx="1669839" cy="1669839"/>
          </a:xfrm>
          <a:prstGeom prst="rect">
            <a:avLst/>
          </a:prstGeom>
        </p:spPr>
      </p:pic>
      <p:pic>
        <p:nvPicPr>
          <p:cNvPr id="18" name="Picture 17" descr="A red and white logo with a flower in the middle&#10;&#10;AI-generated content may be incorrect.">
            <a:extLst>
              <a:ext uri="{FF2B5EF4-FFF2-40B4-BE49-F238E27FC236}">
                <a16:creationId xmlns:a16="http://schemas.microsoft.com/office/drawing/2014/main" id="{AB17D12A-8DC7-C5A6-C6E8-C974499A7B7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851375" y="2357087"/>
            <a:ext cx="1715883" cy="1669839"/>
          </a:xfrm>
          <a:prstGeom prst="rect">
            <a:avLst/>
          </a:prstGeom>
        </p:spPr>
      </p:pic>
      <p:sp>
        <p:nvSpPr>
          <p:cNvPr id="19" name="TextBox 18">
            <a:extLst>
              <a:ext uri="{FF2B5EF4-FFF2-40B4-BE49-F238E27FC236}">
                <a16:creationId xmlns:a16="http://schemas.microsoft.com/office/drawing/2014/main" id="{5AD9F27D-7B84-9965-D49F-911664DAD30F}"/>
              </a:ext>
            </a:extLst>
          </p:cNvPr>
          <p:cNvSpPr txBox="1"/>
          <p:nvPr/>
        </p:nvSpPr>
        <p:spPr>
          <a:xfrm>
            <a:off x="115748" y="4479436"/>
            <a:ext cx="4465872" cy="2308324"/>
          </a:xfrm>
          <a:prstGeom prst="rect">
            <a:avLst/>
          </a:prstGeom>
          <a:noFill/>
        </p:spPr>
        <p:txBody>
          <a:bodyPr wrap="square" rtlCol="0">
            <a:spAutoFit/>
          </a:bodyPr>
          <a:lstStyle/>
          <a:p>
            <a:pPr marL="285750" indent="-285750">
              <a:buFont typeface="Arial" panose="020B0604020202020204" pitchFamily="34" charset="0"/>
              <a:buChar char="•"/>
            </a:pPr>
            <a:r>
              <a:rPr lang="en-GB" dirty="0"/>
              <a:t>The New Deal for Young People</a:t>
            </a:r>
          </a:p>
          <a:p>
            <a:endParaRPr lang="en-GB" dirty="0"/>
          </a:p>
          <a:p>
            <a:pPr marL="285750" indent="-285750">
              <a:buFont typeface="Arial" panose="020B0604020202020204" pitchFamily="34" charset="0"/>
              <a:buChar char="•"/>
            </a:pPr>
            <a:r>
              <a:rPr lang="en-GB" dirty="0"/>
              <a:t>National Minimum Wage</a:t>
            </a:r>
          </a:p>
          <a:p>
            <a:endParaRPr lang="en-GB" dirty="0"/>
          </a:p>
          <a:p>
            <a:pPr marL="285750" indent="-285750">
              <a:buFont typeface="Arial" panose="020B0604020202020204" pitchFamily="34" charset="0"/>
              <a:buChar char="•"/>
            </a:pPr>
            <a:r>
              <a:rPr lang="en-GB" dirty="0"/>
              <a:t>Education Maintenance Allowance (EMA)</a:t>
            </a:r>
          </a:p>
          <a:p>
            <a:endParaRPr lang="en-GB" dirty="0"/>
          </a:p>
          <a:p>
            <a:pPr marL="285750" indent="-285750">
              <a:buFont typeface="Arial" panose="020B0604020202020204" pitchFamily="34" charset="0"/>
              <a:buChar char="•"/>
            </a:pPr>
            <a:r>
              <a:rPr lang="en-GB" dirty="0"/>
              <a:t>Child Trust Funds (CTFs)</a:t>
            </a:r>
          </a:p>
        </p:txBody>
      </p:sp>
      <p:sp>
        <p:nvSpPr>
          <p:cNvPr id="22" name="TextBox 21">
            <a:extLst>
              <a:ext uri="{FF2B5EF4-FFF2-40B4-BE49-F238E27FC236}">
                <a16:creationId xmlns:a16="http://schemas.microsoft.com/office/drawing/2014/main" id="{0BBB2E7B-97E1-2CA8-7E86-85AF860E480A}"/>
              </a:ext>
            </a:extLst>
          </p:cNvPr>
          <p:cNvSpPr txBox="1"/>
          <p:nvPr/>
        </p:nvSpPr>
        <p:spPr>
          <a:xfrm>
            <a:off x="4924540" y="4383530"/>
            <a:ext cx="2762960" cy="1200329"/>
          </a:xfrm>
          <a:prstGeom prst="rect">
            <a:avLst/>
          </a:prstGeom>
          <a:noFill/>
        </p:spPr>
        <p:txBody>
          <a:bodyPr wrap="square" rtlCol="0">
            <a:spAutoFit/>
          </a:bodyPr>
          <a:lstStyle/>
          <a:p>
            <a:r>
              <a:rPr lang="en-GB" dirty="0"/>
              <a:t>Tony Blair 1997- Bridging the Gap. This focused on social exclusion in society. (Raffo, C. 2008) </a:t>
            </a:r>
          </a:p>
        </p:txBody>
      </p:sp>
      <p:sp>
        <p:nvSpPr>
          <p:cNvPr id="23" name="TextBox 22">
            <a:extLst>
              <a:ext uri="{FF2B5EF4-FFF2-40B4-BE49-F238E27FC236}">
                <a16:creationId xmlns:a16="http://schemas.microsoft.com/office/drawing/2014/main" id="{617DB752-182E-BA8A-D4AD-0966FE91E8DD}"/>
              </a:ext>
            </a:extLst>
          </p:cNvPr>
          <p:cNvSpPr txBox="1"/>
          <p:nvPr/>
        </p:nvSpPr>
        <p:spPr>
          <a:xfrm>
            <a:off x="4924540" y="5761751"/>
            <a:ext cx="3492347" cy="923330"/>
          </a:xfrm>
          <a:prstGeom prst="rect">
            <a:avLst/>
          </a:prstGeom>
          <a:noFill/>
        </p:spPr>
        <p:txBody>
          <a:bodyPr wrap="square" rtlCol="0">
            <a:spAutoFit/>
          </a:bodyPr>
          <a:lstStyle/>
          <a:p>
            <a:r>
              <a:rPr lang="en-GB" dirty="0"/>
              <a:t>This went on to influence the connexions start (2001) which is the </a:t>
            </a:r>
            <a:r>
              <a:rPr lang="en-GB" dirty="0" err="1"/>
              <a:t>birthground</a:t>
            </a:r>
            <a:r>
              <a:rPr lang="en-GB" dirty="0"/>
              <a:t> of N.E.E.T (2001)</a:t>
            </a:r>
          </a:p>
        </p:txBody>
      </p:sp>
      <p:sp>
        <p:nvSpPr>
          <p:cNvPr id="24" name="TextBox 23">
            <a:extLst>
              <a:ext uri="{FF2B5EF4-FFF2-40B4-BE49-F238E27FC236}">
                <a16:creationId xmlns:a16="http://schemas.microsoft.com/office/drawing/2014/main" id="{B83BA08C-5CE3-8E37-0251-4C10F87FE6DC}"/>
              </a:ext>
            </a:extLst>
          </p:cNvPr>
          <p:cNvSpPr txBox="1"/>
          <p:nvPr/>
        </p:nvSpPr>
        <p:spPr>
          <a:xfrm>
            <a:off x="8560965" y="201227"/>
            <a:ext cx="3438086" cy="769441"/>
          </a:xfrm>
          <a:prstGeom prst="rect">
            <a:avLst/>
          </a:prstGeom>
          <a:noFill/>
        </p:spPr>
        <p:txBody>
          <a:bodyPr wrap="square" rtlCol="0">
            <a:spAutoFit/>
          </a:bodyPr>
          <a:lstStyle/>
          <a:p>
            <a:r>
              <a:rPr lang="en-GB" sz="4400" dirty="0"/>
              <a:t>Labour is in!</a:t>
            </a:r>
          </a:p>
        </p:txBody>
      </p:sp>
      <p:pic>
        <p:nvPicPr>
          <p:cNvPr id="30" name="Picture 29" descr="A pink television and remote control&#10;&#10;AI-generated content may be incorrect.">
            <a:extLst>
              <a:ext uri="{FF2B5EF4-FFF2-40B4-BE49-F238E27FC236}">
                <a16:creationId xmlns:a16="http://schemas.microsoft.com/office/drawing/2014/main" id="{7128BD67-48AB-57FB-0769-39437087641D}"/>
              </a:ext>
            </a:extLst>
          </p:cNvPr>
          <p:cNvPicPr>
            <a:picLocks noChangeAspect="1"/>
          </p:cNvPicPr>
          <p:nvPr/>
        </p:nvPicPr>
        <p:blipFill>
          <a:blip r:embed="rId12">
            <a:extLst>
              <a:ext uri="{28A0092B-C50C-407E-A947-70E740481C1C}">
                <a14:useLocalDpi xmlns:a14="http://schemas.microsoft.com/office/drawing/2010/main" val="0"/>
              </a:ext>
            </a:extLst>
          </a:blip>
          <a:srcRect l="77384" t="5355" r="4313"/>
          <a:stretch>
            <a:fillRect/>
          </a:stretch>
        </p:blipFill>
        <p:spPr>
          <a:xfrm>
            <a:off x="11591100" y="324725"/>
            <a:ext cx="600900" cy="2252742"/>
          </a:xfrm>
          <a:prstGeom prst="rect">
            <a:avLst/>
          </a:prstGeom>
        </p:spPr>
      </p:pic>
      <mc:AlternateContent xmlns:mc="http://schemas.openxmlformats.org/markup-compatibility/2006" xmlns:p14="http://schemas.microsoft.com/office/powerpoint/2010/main">
        <mc:Choice Requires="p14">
          <p:contentPart p14:bwMode="auto" r:id="rId13">
            <p14:nvContentPartPr>
              <p14:cNvPr id="37" name="Ink 36">
                <a:extLst>
                  <a:ext uri="{FF2B5EF4-FFF2-40B4-BE49-F238E27FC236}">
                    <a16:creationId xmlns:a16="http://schemas.microsoft.com/office/drawing/2014/main" id="{45D01FD8-8FED-8CFB-B73A-001CE4B52A38}"/>
                  </a:ext>
                </a:extLst>
              </p14:cNvPr>
              <p14:cNvContentPartPr/>
              <p14:nvPr/>
            </p14:nvContentPartPr>
            <p14:xfrm>
              <a:off x="11027594" y="1619163"/>
              <a:ext cx="720" cy="826920"/>
            </p14:xfrm>
          </p:contentPart>
        </mc:Choice>
        <mc:Fallback xmlns="">
          <p:pic>
            <p:nvPicPr>
              <p:cNvPr id="37" name="Ink 36">
                <a:extLst>
                  <a:ext uri="{FF2B5EF4-FFF2-40B4-BE49-F238E27FC236}">
                    <a16:creationId xmlns:a16="http://schemas.microsoft.com/office/drawing/2014/main" id="{45D01FD8-8FED-8CFB-B73A-001CE4B52A38}"/>
                  </a:ext>
                </a:extLst>
              </p:cNvPr>
              <p:cNvPicPr/>
              <p:nvPr/>
            </p:nvPicPr>
            <p:blipFill>
              <a:blip r:embed="rId14"/>
              <a:stretch>
                <a:fillRect/>
              </a:stretch>
            </p:blipFill>
            <p:spPr>
              <a:xfrm>
                <a:off x="10901594" y="1556163"/>
                <a:ext cx="252000" cy="9525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3" name="Ink 42">
                <a:extLst>
                  <a:ext uri="{FF2B5EF4-FFF2-40B4-BE49-F238E27FC236}">
                    <a16:creationId xmlns:a16="http://schemas.microsoft.com/office/drawing/2014/main" id="{466F61D5-7FD6-3831-0BB2-6EA3220BAFA6}"/>
                  </a:ext>
                </a:extLst>
              </p14:cNvPr>
              <p14:cNvContentPartPr/>
              <p14:nvPr/>
            </p14:nvContentPartPr>
            <p14:xfrm>
              <a:off x="11071874" y="1476243"/>
              <a:ext cx="286560" cy="991440"/>
            </p14:xfrm>
          </p:contentPart>
        </mc:Choice>
        <mc:Fallback xmlns="">
          <p:pic>
            <p:nvPicPr>
              <p:cNvPr id="43" name="Ink 42">
                <a:extLst>
                  <a:ext uri="{FF2B5EF4-FFF2-40B4-BE49-F238E27FC236}">
                    <a16:creationId xmlns:a16="http://schemas.microsoft.com/office/drawing/2014/main" id="{466F61D5-7FD6-3831-0BB2-6EA3220BAFA6}"/>
                  </a:ext>
                </a:extLst>
              </p:cNvPr>
              <p:cNvPicPr/>
              <p:nvPr/>
            </p:nvPicPr>
            <p:blipFill>
              <a:blip r:embed="rId16"/>
              <a:stretch>
                <a:fillRect/>
              </a:stretch>
            </p:blipFill>
            <p:spPr>
              <a:xfrm>
                <a:off x="11009234" y="1413243"/>
                <a:ext cx="412200" cy="11170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44" name="Ink 43">
                <a:extLst>
                  <a:ext uri="{FF2B5EF4-FFF2-40B4-BE49-F238E27FC236}">
                    <a16:creationId xmlns:a16="http://schemas.microsoft.com/office/drawing/2014/main" id="{B40D4D1B-4B75-7C7A-470D-0AC0426FFF61}"/>
                  </a:ext>
                </a:extLst>
              </p14:cNvPr>
              <p14:cNvContentPartPr/>
              <p14:nvPr/>
            </p14:nvContentPartPr>
            <p14:xfrm>
              <a:off x="11049194" y="1597203"/>
              <a:ext cx="199080" cy="516600"/>
            </p14:xfrm>
          </p:contentPart>
        </mc:Choice>
        <mc:Fallback xmlns="">
          <p:pic>
            <p:nvPicPr>
              <p:cNvPr id="44" name="Ink 43">
                <a:extLst>
                  <a:ext uri="{FF2B5EF4-FFF2-40B4-BE49-F238E27FC236}">
                    <a16:creationId xmlns:a16="http://schemas.microsoft.com/office/drawing/2014/main" id="{B40D4D1B-4B75-7C7A-470D-0AC0426FFF61}"/>
                  </a:ext>
                </a:extLst>
              </p:cNvPr>
              <p:cNvPicPr/>
              <p:nvPr/>
            </p:nvPicPr>
            <p:blipFill>
              <a:blip r:embed="rId18"/>
              <a:stretch>
                <a:fillRect/>
              </a:stretch>
            </p:blipFill>
            <p:spPr>
              <a:xfrm>
                <a:off x="10986554" y="1534563"/>
                <a:ext cx="324720" cy="6422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46" name="Ink 45">
                <a:extLst>
                  <a:ext uri="{FF2B5EF4-FFF2-40B4-BE49-F238E27FC236}">
                    <a16:creationId xmlns:a16="http://schemas.microsoft.com/office/drawing/2014/main" id="{40968FE7-9288-E00C-3CE7-8CDAB1552EEE}"/>
                  </a:ext>
                </a:extLst>
              </p14:cNvPr>
              <p14:cNvContentPartPr/>
              <p14:nvPr/>
            </p14:nvContentPartPr>
            <p14:xfrm>
              <a:off x="10096634" y="1497843"/>
              <a:ext cx="248040" cy="248040"/>
            </p14:xfrm>
          </p:contentPart>
        </mc:Choice>
        <mc:Fallback xmlns="">
          <p:pic>
            <p:nvPicPr>
              <p:cNvPr id="46" name="Ink 45">
                <a:extLst>
                  <a:ext uri="{FF2B5EF4-FFF2-40B4-BE49-F238E27FC236}">
                    <a16:creationId xmlns:a16="http://schemas.microsoft.com/office/drawing/2014/main" id="{40968FE7-9288-E00C-3CE7-8CDAB1552EEE}"/>
                  </a:ext>
                </a:extLst>
              </p:cNvPr>
              <p:cNvPicPr/>
              <p:nvPr/>
            </p:nvPicPr>
            <p:blipFill>
              <a:blip r:embed="rId20"/>
              <a:stretch>
                <a:fillRect/>
              </a:stretch>
            </p:blipFill>
            <p:spPr>
              <a:xfrm>
                <a:off x="10060634" y="1462203"/>
                <a:ext cx="319680" cy="3196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8" name="Ink 47">
                <a:extLst>
                  <a:ext uri="{FF2B5EF4-FFF2-40B4-BE49-F238E27FC236}">
                    <a16:creationId xmlns:a16="http://schemas.microsoft.com/office/drawing/2014/main" id="{9D75198F-F422-5670-395F-DE0BAED60FEA}"/>
                  </a:ext>
                </a:extLst>
              </p14:cNvPr>
              <p14:cNvContentPartPr/>
              <p14:nvPr/>
            </p14:nvContentPartPr>
            <p14:xfrm>
              <a:off x="10179434" y="1567683"/>
              <a:ext cx="199440" cy="106560"/>
            </p14:xfrm>
          </p:contentPart>
        </mc:Choice>
        <mc:Fallback xmlns="">
          <p:pic>
            <p:nvPicPr>
              <p:cNvPr id="48" name="Ink 47">
                <a:extLst>
                  <a:ext uri="{FF2B5EF4-FFF2-40B4-BE49-F238E27FC236}">
                    <a16:creationId xmlns:a16="http://schemas.microsoft.com/office/drawing/2014/main" id="{9D75198F-F422-5670-395F-DE0BAED60FEA}"/>
                  </a:ext>
                </a:extLst>
              </p:cNvPr>
              <p:cNvPicPr/>
              <p:nvPr/>
            </p:nvPicPr>
            <p:blipFill>
              <a:blip r:embed="rId22"/>
              <a:stretch>
                <a:fillRect/>
              </a:stretch>
            </p:blipFill>
            <p:spPr>
              <a:xfrm>
                <a:off x="10143794" y="1532043"/>
                <a:ext cx="271080" cy="1782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0" name="Ink 49">
                <a:extLst>
                  <a:ext uri="{FF2B5EF4-FFF2-40B4-BE49-F238E27FC236}">
                    <a16:creationId xmlns:a16="http://schemas.microsoft.com/office/drawing/2014/main" id="{E3CD9DAF-C745-0733-99DE-4F5A34265312}"/>
                  </a:ext>
                </a:extLst>
              </p14:cNvPr>
              <p14:cNvContentPartPr/>
              <p14:nvPr/>
            </p14:nvContentPartPr>
            <p14:xfrm>
              <a:off x="10983314" y="2412243"/>
              <a:ext cx="11520" cy="320400"/>
            </p14:xfrm>
          </p:contentPart>
        </mc:Choice>
        <mc:Fallback xmlns="">
          <p:pic>
            <p:nvPicPr>
              <p:cNvPr id="50" name="Ink 49">
                <a:extLst>
                  <a:ext uri="{FF2B5EF4-FFF2-40B4-BE49-F238E27FC236}">
                    <a16:creationId xmlns:a16="http://schemas.microsoft.com/office/drawing/2014/main" id="{E3CD9DAF-C745-0733-99DE-4F5A34265312}"/>
                  </a:ext>
                </a:extLst>
              </p:cNvPr>
              <p:cNvPicPr/>
              <p:nvPr/>
            </p:nvPicPr>
            <p:blipFill>
              <a:blip r:embed="rId24"/>
              <a:stretch>
                <a:fillRect/>
              </a:stretch>
            </p:blipFill>
            <p:spPr>
              <a:xfrm>
                <a:off x="10947314" y="2376603"/>
                <a:ext cx="83160" cy="392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51" name="Ink 50">
                <a:extLst>
                  <a:ext uri="{FF2B5EF4-FFF2-40B4-BE49-F238E27FC236}">
                    <a16:creationId xmlns:a16="http://schemas.microsoft.com/office/drawing/2014/main" id="{CFD8E840-951A-55B7-39AB-3404FC9137A2}"/>
                  </a:ext>
                </a:extLst>
              </p14:cNvPr>
              <p14:cNvContentPartPr/>
              <p14:nvPr/>
            </p14:nvContentPartPr>
            <p14:xfrm>
              <a:off x="10983314" y="2451123"/>
              <a:ext cx="117720" cy="291960"/>
            </p14:xfrm>
          </p:contentPart>
        </mc:Choice>
        <mc:Fallback xmlns="">
          <p:pic>
            <p:nvPicPr>
              <p:cNvPr id="51" name="Ink 50">
                <a:extLst>
                  <a:ext uri="{FF2B5EF4-FFF2-40B4-BE49-F238E27FC236}">
                    <a16:creationId xmlns:a16="http://schemas.microsoft.com/office/drawing/2014/main" id="{CFD8E840-951A-55B7-39AB-3404FC9137A2}"/>
                  </a:ext>
                </a:extLst>
              </p:cNvPr>
              <p:cNvPicPr/>
              <p:nvPr/>
            </p:nvPicPr>
            <p:blipFill>
              <a:blip r:embed="rId26"/>
              <a:stretch>
                <a:fillRect/>
              </a:stretch>
            </p:blipFill>
            <p:spPr>
              <a:xfrm>
                <a:off x="10947674" y="2415123"/>
                <a:ext cx="189360" cy="363600"/>
              </a:xfrm>
              <a:prstGeom prst="rect">
                <a:avLst/>
              </a:prstGeom>
            </p:spPr>
          </p:pic>
        </mc:Fallback>
      </mc:AlternateContent>
    </p:spTree>
    <p:extLst>
      <p:ext uri="{BB962C8B-B14F-4D97-AF65-F5344CB8AC3E}">
        <p14:creationId xmlns:p14="http://schemas.microsoft.com/office/powerpoint/2010/main" val="372315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descr="A pink star with a white background&#10;&#10;AI-generated content may be incorrect.">
            <a:extLst>
              <a:ext uri="{FF2B5EF4-FFF2-40B4-BE49-F238E27FC236}">
                <a16:creationId xmlns:a16="http://schemas.microsoft.com/office/drawing/2014/main" id="{B64D2F54-807B-3FD2-BA47-2CFB200E7097}"/>
              </a:ext>
            </a:extLst>
          </p:cNvPr>
          <p:cNvPicPr>
            <a:picLocks noChangeAspect="1"/>
          </p:cNvPicPr>
          <p:nvPr/>
        </p:nvPicPr>
        <p:blipFill>
          <a:blip r:embed="rId3">
            <a:extLst>
              <a:ext uri="{28A0092B-C50C-407E-A947-70E740481C1C}">
                <a14:useLocalDpi xmlns:a14="http://schemas.microsoft.com/office/drawing/2010/main" val="0"/>
              </a:ext>
            </a:extLst>
          </a:blip>
          <a:srcRect l="34592" t="27603" r="18210" b="44603"/>
          <a:stretch>
            <a:fillRect/>
          </a:stretch>
        </p:blipFill>
        <p:spPr>
          <a:xfrm>
            <a:off x="-513" y="4510615"/>
            <a:ext cx="2814372" cy="2347384"/>
          </a:xfrm>
          <a:prstGeom prst="rect">
            <a:avLst/>
          </a:prstGeom>
        </p:spPr>
      </p:pic>
      <p:pic>
        <p:nvPicPr>
          <p:cNvPr id="34" name="Picture 33" descr="A pink star with a white background&#10;&#10;AI-generated content may be incorrect.">
            <a:extLst>
              <a:ext uri="{FF2B5EF4-FFF2-40B4-BE49-F238E27FC236}">
                <a16:creationId xmlns:a16="http://schemas.microsoft.com/office/drawing/2014/main" id="{5A182521-D1AE-E543-6F46-2611BAE40C1B}"/>
              </a:ext>
            </a:extLst>
          </p:cNvPr>
          <p:cNvPicPr>
            <a:picLocks noChangeAspect="1"/>
          </p:cNvPicPr>
          <p:nvPr/>
        </p:nvPicPr>
        <p:blipFill>
          <a:blip r:embed="rId4">
            <a:extLst>
              <a:ext uri="{BEBA8EAE-BF5A-486C-A8C5-ECC9F3942E4B}">
                <a14:imgProps xmlns:a14="http://schemas.microsoft.com/office/drawing/2010/main">
                  <a14:imgLayer r:embed="rId5">
                    <a14:imgEffect>
                      <a14:artisticBlur/>
                    </a14:imgEffect>
                  </a14:imgLayer>
                </a14:imgProps>
              </a:ext>
              <a:ext uri="{28A0092B-C50C-407E-A947-70E740481C1C}">
                <a14:useLocalDpi xmlns:a14="http://schemas.microsoft.com/office/drawing/2010/main" val="0"/>
              </a:ext>
            </a:extLst>
          </a:blip>
          <a:srcRect l="40295" t="24253" r="19652" b="40904"/>
          <a:stretch>
            <a:fillRect/>
          </a:stretch>
        </p:blipFill>
        <p:spPr>
          <a:xfrm rot="5400000">
            <a:off x="299356" y="-299357"/>
            <a:ext cx="2579916" cy="3178631"/>
          </a:xfrm>
          <a:prstGeom prst="rect">
            <a:avLst/>
          </a:prstGeom>
        </p:spPr>
      </p:pic>
      <p:pic>
        <p:nvPicPr>
          <p:cNvPr id="23" name="Picture 22" descr="A person and person taking a selfie&#10;&#10;AI-generated content may be incorrect.">
            <a:extLst>
              <a:ext uri="{FF2B5EF4-FFF2-40B4-BE49-F238E27FC236}">
                <a16:creationId xmlns:a16="http://schemas.microsoft.com/office/drawing/2014/main" id="{9E4A47A0-4455-DFC8-6FF4-FE34B14BE3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1566" y="1735460"/>
            <a:ext cx="2189403" cy="2736754"/>
          </a:xfrm>
          <a:prstGeom prst="rect">
            <a:avLst/>
          </a:prstGeom>
        </p:spPr>
      </p:pic>
      <p:pic>
        <p:nvPicPr>
          <p:cNvPr id="11" name="Picture 10" descr="A close-up of a zipper&#10;&#10;AI-generated content may be incorrect.">
            <a:extLst>
              <a:ext uri="{FF2B5EF4-FFF2-40B4-BE49-F238E27FC236}">
                <a16:creationId xmlns:a16="http://schemas.microsoft.com/office/drawing/2014/main" id="{39527006-8E2D-7F98-F4ED-A9055D1EB5F9}"/>
              </a:ext>
            </a:extLst>
          </p:cNvPr>
          <p:cNvPicPr>
            <a:picLocks noChangeAspect="1"/>
          </p:cNvPicPr>
          <p:nvPr/>
        </p:nvPicPr>
        <p:blipFill>
          <a:blip r:embed="rId7">
            <a:extLst>
              <a:ext uri="{28A0092B-C50C-407E-A947-70E740481C1C}">
                <a14:useLocalDpi xmlns:a14="http://schemas.microsoft.com/office/drawing/2010/main" val="0"/>
              </a:ext>
            </a:extLst>
          </a:blip>
          <a:srcRect l="16667"/>
          <a:stretch>
            <a:fillRect/>
          </a:stretch>
        </p:blipFill>
        <p:spPr>
          <a:xfrm>
            <a:off x="2645227" y="0"/>
            <a:ext cx="3810001" cy="6858000"/>
          </a:xfrm>
          <a:prstGeom prst="rect">
            <a:avLst/>
          </a:prstGeom>
        </p:spPr>
      </p:pic>
      <p:sp>
        <p:nvSpPr>
          <p:cNvPr id="2" name="Title 1">
            <a:extLst>
              <a:ext uri="{FF2B5EF4-FFF2-40B4-BE49-F238E27FC236}">
                <a16:creationId xmlns:a16="http://schemas.microsoft.com/office/drawing/2014/main" id="{EFF53058-F6DC-3EDD-3AC6-4AFAEAB6BA17}"/>
              </a:ext>
            </a:extLst>
          </p:cNvPr>
          <p:cNvSpPr>
            <a:spLocks noGrp="1"/>
          </p:cNvSpPr>
          <p:nvPr>
            <p:ph type="title"/>
          </p:nvPr>
        </p:nvSpPr>
        <p:spPr>
          <a:xfrm>
            <a:off x="228601" y="141514"/>
            <a:ext cx="10515600" cy="1325563"/>
          </a:xfrm>
        </p:spPr>
        <p:txBody>
          <a:bodyPr/>
          <a:lstStyle/>
          <a:p>
            <a:r>
              <a:rPr lang="en-GB" dirty="0"/>
              <a:t>Youth Culture</a:t>
            </a:r>
          </a:p>
        </p:txBody>
      </p:sp>
      <p:pic>
        <p:nvPicPr>
          <p:cNvPr id="17" name="Picture 16" descr="A person in a room with people around him&#10;&#10;AI-generated content may be incorrect.">
            <a:extLst>
              <a:ext uri="{FF2B5EF4-FFF2-40B4-BE49-F238E27FC236}">
                <a16:creationId xmlns:a16="http://schemas.microsoft.com/office/drawing/2014/main" id="{1D768567-125D-C5E2-3E85-44DCB976F003}"/>
              </a:ext>
            </a:extLst>
          </p:cNvPr>
          <p:cNvPicPr>
            <a:picLocks noChangeAspect="1"/>
          </p:cNvPicPr>
          <p:nvPr/>
        </p:nvPicPr>
        <p:blipFill>
          <a:blip r:embed="rId8">
            <a:extLst>
              <a:ext uri="{28A0092B-C50C-407E-A947-70E740481C1C}">
                <a14:useLocalDpi xmlns:a14="http://schemas.microsoft.com/office/drawing/2010/main" val="0"/>
              </a:ext>
            </a:extLst>
          </a:blip>
          <a:srcRect t="11220" b="17747"/>
          <a:stretch>
            <a:fillRect/>
          </a:stretch>
        </p:blipFill>
        <p:spPr>
          <a:xfrm>
            <a:off x="4888159" y="0"/>
            <a:ext cx="3700197" cy="1776753"/>
          </a:xfrm>
          <a:prstGeom prst="rect">
            <a:avLst/>
          </a:prstGeom>
        </p:spPr>
      </p:pic>
      <p:pic>
        <p:nvPicPr>
          <p:cNvPr id="19" name="Picture 18" descr="A group of people in a room&#10;&#10;AI-generated content may be incorrect.">
            <a:extLst>
              <a:ext uri="{FF2B5EF4-FFF2-40B4-BE49-F238E27FC236}">
                <a16:creationId xmlns:a16="http://schemas.microsoft.com/office/drawing/2014/main" id="{B5210687-E12F-19D1-0781-74BB4ECE53A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888159" y="1795785"/>
            <a:ext cx="2141143" cy="2676429"/>
          </a:xfrm>
          <a:prstGeom prst="rect">
            <a:avLst/>
          </a:prstGeom>
        </p:spPr>
      </p:pic>
      <p:pic>
        <p:nvPicPr>
          <p:cNvPr id="21" name="Picture 20" descr="A computer screen with a person on it&#10;&#10;AI-generated content may be incorrect.">
            <a:extLst>
              <a:ext uri="{FF2B5EF4-FFF2-40B4-BE49-F238E27FC236}">
                <a16:creationId xmlns:a16="http://schemas.microsoft.com/office/drawing/2014/main" id="{D0D6F491-3864-6704-F43D-FD8BDC6AAED1}"/>
              </a:ext>
            </a:extLst>
          </p:cNvPr>
          <p:cNvPicPr>
            <a:picLocks noChangeAspect="1"/>
          </p:cNvPicPr>
          <p:nvPr/>
        </p:nvPicPr>
        <p:blipFill>
          <a:blip r:embed="rId10">
            <a:extLst>
              <a:ext uri="{28A0092B-C50C-407E-A947-70E740481C1C}">
                <a14:useLocalDpi xmlns:a14="http://schemas.microsoft.com/office/drawing/2010/main" val="0"/>
              </a:ext>
            </a:extLst>
          </a:blip>
          <a:srcRect l="10404" r="5279" b="14300"/>
          <a:stretch>
            <a:fillRect/>
          </a:stretch>
        </p:blipFill>
        <p:spPr>
          <a:xfrm>
            <a:off x="4928089" y="4472214"/>
            <a:ext cx="4172880" cy="2385786"/>
          </a:xfrm>
          <a:prstGeom prst="rect">
            <a:avLst/>
          </a:prstGeom>
        </p:spPr>
      </p:pic>
      <p:pic>
        <p:nvPicPr>
          <p:cNvPr id="15" name="Picture 14" descr="A group of women posing for a picture&#10;&#10;AI-generated content may be incorrect.">
            <a:extLst>
              <a:ext uri="{FF2B5EF4-FFF2-40B4-BE49-F238E27FC236}">
                <a16:creationId xmlns:a16="http://schemas.microsoft.com/office/drawing/2014/main" id="{B048CC20-36C7-C110-12EE-241A6944929D}"/>
              </a:ext>
            </a:extLst>
          </p:cNvPr>
          <p:cNvPicPr>
            <a:picLocks noChangeAspect="1"/>
          </p:cNvPicPr>
          <p:nvPr/>
        </p:nvPicPr>
        <p:blipFill>
          <a:blip r:embed="rId11">
            <a:extLst>
              <a:ext uri="{28A0092B-C50C-407E-A947-70E740481C1C}">
                <a14:useLocalDpi xmlns:a14="http://schemas.microsoft.com/office/drawing/2010/main" val="0"/>
              </a:ext>
            </a:extLst>
          </a:blip>
          <a:srcRect l="6786" t="21392" r="3095" b="10159"/>
          <a:stretch>
            <a:fillRect/>
          </a:stretch>
        </p:blipFill>
        <p:spPr>
          <a:xfrm>
            <a:off x="8580342" y="0"/>
            <a:ext cx="3611657" cy="2057400"/>
          </a:xfrm>
          <a:prstGeom prst="rect">
            <a:avLst/>
          </a:prstGeom>
        </p:spPr>
      </p:pic>
      <p:pic>
        <p:nvPicPr>
          <p:cNvPr id="29" name="Picture 28" descr="A silhouette of two people dancing&#10;&#10;AI-generated content may be incorrect.">
            <a:extLst>
              <a:ext uri="{FF2B5EF4-FFF2-40B4-BE49-F238E27FC236}">
                <a16:creationId xmlns:a16="http://schemas.microsoft.com/office/drawing/2014/main" id="{EE2CBBFE-8F8D-EBBF-9C25-6B37E8AE248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075146" y="4181570"/>
            <a:ext cx="3116854" cy="2676429"/>
          </a:xfrm>
          <a:prstGeom prst="rect">
            <a:avLst/>
          </a:prstGeom>
        </p:spPr>
      </p:pic>
      <p:pic>
        <p:nvPicPr>
          <p:cNvPr id="31" name="Picture 30" descr="A group of people dancing in a club&#10;&#10;AI-generated content may be incorrect.">
            <a:extLst>
              <a:ext uri="{FF2B5EF4-FFF2-40B4-BE49-F238E27FC236}">
                <a16:creationId xmlns:a16="http://schemas.microsoft.com/office/drawing/2014/main" id="{041D0189-EC74-C4F2-D13A-6A881732129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100969" y="2057400"/>
            <a:ext cx="3091030" cy="2124169"/>
          </a:xfrm>
          <a:prstGeom prst="rect">
            <a:avLst/>
          </a:prstGeom>
        </p:spPr>
      </p:pic>
      <p:sp>
        <p:nvSpPr>
          <p:cNvPr id="32" name="TextBox 31">
            <a:extLst>
              <a:ext uri="{FF2B5EF4-FFF2-40B4-BE49-F238E27FC236}">
                <a16:creationId xmlns:a16="http://schemas.microsoft.com/office/drawing/2014/main" id="{93A26C97-874E-AEF8-66CA-815E9AD10851}"/>
              </a:ext>
            </a:extLst>
          </p:cNvPr>
          <p:cNvSpPr txBox="1"/>
          <p:nvPr/>
        </p:nvSpPr>
        <p:spPr>
          <a:xfrm>
            <a:off x="630345" y="1634117"/>
            <a:ext cx="2652936" cy="2585323"/>
          </a:xfrm>
          <a:prstGeom prst="rect">
            <a:avLst/>
          </a:prstGeom>
          <a:noFill/>
        </p:spPr>
        <p:txBody>
          <a:bodyPr wrap="square" rtlCol="0">
            <a:spAutoFit/>
          </a:bodyPr>
          <a:lstStyle/>
          <a:p>
            <a:pPr marL="285750" indent="-285750">
              <a:buFontTx/>
              <a:buChar char="-"/>
            </a:pPr>
            <a:r>
              <a:rPr lang="en-GB" dirty="0"/>
              <a:t>Rave / Party</a:t>
            </a:r>
          </a:p>
          <a:p>
            <a:pPr marL="285750" indent="-285750">
              <a:buFontTx/>
              <a:buChar char="-"/>
            </a:pPr>
            <a:r>
              <a:rPr lang="en-GB" dirty="0"/>
              <a:t>Social Media</a:t>
            </a:r>
          </a:p>
          <a:p>
            <a:pPr marL="285750" indent="-285750">
              <a:buFontTx/>
              <a:buChar char="-"/>
            </a:pPr>
            <a:r>
              <a:rPr lang="en-GB" dirty="0"/>
              <a:t>Music</a:t>
            </a:r>
          </a:p>
          <a:p>
            <a:pPr marL="285750" indent="-285750">
              <a:buFontTx/>
              <a:buChar char="-"/>
            </a:pPr>
            <a:r>
              <a:rPr lang="en-GB" dirty="0"/>
              <a:t>Emo</a:t>
            </a:r>
          </a:p>
          <a:p>
            <a:pPr marL="285750" indent="-285750">
              <a:buFontTx/>
              <a:buChar char="-"/>
            </a:pPr>
            <a:r>
              <a:rPr lang="en-GB" dirty="0"/>
              <a:t>Scene</a:t>
            </a:r>
          </a:p>
          <a:p>
            <a:pPr marL="285750" indent="-285750">
              <a:buFontTx/>
              <a:buChar char="-"/>
            </a:pPr>
            <a:r>
              <a:rPr lang="en-GB" dirty="0"/>
              <a:t>Bling</a:t>
            </a:r>
          </a:p>
          <a:p>
            <a:pPr marL="285750" indent="-285750">
              <a:buFontTx/>
              <a:buChar char="-"/>
            </a:pPr>
            <a:r>
              <a:rPr lang="en-GB" dirty="0"/>
              <a:t>Maximalism</a:t>
            </a:r>
          </a:p>
          <a:p>
            <a:pPr marL="285750" indent="-285750">
              <a:buFontTx/>
              <a:buChar char="-"/>
            </a:pPr>
            <a:r>
              <a:rPr lang="en-GB" dirty="0"/>
              <a:t>Reality TV</a:t>
            </a:r>
          </a:p>
          <a:p>
            <a:pPr marL="285750" indent="-285750">
              <a:buFontTx/>
              <a:buChar char="-"/>
            </a:pPr>
            <a:endParaRPr lang="en-GB" dirty="0"/>
          </a:p>
        </p:txBody>
      </p:sp>
      <p:sp>
        <p:nvSpPr>
          <p:cNvPr id="37" name="TextBox 36">
            <a:extLst>
              <a:ext uri="{FF2B5EF4-FFF2-40B4-BE49-F238E27FC236}">
                <a16:creationId xmlns:a16="http://schemas.microsoft.com/office/drawing/2014/main" id="{0513B797-389E-C69C-3128-9A9A9458C112}"/>
              </a:ext>
            </a:extLst>
          </p:cNvPr>
          <p:cNvSpPr txBox="1"/>
          <p:nvPr/>
        </p:nvSpPr>
        <p:spPr>
          <a:xfrm>
            <a:off x="632310" y="3809375"/>
            <a:ext cx="2010952" cy="1477328"/>
          </a:xfrm>
          <a:prstGeom prst="rect">
            <a:avLst/>
          </a:prstGeom>
          <a:noFill/>
        </p:spPr>
        <p:txBody>
          <a:bodyPr wrap="square" rtlCol="0">
            <a:spAutoFit/>
          </a:bodyPr>
          <a:lstStyle/>
          <a:p>
            <a:pPr marL="285750" indent="-285750">
              <a:buFontTx/>
              <a:buChar char="-"/>
            </a:pPr>
            <a:r>
              <a:rPr lang="en-GB" dirty="0"/>
              <a:t>Internet Trends</a:t>
            </a:r>
          </a:p>
          <a:p>
            <a:pPr marL="285750" indent="-285750">
              <a:buFontTx/>
              <a:buChar char="-"/>
            </a:pPr>
            <a:r>
              <a:rPr lang="en-GB" dirty="0"/>
              <a:t>Skins</a:t>
            </a:r>
          </a:p>
          <a:p>
            <a:pPr marL="285750" indent="-285750">
              <a:buFontTx/>
              <a:buChar char="-"/>
            </a:pPr>
            <a:r>
              <a:rPr lang="en-GB" dirty="0"/>
              <a:t>Dubstep</a:t>
            </a:r>
          </a:p>
          <a:p>
            <a:pPr marL="285750" indent="-285750">
              <a:buFontTx/>
              <a:buChar char="-"/>
            </a:pPr>
            <a:r>
              <a:rPr lang="en-GB" dirty="0"/>
              <a:t>D&amp;B</a:t>
            </a:r>
          </a:p>
          <a:p>
            <a:endParaRPr lang="en-GB" dirty="0"/>
          </a:p>
        </p:txBody>
      </p:sp>
      <p:sp>
        <p:nvSpPr>
          <p:cNvPr id="39" name="TextBox 38">
            <a:extLst>
              <a:ext uri="{FF2B5EF4-FFF2-40B4-BE49-F238E27FC236}">
                <a16:creationId xmlns:a16="http://schemas.microsoft.com/office/drawing/2014/main" id="{5F35CE59-381F-D11A-8C8D-136A6B555A35}"/>
              </a:ext>
            </a:extLst>
          </p:cNvPr>
          <p:cNvSpPr txBox="1"/>
          <p:nvPr/>
        </p:nvSpPr>
        <p:spPr>
          <a:xfrm>
            <a:off x="4888159" y="1486109"/>
            <a:ext cx="1114259" cy="253916"/>
          </a:xfrm>
          <a:prstGeom prst="rect">
            <a:avLst/>
          </a:prstGeom>
          <a:noFill/>
        </p:spPr>
        <p:txBody>
          <a:bodyPr wrap="square" rtlCol="0">
            <a:spAutoFit/>
          </a:bodyPr>
          <a:lstStyle/>
          <a:p>
            <a:r>
              <a:rPr lang="en-GB" sz="1050" dirty="0">
                <a:solidFill>
                  <a:schemeClr val="bg1"/>
                </a:solidFill>
              </a:rPr>
              <a:t>Skins UK </a:t>
            </a:r>
          </a:p>
        </p:txBody>
      </p:sp>
      <p:sp>
        <p:nvSpPr>
          <p:cNvPr id="41" name="TextBox 40">
            <a:extLst>
              <a:ext uri="{FF2B5EF4-FFF2-40B4-BE49-F238E27FC236}">
                <a16:creationId xmlns:a16="http://schemas.microsoft.com/office/drawing/2014/main" id="{ED45708C-DE03-B009-1B83-094866AE09B6}"/>
              </a:ext>
            </a:extLst>
          </p:cNvPr>
          <p:cNvSpPr txBox="1"/>
          <p:nvPr/>
        </p:nvSpPr>
        <p:spPr>
          <a:xfrm>
            <a:off x="4928089" y="4307595"/>
            <a:ext cx="888817" cy="253916"/>
          </a:xfrm>
          <a:prstGeom prst="rect">
            <a:avLst/>
          </a:prstGeom>
          <a:noFill/>
        </p:spPr>
        <p:txBody>
          <a:bodyPr wrap="square">
            <a:spAutoFit/>
          </a:bodyPr>
          <a:lstStyle/>
          <a:p>
            <a:r>
              <a:rPr lang="en-GB" sz="1050" dirty="0">
                <a:solidFill>
                  <a:schemeClr val="bg1"/>
                </a:solidFill>
              </a:rPr>
              <a:t>Skins UK </a:t>
            </a:r>
          </a:p>
        </p:txBody>
      </p:sp>
      <p:sp>
        <p:nvSpPr>
          <p:cNvPr id="43" name="TextBox 42">
            <a:extLst>
              <a:ext uri="{FF2B5EF4-FFF2-40B4-BE49-F238E27FC236}">
                <a16:creationId xmlns:a16="http://schemas.microsoft.com/office/drawing/2014/main" id="{790FF815-1CFE-EE1F-C8FF-04A860C57328}"/>
              </a:ext>
            </a:extLst>
          </p:cNvPr>
          <p:cNvSpPr txBox="1"/>
          <p:nvPr/>
        </p:nvSpPr>
        <p:spPr>
          <a:xfrm>
            <a:off x="11197808" y="264405"/>
            <a:ext cx="1255922" cy="253916"/>
          </a:xfrm>
          <a:prstGeom prst="rect">
            <a:avLst/>
          </a:prstGeom>
          <a:noFill/>
        </p:spPr>
        <p:txBody>
          <a:bodyPr wrap="square" rtlCol="0">
            <a:spAutoFit/>
          </a:bodyPr>
          <a:lstStyle/>
          <a:p>
            <a:r>
              <a:rPr lang="en-GB" sz="1050" dirty="0" err="1">
                <a:solidFill>
                  <a:schemeClr val="bg1"/>
                </a:solidFill>
              </a:rPr>
              <a:t>MySpace</a:t>
            </a:r>
            <a:r>
              <a:rPr lang="en-GB" sz="1050" dirty="0">
                <a:solidFill>
                  <a:schemeClr val="bg1"/>
                </a:solidFill>
              </a:rPr>
              <a:t> 2011</a:t>
            </a:r>
          </a:p>
        </p:txBody>
      </p:sp>
      <p:sp>
        <p:nvSpPr>
          <p:cNvPr id="44" name="TextBox 43">
            <a:extLst>
              <a:ext uri="{FF2B5EF4-FFF2-40B4-BE49-F238E27FC236}">
                <a16:creationId xmlns:a16="http://schemas.microsoft.com/office/drawing/2014/main" id="{75BBF650-334C-3AB8-7816-1907EB78658C}"/>
              </a:ext>
            </a:extLst>
          </p:cNvPr>
          <p:cNvSpPr txBox="1"/>
          <p:nvPr/>
        </p:nvSpPr>
        <p:spPr>
          <a:xfrm>
            <a:off x="7891695" y="4181569"/>
            <a:ext cx="1454226" cy="253916"/>
          </a:xfrm>
          <a:prstGeom prst="rect">
            <a:avLst/>
          </a:prstGeom>
          <a:noFill/>
        </p:spPr>
        <p:txBody>
          <a:bodyPr wrap="square" rtlCol="0">
            <a:spAutoFit/>
          </a:bodyPr>
          <a:lstStyle/>
          <a:p>
            <a:r>
              <a:rPr lang="en-GB" sz="1050" dirty="0" err="1">
                <a:solidFill>
                  <a:schemeClr val="bg1"/>
                </a:solidFill>
              </a:rPr>
              <a:t>MySpace</a:t>
            </a:r>
            <a:r>
              <a:rPr lang="en-GB" sz="1050" dirty="0">
                <a:solidFill>
                  <a:schemeClr val="bg1"/>
                </a:solidFill>
              </a:rPr>
              <a:t> 2007</a:t>
            </a:r>
          </a:p>
        </p:txBody>
      </p:sp>
      <p:sp>
        <p:nvSpPr>
          <p:cNvPr id="45" name="TextBox 44">
            <a:extLst>
              <a:ext uri="{FF2B5EF4-FFF2-40B4-BE49-F238E27FC236}">
                <a16:creationId xmlns:a16="http://schemas.microsoft.com/office/drawing/2014/main" id="{12B22634-B20F-D993-5B6E-B78D33A1B942}"/>
              </a:ext>
            </a:extLst>
          </p:cNvPr>
          <p:cNvSpPr txBox="1"/>
          <p:nvPr/>
        </p:nvSpPr>
        <p:spPr>
          <a:xfrm>
            <a:off x="11172636" y="3699302"/>
            <a:ext cx="1205844" cy="415498"/>
          </a:xfrm>
          <a:prstGeom prst="rect">
            <a:avLst/>
          </a:prstGeom>
          <a:noFill/>
        </p:spPr>
        <p:txBody>
          <a:bodyPr wrap="square" rtlCol="0">
            <a:spAutoFit/>
          </a:bodyPr>
          <a:lstStyle/>
          <a:p>
            <a:r>
              <a:rPr lang="en-GB" sz="1050" dirty="0">
                <a:solidFill>
                  <a:schemeClr val="bg1"/>
                </a:solidFill>
              </a:rPr>
              <a:t>Taylor West – Facebook 2009</a:t>
            </a:r>
          </a:p>
        </p:txBody>
      </p:sp>
      <p:sp>
        <p:nvSpPr>
          <p:cNvPr id="46" name="TextBox 45">
            <a:extLst>
              <a:ext uri="{FF2B5EF4-FFF2-40B4-BE49-F238E27FC236}">
                <a16:creationId xmlns:a16="http://schemas.microsoft.com/office/drawing/2014/main" id="{CF41533C-2C60-6F23-A125-1B2BA5A280EF}"/>
              </a:ext>
            </a:extLst>
          </p:cNvPr>
          <p:cNvSpPr txBox="1"/>
          <p:nvPr/>
        </p:nvSpPr>
        <p:spPr>
          <a:xfrm>
            <a:off x="4977439" y="6399107"/>
            <a:ext cx="1575412" cy="415498"/>
          </a:xfrm>
          <a:prstGeom prst="rect">
            <a:avLst/>
          </a:prstGeom>
          <a:noFill/>
        </p:spPr>
        <p:txBody>
          <a:bodyPr wrap="square" rtlCol="0">
            <a:spAutoFit/>
          </a:bodyPr>
          <a:lstStyle/>
          <a:p>
            <a:r>
              <a:rPr lang="en-GB" sz="1050" dirty="0" err="1">
                <a:solidFill>
                  <a:schemeClr val="bg1"/>
                </a:solidFill>
              </a:rPr>
              <a:t>MySpace</a:t>
            </a:r>
            <a:r>
              <a:rPr lang="en-GB" sz="1050" dirty="0">
                <a:solidFill>
                  <a:schemeClr val="bg1"/>
                </a:solidFill>
              </a:rPr>
              <a:t> Pr1nc3ssXOXO 2006</a:t>
            </a:r>
          </a:p>
        </p:txBody>
      </p:sp>
      <p:sp>
        <p:nvSpPr>
          <p:cNvPr id="47" name="TextBox 46">
            <a:extLst>
              <a:ext uri="{FF2B5EF4-FFF2-40B4-BE49-F238E27FC236}">
                <a16:creationId xmlns:a16="http://schemas.microsoft.com/office/drawing/2014/main" id="{700801A4-1D81-6737-CC74-A4179739B76F}"/>
              </a:ext>
            </a:extLst>
          </p:cNvPr>
          <p:cNvSpPr txBox="1"/>
          <p:nvPr/>
        </p:nvSpPr>
        <p:spPr>
          <a:xfrm>
            <a:off x="9106194" y="6573033"/>
            <a:ext cx="1255922" cy="253916"/>
          </a:xfrm>
          <a:prstGeom prst="rect">
            <a:avLst/>
          </a:prstGeom>
          <a:noFill/>
        </p:spPr>
        <p:txBody>
          <a:bodyPr wrap="square" rtlCol="0">
            <a:spAutoFit/>
          </a:bodyPr>
          <a:lstStyle/>
          <a:p>
            <a:r>
              <a:rPr lang="en-GB" sz="1050" dirty="0" err="1">
                <a:solidFill>
                  <a:schemeClr val="bg1"/>
                </a:solidFill>
              </a:rPr>
              <a:t>Ipod</a:t>
            </a:r>
            <a:r>
              <a:rPr lang="en-GB" sz="1050" dirty="0">
                <a:solidFill>
                  <a:schemeClr val="bg1"/>
                </a:solidFill>
              </a:rPr>
              <a:t> 2003 AD</a:t>
            </a:r>
          </a:p>
        </p:txBody>
      </p:sp>
    </p:spTree>
    <p:extLst>
      <p:ext uri="{BB962C8B-B14F-4D97-AF65-F5344CB8AC3E}">
        <p14:creationId xmlns:p14="http://schemas.microsoft.com/office/powerpoint/2010/main" val="1027556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3FD61-B1B7-BD78-C72E-52855A6200BE}"/>
              </a:ext>
            </a:extLst>
          </p:cNvPr>
          <p:cNvSpPr>
            <a:spLocks noGrp="1"/>
          </p:cNvSpPr>
          <p:nvPr>
            <p:ph type="title"/>
          </p:nvPr>
        </p:nvSpPr>
        <p:spPr>
          <a:xfrm>
            <a:off x="251582" y="17779"/>
            <a:ext cx="6584646" cy="664029"/>
          </a:xfrm>
        </p:spPr>
        <p:txBody>
          <a:bodyPr vert="horz" lIns="91440" tIns="45720" rIns="91440" bIns="45720" rtlCol="0" anchor="b">
            <a:normAutofit fontScale="90000"/>
          </a:bodyPr>
          <a:lstStyle/>
          <a:p>
            <a:r>
              <a:rPr lang="en-US" dirty="0"/>
              <a:t>Young People vs The World!</a:t>
            </a:r>
          </a:p>
        </p:txBody>
      </p:sp>
      <p:pic>
        <p:nvPicPr>
          <p:cNvPr id="5" name="Picture 4" descr="A close-up of a fabric&#10;&#10;AI-generated content may be incorrect.">
            <a:extLst>
              <a:ext uri="{FF2B5EF4-FFF2-40B4-BE49-F238E27FC236}">
                <a16:creationId xmlns:a16="http://schemas.microsoft.com/office/drawing/2014/main" id="{9765E7C8-A213-83C7-7F32-5BD741D7D1EC}"/>
              </a:ext>
            </a:extLst>
          </p:cNvPr>
          <p:cNvPicPr>
            <a:picLocks noChangeAspect="1"/>
          </p:cNvPicPr>
          <p:nvPr/>
        </p:nvPicPr>
        <p:blipFill>
          <a:blip r:embed="rId2">
            <a:extLst>
              <a:ext uri="{28A0092B-C50C-407E-A947-70E740481C1C}">
                <a14:useLocalDpi xmlns:a14="http://schemas.microsoft.com/office/drawing/2010/main" val="0"/>
              </a:ext>
            </a:extLst>
          </a:blip>
          <a:srcRect t="5706" b="1809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7" name="Picture 6" descr="A close-up of a chain link fence&#10;&#10;AI-generated content may be incorrect.">
            <a:extLst>
              <a:ext uri="{FF2B5EF4-FFF2-40B4-BE49-F238E27FC236}">
                <a16:creationId xmlns:a16="http://schemas.microsoft.com/office/drawing/2014/main" id="{A9F3144A-27A1-45C1-C22B-56EBEC712F32}"/>
              </a:ext>
            </a:extLst>
          </p:cNvPr>
          <p:cNvPicPr>
            <a:picLocks noChangeAspect="1"/>
          </p:cNvPicPr>
          <p:nvPr/>
        </p:nvPicPr>
        <p:blipFill>
          <a:blip r:embed="rId3">
            <a:extLst>
              <a:ext uri="{28A0092B-C50C-407E-A947-70E740481C1C}">
                <a14:useLocalDpi xmlns:a14="http://schemas.microsoft.com/office/drawing/2010/main" val="0"/>
              </a:ext>
            </a:extLst>
          </a:blip>
          <a:srcRect r="54859"/>
          <a:stretch>
            <a:fillRect/>
          </a:stretch>
        </p:blipFill>
        <p:spPr>
          <a:xfrm>
            <a:off x="10784401" y="0"/>
            <a:ext cx="1404551" cy="6857990"/>
          </a:xfrm>
          <a:prstGeom prst="rect">
            <a:avLst/>
          </a:prstGeom>
        </p:spPr>
      </p:pic>
      <p:sp>
        <p:nvSpPr>
          <p:cNvPr id="8" name="TextBox 7">
            <a:extLst>
              <a:ext uri="{FF2B5EF4-FFF2-40B4-BE49-F238E27FC236}">
                <a16:creationId xmlns:a16="http://schemas.microsoft.com/office/drawing/2014/main" id="{92283C8A-D322-3F00-2F61-D9519916C3FD}"/>
              </a:ext>
            </a:extLst>
          </p:cNvPr>
          <p:cNvSpPr txBox="1"/>
          <p:nvPr/>
        </p:nvSpPr>
        <p:spPr>
          <a:xfrm>
            <a:off x="21463" y="513609"/>
            <a:ext cx="6584646" cy="1477328"/>
          </a:xfrm>
          <a:prstGeom prst="rect">
            <a:avLst/>
          </a:prstGeom>
          <a:noFill/>
        </p:spPr>
        <p:txBody>
          <a:bodyPr wrap="square" rtlCol="0">
            <a:spAutoFit/>
          </a:bodyPr>
          <a:lstStyle/>
          <a:p>
            <a:r>
              <a:rPr lang="en-GB" dirty="0"/>
              <a:t>This free lifestyle of the youth created a moral panic within the adults of the early 2000s (Smith, M. K. and Jeffs, T. 1999). The issues this lifestyle lead were:</a:t>
            </a:r>
          </a:p>
          <a:p>
            <a:r>
              <a:rPr lang="en-GB" dirty="0"/>
              <a:t>Unemployment, Teenage Pregnancy and Drug Abuse. What did youth workers do to help prevent these issues?</a:t>
            </a:r>
          </a:p>
        </p:txBody>
      </p:sp>
      <p:sp>
        <p:nvSpPr>
          <p:cNvPr id="9" name="TextBox 8">
            <a:extLst>
              <a:ext uri="{FF2B5EF4-FFF2-40B4-BE49-F238E27FC236}">
                <a16:creationId xmlns:a16="http://schemas.microsoft.com/office/drawing/2014/main" id="{FC9CBA58-EF64-A0BF-D36A-4B7B150C0CB6}"/>
              </a:ext>
            </a:extLst>
          </p:cNvPr>
          <p:cNvSpPr txBox="1"/>
          <p:nvPr/>
        </p:nvSpPr>
        <p:spPr>
          <a:xfrm>
            <a:off x="205158" y="2027644"/>
            <a:ext cx="5736771" cy="1477328"/>
          </a:xfrm>
          <a:prstGeom prst="rect">
            <a:avLst/>
          </a:prstGeom>
          <a:noFill/>
        </p:spPr>
        <p:txBody>
          <a:bodyPr wrap="square" rtlCol="0">
            <a:spAutoFit/>
          </a:bodyPr>
          <a:lstStyle/>
          <a:p>
            <a:r>
              <a:rPr lang="en-GB" dirty="0"/>
              <a:t>Unemployment:</a:t>
            </a:r>
          </a:p>
          <a:p>
            <a:r>
              <a:rPr lang="en-GB" dirty="0"/>
              <a:t>New Deal for Young People</a:t>
            </a:r>
          </a:p>
          <a:p>
            <a:r>
              <a:rPr lang="en-GB" dirty="0"/>
              <a:t>“The programme reduced levels of youth unemployment by between 25,000 and 45,000 and increased youth employment by between 8,000 and 20,000.</a:t>
            </a:r>
          </a:p>
        </p:txBody>
      </p:sp>
      <p:sp>
        <p:nvSpPr>
          <p:cNvPr id="11" name="TextBox 10">
            <a:extLst>
              <a:ext uri="{FF2B5EF4-FFF2-40B4-BE49-F238E27FC236}">
                <a16:creationId xmlns:a16="http://schemas.microsoft.com/office/drawing/2014/main" id="{2E980E46-E7D8-0FAA-F01A-8D558C86056E}"/>
              </a:ext>
            </a:extLst>
          </p:cNvPr>
          <p:cNvSpPr txBox="1"/>
          <p:nvPr/>
        </p:nvSpPr>
        <p:spPr>
          <a:xfrm>
            <a:off x="705586" y="3578386"/>
            <a:ext cx="5520581" cy="2308324"/>
          </a:xfrm>
          <a:prstGeom prst="rect">
            <a:avLst/>
          </a:prstGeom>
          <a:noFill/>
        </p:spPr>
        <p:txBody>
          <a:bodyPr wrap="square" rtlCol="0">
            <a:spAutoFit/>
          </a:bodyPr>
          <a:lstStyle/>
          <a:p>
            <a:pPr algn="r"/>
            <a:r>
              <a:rPr lang="en-GB" dirty="0"/>
              <a:t>Teen Pregnancy:</a:t>
            </a:r>
          </a:p>
          <a:p>
            <a:pPr algn="r"/>
            <a:r>
              <a:rPr lang="en-GB" dirty="0"/>
              <a:t>delivered relationships and sex education in schools, provided access to contraceptive services, involved youth and community practitioners and improved the support available to young parents. (Local Government Association)</a:t>
            </a:r>
          </a:p>
          <a:p>
            <a:endParaRPr lang="en-GB" dirty="0"/>
          </a:p>
          <a:p>
            <a:endParaRPr lang="en-GB" dirty="0"/>
          </a:p>
        </p:txBody>
      </p:sp>
      <p:sp>
        <p:nvSpPr>
          <p:cNvPr id="12" name="TextBox 11">
            <a:extLst>
              <a:ext uri="{FF2B5EF4-FFF2-40B4-BE49-F238E27FC236}">
                <a16:creationId xmlns:a16="http://schemas.microsoft.com/office/drawing/2014/main" id="{14B725BC-E6E7-3817-6862-D230ABA73A7C}"/>
              </a:ext>
            </a:extLst>
          </p:cNvPr>
          <p:cNvSpPr txBox="1"/>
          <p:nvPr/>
        </p:nvSpPr>
        <p:spPr>
          <a:xfrm>
            <a:off x="357705" y="5384354"/>
            <a:ext cx="4735285" cy="1477328"/>
          </a:xfrm>
          <a:prstGeom prst="rect">
            <a:avLst/>
          </a:prstGeom>
          <a:noFill/>
        </p:spPr>
        <p:txBody>
          <a:bodyPr wrap="square" rtlCol="0">
            <a:spAutoFit/>
          </a:bodyPr>
          <a:lstStyle/>
          <a:p>
            <a:r>
              <a:rPr lang="en-GB" dirty="0"/>
              <a:t>Drug  Abuse:</a:t>
            </a:r>
          </a:p>
          <a:p>
            <a:r>
              <a:rPr lang="en-GB" dirty="0"/>
              <a:t>Outreach work with Youth Workers going into raves to give out water and attempt at making the environment as safe as possible.</a:t>
            </a:r>
          </a:p>
          <a:p>
            <a:endParaRPr lang="en-GB" dirty="0"/>
          </a:p>
        </p:txBody>
      </p:sp>
      <mc:AlternateContent xmlns:mc="http://schemas.openxmlformats.org/markup-compatibility/2006" xmlns:p14="http://schemas.microsoft.com/office/powerpoint/2010/main">
        <mc:Choice Requires="p14">
          <p:contentPart p14:bwMode="auto" r:id="rId4">
            <p14:nvContentPartPr>
              <p14:cNvPr id="29" name="Ink 28">
                <a:extLst>
                  <a:ext uri="{FF2B5EF4-FFF2-40B4-BE49-F238E27FC236}">
                    <a16:creationId xmlns:a16="http://schemas.microsoft.com/office/drawing/2014/main" id="{E3641F85-7F49-3068-EE95-977151FFB310}"/>
                  </a:ext>
                </a:extLst>
              </p14:cNvPr>
              <p14:cNvContentPartPr/>
              <p14:nvPr/>
            </p14:nvContentPartPr>
            <p14:xfrm>
              <a:off x="21463" y="3222171"/>
              <a:ext cx="6689160" cy="697320"/>
            </p14:xfrm>
          </p:contentPart>
        </mc:Choice>
        <mc:Fallback xmlns="">
          <p:pic>
            <p:nvPicPr>
              <p:cNvPr id="29" name="Ink 28">
                <a:extLst>
                  <a:ext uri="{FF2B5EF4-FFF2-40B4-BE49-F238E27FC236}">
                    <a16:creationId xmlns:a16="http://schemas.microsoft.com/office/drawing/2014/main" id="{E3641F85-7F49-3068-EE95-977151FFB310}"/>
                  </a:ext>
                </a:extLst>
              </p:cNvPr>
              <p:cNvPicPr/>
              <p:nvPr/>
            </p:nvPicPr>
            <p:blipFill>
              <a:blip r:embed="rId5"/>
              <a:stretch>
                <a:fillRect/>
              </a:stretch>
            </p:blipFill>
            <p:spPr>
              <a:xfrm>
                <a:off x="12463" y="3213171"/>
                <a:ext cx="6706800" cy="7149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0" name="Ink 29">
                <a:extLst>
                  <a:ext uri="{FF2B5EF4-FFF2-40B4-BE49-F238E27FC236}">
                    <a16:creationId xmlns:a16="http://schemas.microsoft.com/office/drawing/2014/main" id="{ED1FE0DC-6666-A224-E5C3-8EB5C256ECCC}"/>
                  </a:ext>
                </a:extLst>
              </p14:cNvPr>
              <p14:cNvContentPartPr/>
              <p14:nvPr/>
            </p14:nvContentPartPr>
            <p14:xfrm>
              <a:off x="-21737" y="4519611"/>
              <a:ext cx="5483520" cy="848160"/>
            </p14:xfrm>
          </p:contentPart>
        </mc:Choice>
        <mc:Fallback xmlns="">
          <p:pic>
            <p:nvPicPr>
              <p:cNvPr id="30" name="Ink 29">
                <a:extLst>
                  <a:ext uri="{FF2B5EF4-FFF2-40B4-BE49-F238E27FC236}">
                    <a16:creationId xmlns:a16="http://schemas.microsoft.com/office/drawing/2014/main" id="{ED1FE0DC-6666-A224-E5C3-8EB5C256ECCC}"/>
                  </a:ext>
                </a:extLst>
              </p:cNvPr>
              <p:cNvPicPr/>
              <p:nvPr/>
            </p:nvPicPr>
            <p:blipFill>
              <a:blip r:embed="rId7"/>
              <a:stretch>
                <a:fillRect/>
              </a:stretch>
            </p:blipFill>
            <p:spPr>
              <a:xfrm>
                <a:off x="-30737" y="4510611"/>
                <a:ext cx="5501160" cy="865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2" name="Ink 31">
                <a:extLst>
                  <a:ext uri="{FF2B5EF4-FFF2-40B4-BE49-F238E27FC236}">
                    <a16:creationId xmlns:a16="http://schemas.microsoft.com/office/drawing/2014/main" id="{5857A2A5-8686-6125-4BF2-AAD164DA1F89}"/>
                  </a:ext>
                </a:extLst>
              </p14:cNvPr>
              <p14:cNvContentPartPr/>
              <p14:nvPr/>
            </p14:nvContentPartPr>
            <p14:xfrm>
              <a:off x="5474954" y="5365067"/>
              <a:ext cx="2041560" cy="1400040"/>
            </p14:xfrm>
          </p:contentPart>
        </mc:Choice>
        <mc:Fallback xmlns="">
          <p:pic>
            <p:nvPicPr>
              <p:cNvPr id="32" name="Ink 31">
                <a:extLst>
                  <a:ext uri="{FF2B5EF4-FFF2-40B4-BE49-F238E27FC236}">
                    <a16:creationId xmlns:a16="http://schemas.microsoft.com/office/drawing/2014/main" id="{5857A2A5-8686-6125-4BF2-AAD164DA1F89}"/>
                  </a:ext>
                </a:extLst>
              </p:cNvPr>
              <p:cNvPicPr/>
              <p:nvPr/>
            </p:nvPicPr>
            <p:blipFill>
              <a:blip r:embed="rId9"/>
              <a:stretch>
                <a:fillRect/>
              </a:stretch>
            </p:blipFill>
            <p:spPr>
              <a:xfrm>
                <a:off x="5466314" y="5356427"/>
                <a:ext cx="2059200" cy="1417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7" name="Ink 36">
                <a:extLst>
                  <a:ext uri="{FF2B5EF4-FFF2-40B4-BE49-F238E27FC236}">
                    <a16:creationId xmlns:a16="http://schemas.microsoft.com/office/drawing/2014/main" id="{531055DB-1ABE-DD56-C022-FB76FE983DEF}"/>
                  </a:ext>
                </a:extLst>
              </p14:cNvPr>
              <p14:cNvContentPartPr/>
              <p14:nvPr/>
            </p14:nvContentPartPr>
            <p14:xfrm>
              <a:off x="21674" y="1849307"/>
              <a:ext cx="7189920" cy="496080"/>
            </p14:xfrm>
          </p:contentPart>
        </mc:Choice>
        <mc:Fallback xmlns="">
          <p:pic>
            <p:nvPicPr>
              <p:cNvPr id="37" name="Ink 36">
                <a:extLst>
                  <a:ext uri="{FF2B5EF4-FFF2-40B4-BE49-F238E27FC236}">
                    <a16:creationId xmlns:a16="http://schemas.microsoft.com/office/drawing/2014/main" id="{531055DB-1ABE-DD56-C022-FB76FE983DEF}"/>
                  </a:ext>
                </a:extLst>
              </p:cNvPr>
              <p:cNvPicPr/>
              <p:nvPr/>
            </p:nvPicPr>
            <p:blipFill>
              <a:blip r:embed="rId11"/>
              <a:stretch>
                <a:fillRect/>
              </a:stretch>
            </p:blipFill>
            <p:spPr>
              <a:xfrm>
                <a:off x="13034" y="1840667"/>
                <a:ext cx="7207560" cy="513720"/>
              </a:xfrm>
              <a:prstGeom prst="rect">
                <a:avLst/>
              </a:prstGeom>
            </p:spPr>
          </p:pic>
        </mc:Fallback>
      </mc:AlternateContent>
    </p:spTree>
    <p:extLst>
      <p:ext uri="{BB962C8B-B14F-4D97-AF65-F5344CB8AC3E}">
        <p14:creationId xmlns:p14="http://schemas.microsoft.com/office/powerpoint/2010/main" val="162195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nk and white swirly design&#10;&#10;AI-generated content may be incorrect.">
            <a:extLst>
              <a:ext uri="{FF2B5EF4-FFF2-40B4-BE49-F238E27FC236}">
                <a16:creationId xmlns:a16="http://schemas.microsoft.com/office/drawing/2014/main" id="{0E3C781D-FF2B-2135-FF8A-5107FA5B5B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12623" y="0"/>
            <a:ext cx="12204622" cy="3249182"/>
          </a:xfrm>
          <a:prstGeom prst="rect">
            <a:avLst/>
          </a:prstGeom>
        </p:spPr>
      </p:pic>
      <p:pic>
        <p:nvPicPr>
          <p:cNvPr id="5" name="Picture 4" descr="A silhouette of a person dancing&#10;&#10;AI-generated content may be incorrect.">
            <a:extLst>
              <a:ext uri="{FF2B5EF4-FFF2-40B4-BE49-F238E27FC236}">
                <a16:creationId xmlns:a16="http://schemas.microsoft.com/office/drawing/2014/main" id="{892991CF-8797-FBCA-8ACA-79DE83C6D7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6039" y="3182039"/>
            <a:ext cx="3675961" cy="3675961"/>
          </a:xfrm>
          <a:prstGeom prst="rect">
            <a:avLst/>
          </a:prstGeom>
        </p:spPr>
      </p:pic>
      <p:pic>
        <p:nvPicPr>
          <p:cNvPr id="7" name="Picture 6" descr="A person with long hair and black and white circles&#10;&#10;AI-generated content may be incorrect.">
            <a:extLst>
              <a:ext uri="{FF2B5EF4-FFF2-40B4-BE49-F238E27FC236}">
                <a16:creationId xmlns:a16="http://schemas.microsoft.com/office/drawing/2014/main" id="{2130D5DF-2396-3996-C66C-FEB80047CE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120028"/>
            <a:ext cx="5883007" cy="3737972"/>
          </a:xfrm>
          <a:prstGeom prst="rect">
            <a:avLst/>
          </a:prstGeom>
        </p:spPr>
      </p:pic>
      <p:sp>
        <p:nvSpPr>
          <p:cNvPr id="10" name="TextBox 9">
            <a:extLst>
              <a:ext uri="{FF2B5EF4-FFF2-40B4-BE49-F238E27FC236}">
                <a16:creationId xmlns:a16="http://schemas.microsoft.com/office/drawing/2014/main" id="{CA306C3A-5BBF-2463-ADE3-1B0EB9439A97}"/>
              </a:ext>
            </a:extLst>
          </p:cNvPr>
          <p:cNvSpPr txBox="1"/>
          <p:nvPr/>
        </p:nvSpPr>
        <p:spPr>
          <a:xfrm>
            <a:off x="4729907" y="2905478"/>
            <a:ext cx="4307596" cy="769441"/>
          </a:xfrm>
          <a:prstGeom prst="rect">
            <a:avLst/>
          </a:prstGeom>
          <a:noFill/>
        </p:spPr>
        <p:txBody>
          <a:bodyPr wrap="square" rtlCol="0">
            <a:spAutoFit/>
          </a:bodyPr>
          <a:lstStyle/>
          <a:p>
            <a:r>
              <a:rPr lang="en-GB" sz="4400" dirty="0"/>
              <a:t>Questions?</a:t>
            </a:r>
          </a:p>
        </p:txBody>
      </p:sp>
    </p:spTree>
    <p:extLst>
      <p:ext uri="{BB962C8B-B14F-4D97-AF65-F5344CB8AC3E}">
        <p14:creationId xmlns:p14="http://schemas.microsoft.com/office/powerpoint/2010/main" val="2677073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piral notebook with lined pages&#10;&#10;AI-generated content may be incorrect.">
            <a:extLst>
              <a:ext uri="{FF2B5EF4-FFF2-40B4-BE49-F238E27FC236}">
                <a16:creationId xmlns:a16="http://schemas.microsoft.com/office/drawing/2014/main" id="{022D9C74-7F29-6F4F-FF9B-356E269B4C34}"/>
              </a:ext>
            </a:extLst>
          </p:cNvPr>
          <p:cNvPicPr>
            <a:picLocks noChangeAspect="1"/>
          </p:cNvPicPr>
          <p:nvPr/>
        </p:nvPicPr>
        <p:blipFill>
          <a:blip r:embed="rId2">
            <a:extLst>
              <a:ext uri="{28A0092B-C50C-407E-A947-70E740481C1C}">
                <a14:useLocalDpi xmlns:a14="http://schemas.microsoft.com/office/drawing/2010/main" val="0"/>
              </a:ext>
            </a:extLst>
          </a:blip>
          <a:srcRect l="7884" t="5527" r="9612" b="2488"/>
          <a:stretch>
            <a:fillRect/>
          </a:stretch>
        </p:blipFill>
        <p:spPr>
          <a:xfrm>
            <a:off x="-1" y="0"/>
            <a:ext cx="12192001" cy="6874605"/>
          </a:xfrm>
          <a:prstGeom prst="rect">
            <a:avLst/>
          </a:prstGeom>
        </p:spPr>
      </p:pic>
      <p:sp>
        <p:nvSpPr>
          <p:cNvPr id="9" name="TextBox 8">
            <a:extLst>
              <a:ext uri="{FF2B5EF4-FFF2-40B4-BE49-F238E27FC236}">
                <a16:creationId xmlns:a16="http://schemas.microsoft.com/office/drawing/2014/main" id="{DB9A4BCC-ED8C-467C-CCE7-53A25DDF7E5B}"/>
              </a:ext>
            </a:extLst>
          </p:cNvPr>
          <p:cNvSpPr txBox="1"/>
          <p:nvPr/>
        </p:nvSpPr>
        <p:spPr>
          <a:xfrm>
            <a:off x="2403627" y="385975"/>
            <a:ext cx="3800819" cy="369332"/>
          </a:xfrm>
          <a:prstGeom prst="rect">
            <a:avLst/>
          </a:prstGeom>
          <a:noFill/>
        </p:spPr>
        <p:txBody>
          <a:bodyPr wrap="square" rtlCol="0">
            <a:spAutoFit/>
          </a:bodyPr>
          <a:lstStyle/>
          <a:p>
            <a:r>
              <a:rPr lang="en-GB" dirty="0"/>
              <a:t>Reference list</a:t>
            </a:r>
          </a:p>
        </p:txBody>
      </p:sp>
      <p:sp>
        <p:nvSpPr>
          <p:cNvPr id="11" name="TextBox 10">
            <a:extLst>
              <a:ext uri="{FF2B5EF4-FFF2-40B4-BE49-F238E27FC236}">
                <a16:creationId xmlns:a16="http://schemas.microsoft.com/office/drawing/2014/main" id="{55337DB1-9526-8158-EAE5-6D921C0384B5}"/>
              </a:ext>
            </a:extLst>
          </p:cNvPr>
          <p:cNvSpPr txBox="1"/>
          <p:nvPr/>
        </p:nvSpPr>
        <p:spPr>
          <a:xfrm>
            <a:off x="830626" y="1042653"/>
            <a:ext cx="4958507" cy="5060040"/>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BBC (2021) Oldham riots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'Long way to go' in healing racial tensions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Oldham riots: 'Long way to go' in healing racial tensions - BBC News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12/01/2026 </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National Audit Office (2002)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New Deal for Young People</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The New Deal for Young People - NAO report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Accesed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12/01/2026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Raffo, C. (2008)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Interrogating poverty, social exclusion and New Labour's programme of priority educational policies in England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65–78 Available at: </a:t>
            </a:r>
            <a:r>
              <a:rPr lang="en-GB" sz="1800" u="sng" kern="100" dirty="0">
                <a:solidFill>
                  <a:srgbClr val="084F6A"/>
                </a:solidFill>
                <a:effectLst/>
                <a:latin typeface="Aptos" panose="020B0004020202020204" pitchFamily="34" charset="0"/>
                <a:ea typeface="Aptos" panose="020B0004020202020204" pitchFamily="34" charset="0"/>
                <a:cs typeface="Times New Roman" panose="02020603050405020304" pitchFamily="18" charset="0"/>
                <a:hlinkClick r:id="rId5"/>
              </a:rPr>
              <a:t>Interrogating poverty, social exclusion and New Labour's programme of priority educational policies in England: Critical Studies in Education: Vol 50, No 1</a:t>
            </a:r>
            <a:r>
              <a:rPr lang="en-GB" sz="1800" kern="100" dirty="0">
                <a:solidFill>
                  <a:srgbClr val="084F6A"/>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 12/01/2026</a:t>
            </a:r>
          </a:p>
        </p:txBody>
      </p:sp>
      <p:sp>
        <p:nvSpPr>
          <p:cNvPr id="13" name="TextBox 12">
            <a:extLst>
              <a:ext uri="{FF2B5EF4-FFF2-40B4-BE49-F238E27FC236}">
                <a16:creationId xmlns:a16="http://schemas.microsoft.com/office/drawing/2014/main" id="{8AAECE63-4F7D-E187-AB5F-41B5B69F5AB5}"/>
              </a:ext>
            </a:extLst>
          </p:cNvPr>
          <p:cNvSpPr txBox="1"/>
          <p:nvPr/>
        </p:nvSpPr>
        <p:spPr>
          <a:xfrm>
            <a:off x="6619759" y="302964"/>
            <a:ext cx="5048480" cy="6539419"/>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Statista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Number of drug-related deaths due to MDMA/ecstasy use in England and Wales from 1993 to 2024</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a:t>
            </a:r>
            <a:r>
              <a:rPr lang="en-GB" sz="1800" kern="100" dirty="0">
                <a:solidFill>
                  <a:srgbClr val="0B76A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0B76A0"/>
                </a:solidFill>
                <a:effectLst/>
                <a:latin typeface="Aptos" panose="020B0004020202020204" pitchFamily="34" charset="0"/>
                <a:ea typeface="Aptos" panose="020B0004020202020204" pitchFamily="34" charset="0"/>
                <a:cs typeface="Times New Roman" panose="02020603050405020304" pitchFamily="18" charset="0"/>
                <a:hlinkClick r:id="rId6"/>
              </a:rPr>
              <a:t>MDMA deaths England &amp; Wales 2024| Statista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12/01/2026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Smith, M. K. (2000, 2007)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Connexions Service in England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The Connexions Service in England - infed.org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12/01/2026</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Smith, M. K. and Jeffs, T. (1999)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problem of ‘youth’ for youth work Available at: </a:t>
            </a:r>
            <a:r>
              <a:rPr lang="en-GB" sz="1800" i="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The problem of 'youth' for youth work - infed.org</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 12/01/2026</a:t>
            </a:r>
          </a:p>
          <a:p>
            <a:pPr>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Swan, M. (2024) </a:t>
            </a:r>
            <a:r>
              <a:rPr lang="en-GB" i="1" kern="100" dirty="0">
                <a:latin typeface="Aptos" panose="020B0004020202020204" pitchFamily="34" charset="0"/>
                <a:ea typeface="Aptos" panose="020B0004020202020204" pitchFamily="34" charset="0"/>
                <a:cs typeface="Times New Roman" panose="02020603050405020304" pitchFamily="18" charset="0"/>
              </a:rPr>
              <a:t>The 2024 Race Riots and Reform UK</a:t>
            </a:r>
            <a:r>
              <a:rPr lang="en-GB" kern="100" dirty="0">
                <a:latin typeface="Aptos" panose="020B00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hlinkClick r:id="rId9"/>
              </a:rPr>
              <a:t>University of Glasgow - Schools - School of Social &amp; Political Sciences - Study - Student Academic Blog Series - Millie - The 2024 Race Riots and Reform UK</a:t>
            </a:r>
            <a:r>
              <a:rPr lang="en-GB" kern="100" dirty="0">
                <a:latin typeface="Aptos" panose="020B0004020202020204" pitchFamily="34" charset="0"/>
                <a:ea typeface="Aptos" panose="020B0004020202020204" pitchFamily="34" charset="0"/>
                <a:cs typeface="Times New Roman" panose="02020603050405020304" pitchFamily="18" charset="0"/>
              </a:rPr>
              <a:t> Accessed: 12/01/2026</a:t>
            </a: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63960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477</TotalTime>
  <Words>830</Words>
  <Application>Microsoft Office PowerPoint</Application>
  <PresentationFormat>Widescreen</PresentationFormat>
  <Paragraphs>80</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Microsoft Himalaya</vt:lpstr>
      <vt:lpstr>Office Theme</vt:lpstr>
      <vt:lpstr>Milestones in Youth Work</vt:lpstr>
      <vt:lpstr>Key historical moments for Youth Work 2000-2010</vt:lpstr>
      <vt:lpstr>Politics and the World</vt:lpstr>
      <vt:lpstr>PowerPoint Presentation</vt:lpstr>
      <vt:lpstr>Youth Culture</vt:lpstr>
      <vt:lpstr>Young People vs The World!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Cez</dc:creator>
  <cp:lastModifiedBy>James, Cez</cp:lastModifiedBy>
  <cp:revision>7</cp:revision>
  <dcterms:created xsi:type="dcterms:W3CDTF">2026-01-12T19:03:52Z</dcterms:created>
  <dcterms:modified xsi:type="dcterms:W3CDTF">2026-01-13T17:33:28Z</dcterms:modified>
</cp:coreProperties>
</file>