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362" r:id="rId3"/>
    <p:sldId id="357" r:id="rId4"/>
    <p:sldId id="334" r:id="rId5"/>
    <p:sldId id="367" r:id="rId6"/>
    <p:sldId id="363" r:id="rId7"/>
    <p:sldId id="364" r:id="rId8"/>
    <p:sldId id="365" r:id="rId9"/>
    <p:sldId id="366" r:id="rId10"/>
    <p:sldId id="371" r:id="rId11"/>
    <p:sldId id="373" r:id="rId12"/>
    <p:sldId id="320" r:id="rId13"/>
    <p:sldId id="372" r:id="rId14"/>
    <p:sldId id="374" r:id="rId15"/>
    <p:sldId id="370" r:id="rId16"/>
    <p:sldId id="376" r:id="rId17"/>
    <p:sldId id="375" r:id="rId18"/>
    <p:sldId id="378" r:id="rId19"/>
    <p:sldId id="380" r:id="rId20"/>
    <p:sldId id="379" r:id="rId21"/>
    <p:sldId id="360" r:id="rId22"/>
    <p:sldId id="342" r:id="rId23"/>
    <p:sldId id="369" r:id="rId2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859C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662" autoAdjust="0"/>
    <p:restoredTop sz="82509" autoAdjust="0"/>
  </p:normalViewPr>
  <p:slideViewPr>
    <p:cSldViewPr>
      <p:cViewPr varScale="1">
        <p:scale>
          <a:sx n="124" d="100"/>
          <a:sy n="124" d="100"/>
        </p:scale>
        <p:origin x="82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028D6-EBCA-4155-A1B9-A13EE2636B78}" type="datetimeFigureOut">
              <a:rPr lang="en-GB" smtClean="0"/>
              <a:pPr/>
              <a:t>07/06/2022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85EFD6-EE4E-44D1-A056-F43781E9D61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829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661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370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130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26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2702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818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296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750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716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9977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Yes, this means any game, any platform – old, new, good, bad – even Barbie’s Horse Adventures.</a:t>
            </a:r>
          </a:p>
          <a:p>
            <a:endParaRPr lang="en-GB" b="1" dirty="0"/>
          </a:p>
          <a:p>
            <a:r>
              <a:rPr lang="en-GB" b="1" dirty="0"/>
              <a:t>You will learn a lot by looking at examples of both GOOD</a:t>
            </a:r>
            <a:r>
              <a:rPr lang="en-GB" b="1" baseline="0" dirty="0"/>
              <a:t> and BAD games – you can learn so much from a frustrating experience!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9493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Yes, this means any game, any platform – old, new, good, bad – even Barbie’s Horse Adventures.</a:t>
            </a:r>
          </a:p>
          <a:p>
            <a:endParaRPr lang="en-GB" b="1" dirty="0"/>
          </a:p>
          <a:p>
            <a:r>
              <a:rPr lang="en-GB" b="1" dirty="0"/>
              <a:t>You will learn a lot by looking at examples of both GOOD</a:t>
            </a:r>
            <a:r>
              <a:rPr lang="en-GB" b="1" baseline="0" dirty="0"/>
              <a:t> and BAD games – you can learn so much from a frustrating experience!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3333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Yes, this means any game, any platform – old, new, good, bad – even Barbie’s Horse Adventures.</a:t>
            </a:r>
          </a:p>
          <a:p>
            <a:endParaRPr lang="en-GB" b="1" dirty="0"/>
          </a:p>
          <a:p>
            <a:r>
              <a:rPr lang="en-GB" b="1" dirty="0"/>
              <a:t>You will learn a lot by looking at examples of both GOOD</a:t>
            </a:r>
            <a:r>
              <a:rPr lang="en-GB" b="1" baseline="0" dirty="0"/>
              <a:t> and BAD games – you can learn so much from a frustrating experience!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820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181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6771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Yes, this means any game, any platform – old, new, good, bad – even Barbie’s Horse Adventures.</a:t>
            </a:r>
          </a:p>
          <a:p>
            <a:endParaRPr lang="en-GB" b="1" dirty="0"/>
          </a:p>
          <a:p>
            <a:r>
              <a:rPr lang="en-GB" b="1" dirty="0"/>
              <a:t>You will learn a lot by looking at examples of both GOOD</a:t>
            </a:r>
            <a:r>
              <a:rPr lang="en-GB" b="1" baseline="0" dirty="0"/>
              <a:t> and BAD games – you can learn so much from a frustrating experience!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9002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Yes, this means any game, any platform – old, new, good, bad – even Barbie’s Horse Adventures.</a:t>
            </a:r>
          </a:p>
          <a:p>
            <a:endParaRPr lang="en-GB" b="1" dirty="0"/>
          </a:p>
          <a:p>
            <a:r>
              <a:rPr lang="en-GB" b="1" dirty="0"/>
              <a:t>You will learn a lot by looking at examples of both GOOD</a:t>
            </a:r>
            <a:r>
              <a:rPr lang="en-GB" b="1" baseline="0" dirty="0"/>
              <a:t> and BAD games – you can learn so much from a frustrating experience!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2941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Yes, this means any game, any platform – old, new, good, bad – even Barbie’s Horse Adventures.</a:t>
            </a:r>
          </a:p>
          <a:p>
            <a:endParaRPr lang="en-GB" b="1" dirty="0"/>
          </a:p>
          <a:p>
            <a:r>
              <a:rPr lang="en-GB" b="1" dirty="0"/>
              <a:t>You will learn a lot by looking at examples of both GOOD</a:t>
            </a:r>
            <a:r>
              <a:rPr lang="en-GB" b="1" baseline="0" dirty="0"/>
              <a:t> and BAD games – you can learn so much from a frustrating experience!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1129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Yes, this means any game, any platform – old, new, good, bad – even Barbie’s Horse Adventures.</a:t>
            </a:r>
          </a:p>
          <a:p>
            <a:endParaRPr lang="en-GB" b="1" dirty="0"/>
          </a:p>
          <a:p>
            <a:r>
              <a:rPr lang="en-GB" b="1" dirty="0"/>
              <a:t>You will learn a lot by looking at examples of both GOOD</a:t>
            </a:r>
            <a:r>
              <a:rPr lang="en-GB" b="1" baseline="0" dirty="0"/>
              <a:t> and BAD games – you can learn so much from a frustrating experience!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9432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2879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4607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5EFD6-EE4E-44D1-A056-F43781E9D611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806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812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24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972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752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452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299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217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332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8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061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742BA-34E7-4C23-95A1-D9034E87CA01}" type="datetimeFigureOut">
              <a:rPr lang="en-US" smtClean="0"/>
              <a:pPr/>
              <a:t>6/7/2022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1A85F-9F9A-4E8A-A8D0-6E53F50752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190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3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www.uwtsd.ac.uk/ba-computer-games-design" TargetMode="External"/><Relationship Id="rId4" Type="http://schemas.openxmlformats.org/officeDocument/2006/relationships/hyperlink" Target="mailto:richard.morgan1@uwtsd.ac.uk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600" y="1849923"/>
            <a:ext cx="8686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HNC / HND / BA (Hons)</a:t>
            </a:r>
          </a:p>
          <a:p>
            <a:pPr algn="ctr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Computer Games Design</a:t>
            </a:r>
          </a:p>
          <a:p>
            <a:pPr algn="ctr"/>
            <a:r>
              <a:rPr lang="en-GB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GB" sz="3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Undergraduate Programmes</a:t>
            </a:r>
          </a:p>
          <a:p>
            <a:pPr algn="ctr"/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2DBBD1-7A3A-4F88-8CE0-07DA21612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7" y="266716"/>
            <a:ext cx="3048006" cy="10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48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95486"/>
            <a:ext cx="79928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TODAY’S PRESENTATION</a:t>
            </a: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Welcome to Games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Get Involved!</a:t>
            </a: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Example: Game Design Study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Contact Us</a:t>
            </a: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BFBE77-7A48-4B96-9A1F-48EC8AC75C63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546DD8E4-F137-44F3-926A-94C18CF82F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83518"/>
            <a:ext cx="1826648" cy="2618519"/>
          </a:xfrm>
          <a:prstGeom prst="rect">
            <a:avLst/>
          </a:prstGeom>
        </p:spPr>
      </p:pic>
      <p:pic>
        <p:nvPicPr>
          <p:cNvPr id="10" name="Picture 9" descr="Histogram&#10;&#10;Description automatically generated">
            <a:extLst>
              <a:ext uri="{FF2B5EF4-FFF2-40B4-BE49-F238E27FC236}">
                <a16:creationId xmlns:a16="http://schemas.microsoft.com/office/drawing/2014/main" id="{B1299BEE-3D20-4A1B-940F-713302B4C6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142596"/>
            <a:ext cx="2577002" cy="1229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667901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600" y="1995686"/>
            <a:ext cx="8686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to Games</a:t>
            </a:r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2DBBD1-7A3A-4F88-8CE0-07DA21612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7" y="266716"/>
            <a:ext cx="3048006" cy="10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4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19" y="195486"/>
            <a:ext cx="469922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  <a:p>
            <a:pPr>
              <a:defRPr/>
            </a:pPr>
            <a:endParaRPr lang="en-GB" altLang="en-US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Today will be light – it is a short ‘taster’ session rather than an in-depth lecture or complex tutorial. </a:t>
            </a:r>
          </a:p>
          <a:p>
            <a:pPr algn="just">
              <a:defRPr/>
            </a:pPr>
            <a:endParaRPr lang="en-GB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n-GB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However, what we do hope to present to you is the energy and feel of a typical session on our course.</a:t>
            </a:r>
          </a:p>
          <a:p>
            <a:pPr algn="just">
              <a:defRPr/>
            </a:pPr>
            <a:endParaRPr lang="en-GB" sz="20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endParaRPr lang="en-GB" altLang="en-US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pic>
        <p:nvPicPr>
          <p:cNvPr id="8" name="Picture 7" descr="A close-up of a guitar&#10;&#10;Description automatically generated with low confidence">
            <a:extLst>
              <a:ext uri="{FF2B5EF4-FFF2-40B4-BE49-F238E27FC236}">
                <a16:creationId xmlns:a16="http://schemas.microsoft.com/office/drawing/2014/main" id="{EBCF0FAD-3A90-4C65-87E6-A487C3AB16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4503">
            <a:off x="5155029" y="244690"/>
            <a:ext cx="3614898" cy="1279025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2CF8D11-3BD0-4B62-9481-218E23250E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1842">
            <a:off x="5191833" y="2997065"/>
            <a:ext cx="3800548" cy="1344712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A person using a computer&#10;&#10;Description automatically generated with low confidence">
            <a:extLst>
              <a:ext uri="{FF2B5EF4-FFF2-40B4-BE49-F238E27FC236}">
                <a16:creationId xmlns:a16="http://schemas.microsoft.com/office/drawing/2014/main" id="{422C5339-7BB5-4186-9E23-9DF31196BC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9341">
            <a:off x="5123219" y="1644752"/>
            <a:ext cx="3731821" cy="1320395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0F425D1-6A9F-4EE5-9B7E-B61CD7B24F3D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9715171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600" y="1995686"/>
            <a:ext cx="8686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 Involved</a:t>
            </a:r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2DBBD1-7A3A-4F88-8CE0-07DA21612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7" y="266716"/>
            <a:ext cx="3048006" cy="10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54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95486"/>
            <a:ext cx="79928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TO GET INVOLVED</a:t>
            </a: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plays computer games?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6C2A39-92FD-42FD-8D3B-5C99AA6E8452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226591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95486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TO GET INVOLVED</a:t>
            </a: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plays computer games?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play?</a:t>
            </a: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CF73470-DD64-4611-9F58-0B8B3F10FB7C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33469281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95486"/>
            <a:ext cx="7992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TO GET INVOLVED</a:t>
            </a: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plays computer games?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 them?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6437B9-BB88-4F82-96BB-552CC2EFEE54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5822579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95486"/>
            <a:ext cx="799288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TO GET INVOLVED</a:t>
            </a: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plays computer games?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 them?</a:t>
            </a: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 them?</a:t>
            </a: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E39D1E-6D15-4170-A4BE-788C5C210610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7558237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95486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 TO GET INVOLVED</a:t>
            </a: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plays computer games?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play?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 them?</a:t>
            </a: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 them?</a:t>
            </a: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 they play them?</a:t>
            </a: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E39D1E-6D15-4170-A4BE-788C5C210610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54570447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600" y="1995686"/>
            <a:ext cx="8686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 Game Design Study</a:t>
            </a:r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2DBBD1-7A3A-4F88-8CE0-07DA21612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7" y="266716"/>
            <a:ext cx="3048006" cy="10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25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146412"/>
            <a:ext cx="79208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</a:pPr>
            <a:r>
              <a:rPr lang="en-GB" altLang="en-US" sz="2000" b="1" i="1" dirty="0">
                <a:latin typeface="+mj-lt"/>
              </a:rPr>
              <a:t>“If you want to write novels, you’ve got to read lots of novels. If you want to make movies, you’ve got to watch lots of movies. </a:t>
            </a:r>
          </a:p>
          <a:p>
            <a:pPr algn="just">
              <a:spcBef>
                <a:spcPct val="0"/>
              </a:spcBef>
            </a:pPr>
            <a:endParaRPr lang="en-GB" altLang="en-US" sz="2000" b="1" i="1" dirty="0">
              <a:latin typeface="+mj-lt"/>
            </a:endParaRPr>
          </a:p>
          <a:p>
            <a:pPr algn="just">
              <a:spcBef>
                <a:spcPct val="0"/>
              </a:spcBef>
            </a:pPr>
            <a:r>
              <a:rPr lang="en-GB" altLang="en-US" sz="2000" b="1" i="1" dirty="0">
                <a:latin typeface="+mj-lt"/>
              </a:rPr>
              <a:t>And if you want to design games, you’ve got to play lots of games. Every game designer must try out an exotic array of games.”</a:t>
            </a:r>
          </a:p>
          <a:p>
            <a:r>
              <a:rPr lang="en-GB" altLang="en-US" sz="1400" b="1" dirty="0">
                <a:solidFill>
                  <a:srgbClr val="FF0000"/>
                </a:solidFill>
                <a:latin typeface="+mj-lt"/>
              </a:rPr>
              <a:t>	          </a:t>
            </a:r>
          </a:p>
          <a:p>
            <a:pPr algn="r"/>
            <a:r>
              <a:rPr lang="en-GB" altLang="en-US" sz="1400" b="1" dirty="0">
                <a:latin typeface="+mj-lt"/>
              </a:rPr>
              <a:t>(Crawford, 2003)     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6706">
            <a:off x="576321" y="2154376"/>
            <a:ext cx="1166130" cy="15841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6233">
            <a:off x="2906269" y="2694174"/>
            <a:ext cx="1166130" cy="15841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046">
            <a:off x="4040711" y="2240833"/>
            <a:ext cx="1166130" cy="15841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64970">
            <a:off x="5092470" y="2678627"/>
            <a:ext cx="1166130" cy="15841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127">
            <a:off x="1720273" y="2401458"/>
            <a:ext cx="1166130" cy="15841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596">
            <a:off x="6250503" y="2248579"/>
            <a:ext cx="1166130" cy="15841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1231">
            <a:off x="7407805" y="2742120"/>
            <a:ext cx="1166130" cy="15841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13" name="Picture 12" descr="Text&#10;&#10;Description automatically generated with low confidence">
            <a:extLst>
              <a:ext uri="{FF2B5EF4-FFF2-40B4-BE49-F238E27FC236}">
                <a16:creationId xmlns:a16="http://schemas.microsoft.com/office/drawing/2014/main" id="{8C5A9CD4-1358-45B3-9B65-307C8665844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928C02-D5D8-444D-A8BF-C18BBFD2FE28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9983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Text&#10;&#10;Description automatically generated with low confidence">
            <a:extLst>
              <a:ext uri="{FF2B5EF4-FFF2-40B4-BE49-F238E27FC236}">
                <a16:creationId xmlns:a16="http://schemas.microsoft.com/office/drawing/2014/main" id="{8C5A9CD4-1358-45B3-9B65-307C86658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E6B1074-4F69-4BD2-89B3-971ECC06D7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2224">
            <a:off x="1045033" y="637133"/>
            <a:ext cx="6802359" cy="382632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6">
            <a:extLst>
              <a:ext uri="{FF2B5EF4-FFF2-40B4-BE49-F238E27FC236}">
                <a16:creationId xmlns:a16="http://schemas.microsoft.com/office/drawing/2014/main" id="{C52BE02A-823D-4412-A6BD-8883EBD0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02606"/>
            <a:ext cx="8424936" cy="68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EXAMPLE: </a:t>
            </a:r>
            <a:r>
              <a:rPr lang="en-GB" altLang="en-US" sz="2000" b="1" i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Doritos Crash Course </a:t>
            </a: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(2010), Behaviour Interactive</a:t>
            </a:r>
            <a:endParaRPr lang="en-GB" altLang="en-US" sz="2000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F0B614-FAFF-456F-9FBE-CDBB87DEC088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4048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Text&#10;&#10;Description automatically generated with low confidence">
            <a:extLst>
              <a:ext uri="{FF2B5EF4-FFF2-40B4-BE49-F238E27FC236}">
                <a16:creationId xmlns:a16="http://schemas.microsoft.com/office/drawing/2014/main" id="{8C5A9CD4-1358-45B3-9B65-307C86658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15" name="TextBox 6">
            <a:extLst>
              <a:ext uri="{FF2B5EF4-FFF2-40B4-BE49-F238E27FC236}">
                <a16:creationId xmlns:a16="http://schemas.microsoft.com/office/drawing/2014/main" id="{C52BE02A-823D-4412-A6BD-8883EBD0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02606"/>
            <a:ext cx="8424936" cy="386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EXAMPLE: </a:t>
            </a:r>
            <a:r>
              <a:rPr lang="en-GB" altLang="en-US" sz="2000" b="1" i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Doritos Crash Course</a:t>
            </a:r>
            <a:endParaRPr lang="en-GB" altLang="en-US" sz="2000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We want </a:t>
            </a:r>
            <a:r>
              <a:rPr lang="en-GB" altLang="en-US" sz="1875" b="1" dirty="0">
                <a:latin typeface="Arial" charset="0"/>
              </a:rPr>
              <a:t>two groups </a:t>
            </a:r>
            <a:r>
              <a:rPr lang="en-GB" altLang="en-US" sz="1875" dirty="0">
                <a:latin typeface="Arial" charset="0"/>
              </a:rPr>
              <a:t>(of up to four volunteers) to play </a:t>
            </a:r>
            <a:r>
              <a:rPr lang="en-GB" altLang="en-US" sz="1875" i="1" dirty="0">
                <a:latin typeface="Arial" charset="0"/>
              </a:rPr>
              <a:t>Doritos Crash Course</a:t>
            </a:r>
            <a:r>
              <a:rPr lang="en-GB" altLang="en-US" sz="1875" dirty="0">
                <a:latin typeface="Arial" charset="0"/>
              </a:rPr>
              <a:t>.</a:t>
            </a:r>
          </a:p>
          <a:p>
            <a:pPr eaLnBrk="1" hangingPunct="1"/>
            <a:r>
              <a:rPr lang="en-GB" altLang="en-US" sz="1875" dirty="0">
                <a:latin typeface="Arial" charset="0"/>
              </a:rPr>
              <a:t>Race each other to the finish – the quickest time wins!</a:t>
            </a:r>
          </a:p>
          <a:p>
            <a:pPr eaLnBrk="1" hangingPunct="1"/>
            <a:endParaRPr lang="en-GB" altLang="en-US" sz="1875" b="1" dirty="0">
              <a:latin typeface="Arial" charset="0"/>
            </a:endParaRPr>
          </a:p>
          <a:p>
            <a:pPr eaLnBrk="1" hangingPunct="1"/>
            <a:endParaRPr lang="en-GB" altLang="en-US" sz="1875" b="1" dirty="0">
              <a:latin typeface="Arial" charset="0"/>
            </a:endParaRPr>
          </a:p>
          <a:p>
            <a:pPr algn="ctr" eaLnBrk="1" hangingPunct="1"/>
            <a:r>
              <a:rPr lang="en-GB" altLang="en-US" sz="1875" b="1" dirty="0">
                <a:solidFill>
                  <a:srgbClr val="31859C"/>
                </a:solidFill>
                <a:latin typeface="Arial" charset="0"/>
              </a:rPr>
              <a:t>Target level: </a:t>
            </a:r>
            <a:r>
              <a:rPr lang="en-GB" altLang="en-US" sz="1875" b="1" dirty="0">
                <a:latin typeface="Arial" charset="0"/>
              </a:rPr>
              <a:t>USA 1-1: </a:t>
            </a:r>
            <a:r>
              <a:rPr lang="en-GB" altLang="en-US" sz="1875" b="1" i="1" dirty="0">
                <a:latin typeface="Arial" charset="0"/>
              </a:rPr>
              <a:t>Safety First!</a:t>
            </a: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Feel free to pass the controller to another volunteer once you’ve completed the course. Consider your </a:t>
            </a:r>
            <a:r>
              <a:rPr lang="en-GB" altLang="en-US" sz="1875" b="1" dirty="0">
                <a:latin typeface="Arial" charset="0"/>
              </a:rPr>
              <a:t>favourite and least favourite parts of the experience </a:t>
            </a:r>
            <a:r>
              <a:rPr lang="en-GB" altLang="en-US" sz="1875" dirty="0">
                <a:latin typeface="Arial" charset="0"/>
              </a:rPr>
              <a:t>and write them down after playing if you feel the need to.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F0B614-FAFF-456F-9FBE-CDBB87DEC088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0390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36D074C3-9052-41B8-A1F4-73B385F199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"/>
            <a:ext cx="9361040" cy="526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79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600" y="1995686"/>
            <a:ext cx="8686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2DBBD1-7A3A-4F88-8CE0-07DA21612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7" y="266716"/>
            <a:ext cx="3048006" cy="10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5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Text&#10;&#10;Description automatically generated with low confidence">
            <a:extLst>
              <a:ext uri="{FF2B5EF4-FFF2-40B4-BE49-F238E27FC236}">
                <a16:creationId xmlns:a16="http://schemas.microsoft.com/office/drawing/2014/main" id="{8C5A9CD4-1358-45B3-9B65-307C86658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15" name="TextBox 6">
            <a:extLst>
              <a:ext uri="{FF2B5EF4-FFF2-40B4-BE49-F238E27FC236}">
                <a16:creationId xmlns:a16="http://schemas.microsoft.com/office/drawing/2014/main" id="{C52BE02A-823D-4412-A6BD-8883EBD0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02606"/>
            <a:ext cx="8424936" cy="155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EXAMPLE: </a:t>
            </a:r>
            <a:r>
              <a:rPr lang="en-GB" altLang="en-US" sz="2000" b="1" i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Doritos Crash Course</a:t>
            </a:r>
            <a:endParaRPr lang="en-GB" altLang="en-US" sz="2000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b="1" dirty="0">
                <a:solidFill>
                  <a:srgbClr val="31859C"/>
                </a:solidFill>
                <a:latin typeface="Arial" charset="0"/>
              </a:rPr>
              <a:t>CONCLUSIONS</a:t>
            </a: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Any thoughts on the game / points anyone would like to raise?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F0B614-FAFF-456F-9FBE-CDBB87DEC088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864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Text&#10;&#10;Description automatically generated with low confidence">
            <a:extLst>
              <a:ext uri="{FF2B5EF4-FFF2-40B4-BE49-F238E27FC236}">
                <a16:creationId xmlns:a16="http://schemas.microsoft.com/office/drawing/2014/main" id="{8C5A9CD4-1358-45B3-9B65-307C86658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15" name="TextBox 6">
            <a:extLst>
              <a:ext uri="{FF2B5EF4-FFF2-40B4-BE49-F238E27FC236}">
                <a16:creationId xmlns:a16="http://schemas.microsoft.com/office/drawing/2014/main" id="{C52BE02A-823D-4412-A6BD-8883EBD0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02606"/>
            <a:ext cx="8424936" cy="357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EXAMPLE: </a:t>
            </a:r>
            <a:r>
              <a:rPr lang="en-GB" altLang="en-US" sz="2000" b="1" i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Doritos Crash Course</a:t>
            </a:r>
            <a:endParaRPr lang="en-GB" altLang="en-US" sz="2000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b="1" dirty="0">
                <a:solidFill>
                  <a:srgbClr val="31859C"/>
                </a:solidFill>
                <a:latin typeface="Arial" charset="0"/>
              </a:rPr>
              <a:t>CONCLUSIONS</a:t>
            </a: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Engaging with today’s game is considered </a:t>
            </a:r>
            <a:r>
              <a:rPr lang="en-GB" altLang="en-US" sz="1875" i="1" dirty="0">
                <a:latin typeface="Arial" charset="0"/>
              </a:rPr>
              <a:t>primary research</a:t>
            </a:r>
            <a:r>
              <a:rPr lang="en-GB" altLang="en-US" sz="1875" dirty="0">
                <a:latin typeface="Arial" charset="0"/>
              </a:rPr>
              <a:t>.</a:t>
            </a: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Research is essential in University as it is the foundation in which you build all of your ideas and proposals upon. </a:t>
            </a: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endParaRPr lang="en-GB" altLang="en-US" sz="1875" dirty="0">
              <a:latin typeface="Arial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F0B614-FAFF-456F-9FBE-CDBB87DEC088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4681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Text&#10;&#10;Description automatically generated with low confidence">
            <a:extLst>
              <a:ext uri="{FF2B5EF4-FFF2-40B4-BE49-F238E27FC236}">
                <a16:creationId xmlns:a16="http://schemas.microsoft.com/office/drawing/2014/main" id="{8C5A9CD4-1358-45B3-9B65-307C86658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15" name="TextBox 6">
            <a:extLst>
              <a:ext uri="{FF2B5EF4-FFF2-40B4-BE49-F238E27FC236}">
                <a16:creationId xmlns:a16="http://schemas.microsoft.com/office/drawing/2014/main" id="{C52BE02A-823D-4412-A6BD-8883EBD0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02606"/>
            <a:ext cx="8424936" cy="386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EXAMPLE: </a:t>
            </a:r>
            <a:r>
              <a:rPr lang="en-GB" altLang="en-US" sz="2000" b="1" i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Doritos Crash Course</a:t>
            </a:r>
            <a:endParaRPr lang="en-GB" altLang="en-US" sz="2000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b="1" dirty="0">
                <a:solidFill>
                  <a:srgbClr val="31859C"/>
                </a:solidFill>
                <a:latin typeface="Arial" charset="0"/>
              </a:rPr>
              <a:t>CONCLUSIONS</a:t>
            </a: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Engaging with today’s game is considered </a:t>
            </a:r>
            <a:r>
              <a:rPr lang="en-GB" altLang="en-US" sz="1875" i="1" dirty="0">
                <a:latin typeface="Arial" charset="0"/>
              </a:rPr>
              <a:t>primary research</a:t>
            </a:r>
            <a:r>
              <a:rPr lang="en-GB" altLang="en-US" sz="1875" dirty="0">
                <a:latin typeface="Arial" charset="0"/>
              </a:rPr>
              <a:t>.</a:t>
            </a: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Research is essential in University as it is the foundation in which you build all of your ideas and proposals upon. </a:t>
            </a: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It is important to do as much research as possible.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F0B614-FAFF-456F-9FBE-CDBB87DEC088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956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Text&#10;&#10;Description automatically generated with low confidence">
            <a:extLst>
              <a:ext uri="{FF2B5EF4-FFF2-40B4-BE49-F238E27FC236}">
                <a16:creationId xmlns:a16="http://schemas.microsoft.com/office/drawing/2014/main" id="{8C5A9CD4-1358-45B3-9B65-307C86658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sp>
        <p:nvSpPr>
          <p:cNvPr id="15" name="TextBox 6">
            <a:extLst>
              <a:ext uri="{FF2B5EF4-FFF2-40B4-BE49-F238E27FC236}">
                <a16:creationId xmlns:a16="http://schemas.microsoft.com/office/drawing/2014/main" id="{C52BE02A-823D-4412-A6BD-8883EBD0E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02606"/>
            <a:ext cx="8424936" cy="357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EXAMPLE: </a:t>
            </a:r>
            <a:r>
              <a:rPr lang="en-GB" altLang="en-US" sz="2000" b="1" i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Doritos Crash Course</a:t>
            </a:r>
            <a:endParaRPr lang="en-GB" altLang="en-US" sz="2000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b="1" dirty="0">
                <a:solidFill>
                  <a:srgbClr val="31859C"/>
                </a:solidFill>
                <a:latin typeface="Arial" charset="0"/>
              </a:rPr>
              <a:t>CONCLUSIONS</a:t>
            </a: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endParaRPr lang="en-GB" altLang="en-US" sz="1875" dirty="0">
              <a:solidFill>
                <a:schemeClr val="bg1"/>
              </a:solidFill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On this course that can often mean playing games, and writing down your thoughts after you play. Sometimes this is discussed verbally, presented to your cohort, or written up in a report.</a:t>
            </a: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endParaRPr lang="en-GB" altLang="en-US" sz="1875" dirty="0">
              <a:latin typeface="Arial" charset="0"/>
            </a:endParaRPr>
          </a:p>
          <a:p>
            <a:pPr eaLnBrk="1" hangingPunct="1"/>
            <a:r>
              <a:rPr lang="en-GB" altLang="en-US" sz="1875" dirty="0">
                <a:latin typeface="Arial" charset="0"/>
              </a:rPr>
              <a:t>This research and experience can then be used to steer or influence your own design work for levels, characters, ideas, etc.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F0B614-FAFF-456F-9FBE-CDBB87DEC088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3740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600" y="1995686"/>
            <a:ext cx="8686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Us</a:t>
            </a:r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2DBBD1-7A3A-4F88-8CE0-07DA21612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7" y="266716"/>
            <a:ext cx="3048006" cy="10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6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195486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</a:t>
            </a: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altLang="en-US" sz="2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CT</a:t>
            </a:r>
          </a:p>
          <a:p>
            <a:pPr>
              <a:defRPr/>
            </a:pPr>
            <a:endParaRPr lang="en-GB" altLang="en-US" sz="2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 Manager for HNC / HND / BA Computer Games Design</a:t>
            </a:r>
          </a:p>
          <a:p>
            <a:pPr>
              <a:defRPr/>
            </a:pPr>
            <a:endParaRPr lang="en-GB" alt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Rich Morgan</a:t>
            </a:r>
          </a:p>
          <a:p>
            <a:pPr>
              <a:defRPr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richard.morgan1@uwtsd.ac.uk</a:t>
            </a: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altLang="en-US" sz="2000" b="1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 Website</a:t>
            </a:r>
          </a:p>
          <a:p>
            <a:pPr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BA Computer Games Design</a:t>
            </a: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www.uwtsd.ac.uk/ba-computer-games-design</a:t>
            </a: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34E6667C-5D9C-434E-8A36-DADEA8D15D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42" y="4515966"/>
            <a:ext cx="1607846" cy="532197"/>
          </a:xfrm>
          <a:prstGeom prst="rect">
            <a:avLst/>
          </a:prstGeom>
        </p:spPr>
      </p:pic>
      <p:pic>
        <p:nvPicPr>
          <p:cNvPr id="4" name="Picture 3" descr="A person in a white shirt&#10;&#10;Description automatically generated with low confidence">
            <a:extLst>
              <a:ext uri="{FF2B5EF4-FFF2-40B4-BE49-F238E27FC236}">
                <a16:creationId xmlns:a16="http://schemas.microsoft.com/office/drawing/2014/main" id="{E163E075-1BA5-4299-9B71-86C389FC96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0099">
            <a:off x="6468801" y="1639524"/>
            <a:ext cx="2347793" cy="2347793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81EC42-D071-4DB0-8A0A-8953949478C3}"/>
              </a:ext>
            </a:extLst>
          </p:cNvPr>
          <p:cNvSpPr txBox="1"/>
          <p:nvPr/>
        </p:nvSpPr>
        <p:spPr>
          <a:xfrm>
            <a:off x="251520" y="4768865"/>
            <a:ext cx="452812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altLang="en-US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HNC / HND / BA Computer Games Design</a:t>
            </a:r>
            <a:endParaRPr lang="en-GB" altLang="en-US" sz="1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71558064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ad-rm1\RICH PG RESEARCH DOCS 2015\MPhil PRES - Oct 2015\1080_bg_slide 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9"/>
            <a:ext cx="9144000" cy="5164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28600" y="1849923"/>
            <a:ext cx="8686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HNC / HND / BA (Hons)</a:t>
            </a:r>
          </a:p>
          <a:p>
            <a:pPr algn="ctr"/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Computer Games Design</a:t>
            </a:r>
          </a:p>
          <a:p>
            <a:pPr algn="ctr"/>
            <a:r>
              <a:rPr lang="en-GB" sz="2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GB" sz="3000" dirty="0">
                <a:solidFill>
                  <a:srgbClr val="3185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Undergraduate Programmes</a:t>
            </a:r>
          </a:p>
          <a:p>
            <a:pPr algn="ctr"/>
            <a:endParaRPr lang="en-GB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2DBBD1-7A3A-4F88-8CE0-07DA216128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7" y="266716"/>
            <a:ext cx="3048006" cy="10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88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3222</TotalTime>
  <Words>1115</Words>
  <Application>Microsoft Office PowerPoint</Application>
  <PresentationFormat>On-screen Show (16:9)</PresentationFormat>
  <Paragraphs>198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Morgan, Richard William</dc:creator>
  <cp:lastModifiedBy>Richard William Morgan (Applied Computing)</cp:lastModifiedBy>
  <cp:revision>428</cp:revision>
  <dcterms:created xsi:type="dcterms:W3CDTF">2015-10-09T09:26:07Z</dcterms:created>
  <dcterms:modified xsi:type="dcterms:W3CDTF">2022-06-07T16:47:18Z</dcterms:modified>
</cp:coreProperties>
</file>