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5895B-8098-43D4-831B-F423DA314B7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C4C027-CBF8-4CC2-A137-4FD1FE9BB9F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9AF5A-981E-42B6-86BF-A51DF37854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30F4D7-4DE8-4C00-9AC8-E67F175B5A7B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DA763-E88B-4CF6-BA8A-F2C63ABD86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DA564D-237F-403A-A9C2-3EA0B5DE1A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1AF3DD-8474-40C8-B7B2-4EF6E01DD6E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22053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330D2-730D-49B8-8E1C-1277784B6D2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5F64C-CB0A-404E-A5B4-9E25D9CF05B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5E3FDE-0F58-4E90-BC00-37B768BED1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A890AE-A78D-4A99-BDEE-026D43B04A73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F4E24-97BC-46E5-82AC-82B5AE26AC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A14FC-C0A0-48D4-A099-324489E733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11F1029-BD0D-4B46-9475-4C6D177D506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017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8FE08-680C-4605-97AF-37A23D1F68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1B461-505E-4715-AD6E-03F025F6E7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1D7DA-4758-47C3-A6A7-3197869D33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1457D9-A322-4FD6-89CE-BCF2313C980A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EDE64-DDB7-4DAA-BDDC-B9AB14E057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A42FF-2D77-4C3A-B3FA-535C7C9DFD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3C3EE2-CDF0-4AE9-B13D-C7F5105C33F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7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B05DC-150F-4B95-9A77-4514789F426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375E1-FABC-4F1E-9624-22CD7667D99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FEB4A5-250B-4D9A-A517-D04EB44BF8B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A0485A-E1B4-4FDB-8082-0503EC01B6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804D84-9738-46CE-871A-9525A709BC1B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300C5E-0433-426B-BA39-6911D2C31F6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0BD92-779C-4998-B148-3C4F6186B55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F5037B-B16C-4D00-B4BC-0CE67EC1ADA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61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D0968-8070-47A5-8071-7D9EB2901D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B0383D-5EC9-4334-90A1-7B15DF8DE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33DF1-5526-4316-BAAB-0AA9F2F51FC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3369A6-C8E1-4162-8454-51CAE58B305A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0E8723-48C5-4B04-81AC-7EF6B32BEA9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3E3E25-8CFD-4270-9F6D-572081FCBDE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FED483-EE04-49A2-A13B-55A87F1C986B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91BD13-E8FB-444B-8689-A00357A2A1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B5F16-B74F-43D6-8EDC-8B64EAE62D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A5D073-1C6E-4027-92B5-C27E6698E85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64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3DBB8-4282-4553-B68E-DF8043EDFCD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4424F5-FAB5-4A27-966E-E2B0916B70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9A4048-82E9-4F57-A93E-F5E81D82CF46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467009-3A09-45B9-91E3-E8D81F03270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7AB0F1-E849-4248-85A1-44DD351488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EF831B-260B-42B3-AC67-A933D54A9E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99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289E67-8BE8-494E-924A-84D427E84F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EDEB62-4DAD-49A2-8EF0-B37F03F21B4A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A8CA93-6A86-4E9C-945C-566BBD36DA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C5A8D-C031-415D-A8E7-B1BF74AF59D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61C4CF-F2D1-4C35-806A-56743C5152F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138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58AB7-6A54-4DDC-BBCF-3BF30E3EFD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B8429-00E9-4D18-B219-33744B94D0C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AAD10-AE24-4CB0-B235-307F871DA90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7AFBB-AAC5-480D-9E01-0521C6CF880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4DCAAD-A74E-4F19-BA9E-3AEC2A041E7D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EF55B2-DB09-4160-9194-472E04B7FF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CF05A5-A2A2-4B21-B896-5ADFD8830D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3AAA3F-E661-4A0C-8B58-3DA0DE962A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106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72F0-AC3D-470A-9334-889A6B1B71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585762-2F47-4B5A-B237-2AAF5B05DBB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DED996-0DEC-4A1A-898F-3872AFF5D1C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FD9D7-F9AB-4D9A-8282-A77F5AB2295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0ED68A-D54C-4374-AC51-11AE1D5E15E8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74265-1C97-4705-BD22-23126DF8D58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925A-E3BA-49D2-B407-37DBE52E2DB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1ED462-EB31-4821-B870-F5BB3BF0B6D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62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F9E3D-5606-4BA9-80C9-CE8C32F6717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9DD82E-7BC4-42B3-AE5E-34EAA706BA2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2E993-12C0-4703-8DEE-ED768904FE9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FB7C6B-7E6C-420F-A20E-0528ED815D73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BFADB-0827-4897-BEA1-C2465CBA91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20C3C-BA66-4F6F-95FB-D22A5265469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6AFE78-B916-41D1-A00A-59FE88CB90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612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448D75-E587-427A-B472-2964FF30951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E7F4B-78D3-4017-9835-8AAC549DAA9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C44DA-277B-432D-86F2-2D50C8DAE8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ACF16F-BE6B-48AC-9600-40796A442698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8130D-E188-4EC8-8A7C-811D96B07F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44396-213C-4E4B-B4A1-38912C4793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C975E1-FCF6-4290-BBE8-142DA64E34F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453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F9FA89-BD05-4463-AE63-6FE9F7F9768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209024-AAFF-4621-928F-E78EFA3D95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ADC16-1473-4EA5-85B1-8089C9E6AF4B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0293B7F-5080-43FE-8DC8-29EA3657DE6A}" type="datetime1">
              <a:rPr lang="en-GB"/>
              <a:pPr lvl="0"/>
              <a:t>08/06/2019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A054E-02D0-4E82-85F6-80D7C90B80D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30751-1BDC-4D76-B15E-439E584EB9E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D761EE75-DFB5-477B-BE7D-BAB8EF17F04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894DB-AF70-49C5-BD2B-A69505E0BD2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82424" y="1122361"/>
            <a:ext cx="10935090" cy="2387598"/>
          </a:xfrm>
        </p:spPr>
        <p:txBody>
          <a:bodyPr/>
          <a:lstStyle/>
          <a:p>
            <a:pPr lvl="0"/>
            <a:r>
              <a:rPr lang="en-GB" sz="5400"/>
              <a:t>China’s housing views and the modern phenomenon of Ghost Cities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3C03C6-1C6D-4FB8-B422-13B0911E82F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HPHC4002- Presentation</a:t>
            </a:r>
          </a:p>
          <a:p>
            <a:pPr lvl="0"/>
            <a:r>
              <a:rPr lang="en-GB"/>
              <a:t>James Slader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28C536-522E-4B2E-B2D3-B4448C5D7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63" y="3674114"/>
            <a:ext cx="5412891" cy="29105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3F2BDD66-2BD6-48D8-9A76-490A89F75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3" y="3679573"/>
            <a:ext cx="5277130" cy="290511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10321709-1A06-4A43-A038-DA16240ED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326" y="273314"/>
            <a:ext cx="3780266" cy="33077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FF8D7F1E-1403-448E-885E-3182E9EF98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284" y="640025"/>
            <a:ext cx="4954557" cy="232342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>
            <a:extLst>
              <a:ext uri="{FF2B5EF4-FFF2-40B4-BE49-F238E27FC236}">
                <a16:creationId xmlns:a16="http://schemas.microsoft.com/office/drawing/2014/main" id="{5F4C2424-61AC-478D-AF78-5D84DA1BF221}"/>
              </a:ext>
            </a:extLst>
          </p:cNvPr>
          <p:cNvSpPr>
            <a:spLocks noMove="1" noResize="1"/>
          </p:cNvSpPr>
          <p:nvPr/>
        </p:nvSpPr>
        <p:spPr>
          <a:xfrm>
            <a:off x="4261222" y="4577971"/>
            <a:ext cx="7539346" cy="1899830"/>
          </a:xfrm>
          <a:prstGeom prst="rect">
            <a:avLst/>
          </a:prstGeom>
          <a:solidFill>
            <a:srgbClr val="404040"/>
          </a:solidFill>
          <a:ln w="127001" cap="sq">
            <a:solidFill>
              <a:srgbClr val="40404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11410587-1E51-4DB5-AB3A-A148DCBD86CF}"/>
              </a:ext>
            </a:extLst>
          </p:cNvPr>
          <p:cNvSpPr txBox="1"/>
          <p:nvPr/>
        </p:nvSpPr>
        <p:spPr>
          <a:xfrm>
            <a:off x="4603464" y="4741950"/>
            <a:ext cx="6829516" cy="8620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0" b="0" i="0" u="none" strike="noStrike" kern="1200" cap="none" spc="0" baseline="0">
                <a:solidFill>
                  <a:srgbClr val="FFFFFF"/>
                </a:solidFill>
                <a:uFillTx/>
                <a:latin typeface="Calibri Light"/>
              </a:rPr>
              <a:t>What is a Ghost City?</a:t>
            </a:r>
          </a:p>
        </p:txBody>
      </p:sp>
      <p:pic>
        <p:nvPicPr>
          <p:cNvPr id="4" name="Picture 12" descr="A large white building in a city&#10;&#10;Description automatically generated">
            <a:extLst>
              <a:ext uri="{FF2B5EF4-FFF2-40B4-BE49-F238E27FC236}">
                <a16:creationId xmlns:a16="http://schemas.microsoft.com/office/drawing/2014/main" id="{E8309CFC-7A7F-47F3-8EF4-8B2AF3CDF1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855" r="9605" b="1"/>
          <a:stretch>
            <a:fillRect/>
          </a:stretch>
        </p:blipFill>
        <p:spPr>
          <a:xfrm>
            <a:off x="4161105" y="992270"/>
            <a:ext cx="3619725" cy="30530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" descr="A view of a city&#10;&#10;Description automatically generated">
            <a:extLst>
              <a:ext uri="{FF2B5EF4-FFF2-40B4-BE49-F238E27FC236}">
                <a16:creationId xmlns:a16="http://schemas.microsoft.com/office/drawing/2014/main" id="{5560A253-5619-4E8B-9B0A-6E07581B0A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444" r="-4" b="-4"/>
          <a:stretch>
            <a:fillRect/>
          </a:stretch>
        </p:blipFill>
        <p:spPr>
          <a:xfrm>
            <a:off x="377903" y="1230855"/>
            <a:ext cx="3600129" cy="262471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8" descr="A group of people sitting at a beach&#10;&#10;Description automatically generated">
            <a:extLst>
              <a:ext uri="{FF2B5EF4-FFF2-40B4-BE49-F238E27FC236}">
                <a16:creationId xmlns:a16="http://schemas.microsoft.com/office/drawing/2014/main" id="{0092DB56-9253-464E-A8E9-DB70FE73B1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086" r="-7" b="-7"/>
          <a:stretch>
            <a:fillRect/>
          </a:stretch>
        </p:blipFill>
        <p:spPr>
          <a:xfrm>
            <a:off x="8030891" y="837919"/>
            <a:ext cx="3797987" cy="3207413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7" name="Straight Connector 26">
            <a:extLst>
              <a:ext uri="{FF2B5EF4-FFF2-40B4-BE49-F238E27FC236}">
                <a16:creationId xmlns:a16="http://schemas.microsoft.com/office/drawing/2014/main" id="{5F8BB228-FC7E-4047-ABC8-D0250BFD820C}"/>
              </a:ext>
            </a:extLst>
          </p:cNvPr>
          <p:cNvCxnSpPr>
            <a:cxnSpLocks noMove="1" noResize="1"/>
          </p:cNvCxnSpPr>
          <p:nvPr/>
        </p:nvCxnSpPr>
        <p:spPr>
          <a:xfrm>
            <a:off x="4719931" y="5694096"/>
            <a:ext cx="5486400" cy="0"/>
          </a:xfrm>
          <a:prstGeom prst="straightConnector1">
            <a:avLst/>
          </a:prstGeom>
          <a:noFill/>
          <a:ln w="15873" cap="flat">
            <a:solidFill>
              <a:srgbClr val="D9D9D9"/>
            </a:solidFill>
            <a:prstDash val="solid"/>
            <a:miter/>
          </a:ln>
        </p:spPr>
      </p:cxnSp>
      <p:pic>
        <p:nvPicPr>
          <p:cNvPr id="8" name="Picture 10" descr="A view of a city&#10;&#10;Description automatically generated">
            <a:extLst>
              <a:ext uri="{FF2B5EF4-FFF2-40B4-BE49-F238E27FC236}">
                <a16:creationId xmlns:a16="http://schemas.microsoft.com/office/drawing/2014/main" id="{5780FF1D-F976-440C-BD67-09992F501A7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55" r="8139" b="-1"/>
          <a:stretch>
            <a:fillRect/>
          </a:stretch>
        </p:blipFill>
        <p:spPr>
          <a:xfrm>
            <a:off x="823453" y="4525713"/>
            <a:ext cx="2763527" cy="20105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3F3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3615A-0219-499E-9644-F9D38DE553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385069"/>
            <a:ext cx="10923641" cy="1317641"/>
          </a:xfrm>
        </p:spPr>
        <p:txBody>
          <a:bodyPr anchor="b"/>
          <a:lstStyle/>
          <a:p>
            <a:pPr lvl="0"/>
            <a:r>
              <a:rPr lang="en-US" sz="6000">
                <a:solidFill>
                  <a:srgbClr val="FFFFFF"/>
                </a:solidFill>
              </a:rPr>
              <a:t>Residential examples</a:t>
            </a:r>
          </a:p>
        </p:txBody>
      </p:sp>
      <p:pic>
        <p:nvPicPr>
          <p:cNvPr id="3" name="Picture 4" descr="A large building&#10;&#10;Description automatically generated">
            <a:extLst>
              <a:ext uri="{FF2B5EF4-FFF2-40B4-BE49-F238E27FC236}">
                <a16:creationId xmlns:a16="http://schemas.microsoft.com/office/drawing/2014/main" id="{0A9AA589-6A4C-4F33-AC01-DA37CD5498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958" b="2"/>
          <a:stretch>
            <a:fillRect/>
          </a:stretch>
        </p:blipFill>
        <p:spPr>
          <a:xfrm>
            <a:off x="18" y="9"/>
            <a:ext cx="6095975" cy="42525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" descr="A tall building in a city&#10;&#10;Description automatically generated">
            <a:extLst>
              <a:ext uri="{FF2B5EF4-FFF2-40B4-BE49-F238E27FC236}">
                <a16:creationId xmlns:a16="http://schemas.microsoft.com/office/drawing/2014/main" id="{5549F4C4-63CF-42C7-9DE2-465CC0143D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93" r="16285" b="-1"/>
          <a:stretch>
            <a:fillRect/>
          </a:stretch>
        </p:blipFill>
        <p:spPr>
          <a:xfrm>
            <a:off x="6096003" y="-676"/>
            <a:ext cx="6096003" cy="4253212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5" name="Straight Connector 11">
            <a:extLst>
              <a:ext uri="{FF2B5EF4-FFF2-40B4-BE49-F238E27FC236}">
                <a16:creationId xmlns:a16="http://schemas.microsoft.com/office/drawing/2014/main" id="{9146F742-0C50-46C8-BDA1-EC3EA79B02CF}"/>
              </a:ext>
            </a:extLst>
          </p:cNvPr>
          <p:cNvCxnSpPr>
            <a:cxnSpLocks noMove="1" noResize="1"/>
          </p:cNvCxnSpPr>
          <p:nvPr/>
        </p:nvCxnSpPr>
        <p:spPr>
          <a:xfrm>
            <a:off x="6096003" y="-676"/>
            <a:ext cx="0" cy="4242815"/>
          </a:xfrm>
          <a:prstGeom prst="straightConnector1">
            <a:avLst/>
          </a:prstGeom>
          <a:noFill/>
          <a:ln w="101598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6" name="Straight Connector 13">
            <a:extLst>
              <a:ext uri="{FF2B5EF4-FFF2-40B4-BE49-F238E27FC236}">
                <a16:creationId xmlns:a16="http://schemas.microsoft.com/office/drawing/2014/main" id="{16D36D69-940C-4FED-A2BC-74732858F244}"/>
              </a:ext>
            </a:extLst>
          </p:cNvPr>
          <p:cNvCxnSpPr>
            <a:cxnSpLocks noMove="1" noResize="1"/>
          </p:cNvCxnSpPr>
          <p:nvPr/>
        </p:nvCxnSpPr>
        <p:spPr>
          <a:xfrm>
            <a:off x="0" y="4242139"/>
            <a:ext cx="12191996" cy="0"/>
          </a:xfrm>
          <a:prstGeom prst="straightConnector1">
            <a:avLst/>
          </a:prstGeom>
          <a:noFill/>
          <a:ln w="101598" cap="flat">
            <a:solidFill>
              <a:srgbClr val="FFFFFF"/>
            </a:solidFill>
            <a:prstDash val="solid"/>
            <a:miter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3F3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10476-78BE-43E3-A3B0-B5B1F9CF44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385069"/>
            <a:ext cx="10923641" cy="1317641"/>
          </a:xfrm>
        </p:spPr>
        <p:txBody>
          <a:bodyPr anchor="b"/>
          <a:lstStyle/>
          <a:p>
            <a:pPr lvl="0"/>
            <a:r>
              <a:rPr lang="en-US" sz="6000">
                <a:solidFill>
                  <a:srgbClr val="FFFFFF"/>
                </a:solidFill>
              </a:rPr>
              <a:t>Financial examples</a:t>
            </a:r>
          </a:p>
        </p:txBody>
      </p:sp>
      <p:pic>
        <p:nvPicPr>
          <p:cNvPr id="3" name="Picture 6" descr="A view of a city&#10;&#10;Description automatically generated">
            <a:extLst>
              <a:ext uri="{FF2B5EF4-FFF2-40B4-BE49-F238E27FC236}">
                <a16:creationId xmlns:a16="http://schemas.microsoft.com/office/drawing/2014/main" id="{3A0E5A3E-6387-4726-9D61-B4A6EEE3F1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63" r="1295" b="2"/>
          <a:stretch>
            <a:fillRect/>
          </a:stretch>
        </p:blipFill>
        <p:spPr>
          <a:xfrm>
            <a:off x="18" y="9"/>
            <a:ext cx="6095975" cy="42525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4" descr="A view of a city&#10;&#10;Description automatically generated">
            <a:extLst>
              <a:ext uri="{FF2B5EF4-FFF2-40B4-BE49-F238E27FC236}">
                <a16:creationId xmlns:a16="http://schemas.microsoft.com/office/drawing/2014/main" id="{E2629E25-9014-46B8-A060-20A5E37910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789" r="2589" b="-1"/>
          <a:stretch>
            <a:fillRect/>
          </a:stretch>
        </p:blipFill>
        <p:spPr>
          <a:xfrm>
            <a:off x="6096003" y="-676"/>
            <a:ext cx="6096003" cy="4253212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5" name="Straight Connector 11">
            <a:extLst>
              <a:ext uri="{FF2B5EF4-FFF2-40B4-BE49-F238E27FC236}">
                <a16:creationId xmlns:a16="http://schemas.microsoft.com/office/drawing/2014/main" id="{FD9DE117-22F3-4CC3-9FE9-484C569E7191}"/>
              </a:ext>
            </a:extLst>
          </p:cNvPr>
          <p:cNvCxnSpPr>
            <a:cxnSpLocks noMove="1" noResize="1"/>
          </p:cNvCxnSpPr>
          <p:nvPr/>
        </p:nvCxnSpPr>
        <p:spPr>
          <a:xfrm>
            <a:off x="6096003" y="-676"/>
            <a:ext cx="0" cy="4242815"/>
          </a:xfrm>
          <a:prstGeom prst="straightConnector1">
            <a:avLst/>
          </a:prstGeom>
          <a:noFill/>
          <a:ln w="101598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6" name="Straight Connector 13">
            <a:extLst>
              <a:ext uri="{FF2B5EF4-FFF2-40B4-BE49-F238E27FC236}">
                <a16:creationId xmlns:a16="http://schemas.microsoft.com/office/drawing/2014/main" id="{ED68E613-3C32-474E-90E4-4EB0E33683DC}"/>
              </a:ext>
            </a:extLst>
          </p:cNvPr>
          <p:cNvCxnSpPr>
            <a:cxnSpLocks noMove="1" noResize="1"/>
          </p:cNvCxnSpPr>
          <p:nvPr/>
        </p:nvCxnSpPr>
        <p:spPr>
          <a:xfrm>
            <a:off x="0" y="4242139"/>
            <a:ext cx="12191996" cy="0"/>
          </a:xfrm>
          <a:prstGeom prst="straightConnector1">
            <a:avLst/>
          </a:prstGeom>
          <a:noFill/>
          <a:ln w="101598" cap="flat">
            <a:solidFill>
              <a:srgbClr val="FFFFFF"/>
            </a:solidFill>
            <a:prstDash val="solid"/>
            <a:miter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large city landscape&#10;&#10;Description automatically generated">
            <a:extLst>
              <a:ext uri="{FF2B5EF4-FFF2-40B4-BE49-F238E27FC236}">
                <a16:creationId xmlns:a16="http://schemas.microsoft.com/office/drawing/2014/main" id="{4AC0AC81-0FFC-49F0-86B8-B96BC11E8D6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t="14474"/>
          <a:stretch>
            <a:fillRect/>
          </a:stretch>
        </p:blipFill>
        <p:spPr>
          <a:xfrm>
            <a:off x="0" y="-9"/>
            <a:ext cx="12191996" cy="685596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904562E-979C-414C-8B34-B7713388DE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72448" y="3794339"/>
            <a:ext cx="5319430" cy="1922251"/>
          </a:xfrm>
        </p:spPr>
        <p:txBody>
          <a:bodyPr anchor="t"/>
          <a:lstStyle/>
          <a:p>
            <a:pPr lvl="0"/>
            <a:r>
              <a:rPr lang="en-US" sz="4800">
                <a:solidFill>
                  <a:srgbClr val="FFFFFF"/>
                </a:solidFill>
              </a:rPr>
              <a:t>Future</a:t>
            </a:r>
          </a:p>
        </p:txBody>
      </p:sp>
      <p:sp>
        <p:nvSpPr>
          <p:cNvPr id="4" name="Freeform: Shape 13">
            <a:extLst>
              <a:ext uri="{FF2B5EF4-FFF2-40B4-BE49-F238E27FC236}">
                <a16:creationId xmlns:a16="http://schemas.microsoft.com/office/drawing/2014/main" id="{64661720-BE9D-4D22-939D-392E90187A52}"/>
              </a:ext>
            </a:extLst>
          </p:cNvPr>
          <p:cNvSpPr>
            <a:spLocks noMove="1" noResize="1"/>
          </p:cNvSpPr>
          <p:nvPr/>
        </p:nvSpPr>
        <p:spPr>
          <a:xfrm>
            <a:off x="0" y="483461"/>
            <a:ext cx="5444264" cy="63745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5444264"/>
              <a:gd name="f7" fmla="val 6374535"/>
              <a:gd name="f8" fmla="val 2098246"/>
              <a:gd name="f9" fmla="val 3946201"/>
              <a:gd name="f10" fmla="val 1498063"/>
              <a:gd name="f11" fmla="val 3346018"/>
              <a:gd name="f12" fmla="val 4616487"/>
              <a:gd name="f13" fmla="val 4736195"/>
              <a:gd name="f14" fmla="val 5721578"/>
              <a:gd name="f15" fmla="val 3693157"/>
              <a:gd name="f16" fmla="val 6288190"/>
              <a:gd name="f17" fmla="val 3513916"/>
              <a:gd name="f18" fmla="val 674773"/>
              <a:gd name="f19" fmla="val 432743"/>
              <a:gd name="f20" fmla="val 6248727"/>
              <a:gd name="f21" fmla="val 351001"/>
              <a:gd name="f22" fmla="val 6201724"/>
              <a:gd name="f23" fmla="val 271431"/>
              <a:gd name="f24" fmla="val 6151368"/>
              <a:gd name="f25" fmla="val 194223"/>
              <a:gd name="f26" fmla="val 6097845"/>
              <a:gd name="f27" fmla="val 5950784"/>
              <a:gd name="f28" fmla="val 741253"/>
              <a:gd name="f29" fmla="val 194222"/>
              <a:gd name="f30" fmla="val 594191"/>
              <a:gd name="f31" fmla="val 734681"/>
              <a:gd name="f32" fmla="val 219535"/>
              <a:gd name="f33" fmla="val 1390826"/>
              <a:gd name="f34" fmla="+- 0 0 -90"/>
              <a:gd name="f35" fmla="*/ f3 1 5444264"/>
              <a:gd name="f36" fmla="*/ f4 1 6374535"/>
              <a:gd name="f37" fmla="+- f7 0 f5"/>
              <a:gd name="f38" fmla="+- f6 0 f5"/>
              <a:gd name="f39" fmla="*/ f34 f0 1"/>
              <a:gd name="f40" fmla="*/ f38 1 5444264"/>
              <a:gd name="f41" fmla="*/ f37 1 6374535"/>
              <a:gd name="f42" fmla="*/ 2098246 f38 1"/>
              <a:gd name="f43" fmla="*/ 0 f37 1"/>
              <a:gd name="f44" fmla="*/ 5444264 f38 1"/>
              <a:gd name="f45" fmla="*/ 3346018 f37 1"/>
              <a:gd name="f46" fmla="*/ 3693157 f38 1"/>
              <a:gd name="f47" fmla="*/ 6288190 f37 1"/>
              <a:gd name="f48" fmla="*/ 3513916 f38 1"/>
              <a:gd name="f49" fmla="*/ 6374535 f37 1"/>
              <a:gd name="f50" fmla="*/ 674773 f38 1"/>
              <a:gd name="f51" fmla="*/ 432743 f38 1"/>
              <a:gd name="f52" fmla="*/ 6248727 f37 1"/>
              <a:gd name="f53" fmla="*/ 194223 f38 1"/>
              <a:gd name="f54" fmla="*/ 6097845 f37 1"/>
              <a:gd name="f55" fmla="*/ 0 f38 1"/>
              <a:gd name="f56" fmla="*/ 5950784 f37 1"/>
              <a:gd name="f57" fmla="*/ 741253 f37 1"/>
              <a:gd name="f58" fmla="*/ 194222 f38 1"/>
              <a:gd name="f59" fmla="*/ 594191 f37 1"/>
              <a:gd name="f60" fmla="*/ f39 1 f2"/>
              <a:gd name="f61" fmla="*/ f42 1 5444264"/>
              <a:gd name="f62" fmla="*/ f43 1 6374535"/>
              <a:gd name="f63" fmla="*/ f44 1 5444264"/>
              <a:gd name="f64" fmla="*/ f45 1 6374535"/>
              <a:gd name="f65" fmla="*/ f46 1 5444264"/>
              <a:gd name="f66" fmla="*/ f47 1 6374535"/>
              <a:gd name="f67" fmla="*/ f48 1 5444264"/>
              <a:gd name="f68" fmla="*/ f49 1 6374535"/>
              <a:gd name="f69" fmla="*/ f50 1 5444264"/>
              <a:gd name="f70" fmla="*/ f51 1 5444264"/>
              <a:gd name="f71" fmla="*/ f52 1 6374535"/>
              <a:gd name="f72" fmla="*/ f53 1 5444264"/>
              <a:gd name="f73" fmla="*/ f54 1 6374535"/>
              <a:gd name="f74" fmla="*/ f55 1 5444264"/>
              <a:gd name="f75" fmla="*/ f56 1 6374535"/>
              <a:gd name="f76" fmla="*/ f57 1 6374535"/>
              <a:gd name="f77" fmla="*/ f58 1 5444264"/>
              <a:gd name="f78" fmla="*/ f59 1 6374535"/>
              <a:gd name="f79" fmla="*/ f5 1 f40"/>
              <a:gd name="f80" fmla="*/ f6 1 f40"/>
              <a:gd name="f81" fmla="*/ f5 1 f41"/>
              <a:gd name="f82" fmla="*/ f7 1 f41"/>
              <a:gd name="f83" fmla="+- f60 0 f1"/>
              <a:gd name="f84" fmla="*/ f61 1 f40"/>
              <a:gd name="f85" fmla="*/ f62 1 f41"/>
              <a:gd name="f86" fmla="*/ f63 1 f40"/>
              <a:gd name="f87" fmla="*/ f64 1 f41"/>
              <a:gd name="f88" fmla="*/ f65 1 f40"/>
              <a:gd name="f89" fmla="*/ f66 1 f41"/>
              <a:gd name="f90" fmla="*/ f67 1 f40"/>
              <a:gd name="f91" fmla="*/ f68 1 f41"/>
              <a:gd name="f92" fmla="*/ f69 1 f40"/>
              <a:gd name="f93" fmla="*/ f70 1 f40"/>
              <a:gd name="f94" fmla="*/ f71 1 f41"/>
              <a:gd name="f95" fmla="*/ f72 1 f40"/>
              <a:gd name="f96" fmla="*/ f73 1 f41"/>
              <a:gd name="f97" fmla="*/ f74 1 f40"/>
              <a:gd name="f98" fmla="*/ f75 1 f41"/>
              <a:gd name="f99" fmla="*/ f76 1 f41"/>
              <a:gd name="f100" fmla="*/ f77 1 f40"/>
              <a:gd name="f101" fmla="*/ f78 1 f41"/>
              <a:gd name="f102" fmla="*/ f79 f35 1"/>
              <a:gd name="f103" fmla="*/ f80 f35 1"/>
              <a:gd name="f104" fmla="*/ f82 f36 1"/>
              <a:gd name="f105" fmla="*/ f81 f36 1"/>
              <a:gd name="f106" fmla="*/ f84 f35 1"/>
              <a:gd name="f107" fmla="*/ f85 f36 1"/>
              <a:gd name="f108" fmla="*/ f86 f35 1"/>
              <a:gd name="f109" fmla="*/ f87 f36 1"/>
              <a:gd name="f110" fmla="*/ f88 f35 1"/>
              <a:gd name="f111" fmla="*/ f89 f36 1"/>
              <a:gd name="f112" fmla="*/ f90 f35 1"/>
              <a:gd name="f113" fmla="*/ f91 f36 1"/>
              <a:gd name="f114" fmla="*/ f92 f35 1"/>
              <a:gd name="f115" fmla="*/ f93 f35 1"/>
              <a:gd name="f116" fmla="*/ f94 f36 1"/>
              <a:gd name="f117" fmla="*/ f95 f35 1"/>
              <a:gd name="f118" fmla="*/ f96 f36 1"/>
              <a:gd name="f119" fmla="*/ f97 f35 1"/>
              <a:gd name="f120" fmla="*/ f98 f36 1"/>
              <a:gd name="f121" fmla="*/ f99 f36 1"/>
              <a:gd name="f122" fmla="*/ f100 f35 1"/>
              <a:gd name="f123" fmla="*/ f101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83">
                <a:pos x="f106" y="f107"/>
              </a:cxn>
              <a:cxn ang="f83">
                <a:pos x="f108" y="f109"/>
              </a:cxn>
              <a:cxn ang="f83">
                <a:pos x="f110" y="f111"/>
              </a:cxn>
              <a:cxn ang="f83">
                <a:pos x="f112" y="f113"/>
              </a:cxn>
              <a:cxn ang="f83">
                <a:pos x="f114" y="f113"/>
              </a:cxn>
              <a:cxn ang="f83">
                <a:pos x="f115" y="f116"/>
              </a:cxn>
              <a:cxn ang="f83">
                <a:pos x="f117" y="f118"/>
              </a:cxn>
              <a:cxn ang="f83">
                <a:pos x="f119" y="f120"/>
              </a:cxn>
              <a:cxn ang="f83">
                <a:pos x="f119" y="f121"/>
              </a:cxn>
              <a:cxn ang="f83">
                <a:pos x="f122" y="f123"/>
              </a:cxn>
              <a:cxn ang="f83">
                <a:pos x="f106" y="f107"/>
              </a:cxn>
            </a:cxnLst>
            <a:rect l="f102" t="f105" r="f103" b="f104"/>
            <a:pathLst>
              <a:path w="5444264" h="6374535">
                <a:moveTo>
                  <a:pt x="f8" y="f5"/>
                </a:moveTo>
                <a:cubicBezTo>
                  <a:pt x="f9" y="f5"/>
                  <a:pt x="f6" y="f10"/>
                  <a:pt x="f6" y="f11"/>
                </a:cubicBezTo>
                <a:cubicBezTo>
                  <a:pt x="f6" y="f12"/>
                  <a:pt x="f13" y="f14"/>
                  <a:pt x="f15" y="f16"/>
                </a:cubicBezTo>
                <a:lnTo>
                  <a:pt x="f17" y="f7"/>
                </a:lnTo>
                <a:lnTo>
                  <a:pt x="f18" y="f7"/>
                </a:lnTo>
                <a:lnTo>
                  <a:pt x="f19" y="f20"/>
                </a:lnTo>
                <a:cubicBezTo>
                  <a:pt x="f21" y="f22"/>
                  <a:pt x="f23" y="f24"/>
                  <a:pt x="f25" y="f26"/>
                </a:cubicBezTo>
                <a:lnTo>
                  <a:pt x="f5" y="f27"/>
                </a:lnTo>
                <a:lnTo>
                  <a:pt x="f5" y="f28"/>
                </a:lnTo>
                <a:lnTo>
                  <a:pt x="f29" y="f30"/>
                </a:lnTo>
                <a:cubicBezTo>
                  <a:pt x="f31" y="f32"/>
                  <a:pt x="f33" y="f5"/>
                  <a:pt x="f8" y="f5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5" name="Picture 6" descr="A view of a city with tall buildings in the background&#10;&#10;Description automatically generated">
            <a:extLst>
              <a:ext uri="{FF2B5EF4-FFF2-40B4-BE49-F238E27FC236}">
                <a16:creationId xmlns:a16="http://schemas.microsoft.com/office/drawing/2014/main" id="{E4D98B72-1021-4E61-9D5A-9B27C2E0D0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76" r="29575"/>
          <a:stretch>
            <a:fillRect/>
          </a:stretch>
        </p:blipFill>
        <p:spPr>
          <a:xfrm>
            <a:off x="18" y="647376"/>
            <a:ext cx="5280339" cy="621063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221F92DE-56BD-458A-8611-8C340C5D1FF6}"/>
              </a:ext>
            </a:extLst>
          </p:cNvPr>
          <p:cNvSpPr>
            <a:spLocks noMove="1" noResize="1"/>
          </p:cNvSpPr>
          <p:nvPr/>
        </p:nvSpPr>
        <p:spPr>
          <a:xfrm>
            <a:off x="5341833" y="0"/>
            <a:ext cx="4480560" cy="251399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4480560"/>
              <a:gd name="f7" fmla="val 2513993"/>
              <a:gd name="f8" fmla="val 18382"/>
              <a:gd name="f9" fmla="val 4462178"/>
              <a:gd name="f10" fmla="val 4468994"/>
              <a:gd name="f11" fmla="val 44657"/>
              <a:gd name="f12" fmla="val 4476642"/>
              <a:gd name="f13" fmla="val 119969"/>
              <a:gd name="f14" fmla="val 196384"/>
              <a:gd name="f15" fmla="val 273713"/>
              <a:gd name="f16" fmla="val 1510985"/>
              <a:gd name="f17" fmla="val 3477552"/>
              <a:gd name="f18" fmla="val 2240280"/>
              <a:gd name="f19" fmla="val 1003008"/>
              <a:gd name="f20" fmla="val 3918"/>
              <a:gd name="f21" fmla="val 11567"/>
              <a:gd name="f22" fmla="+- 0 0 -90"/>
              <a:gd name="f23" fmla="*/ f3 1 4480560"/>
              <a:gd name="f24" fmla="*/ f4 1 2513993"/>
              <a:gd name="f25" fmla="+- f7 0 f5"/>
              <a:gd name="f26" fmla="+- f6 0 f5"/>
              <a:gd name="f27" fmla="*/ f22 f0 1"/>
              <a:gd name="f28" fmla="*/ f26 1 4480560"/>
              <a:gd name="f29" fmla="*/ f25 1 2513993"/>
              <a:gd name="f30" fmla="*/ 18382 f26 1"/>
              <a:gd name="f31" fmla="*/ 0 f25 1"/>
              <a:gd name="f32" fmla="*/ 4462178 f26 1"/>
              <a:gd name="f33" fmla="*/ 4468994 f26 1"/>
              <a:gd name="f34" fmla="*/ 44657 f25 1"/>
              <a:gd name="f35" fmla="*/ 4480560 f26 1"/>
              <a:gd name="f36" fmla="*/ 273713 f25 1"/>
              <a:gd name="f37" fmla="*/ 2240280 f26 1"/>
              <a:gd name="f38" fmla="*/ 2513993 f25 1"/>
              <a:gd name="f39" fmla="*/ 0 f26 1"/>
              <a:gd name="f40" fmla="*/ 11567 f26 1"/>
              <a:gd name="f41" fmla="*/ f27 1 f2"/>
              <a:gd name="f42" fmla="*/ f30 1 4480560"/>
              <a:gd name="f43" fmla="*/ f31 1 2513993"/>
              <a:gd name="f44" fmla="*/ f32 1 4480560"/>
              <a:gd name="f45" fmla="*/ f33 1 4480560"/>
              <a:gd name="f46" fmla="*/ f34 1 2513993"/>
              <a:gd name="f47" fmla="*/ f35 1 4480560"/>
              <a:gd name="f48" fmla="*/ f36 1 2513993"/>
              <a:gd name="f49" fmla="*/ f37 1 4480560"/>
              <a:gd name="f50" fmla="*/ f38 1 2513993"/>
              <a:gd name="f51" fmla="*/ f39 1 4480560"/>
              <a:gd name="f52" fmla="*/ f40 1 4480560"/>
              <a:gd name="f53" fmla="*/ f5 1 f28"/>
              <a:gd name="f54" fmla="*/ f6 1 f28"/>
              <a:gd name="f55" fmla="*/ f5 1 f29"/>
              <a:gd name="f56" fmla="*/ f7 1 f29"/>
              <a:gd name="f57" fmla="+- f41 0 f1"/>
              <a:gd name="f58" fmla="*/ f42 1 f28"/>
              <a:gd name="f59" fmla="*/ f43 1 f29"/>
              <a:gd name="f60" fmla="*/ f44 1 f28"/>
              <a:gd name="f61" fmla="*/ f45 1 f28"/>
              <a:gd name="f62" fmla="*/ f46 1 f29"/>
              <a:gd name="f63" fmla="*/ f47 1 f28"/>
              <a:gd name="f64" fmla="*/ f48 1 f29"/>
              <a:gd name="f65" fmla="*/ f49 1 f28"/>
              <a:gd name="f66" fmla="*/ f50 1 f29"/>
              <a:gd name="f67" fmla="*/ f51 1 f28"/>
              <a:gd name="f68" fmla="*/ f52 1 f28"/>
              <a:gd name="f69" fmla="*/ f53 f23 1"/>
              <a:gd name="f70" fmla="*/ f54 f23 1"/>
              <a:gd name="f71" fmla="*/ f56 f24 1"/>
              <a:gd name="f72" fmla="*/ f55 f24 1"/>
              <a:gd name="f73" fmla="*/ f58 f23 1"/>
              <a:gd name="f74" fmla="*/ f59 f24 1"/>
              <a:gd name="f75" fmla="*/ f60 f23 1"/>
              <a:gd name="f76" fmla="*/ f61 f23 1"/>
              <a:gd name="f77" fmla="*/ f62 f24 1"/>
              <a:gd name="f78" fmla="*/ f63 f23 1"/>
              <a:gd name="f79" fmla="*/ f64 f24 1"/>
              <a:gd name="f80" fmla="*/ f65 f23 1"/>
              <a:gd name="f81" fmla="*/ f66 f24 1"/>
              <a:gd name="f82" fmla="*/ f67 f23 1"/>
              <a:gd name="f83" fmla="*/ f68 f23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7">
                <a:pos x="f73" y="f74"/>
              </a:cxn>
              <a:cxn ang="f57">
                <a:pos x="f75" y="f74"/>
              </a:cxn>
              <a:cxn ang="f57">
                <a:pos x="f76" y="f77"/>
              </a:cxn>
              <a:cxn ang="f57">
                <a:pos x="f78" y="f79"/>
              </a:cxn>
              <a:cxn ang="f57">
                <a:pos x="f80" y="f81"/>
              </a:cxn>
              <a:cxn ang="f57">
                <a:pos x="f82" y="f79"/>
              </a:cxn>
              <a:cxn ang="f57">
                <a:pos x="f83" y="f77"/>
              </a:cxn>
            </a:cxnLst>
            <a:rect l="f69" t="f72" r="f70" b="f71"/>
            <a:pathLst>
              <a:path w="4480560" h="2513993">
                <a:moveTo>
                  <a:pt x="f8" y="f5"/>
                </a:moveTo>
                <a:lnTo>
                  <a:pt x="f9" y="f5"/>
                </a:lnTo>
                <a:lnTo>
                  <a:pt x="f10" y="f11"/>
                </a:lnTo>
                <a:cubicBezTo>
                  <a:pt x="f12" y="f13"/>
                  <a:pt x="f6" y="f14"/>
                  <a:pt x="f6" y="f15"/>
                </a:cubicBezTo>
                <a:cubicBezTo>
                  <a:pt x="f6" y="f16"/>
                  <a:pt x="f17" y="f7"/>
                  <a:pt x="f18" y="f7"/>
                </a:cubicBezTo>
                <a:cubicBezTo>
                  <a:pt x="f19" y="f7"/>
                  <a:pt x="f5" y="f16"/>
                  <a:pt x="f5" y="f15"/>
                </a:cubicBezTo>
                <a:cubicBezTo>
                  <a:pt x="f5" y="f14"/>
                  <a:pt x="f20" y="f13"/>
                  <a:pt x="f21" y="f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7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B5F6228A-A8E2-4F32-B355-1F664C48836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09" b="2"/>
          <a:stretch>
            <a:fillRect/>
          </a:stretch>
        </p:blipFill>
        <p:spPr>
          <a:xfrm>
            <a:off x="5506425" y="9"/>
            <a:ext cx="4151376" cy="23494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25</Words>
  <Application>Microsoft Office PowerPoint</Application>
  <PresentationFormat>Widescreen</PresentationFormat>
  <Paragraphs>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China’s housing views and the modern phenomenon of Ghost Cities</vt:lpstr>
      <vt:lpstr>PowerPoint Presentation</vt:lpstr>
      <vt:lpstr>PowerPoint Presentation</vt:lpstr>
      <vt:lpstr>Residential examples</vt:lpstr>
      <vt:lpstr>Financial examples</vt:lpstr>
      <vt:lpstr>Future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China’s Ghost Cities</dc:title>
  <dc:creator>James Slader (1800155)</dc:creator>
  <cp:lastModifiedBy>James</cp:lastModifiedBy>
  <cp:revision>5</cp:revision>
  <dcterms:created xsi:type="dcterms:W3CDTF">2019-05-26T13:27:03Z</dcterms:created>
  <dcterms:modified xsi:type="dcterms:W3CDTF">2019-06-08T17:37:17Z</dcterms:modified>
</cp:coreProperties>
</file>