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4"/>
  </p:notesMasterIdLst>
  <p:sldIdLst>
    <p:sldId id="256" r:id="rId2"/>
    <p:sldId id="260" r:id="rId3"/>
    <p:sldId id="263" r:id="rId4"/>
    <p:sldId id="266" r:id="rId5"/>
    <p:sldId id="270" r:id="rId6"/>
    <p:sldId id="271" r:id="rId7"/>
    <p:sldId id="272" r:id="rId8"/>
    <p:sldId id="273" r:id="rId9"/>
    <p:sldId id="274" r:id="rId10"/>
    <p:sldId id="275" r:id="rId11"/>
    <p:sldId id="276" r:id="rId12"/>
    <p:sldId id="277" r:id="rId13"/>
  </p:sldIdLst>
  <p:sldSz cx="12192000" cy="6858000"/>
  <p:notesSz cx="12192000" cy="6858000"/>
  <p:defaultTextStyle>
    <a:defPPr>
      <a:defRPr kern="0"/>
    </a:def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1809" autoAdjust="0"/>
  </p:normalViewPr>
  <p:slideViewPr>
    <p:cSldViewPr>
      <p:cViewPr varScale="1">
        <p:scale>
          <a:sx n="48" d="100"/>
          <a:sy n="48" d="100"/>
        </p:scale>
        <p:origin x="1340" y="44"/>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5283200" cy="3444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6905625" y="0"/>
            <a:ext cx="5283200" cy="344488"/>
          </a:xfrm>
          <a:prstGeom prst="rect">
            <a:avLst/>
          </a:prstGeom>
        </p:spPr>
        <p:txBody>
          <a:bodyPr vert="horz" lIns="91440" tIns="45720" rIns="91440" bIns="45720" rtlCol="0"/>
          <a:lstStyle>
            <a:lvl1pPr algn="r">
              <a:defRPr sz="1200"/>
            </a:lvl1pPr>
          </a:lstStyle>
          <a:p>
            <a:fld id="{3C7E3B51-96F3-4654-821C-F295AE59D712}" type="datetimeFigureOut">
              <a:rPr lang="en-US" smtClean="0"/>
              <a:t>11/10/2025</a:t>
            </a:fld>
            <a:endParaRPr lang="en-US"/>
          </a:p>
        </p:txBody>
      </p:sp>
      <p:sp>
        <p:nvSpPr>
          <p:cNvPr id="4" name="Slide Image Placeholder 3"/>
          <p:cNvSpPr>
            <a:spLocks noGrp="1" noRot="1" noChangeAspect="1"/>
          </p:cNvSpPr>
          <p:nvPr>
            <p:ph type="sldImg" idx="2"/>
          </p:nvPr>
        </p:nvSpPr>
        <p:spPr>
          <a:xfrm>
            <a:off x="4038600" y="857250"/>
            <a:ext cx="4114800" cy="23145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1219200" y="3300413"/>
            <a:ext cx="9753600" cy="2700337"/>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6513513"/>
            <a:ext cx="5283200" cy="3444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6905625" y="6513513"/>
            <a:ext cx="5283200" cy="344487"/>
          </a:xfrm>
          <a:prstGeom prst="rect">
            <a:avLst/>
          </a:prstGeom>
        </p:spPr>
        <p:txBody>
          <a:bodyPr vert="horz" lIns="91440" tIns="45720" rIns="91440" bIns="45720" rtlCol="0" anchor="b"/>
          <a:lstStyle>
            <a:lvl1pPr algn="r">
              <a:defRPr sz="1200"/>
            </a:lvl1pPr>
          </a:lstStyle>
          <a:p>
            <a:fld id="{8AB0038E-8F2D-410E-BFB1-883AE9DE8BEC}" type="slidenum">
              <a:rPr lang="en-US" smtClean="0"/>
              <a:t>‹#›</a:t>
            </a:fld>
            <a:endParaRPr lang="en-US"/>
          </a:p>
        </p:txBody>
      </p:sp>
    </p:spTree>
    <p:extLst>
      <p:ext uri="{BB962C8B-B14F-4D97-AF65-F5344CB8AC3E}">
        <p14:creationId xmlns:p14="http://schemas.microsoft.com/office/powerpoint/2010/main" val="296254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smtClean="0">
                <a:solidFill>
                  <a:schemeClr val="tx1"/>
                </a:solidFill>
                <a:effectLst/>
                <a:latin typeface="+mn-lt"/>
                <a:ea typeface="+mn-ea"/>
                <a:cs typeface="+mn-cs"/>
              </a:rPr>
              <a:t>Welcome to my presentation on a personal SWOT analysis tailored to my development as an aspiring social care worker in the UK. This analysis supports strategic planning for employability in the health and social care field, aligning with module learning outcomes such as understanding required skills, demonstrating readiness through self-assessment, and establishing goals with an action plan. I'll cover my strengths, weaknesses, opportunities, threats, and strategies to leverage them, drawing from practical examples. </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1</a:t>
            </a:fld>
            <a:endParaRPr lang="en-US"/>
          </a:p>
        </p:txBody>
      </p:sp>
    </p:spTree>
    <p:extLst>
      <p:ext uri="{BB962C8B-B14F-4D97-AF65-F5344CB8AC3E}">
        <p14:creationId xmlns:p14="http://schemas.microsoft.com/office/powerpoint/2010/main" val="863650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Speaker 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SWOT analysis is a strategic tool to evaluate internal and external factors for personal development. In health and social care, it helps identify skills for effective work, like empathy and communication, while addressing gaps. My analysis is based on self-reflection as a student with volunteer experience in care homes. It will inform my action plan for employability, ensuring I meet sector demands like patient-centered care. </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2</a:t>
            </a:fld>
            <a:endParaRPr lang="en-US"/>
          </a:p>
        </p:txBody>
      </p:sp>
    </p:spTree>
    <p:extLst>
      <p:ext uri="{BB962C8B-B14F-4D97-AF65-F5344CB8AC3E}">
        <p14:creationId xmlns:p14="http://schemas.microsoft.com/office/powerpoint/2010/main" val="33143532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My strengths stem from volunteer work and studies. For instance, empathy allows me to connect with vulnerable individuals, as seen when I supported elderly residents during group activities, fostering trust. Communication skills help in clear reporting, while dedication ensures consistent performance, like completing shifts without complaints. Teamwork shines in group projects, and patience aids in managing emotional situations, essential in social care where client needs vary. These align with core competencies in the sector. </a:t>
            </a:r>
          </a:p>
          <a:p>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3</a:t>
            </a:fld>
            <a:endParaRPr lang="en-US"/>
          </a:p>
        </p:txBody>
      </p:sp>
    </p:spTree>
    <p:extLst>
      <p:ext uri="{BB962C8B-B14F-4D97-AF65-F5344CB8AC3E}">
        <p14:creationId xmlns:p14="http://schemas.microsoft.com/office/powerpoint/2010/main" val="7984035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As a student, my main weakness is minimal hands-on experience beyond volunteering, which limits confidence in real-world scenarios like crisis intervention. Time management issues arise during busy study periods, leading to delays. I'm not always assertive, hesitating to lead discussions, and multitasking suffers when handling multiple client needs simultaneously. Recognizing these helps target improvements, preventing them from hindering my transition to employment in a demanding field like social care. </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4</a:t>
            </a:fld>
            <a:endParaRPr lang="en-US"/>
          </a:p>
        </p:txBody>
      </p:sp>
    </p:spTree>
    <p:extLst>
      <p:ext uri="{BB962C8B-B14F-4D97-AF65-F5344CB8AC3E}">
        <p14:creationId xmlns:p14="http://schemas.microsoft.com/office/powerpoint/2010/main" val="14860622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The UK sector offers abundant opportunities in 2025, with high demand for roles like social workers due to aging populations and mental health needs. Apprenticeships via NHS provide paid training, while courses in digital tools enhance skills. Joining the British Association of Social Workers (BASW) opens networking. Government plans aim to fill 470,000 posts by addressing shortages, allowing entry-level progression. These align with my educational background for advancement. </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5</a:t>
            </a:fld>
            <a:endParaRPr lang="en-US"/>
          </a:p>
        </p:txBody>
      </p:sp>
    </p:spTree>
    <p:extLst>
      <p:ext uri="{BB962C8B-B14F-4D97-AF65-F5344CB8AC3E}">
        <p14:creationId xmlns:p14="http://schemas.microsoft.com/office/powerpoint/2010/main" val="1565690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Threats include intense competition, as many qualified specialists vie for positions, especially with reduced immigration inflows. Burnout is prevalent amid vacancies, with high caseloads straining new entrants. Evolving policies, like budget cuts, could alter service delivery, while economic downturns might reduce funding for social care. These external factors challenge entry but can be mitigated through strategic planning and skill-building to stand out in the job market</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6</a:t>
            </a:fld>
            <a:endParaRPr lang="en-US"/>
          </a:p>
        </p:txBody>
      </p:sp>
    </p:spTree>
    <p:extLst>
      <p:ext uri="{BB962C8B-B14F-4D97-AF65-F5344CB8AC3E}">
        <p14:creationId xmlns:p14="http://schemas.microsoft.com/office/powerpoint/2010/main" val="3904725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To overcome weaknesses, I leverage strengths practically. For lack of assertiveness, my empathy helps in role-playing scenarios during study groups, building confidence to advocate for clients. Dedication supports time management by using tools like digital planners to prioritize tasks, as tested in volunteer schedules. Communication aids multitasking by delegating in team settings, like coordinating care activities. For experience, patience during extended volunteer hours in care homes bridges the gap, turning theory into practice effectively.</a:t>
            </a:r>
            <a:endParaRPr lang="en-US" dirty="0" smtClean="0"/>
          </a:p>
          <a:p>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7</a:t>
            </a:fld>
            <a:endParaRPr lang="en-US"/>
          </a:p>
        </p:txBody>
      </p:sp>
    </p:spTree>
    <p:extLst>
      <p:ext uri="{BB962C8B-B14F-4D97-AF65-F5344CB8AC3E}">
        <p14:creationId xmlns:p14="http://schemas.microsoft.com/office/powerpoint/2010/main" val="332662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algn="just"/>
            <a:r>
              <a:rPr lang="en-US" sz="1200" kern="1200" dirty="0" smtClean="0">
                <a:solidFill>
                  <a:schemeClr val="tx1"/>
                </a:solidFill>
                <a:effectLst/>
                <a:latin typeface="+mn-lt"/>
                <a:ea typeface="+mn-ea"/>
                <a:cs typeface="+mn-cs"/>
              </a:rPr>
              <a:t>Strengths minimize threats in real ways. Teamwork fosters networking at BASW events, building connections to counter competition by gaining referrals. Patience enables burnout prevention through balanced routines, like mindfulness during high-stress shifts. Dedication drives adaptation to policies by pursuing updates via online courses. For instance, in a simulated economic squeeze, reliability ensures I seek diverse roles, such as community support, maintaining employability despite external pressures in the sector. </a:t>
            </a:r>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8</a:t>
            </a:fld>
            <a:endParaRPr lang="en-US"/>
          </a:p>
        </p:txBody>
      </p:sp>
    </p:spTree>
    <p:extLst>
      <p:ext uri="{BB962C8B-B14F-4D97-AF65-F5344CB8AC3E}">
        <p14:creationId xmlns:p14="http://schemas.microsoft.com/office/powerpoint/2010/main" val="6545088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Notes:</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 I utilize opportunities by pairing them with strengths. Empathy suits mental health support roles, where I can connect deeply in growing digital health initiatives. Communication excels in apprenticeships, facilitating knowledge sharing during training. Dedication ensures full engagement in networking, leading to mentorships. For example, applying strengths in NHS apprenticeships, I've volunteered in similar settings, using patience to learn protocols, positioning myself for quick advancement in high-demand areas like social work. </a:t>
            </a:r>
          </a:p>
          <a:p>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9</a:t>
            </a:fld>
            <a:endParaRPr lang="en-US"/>
          </a:p>
        </p:txBody>
      </p:sp>
    </p:spTree>
    <p:extLst>
      <p:ext uri="{BB962C8B-B14F-4D97-AF65-F5344CB8AC3E}">
        <p14:creationId xmlns:p14="http://schemas.microsoft.com/office/powerpoint/2010/main" val="31147371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Notes:</a:t>
            </a:r>
            <a:r>
              <a:rPr lang="en-US" sz="1200" kern="1200" dirty="0" smtClean="0">
                <a:solidFill>
                  <a:schemeClr val="tx1"/>
                </a:solidFill>
                <a:effectLst/>
                <a:latin typeface="+mn-lt"/>
                <a:ea typeface="+mn-ea"/>
                <a:cs typeface="+mn-cs"/>
              </a:rPr>
              <a:t>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My action plan includes short-term volunteering to build experience, medium-term extra classes for qualifications, and long-term job applications targeting NHS roles. I'll track via quarterly reviews, adjusting based on feedback. This ensures readiness for employability, leveraging SWOT insights for growth in health and social care. </a:t>
            </a:r>
          </a:p>
          <a:p>
            <a:endParaRPr lang="en-US" dirty="0"/>
          </a:p>
        </p:txBody>
      </p:sp>
      <p:sp>
        <p:nvSpPr>
          <p:cNvPr id="4" name="Slide Number Placeholder 3"/>
          <p:cNvSpPr>
            <a:spLocks noGrp="1"/>
          </p:cNvSpPr>
          <p:nvPr>
            <p:ph type="sldNum" sz="quarter" idx="10"/>
          </p:nvPr>
        </p:nvSpPr>
        <p:spPr/>
        <p:txBody>
          <a:bodyPr/>
          <a:lstStyle/>
          <a:p>
            <a:fld id="{8AB0038E-8F2D-410E-BFB1-883AE9DE8BEC}" type="slidenum">
              <a:rPr lang="en-US" smtClean="0"/>
              <a:t>10</a:t>
            </a:fld>
            <a:endParaRPr lang="en-US"/>
          </a:p>
        </p:txBody>
      </p:sp>
    </p:spTree>
    <p:extLst>
      <p:ext uri="{BB962C8B-B14F-4D97-AF65-F5344CB8AC3E}">
        <p14:creationId xmlns:p14="http://schemas.microsoft.com/office/powerpoint/2010/main" val="4202554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1440180"/>
          </a:xfrm>
          <a:prstGeom prst="rect">
            <a:avLst/>
          </a:prstGeom>
        </p:spPr>
        <p:txBody>
          <a:bodyPr wrap="square" lIns="0" tIns="0" rIns="0" bIns="0">
            <a:spAutoFit/>
          </a:bodyPr>
          <a:lstStyle>
            <a:lvl1pPr>
              <a:defRPr sz="3950" b="0" i="0">
                <a:solidFill>
                  <a:schemeClr val="tx1"/>
                </a:solidFill>
                <a:latin typeface="Arial MT"/>
                <a:cs typeface="Arial M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p:txBody>
          <a:bodyPr lIns="0" tIns="0" rIns="0" bIns="0"/>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950" b="0" i="0">
                <a:solidFill>
                  <a:schemeClr val="tx1"/>
                </a:solidFill>
                <a:latin typeface="Arial MT"/>
                <a:cs typeface="Arial M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p:txBody>
          <a:bodyPr lIns="0" tIns="0" rIns="0" bIns="0"/>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reserve="1">
  <p:cSld name="Two Content">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DFCFA"/>
          </a:solidFill>
        </p:spPr>
        <p:txBody>
          <a:bodyPr wrap="square" lIns="0" tIns="0" rIns="0" bIns="0" rtlCol="0"/>
          <a:lstStyle/>
          <a:p>
            <a:endParaRPr/>
          </a:p>
        </p:txBody>
      </p:sp>
      <p:sp>
        <p:nvSpPr>
          <p:cNvPr id="17" name="bg object 17"/>
          <p:cNvSpPr/>
          <p:nvPr/>
        </p:nvSpPr>
        <p:spPr>
          <a:xfrm>
            <a:off x="430212" y="4825"/>
            <a:ext cx="11762105" cy="6853555"/>
          </a:xfrm>
          <a:custGeom>
            <a:avLst/>
            <a:gdLst/>
            <a:ahLst/>
            <a:cxnLst/>
            <a:rect l="l" t="t" r="r" b="b"/>
            <a:pathLst>
              <a:path w="11762105" h="6853555">
                <a:moveTo>
                  <a:pt x="11761788" y="158750"/>
                </a:moveTo>
                <a:lnTo>
                  <a:pt x="6350" y="158750"/>
                </a:lnTo>
                <a:lnTo>
                  <a:pt x="6350" y="0"/>
                </a:lnTo>
                <a:lnTo>
                  <a:pt x="0" y="0"/>
                </a:lnTo>
                <a:lnTo>
                  <a:pt x="0" y="6853174"/>
                </a:lnTo>
                <a:lnTo>
                  <a:pt x="6350" y="6853174"/>
                </a:lnTo>
                <a:lnTo>
                  <a:pt x="6350" y="165100"/>
                </a:lnTo>
                <a:lnTo>
                  <a:pt x="11761788" y="165100"/>
                </a:lnTo>
                <a:lnTo>
                  <a:pt x="11761788" y="15875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950" b="0" i="0">
                <a:solidFill>
                  <a:schemeClr val="tx1"/>
                </a:solidFill>
                <a:latin typeface="Arial MT"/>
                <a:cs typeface="Arial M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7" name="Holder 7"/>
          <p:cNvSpPr>
            <a:spLocks noGrp="1"/>
          </p:cNvSpPr>
          <p:nvPr>
            <p:ph type="sldNum" sz="quarter" idx="7"/>
          </p:nvPr>
        </p:nvSpPr>
        <p:spPr/>
        <p:txBody>
          <a:bodyPr lIns="0" tIns="0" rIns="0" bIns="0"/>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BE7DA"/>
          </a:solidFill>
        </p:spPr>
        <p:txBody>
          <a:bodyPr wrap="square" lIns="0" tIns="0" rIns="0" bIns="0" rtlCol="0"/>
          <a:lstStyle/>
          <a:p>
            <a:endParaRPr/>
          </a:p>
        </p:txBody>
      </p:sp>
      <p:sp>
        <p:nvSpPr>
          <p:cNvPr id="17" name="bg object 17"/>
          <p:cNvSpPr/>
          <p:nvPr/>
        </p:nvSpPr>
        <p:spPr>
          <a:xfrm>
            <a:off x="430212" y="4825"/>
            <a:ext cx="11762105" cy="6853555"/>
          </a:xfrm>
          <a:custGeom>
            <a:avLst/>
            <a:gdLst/>
            <a:ahLst/>
            <a:cxnLst/>
            <a:rect l="l" t="t" r="r" b="b"/>
            <a:pathLst>
              <a:path w="11762105" h="6853555">
                <a:moveTo>
                  <a:pt x="11761788" y="158750"/>
                </a:moveTo>
                <a:lnTo>
                  <a:pt x="6350" y="158750"/>
                </a:lnTo>
                <a:lnTo>
                  <a:pt x="6350" y="0"/>
                </a:lnTo>
                <a:lnTo>
                  <a:pt x="0" y="0"/>
                </a:lnTo>
                <a:lnTo>
                  <a:pt x="0" y="6853174"/>
                </a:lnTo>
                <a:lnTo>
                  <a:pt x="6350" y="6853174"/>
                </a:lnTo>
                <a:lnTo>
                  <a:pt x="6350" y="165100"/>
                </a:lnTo>
                <a:lnTo>
                  <a:pt x="11761788" y="165100"/>
                </a:lnTo>
                <a:lnTo>
                  <a:pt x="11761788" y="158750"/>
                </a:lnTo>
                <a:close/>
              </a:path>
            </a:pathLst>
          </a:custGeom>
          <a:solidFill>
            <a:srgbClr val="000000"/>
          </a:solidFill>
        </p:spPr>
        <p:txBody>
          <a:bodyPr wrap="square" lIns="0" tIns="0" rIns="0" bIns="0" rtlCol="0"/>
          <a:lstStyle/>
          <a:p>
            <a:endParaRPr/>
          </a:p>
        </p:txBody>
      </p:sp>
      <p:sp>
        <p:nvSpPr>
          <p:cNvPr id="2" name="Holder 2"/>
          <p:cNvSpPr>
            <a:spLocks noGrp="1"/>
          </p:cNvSpPr>
          <p:nvPr>
            <p:ph type="title"/>
          </p:nvPr>
        </p:nvSpPr>
        <p:spPr/>
        <p:txBody>
          <a:bodyPr lIns="0" tIns="0" rIns="0" bIns="0"/>
          <a:lstStyle>
            <a:lvl1pPr>
              <a:defRPr sz="3950" b="0" i="0">
                <a:solidFill>
                  <a:schemeClr val="tx1"/>
                </a:solidFill>
                <a:latin typeface="Arial MT"/>
                <a:cs typeface="Arial M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5" name="Holder 5"/>
          <p:cNvSpPr>
            <a:spLocks noGrp="1"/>
          </p:cNvSpPr>
          <p:nvPr>
            <p:ph type="sldNum" sz="quarter" idx="7"/>
          </p:nvPr>
        </p:nvSpPr>
        <p:spPr/>
        <p:txBody>
          <a:bodyPr lIns="0" tIns="0" rIns="0" bIns="0"/>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EBE7DA"/>
          </a:solidFill>
        </p:spPr>
        <p:txBody>
          <a:bodyPr wrap="square" lIns="0" tIns="0" rIns="0" bIns="0" rtlCol="0"/>
          <a:lstStyle/>
          <a:p>
            <a:endParaRPr/>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4" name="Holder 4"/>
          <p:cNvSpPr>
            <a:spLocks noGrp="1"/>
          </p:cNvSpPr>
          <p:nvPr>
            <p:ph type="sldNum" sz="quarter" idx="7"/>
          </p:nvPr>
        </p:nvSpPr>
        <p:spPr/>
        <p:txBody>
          <a:bodyPr lIns="0" tIns="0" rIns="0" bIns="0"/>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8000"/>
          </a:xfrm>
          <a:custGeom>
            <a:avLst/>
            <a:gdLst/>
            <a:ahLst/>
            <a:cxnLst/>
            <a:rect l="l" t="t" r="r" b="b"/>
            <a:pathLst>
              <a:path w="12192000" h="6858000">
                <a:moveTo>
                  <a:pt x="12192000" y="0"/>
                </a:moveTo>
                <a:lnTo>
                  <a:pt x="0" y="0"/>
                </a:lnTo>
                <a:lnTo>
                  <a:pt x="0" y="6858000"/>
                </a:lnTo>
                <a:lnTo>
                  <a:pt x="12192000" y="6858000"/>
                </a:lnTo>
                <a:lnTo>
                  <a:pt x="12192000" y="0"/>
                </a:lnTo>
                <a:close/>
              </a:path>
            </a:pathLst>
          </a:custGeom>
          <a:solidFill>
            <a:srgbClr val="FDFCFA"/>
          </a:solidFill>
        </p:spPr>
        <p:txBody>
          <a:bodyPr wrap="square" lIns="0" tIns="0" rIns="0" bIns="0" rtlCol="0"/>
          <a:lstStyle/>
          <a:p>
            <a:endParaRPr/>
          </a:p>
        </p:txBody>
      </p:sp>
      <p:sp>
        <p:nvSpPr>
          <p:cNvPr id="2" name="Holder 2"/>
          <p:cNvSpPr>
            <a:spLocks noGrp="1"/>
          </p:cNvSpPr>
          <p:nvPr>
            <p:ph type="title"/>
          </p:nvPr>
        </p:nvSpPr>
        <p:spPr>
          <a:xfrm>
            <a:off x="713422" y="940371"/>
            <a:ext cx="6793230" cy="632460"/>
          </a:xfrm>
          <a:prstGeom prst="rect">
            <a:avLst/>
          </a:prstGeom>
        </p:spPr>
        <p:txBody>
          <a:bodyPr wrap="square" lIns="0" tIns="0" rIns="0" bIns="0">
            <a:spAutoFit/>
          </a:bodyPr>
          <a:lstStyle>
            <a:lvl1pPr>
              <a:defRPr sz="3950" b="0" i="0">
                <a:solidFill>
                  <a:schemeClr val="tx1"/>
                </a:solidFill>
                <a:latin typeface="Arial MT"/>
                <a:cs typeface="Arial MT"/>
              </a:defRPr>
            </a:lvl1pPr>
          </a:lstStyle>
          <a:p>
            <a:endParaRPr/>
          </a:p>
        </p:txBody>
      </p:sp>
      <p:sp>
        <p:nvSpPr>
          <p:cNvPr id="3" name="Holder 3"/>
          <p:cNvSpPr>
            <a:spLocks noGrp="1"/>
          </p:cNvSpPr>
          <p:nvPr>
            <p:ph type="body" idx="1"/>
          </p:nvPr>
        </p:nvSpPr>
        <p:spPr>
          <a:xfrm>
            <a:off x="592137" y="2122551"/>
            <a:ext cx="11007725" cy="409575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11/10/2025</a:t>
            </a:fld>
            <a:endParaRPr lang="en-US"/>
          </a:p>
        </p:txBody>
      </p:sp>
      <p:sp>
        <p:nvSpPr>
          <p:cNvPr id="6" name="Holder 6"/>
          <p:cNvSpPr>
            <a:spLocks noGrp="1"/>
          </p:cNvSpPr>
          <p:nvPr>
            <p:ph type="sldNum" sz="quarter" idx="7"/>
          </p:nvPr>
        </p:nvSpPr>
        <p:spPr>
          <a:xfrm>
            <a:off x="116204" y="6589826"/>
            <a:ext cx="203200" cy="169548"/>
          </a:xfrm>
          <a:prstGeom prst="rect">
            <a:avLst/>
          </a:prstGeom>
        </p:spPr>
        <p:txBody>
          <a:bodyPr wrap="square" lIns="0" tIns="0" rIns="0" bIns="0">
            <a:spAutoFit/>
          </a:bodyPr>
          <a:lstStyle>
            <a:lvl1pPr>
              <a:defRPr sz="800" b="0" i="0">
                <a:solidFill>
                  <a:schemeClr val="tx1"/>
                </a:solidFill>
                <a:latin typeface="Arial MT"/>
                <a:cs typeface="Arial MT"/>
              </a:defRPr>
            </a:lvl1pPr>
          </a:lstStyle>
          <a:p>
            <a:pPr marL="67945">
              <a:lnSpc>
                <a:spcPct val="100000"/>
              </a:lnSpc>
              <a:spcBef>
                <a:spcPts val="135"/>
              </a:spcBef>
            </a:pPr>
            <a:fld id="{81D60167-4931-47E6-BA6A-407CBD079E47}" type="slidenum">
              <a:rPr spc="-50" dirty="0"/>
              <a:t>‹#›</a:t>
            </a:fld>
            <a:endParaRPr spc="-50"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bject 6"/>
          <p:cNvSpPr txBox="1"/>
          <p:nvPr/>
        </p:nvSpPr>
        <p:spPr>
          <a:xfrm>
            <a:off x="871251" y="304800"/>
            <a:ext cx="5321935" cy="4316951"/>
          </a:xfrm>
          <a:prstGeom prst="rect">
            <a:avLst/>
          </a:prstGeom>
        </p:spPr>
        <p:txBody>
          <a:bodyPr vert="horz" wrap="square" lIns="0" tIns="123825" rIns="0" bIns="0" rtlCol="0">
            <a:spAutoFit/>
          </a:bodyPr>
          <a:lstStyle/>
          <a:p>
            <a:pPr marL="0" marR="0">
              <a:lnSpc>
                <a:spcPct val="107000"/>
              </a:lnSpc>
              <a:spcBef>
                <a:spcPts val="0"/>
              </a:spcBef>
              <a:spcAft>
                <a:spcPts val="800"/>
              </a:spcAft>
            </a:pPr>
            <a:r>
              <a:rPr lang="en-US" sz="6000" b="1" kern="1800" dirty="0" smtClean="0">
                <a:effectLst/>
                <a:latin typeface="Times New Roman" panose="02020603050405020304" pitchFamily="18" charset="0"/>
                <a:ea typeface="Times New Roman" panose="02020603050405020304" pitchFamily="18" charset="0"/>
                <a:cs typeface="Times New Roman" panose="02020603050405020304" pitchFamily="18" charset="0"/>
              </a:rPr>
              <a:t>Personal SWOT Analysis Presentation</a:t>
            </a:r>
            <a:endParaRPr lang="en-US" sz="3200" dirty="0" smtClean="0">
              <a:effectLst/>
              <a:latin typeface="Calibri" panose="020F0502020204030204" pitchFamily="34" charset="0"/>
              <a:ea typeface="Calibri" panose="020F0502020204030204" pitchFamily="34" charset="0"/>
              <a:cs typeface="Times New Roman" panose="02020603050405020304" pitchFamily="18" charset="0"/>
            </a:endParaRPr>
          </a:p>
          <a:p>
            <a:pPr marL="12700" marR="5080">
              <a:lnSpc>
                <a:spcPct val="90000"/>
              </a:lnSpc>
              <a:spcBef>
                <a:spcPts val="975"/>
              </a:spcBef>
            </a:pPr>
            <a:endParaRPr sz="7200" dirty="0">
              <a:latin typeface="Arial MT"/>
              <a:cs typeface="Arial MT"/>
            </a:endParaRPr>
          </a:p>
        </p:txBody>
      </p:sp>
      <p:sp>
        <p:nvSpPr>
          <p:cNvPr id="7" name="object 7"/>
          <p:cNvSpPr txBox="1"/>
          <p:nvPr/>
        </p:nvSpPr>
        <p:spPr>
          <a:xfrm>
            <a:off x="446119" y="4228923"/>
            <a:ext cx="6172200" cy="2270493"/>
          </a:xfrm>
          <a:prstGeom prst="rect">
            <a:avLst/>
          </a:prstGeom>
        </p:spPr>
        <p:txBody>
          <a:bodyPr vert="horz" wrap="square" lIns="0" tIns="15875" rIns="0" bIns="0" rtlCol="0">
            <a:spAutoFit/>
          </a:bodyPr>
          <a:lstStyle/>
          <a:p>
            <a:pPr marL="12700">
              <a:lnSpc>
                <a:spcPct val="100000"/>
              </a:lnSpc>
              <a:spcBef>
                <a:spcPts val="125"/>
              </a:spcBef>
            </a:pPr>
            <a:r>
              <a:rPr lang="en-US" sz="2400" spc="65" dirty="0" smtClean="0">
                <a:latin typeface="Arial MT"/>
                <a:cs typeface="Arial MT"/>
              </a:rPr>
              <a:t>• Module: Professional Development in UK Health and Social Care Sector</a:t>
            </a:r>
          </a:p>
          <a:p>
            <a:pPr marL="355600" indent="-342900">
              <a:lnSpc>
                <a:spcPct val="100000"/>
              </a:lnSpc>
              <a:spcBef>
                <a:spcPts val="125"/>
              </a:spcBef>
              <a:buFont typeface="Arial" panose="020B0604020202020204" pitchFamily="34" charset="0"/>
              <a:buChar char="•"/>
            </a:pPr>
            <a:r>
              <a:rPr lang="en-US" sz="2400" spc="65" dirty="0" smtClean="0">
                <a:latin typeface="Arial MT"/>
                <a:cs typeface="Arial MT"/>
              </a:rPr>
              <a:t>Name: </a:t>
            </a:r>
            <a:r>
              <a:rPr lang="en-US" sz="2400" spc="65" dirty="0" smtClean="0">
                <a:latin typeface="Arial MT"/>
                <a:cs typeface="Arial MT"/>
              </a:rPr>
              <a:t>Mohammed Jahangir </a:t>
            </a:r>
            <a:r>
              <a:rPr lang="en-US" sz="2400" spc="65" dirty="0" err="1" smtClean="0">
                <a:latin typeface="Arial MT"/>
                <a:cs typeface="Arial MT"/>
              </a:rPr>
              <a:t>Alam</a:t>
            </a:r>
            <a:endParaRPr lang="en-US" sz="2400" spc="65" dirty="0">
              <a:latin typeface="Arial MT"/>
              <a:cs typeface="Arial MT"/>
            </a:endParaRPr>
          </a:p>
          <a:p>
            <a:pPr marL="355600" indent="-342900">
              <a:lnSpc>
                <a:spcPct val="100000"/>
              </a:lnSpc>
              <a:spcBef>
                <a:spcPts val="125"/>
              </a:spcBef>
              <a:buFont typeface="Arial" panose="020B0604020202020204" pitchFamily="34" charset="0"/>
              <a:buChar char="•"/>
            </a:pPr>
            <a:r>
              <a:rPr lang="en-US" sz="2400" spc="65" dirty="0" smtClean="0">
                <a:latin typeface="Arial MT"/>
                <a:cs typeface="Arial MT"/>
              </a:rPr>
              <a:t>Student Id: 2430566</a:t>
            </a:r>
            <a:endParaRPr lang="en-US" sz="2400" spc="65" dirty="0" smtClean="0">
              <a:latin typeface="Arial MT"/>
              <a:cs typeface="Arial MT"/>
            </a:endParaRPr>
          </a:p>
          <a:p>
            <a:pPr marL="355600" indent="-342900">
              <a:lnSpc>
                <a:spcPct val="100000"/>
              </a:lnSpc>
              <a:spcBef>
                <a:spcPts val="125"/>
              </a:spcBef>
              <a:buFont typeface="Arial" panose="020B0604020202020204" pitchFamily="34" charset="0"/>
              <a:buChar char="•"/>
            </a:pPr>
            <a:r>
              <a:rPr lang="en-US" sz="2400" spc="65" dirty="0" smtClean="0">
                <a:latin typeface="Arial MT"/>
                <a:cs typeface="Arial MT"/>
              </a:rPr>
              <a:t>Date</a:t>
            </a:r>
            <a:r>
              <a:rPr lang="en-US" sz="2400" spc="65" dirty="0" smtClean="0">
                <a:latin typeface="Arial MT"/>
                <a:cs typeface="Arial MT"/>
              </a:rPr>
              <a:t>: November 10, 2025</a:t>
            </a:r>
          </a:p>
          <a:p>
            <a:pPr marL="12700">
              <a:lnSpc>
                <a:spcPct val="100000"/>
              </a:lnSpc>
              <a:spcBef>
                <a:spcPts val="125"/>
              </a:spcBef>
            </a:pPr>
            <a:endParaRPr lang="en-US" sz="2400" spc="65" dirty="0" smtClean="0">
              <a:latin typeface="Arial MT"/>
              <a:cs typeface="Arial MT"/>
            </a:endParaRPr>
          </a:p>
        </p:txBody>
      </p:sp>
      <p:pic>
        <p:nvPicPr>
          <p:cNvPr id="10" name="Picture 9"/>
          <p:cNvPicPr>
            <a:picLocks noChangeAspect="1"/>
          </p:cNvPicPr>
          <p:nvPr/>
        </p:nvPicPr>
        <p:blipFill>
          <a:blip r:embed="rId3"/>
          <a:stretch>
            <a:fillRect/>
          </a:stretch>
        </p:blipFill>
        <p:spPr>
          <a:xfrm>
            <a:off x="6858000" y="1219200"/>
            <a:ext cx="4939233" cy="54864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38200" y="457200"/>
            <a:ext cx="12725400" cy="1058110"/>
          </a:xfrm>
          <a:prstGeom prst="rect">
            <a:avLst/>
          </a:prstGeom>
        </p:spPr>
        <p:txBody>
          <a:bodyPr vert="horz" wrap="square" lIns="0" tIns="140970" rIns="0" bIns="0" rtlCol="0">
            <a:spAutoFit/>
          </a:bodyPr>
          <a:lstStyle/>
          <a:p>
            <a:pPr marL="12700" marR="5080">
              <a:lnSpc>
                <a:spcPts val="7740"/>
              </a:lnSpc>
              <a:spcBef>
                <a:spcPts val="1110"/>
              </a:spcBef>
            </a:pPr>
            <a:r>
              <a:rPr lang="en-US" sz="6000" dirty="0" smtClean="0"/>
              <a:t>Introduction </a:t>
            </a:r>
            <a:r>
              <a:rPr lang="en-US" sz="6000" dirty="0"/>
              <a:t>to SWOT Analysis</a:t>
            </a:r>
            <a:endParaRPr sz="6000" dirty="0"/>
          </a:p>
        </p:txBody>
      </p:sp>
      <p:sp>
        <p:nvSpPr>
          <p:cNvPr id="4" name="TextBox 3"/>
          <p:cNvSpPr txBox="1"/>
          <p:nvPr/>
        </p:nvSpPr>
        <p:spPr>
          <a:xfrm>
            <a:off x="1828800" y="2209800"/>
            <a:ext cx="8839200" cy="4308872"/>
          </a:xfrm>
          <a:prstGeom prst="rect">
            <a:avLst/>
          </a:prstGeom>
          <a:noFill/>
        </p:spPr>
        <p:txBody>
          <a:bodyPr wrap="square" rtlCol="0">
            <a:spAutoFit/>
          </a:bodyPr>
          <a:lstStyle/>
          <a:p>
            <a:pPr marL="457200" indent="-457200" algn="just">
              <a:buFont typeface="Arial" panose="020B0604020202020204" pitchFamily="34" charset="0"/>
              <a:buChar char="•"/>
            </a:pPr>
            <a:r>
              <a:rPr lang="en-US" sz="3200" dirty="0"/>
              <a:t>SWOT: </a:t>
            </a:r>
            <a:r>
              <a:rPr lang="en-US" sz="3200" dirty="0" smtClean="0"/>
              <a:t>Strength, </a:t>
            </a:r>
            <a:r>
              <a:rPr lang="en-US" sz="3200" dirty="0"/>
              <a:t>Weaknesses, Opportunities, </a:t>
            </a:r>
            <a:r>
              <a:rPr lang="en-US" sz="3200" dirty="0" smtClean="0"/>
              <a:t>Threats.</a:t>
            </a:r>
          </a:p>
          <a:p>
            <a:pPr marL="457200" indent="-457200" algn="just">
              <a:buFont typeface="Arial" panose="020B0604020202020204" pitchFamily="34" charset="0"/>
              <a:buChar char="•"/>
            </a:pPr>
            <a:r>
              <a:rPr lang="en-US" sz="3200" dirty="0" smtClean="0"/>
              <a:t>Purpose</a:t>
            </a:r>
            <a:r>
              <a:rPr lang="en-US" sz="3200" dirty="0"/>
              <a:t>: Career development </a:t>
            </a:r>
            <a:r>
              <a:rPr lang="en-US" sz="3200" dirty="0" smtClean="0"/>
              <a:t>self-assessment.</a:t>
            </a:r>
          </a:p>
          <a:p>
            <a:pPr marL="457200" indent="-457200" algn="just">
              <a:buFont typeface="Arial" panose="020B0604020202020204" pitchFamily="34" charset="0"/>
              <a:buChar char="•"/>
            </a:pPr>
            <a:r>
              <a:rPr lang="en-US" sz="3200" dirty="0" smtClean="0"/>
              <a:t>Target </a:t>
            </a:r>
            <a:r>
              <a:rPr lang="en-US" sz="3200" dirty="0"/>
              <a:t>market: UK Health and social care </a:t>
            </a:r>
            <a:r>
              <a:rPr lang="en-US" sz="3200" dirty="0" smtClean="0"/>
              <a:t>industry.</a:t>
            </a:r>
          </a:p>
          <a:p>
            <a:pPr marL="457200" indent="-457200" algn="just">
              <a:buFont typeface="Arial" panose="020B0604020202020204" pitchFamily="34" charset="0"/>
              <a:buChar char="•"/>
            </a:pPr>
            <a:r>
              <a:rPr lang="en-US" sz="3200" dirty="0" smtClean="0"/>
              <a:t>Personal </a:t>
            </a:r>
            <a:r>
              <a:rPr lang="en-US" sz="3200" dirty="0"/>
              <a:t>Background: Student who wants to work as a social worker.</a:t>
            </a:r>
          </a:p>
          <a:p>
            <a:pPr marL="285750" indent="-285750">
              <a:buFont typeface="Arial" panose="020B0604020202020204" pitchFamily="34" charset="0"/>
              <a:buChar char="•"/>
            </a:pP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09600" y="609600"/>
            <a:ext cx="9484360" cy="1129796"/>
          </a:xfrm>
          <a:prstGeom prst="rect">
            <a:avLst/>
          </a:prstGeom>
        </p:spPr>
        <p:txBody>
          <a:bodyPr vert="horz" wrap="square" lIns="0" tIns="140970" rIns="0" bIns="0" rtlCol="0">
            <a:spAutoFit/>
          </a:bodyPr>
          <a:lstStyle/>
          <a:p>
            <a:pPr marL="12700" marR="5080">
              <a:lnSpc>
                <a:spcPts val="7740"/>
              </a:lnSpc>
              <a:spcBef>
                <a:spcPts val="1110"/>
              </a:spcBef>
            </a:pPr>
            <a:r>
              <a:rPr lang="en-US" sz="7200" spc="409" dirty="0" smtClean="0"/>
              <a:t>Strength</a:t>
            </a:r>
            <a:endParaRPr sz="7200" dirty="0"/>
          </a:p>
        </p:txBody>
      </p:sp>
      <p:sp>
        <p:nvSpPr>
          <p:cNvPr id="3" name="TextBox 2"/>
          <p:cNvSpPr txBox="1"/>
          <p:nvPr/>
        </p:nvSpPr>
        <p:spPr>
          <a:xfrm>
            <a:off x="762000" y="2057400"/>
            <a:ext cx="6781800" cy="3385542"/>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Good understanding and sympathy.</a:t>
            </a:r>
          </a:p>
          <a:p>
            <a:pPr marL="285750" indent="-285750" algn="just">
              <a:buFont typeface="Arial" panose="020B0604020202020204" pitchFamily="34" charset="0"/>
              <a:buChar char="•"/>
            </a:pPr>
            <a:r>
              <a:rPr lang="en-US" sz="2800" dirty="0" smtClean="0"/>
              <a:t>Good listening and communication skills.</a:t>
            </a:r>
          </a:p>
          <a:p>
            <a:pPr marL="285750" indent="-285750" algn="just">
              <a:buFont typeface="Arial" panose="020B0604020202020204" pitchFamily="34" charset="0"/>
              <a:buChar char="•"/>
            </a:pPr>
            <a:r>
              <a:rPr lang="en-US" sz="2800" dirty="0" smtClean="0"/>
              <a:t>Commitment and honesty towards work.</a:t>
            </a:r>
          </a:p>
          <a:p>
            <a:pPr marL="285750" indent="-285750" algn="just">
              <a:buFont typeface="Arial" panose="020B0604020202020204" pitchFamily="34" charset="0"/>
              <a:buChar char="•"/>
            </a:pPr>
            <a:r>
              <a:rPr lang="en-US" sz="2800" dirty="0" smtClean="0"/>
              <a:t>Team work and team building skills.</a:t>
            </a:r>
          </a:p>
          <a:p>
            <a:pPr marL="285750" indent="-285750" algn="just">
              <a:buFont typeface="Arial" panose="020B0604020202020204" pitchFamily="34" charset="0"/>
              <a:buChar char="•"/>
            </a:pPr>
            <a:r>
              <a:rPr lang="en-US" sz="2800" dirty="0" smtClean="0"/>
              <a:t>Self-control in stressful conditions.</a:t>
            </a:r>
          </a:p>
          <a:p>
            <a:pPr marL="285750" indent="-285750">
              <a:buFont typeface="Arial" panose="020B0604020202020204" pitchFamily="34" charset="0"/>
              <a:buChar char="•"/>
            </a:pPr>
            <a:endParaRPr lang="en-US" sz="1600" dirty="0"/>
          </a:p>
        </p:txBody>
      </p:sp>
      <p:pic>
        <p:nvPicPr>
          <p:cNvPr id="5" name="Picture 4"/>
          <p:cNvPicPr>
            <a:picLocks noChangeAspect="1"/>
          </p:cNvPicPr>
          <p:nvPr/>
        </p:nvPicPr>
        <p:blipFill>
          <a:blip r:embed="rId3"/>
          <a:stretch>
            <a:fillRect/>
          </a:stretch>
        </p:blipFill>
        <p:spPr>
          <a:xfrm>
            <a:off x="7543800" y="1524000"/>
            <a:ext cx="4460240" cy="4114800"/>
          </a:xfrm>
          <a:prstGeom prst="rect">
            <a:avLst/>
          </a:prstGeom>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62000" y="381000"/>
            <a:ext cx="7372350" cy="1129796"/>
          </a:xfrm>
          <a:prstGeom prst="rect">
            <a:avLst/>
          </a:prstGeom>
        </p:spPr>
        <p:txBody>
          <a:bodyPr vert="horz" wrap="square" lIns="0" tIns="140970" rIns="0" bIns="0" rtlCol="0">
            <a:spAutoFit/>
          </a:bodyPr>
          <a:lstStyle/>
          <a:p>
            <a:pPr marL="12700" marR="5080">
              <a:lnSpc>
                <a:spcPts val="7740"/>
              </a:lnSpc>
              <a:spcBef>
                <a:spcPts val="1110"/>
              </a:spcBef>
            </a:pPr>
            <a:r>
              <a:rPr lang="en-US" sz="7200" spc="-375" dirty="0" smtClean="0"/>
              <a:t>Weakness</a:t>
            </a:r>
            <a:endParaRPr sz="7200" dirty="0"/>
          </a:p>
        </p:txBody>
      </p:sp>
      <p:sp>
        <p:nvSpPr>
          <p:cNvPr id="3" name="TextBox 2"/>
          <p:cNvSpPr txBox="1"/>
          <p:nvPr/>
        </p:nvSpPr>
        <p:spPr>
          <a:xfrm>
            <a:off x="762000" y="2209800"/>
            <a:ext cx="6477000" cy="4308872"/>
          </a:xfrm>
          <a:prstGeom prst="rect">
            <a:avLst/>
          </a:prstGeom>
          <a:noFill/>
        </p:spPr>
        <p:txBody>
          <a:bodyPr wrap="square" rtlCol="0">
            <a:spAutoFit/>
          </a:bodyPr>
          <a:lstStyle/>
          <a:p>
            <a:pPr marL="285750" indent="-285750" algn="just">
              <a:buFont typeface="Arial" panose="020B0604020202020204" pitchFamily="34" charset="0"/>
              <a:buChar char="•"/>
            </a:pPr>
            <a:r>
              <a:rPr lang="en-US" sz="3200" dirty="0" smtClean="0"/>
              <a:t>Little experience working in a professional environment.</a:t>
            </a:r>
          </a:p>
          <a:p>
            <a:pPr marL="285750" indent="-285750" algn="just">
              <a:buFont typeface="Arial" panose="020B0604020202020204" pitchFamily="34" charset="0"/>
              <a:buChar char="•"/>
            </a:pPr>
            <a:r>
              <a:rPr lang="en-US" sz="3200" dirty="0" smtClean="0"/>
              <a:t>Time management problems under stress.</a:t>
            </a:r>
          </a:p>
          <a:p>
            <a:pPr marL="285750" indent="-285750" algn="just">
              <a:buFont typeface="Arial" panose="020B0604020202020204" pitchFamily="34" charset="0"/>
              <a:buChar char="•"/>
            </a:pPr>
            <a:r>
              <a:rPr lang="en-US" sz="3200" dirty="0" smtClean="0"/>
              <a:t>Weaknesses in terms of assertiveness as a leader.</a:t>
            </a:r>
          </a:p>
          <a:p>
            <a:pPr marL="285750" indent="-285750" algn="just">
              <a:buFont typeface="Arial" panose="020B0604020202020204" pitchFamily="34" charset="0"/>
              <a:buChar char="•"/>
            </a:pPr>
            <a:r>
              <a:rPr lang="en-US" sz="3200" dirty="0" smtClean="0"/>
              <a:t>Lack of ability to multitask in highly challenging situations.</a:t>
            </a:r>
          </a:p>
          <a:p>
            <a:pPr marL="285750" indent="-285750">
              <a:buFont typeface="Arial" panose="020B0604020202020204" pitchFamily="34" charset="0"/>
              <a:buChar char="•"/>
            </a:pPr>
            <a:endParaRPr lang="en-US" dirty="0"/>
          </a:p>
        </p:txBody>
      </p:sp>
      <p:pic>
        <p:nvPicPr>
          <p:cNvPr id="4" name="Picture 3"/>
          <p:cNvPicPr>
            <a:picLocks noChangeAspect="1"/>
          </p:cNvPicPr>
          <p:nvPr/>
        </p:nvPicPr>
        <p:blipFill>
          <a:blip r:embed="rId3"/>
          <a:stretch>
            <a:fillRect/>
          </a:stretch>
        </p:blipFill>
        <p:spPr>
          <a:xfrm>
            <a:off x="7391400" y="2209800"/>
            <a:ext cx="4572000" cy="411480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0111" y="304800"/>
            <a:ext cx="6793230" cy="607859"/>
          </a:xfrm>
        </p:spPr>
        <p:txBody>
          <a:bodyPr/>
          <a:lstStyle/>
          <a:p>
            <a:r>
              <a:rPr lang="en-US" b="1" dirty="0" smtClean="0"/>
              <a:t>Opportunities</a:t>
            </a:r>
            <a:endParaRPr lang="en-US" b="1" dirty="0"/>
          </a:p>
        </p:txBody>
      </p:sp>
      <p:sp>
        <p:nvSpPr>
          <p:cNvPr id="3" name="TextBox 2"/>
          <p:cNvSpPr txBox="1"/>
          <p:nvPr/>
        </p:nvSpPr>
        <p:spPr>
          <a:xfrm>
            <a:off x="533400" y="1447800"/>
            <a:ext cx="6439852" cy="5109091"/>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Increased work and employment of social workers in NHS and local councils.</a:t>
            </a:r>
          </a:p>
          <a:p>
            <a:pPr marL="285750" indent="-285750" algn="just">
              <a:buFont typeface="Arial" panose="020B0604020202020204" pitchFamily="34" charset="0"/>
              <a:buChar char="•"/>
            </a:pPr>
            <a:r>
              <a:rPr lang="en-US" sz="2800" dirty="0" smtClean="0"/>
              <a:t>Priority of access to apprenticeship and further training programs.</a:t>
            </a:r>
          </a:p>
          <a:p>
            <a:pPr marL="285750" indent="-285750" algn="just">
              <a:buFont typeface="Arial" panose="020B0604020202020204" pitchFamily="34" charset="0"/>
              <a:buChar char="•"/>
            </a:pPr>
            <a:r>
              <a:rPr lang="en-US" sz="2800" dirty="0" smtClean="0"/>
              <a:t>New personalities in supports of digital health and mental health.</a:t>
            </a:r>
          </a:p>
          <a:p>
            <a:pPr marL="285750" indent="-285750" algn="just">
              <a:buFont typeface="Arial" panose="020B0604020202020204" pitchFamily="34" charset="0"/>
              <a:buChar char="•"/>
            </a:pPr>
            <a:r>
              <a:rPr lang="en-US" sz="2800" dirty="0" smtClean="0"/>
              <a:t>Professional networking Systems such as BASW.</a:t>
            </a:r>
          </a:p>
          <a:p>
            <a:pPr marL="285750" indent="-285750" algn="just">
              <a:buFont typeface="Arial" panose="020B0604020202020204" pitchFamily="34" charset="0"/>
              <a:buChar char="•"/>
            </a:pPr>
            <a:r>
              <a:rPr lang="en-US" sz="2800" dirty="0" smtClean="0"/>
              <a:t>Government programs of increasing the workforce.</a:t>
            </a:r>
          </a:p>
          <a:p>
            <a:pPr marL="285750" indent="-285750">
              <a:buFont typeface="Arial" panose="020B0604020202020204" pitchFamily="34" charset="0"/>
              <a:buChar char="•"/>
            </a:pPr>
            <a:endParaRPr lang="en-US" dirty="0"/>
          </a:p>
        </p:txBody>
      </p:sp>
      <p:pic>
        <p:nvPicPr>
          <p:cNvPr id="4" name="Picture 3"/>
          <p:cNvPicPr>
            <a:picLocks noChangeAspect="1"/>
          </p:cNvPicPr>
          <p:nvPr/>
        </p:nvPicPr>
        <p:blipFill rotWithShape="1">
          <a:blip r:embed="rId3"/>
          <a:srcRect b="7812"/>
          <a:stretch/>
        </p:blipFill>
        <p:spPr>
          <a:xfrm>
            <a:off x="7239000" y="1457739"/>
            <a:ext cx="4648200" cy="4495800"/>
          </a:xfrm>
          <a:prstGeom prst="rect">
            <a:avLst/>
          </a:prstGeom>
        </p:spPr>
      </p:pic>
    </p:spTree>
    <p:extLst>
      <p:ext uri="{BB962C8B-B14F-4D97-AF65-F5344CB8AC3E}">
        <p14:creationId xmlns:p14="http://schemas.microsoft.com/office/powerpoint/2010/main" val="318842419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422" y="940371"/>
            <a:ext cx="6793230" cy="607859"/>
          </a:xfrm>
        </p:spPr>
        <p:txBody>
          <a:bodyPr/>
          <a:lstStyle/>
          <a:p>
            <a:r>
              <a:rPr lang="en-US" dirty="0" smtClean="0"/>
              <a:t>Threats</a:t>
            </a:r>
            <a:endParaRPr lang="en-US" dirty="0"/>
          </a:p>
        </p:txBody>
      </p:sp>
      <p:sp>
        <p:nvSpPr>
          <p:cNvPr id="3" name="TextBox 2"/>
          <p:cNvSpPr txBox="1"/>
          <p:nvPr/>
        </p:nvSpPr>
        <p:spPr>
          <a:xfrm>
            <a:off x="713422" y="1981200"/>
            <a:ext cx="5534978" cy="4401205"/>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There is great competition by skilled workers.</a:t>
            </a:r>
          </a:p>
          <a:p>
            <a:pPr marL="285750" indent="-285750" algn="just">
              <a:buFont typeface="Arial" panose="020B0604020202020204" pitchFamily="34" charset="0"/>
              <a:buChar char="•"/>
            </a:pPr>
            <a:r>
              <a:rPr lang="en-US" sz="2800" dirty="0" smtClean="0"/>
              <a:t>Burnout risk based on shortages of the workforce.</a:t>
            </a:r>
          </a:p>
          <a:p>
            <a:pPr marL="285750" indent="-285750" algn="just">
              <a:buFont typeface="Arial" panose="020B0604020202020204" pitchFamily="34" charset="0"/>
              <a:buChar char="•"/>
            </a:pPr>
            <a:r>
              <a:rPr lang="en-US" sz="2800" dirty="0" smtClean="0"/>
              <a:t>Policy modifications in funds and functions.</a:t>
            </a:r>
          </a:p>
          <a:p>
            <a:pPr marL="285750" indent="-285750" algn="just">
              <a:buFont typeface="Arial" panose="020B0604020202020204" pitchFamily="34" charset="0"/>
              <a:buChar char="•"/>
            </a:pPr>
            <a:r>
              <a:rPr lang="en-US" sz="2800" dirty="0" smtClean="0"/>
              <a:t>Economic variables that influence the employment opportunities.</a:t>
            </a:r>
          </a:p>
          <a:p>
            <a:endParaRPr lang="en-US" sz="2800" dirty="0"/>
          </a:p>
        </p:txBody>
      </p:sp>
      <p:pic>
        <p:nvPicPr>
          <p:cNvPr id="4" name="Picture 3"/>
          <p:cNvPicPr>
            <a:picLocks noChangeAspect="1"/>
          </p:cNvPicPr>
          <p:nvPr/>
        </p:nvPicPr>
        <p:blipFill>
          <a:blip r:embed="rId3"/>
          <a:stretch>
            <a:fillRect/>
          </a:stretch>
        </p:blipFill>
        <p:spPr>
          <a:xfrm>
            <a:off x="6705600" y="1981200"/>
            <a:ext cx="4973983" cy="4038600"/>
          </a:xfrm>
          <a:prstGeom prst="rect">
            <a:avLst/>
          </a:prstGeom>
        </p:spPr>
      </p:pic>
    </p:spTree>
    <p:extLst>
      <p:ext uri="{BB962C8B-B14F-4D97-AF65-F5344CB8AC3E}">
        <p14:creationId xmlns:p14="http://schemas.microsoft.com/office/powerpoint/2010/main" val="36990080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990600"/>
            <a:ext cx="11783378" cy="1215717"/>
          </a:xfrm>
        </p:spPr>
        <p:txBody>
          <a:bodyPr/>
          <a:lstStyle/>
          <a:p>
            <a:r>
              <a:rPr lang="en-US" b="1" dirty="0"/>
              <a:t>Leveraging Strengths to Overcome Weaknesses</a:t>
            </a:r>
            <a:endParaRPr lang="en-US" dirty="0"/>
          </a:p>
        </p:txBody>
      </p:sp>
      <p:sp>
        <p:nvSpPr>
          <p:cNvPr id="3" name="TextBox 2"/>
          <p:cNvSpPr txBox="1"/>
          <p:nvPr/>
        </p:nvSpPr>
        <p:spPr>
          <a:xfrm>
            <a:off x="762000" y="2206317"/>
            <a:ext cx="6477000" cy="3816429"/>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Empathy can be used to create assertiveness through role-playing.</a:t>
            </a:r>
          </a:p>
          <a:p>
            <a:pPr marL="285750" indent="-285750" algn="just">
              <a:buFont typeface="Arial" panose="020B0604020202020204" pitchFamily="34" charset="0"/>
              <a:buChar char="•"/>
            </a:pPr>
            <a:r>
              <a:rPr lang="en-US" sz="2800" dirty="0" smtClean="0"/>
              <a:t>use commitment to better time management with planners.</a:t>
            </a:r>
          </a:p>
          <a:p>
            <a:pPr marL="285750" indent="-285750" algn="just">
              <a:buFont typeface="Arial" panose="020B0604020202020204" pitchFamily="34" charset="0"/>
              <a:buChar char="•"/>
            </a:pPr>
            <a:r>
              <a:rPr lang="en-US" sz="2800" dirty="0" smtClean="0"/>
              <a:t>Use multitasking during communication in groups.</a:t>
            </a:r>
          </a:p>
          <a:p>
            <a:pPr marL="285750" indent="-285750" algn="just">
              <a:buFont typeface="Arial" panose="020B0604020202020204" pitchFamily="34" charset="0"/>
              <a:buChar char="•"/>
            </a:pPr>
            <a:r>
              <a:rPr lang="en-US" sz="2800" dirty="0" smtClean="0"/>
              <a:t>Real-world reflective practice: Volunteer to gain experience.</a:t>
            </a:r>
          </a:p>
          <a:p>
            <a:endParaRPr lang="en-US" dirty="0"/>
          </a:p>
        </p:txBody>
      </p:sp>
      <p:pic>
        <p:nvPicPr>
          <p:cNvPr id="4" name="Picture 3"/>
          <p:cNvPicPr>
            <a:picLocks noChangeAspect="1"/>
          </p:cNvPicPr>
          <p:nvPr/>
        </p:nvPicPr>
        <p:blipFill>
          <a:blip r:embed="rId3"/>
          <a:stretch>
            <a:fillRect/>
          </a:stretch>
        </p:blipFill>
        <p:spPr>
          <a:xfrm>
            <a:off x="7202557" y="1949458"/>
            <a:ext cx="4724400" cy="4343400"/>
          </a:xfrm>
          <a:prstGeom prst="rect">
            <a:avLst/>
          </a:prstGeom>
        </p:spPr>
      </p:pic>
    </p:spTree>
    <p:extLst>
      <p:ext uri="{BB962C8B-B14F-4D97-AF65-F5344CB8AC3E}">
        <p14:creationId xmlns:p14="http://schemas.microsoft.com/office/powerpoint/2010/main" val="181930792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1064695"/>
            <a:ext cx="10640378" cy="607859"/>
          </a:xfrm>
        </p:spPr>
        <p:txBody>
          <a:bodyPr/>
          <a:lstStyle/>
          <a:p>
            <a:r>
              <a:rPr lang="en-US" b="1" dirty="0" err="1" smtClean="0"/>
              <a:t>Minimising</a:t>
            </a:r>
            <a:r>
              <a:rPr lang="en-US" b="1" dirty="0" smtClean="0"/>
              <a:t> Threats </a:t>
            </a:r>
            <a:r>
              <a:rPr lang="en-US" b="1" dirty="0"/>
              <a:t>with Strengths</a:t>
            </a:r>
          </a:p>
        </p:txBody>
      </p:sp>
      <p:sp>
        <p:nvSpPr>
          <p:cNvPr id="3" name="TextBox 2"/>
          <p:cNvSpPr txBox="1"/>
          <p:nvPr/>
        </p:nvSpPr>
        <p:spPr>
          <a:xfrm>
            <a:off x="1828800" y="2209800"/>
            <a:ext cx="8686800" cy="3816429"/>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Networking and creating effects to mitigate competition.</a:t>
            </a:r>
          </a:p>
          <a:p>
            <a:pPr marL="285750" indent="-285750" algn="just">
              <a:buFont typeface="Arial" panose="020B0604020202020204" pitchFamily="34" charset="0"/>
              <a:buChar char="•"/>
            </a:pPr>
            <a:r>
              <a:rPr lang="en-US" sz="2800" dirty="0" smtClean="0"/>
              <a:t>	Sufficient time to fight burnout using self-care regimes.</a:t>
            </a:r>
          </a:p>
          <a:p>
            <a:pPr marL="285750" indent="-285750" algn="just">
              <a:buFont typeface="Arial" panose="020B0604020202020204" pitchFamily="34" charset="0"/>
              <a:buChar char="•"/>
            </a:pPr>
            <a:r>
              <a:rPr lang="en-US" sz="2800" dirty="0" smtClean="0"/>
              <a:t>	Commitment to be able to adjust to the policy with life-long learning.</a:t>
            </a:r>
          </a:p>
          <a:p>
            <a:pPr marL="285750" indent="-285750" algn="just">
              <a:buFont typeface="Arial" panose="020B0604020202020204" pitchFamily="34" charset="0"/>
              <a:buChar char="•"/>
            </a:pPr>
            <a:r>
              <a:rPr lang="en-US" sz="2800" dirty="0" smtClean="0"/>
              <a:t>	Practical example- becoming members of professional networks at a young age.</a:t>
            </a:r>
          </a:p>
          <a:p>
            <a:endParaRPr lang="en-US" dirty="0"/>
          </a:p>
        </p:txBody>
      </p:sp>
    </p:spTree>
    <p:extLst>
      <p:ext uri="{BB962C8B-B14F-4D97-AF65-F5344CB8AC3E}">
        <p14:creationId xmlns:p14="http://schemas.microsoft.com/office/powerpoint/2010/main" val="362342364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3422" y="940371"/>
            <a:ext cx="10411778" cy="607859"/>
          </a:xfrm>
        </p:spPr>
        <p:txBody>
          <a:bodyPr/>
          <a:lstStyle/>
          <a:p>
            <a:r>
              <a:rPr lang="en-US" b="1" dirty="0" err="1" smtClean="0"/>
              <a:t>Utilising</a:t>
            </a:r>
            <a:r>
              <a:rPr lang="en-US" b="1" dirty="0" smtClean="0"/>
              <a:t> Opportunities </a:t>
            </a:r>
            <a:r>
              <a:rPr lang="en-US" b="1" dirty="0"/>
              <a:t>with Strengths</a:t>
            </a:r>
          </a:p>
        </p:txBody>
      </p:sp>
      <p:sp>
        <p:nvSpPr>
          <p:cNvPr id="3" name="TextBox 2"/>
          <p:cNvSpPr txBox="1"/>
          <p:nvPr/>
        </p:nvSpPr>
        <p:spPr>
          <a:xfrm>
            <a:off x="914400" y="1905000"/>
            <a:ext cx="10744200" cy="3816429"/>
          </a:xfrm>
          <a:prstGeom prst="rect">
            <a:avLst/>
          </a:prstGeom>
          <a:noFill/>
        </p:spPr>
        <p:txBody>
          <a:bodyPr wrap="square" rtlCol="0">
            <a:spAutoFit/>
          </a:bodyPr>
          <a:lstStyle/>
          <a:p>
            <a:pPr marL="285750" indent="-285750" algn="just">
              <a:buFont typeface="Arial" panose="020B0604020202020204" pitchFamily="34" charset="0"/>
              <a:buChar char="•"/>
            </a:pPr>
            <a:r>
              <a:rPr lang="en-US" sz="3200" dirty="0" smtClean="0"/>
              <a:t>Compassion improves mental health professions in the new practice.</a:t>
            </a:r>
          </a:p>
          <a:p>
            <a:pPr marL="285750" indent="-285750" algn="just">
              <a:buFont typeface="Arial" panose="020B0604020202020204" pitchFamily="34" charset="0"/>
              <a:buChar char="•"/>
            </a:pPr>
            <a:r>
              <a:rPr lang="en-US" sz="3200" dirty="0" smtClean="0"/>
              <a:t>Effective training skills in apprenticeships through communication.</a:t>
            </a:r>
          </a:p>
          <a:p>
            <a:pPr marL="285750" indent="-285750" algn="just">
              <a:buFont typeface="Arial" panose="020B0604020202020204" pitchFamily="34" charset="0"/>
              <a:buChar char="•"/>
            </a:pPr>
            <a:r>
              <a:rPr lang="en-US" sz="3200" dirty="0" smtClean="0"/>
              <a:t>Commitment to achieve the maximum networking results.</a:t>
            </a:r>
          </a:p>
          <a:p>
            <a:pPr marL="285750" indent="-285750" algn="just">
              <a:buFont typeface="Arial" panose="020B0604020202020204" pitchFamily="34" charset="0"/>
              <a:buChar char="•"/>
            </a:pPr>
            <a:r>
              <a:rPr lang="en-US" sz="3200" dirty="0" smtClean="0"/>
              <a:t>Real-life illustration: NHS programs application.</a:t>
            </a:r>
          </a:p>
          <a:p>
            <a:endParaRPr lang="en-US" dirty="0"/>
          </a:p>
        </p:txBody>
      </p:sp>
    </p:spTree>
    <p:extLst>
      <p:ext uri="{BB962C8B-B14F-4D97-AF65-F5344CB8AC3E}">
        <p14:creationId xmlns:p14="http://schemas.microsoft.com/office/powerpoint/2010/main" val="124639164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457200"/>
            <a:ext cx="6793230" cy="607859"/>
          </a:xfrm>
        </p:spPr>
        <p:txBody>
          <a:bodyPr/>
          <a:lstStyle/>
          <a:p>
            <a:r>
              <a:rPr lang="en-US" b="1" dirty="0"/>
              <a:t>Personal Action Plan </a:t>
            </a:r>
          </a:p>
        </p:txBody>
      </p:sp>
      <p:sp>
        <p:nvSpPr>
          <p:cNvPr id="3" name="TextBox 2"/>
          <p:cNvSpPr txBox="1"/>
          <p:nvPr/>
        </p:nvSpPr>
        <p:spPr>
          <a:xfrm>
            <a:off x="990600" y="1524000"/>
            <a:ext cx="5029200" cy="5109091"/>
          </a:xfrm>
          <a:prstGeom prst="rect">
            <a:avLst/>
          </a:prstGeom>
          <a:noFill/>
        </p:spPr>
        <p:txBody>
          <a:bodyPr wrap="square" rtlCol="0">
            <a:spAutoFit/>
          </a:bodyPr>
          <a:lstStyle/>
          <a:p>
            <a:pPr marL="285750" indent="-285750" algn="just">
              <a:buFont typeface="Arial" panose="020B0604020202020204" pitchFamily="34" charset="0"/>
              <a:buChar char="•"/>
            </a:pPr>
            <a:r>
              <a:rPr lang="en-US" sz="2800" dirty="0" smtClean="0"/>
              <a:t>Short-term: Experience through volunteering (3 months)</a:t>
            </a:r>
          </a:p>
          <a:p>
            <a:pPr marL="285750" indent="-285750" algn="just">
              <a:buFont typeface="Arial" panose="020B0604020202020204" pitchFamily="34" charset="0"/>
              <a:buChar char="•"/>
            </a:pPr>
            <a:r>
              <a:rPr lang="en-US" sz="2800" dirty="0" smtClean="0"/>
              <a:t>Medium term: programs of full certification (6-12 months)</a:t>
            </a:r>
          </a:p>
          <a:p>
            <a:pPr marL="285750" indent="-285750" algn="just">
              <a:buFont typeface="Arial" panose="020B0604020202020204" pitchFamily="34" charset="0"/>
              <a:buChar char="•"/>
            </a:pPr>
            <a:r>
              <a:rPr lang="en-US" sz="2800" dirty="0" smtClean="0"/>
              <a:t>Long-term: Having secured provisions at the entry level and, look into promotion.</a:t>
            </a:r>
          </a:p>
          <a:p>
            <a:pPr marL="285750" indent="-285750" algn="just">
              <a:buFont typeface="Arial" panose="020B0604020202020204" pitchFamily="34" charset="0"/>
              <a:buChar char="•"/>
            </a:pPr>
            <a:r>
              <a:rPr lang="en-US" sz="2800" dirty="0" smtClean="0"/>
              <a:t>	Monitor progress quarterly</a:t>
            </a:r>
          </a:p>
          <a:p>
            <a:endParaRPr lang="en-US" dirty="0"/>
          </a:p>
        </p:txBody>
      </p:sp>
      <p:pic>
        <p:nvPicPr>
          <p:cNvPr id="4" name="Picture 3"/>
          <p:cNvPicPr>
            <a:picLocks noChangeAspect="1"/>
          </p:cNvPicPr>
          <p:nvPr/>
        </p:nvPicPr>
        <p:blipFill>
          <a:blip r:embed="rId3"/>
          <a:stretch>
            <a:fillRect/>
          </a:stretch>
        </p:blipFill>
        <p:spPr>
          <a:xfrm>
            <a:off x="6324601" y="1487557"/>
            <a:ext cx="5638800" cy="4828450"/>
          </a:xfrm>
          <a:prstGeom prst="rect">
            <a:avLst/>
          </a:prstGeom>
        </p:spPr>
      </p:pic>
    </p:spTree>
    <p:extLst>
      <p:ext uri="{BB962C8B-B14F-4D97-AF65-F5344CB8AC3E}">
        <p14:creationId xmlns:p14="http://schemas.microsoft.com/office/powerpoint/2010/main" val="28390100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3400"/>
            <a:ext cx="6793230" cy="607859"/>
          </a:xfrm>
        </p:spPr>
        <p:txBody>
          <a:bodyPr/>
          <a:lstStyle/>
          <a:p>
            <a:r>
              <a:rPr lang="en-US" b="1" dirty="0"/>
              <a:t>References</a:t>
            </a:r>
          </a:p>
        </p:txBody>
      </p:sp>
      <p:sp>
        <p:nvSpPr>
          <p:cNvPr id="3" name="TextBox 2"/>
          <p:cNvSpPr txBox="1"/>
          <p:nvPr/>
        </p:nvSpPr>
        <p:spPr>
          <a:xfrm>
            <a:off x="1143000" y="1676400"/>
            <a:ext cx="10515600" cy="4801314"/>
          </a:xfrm>
          <a:prstGeom prst="rect">
            <a:avLst/>
          </a:prstGeom>
          <a:noFill/>
        </p:spPr>
        <p:txBody>
          <a:bodyPr wrap="square" rtlCol="0">
            <a:spAutoFit/>
          </a:bodyPr>
          <a:lstStyle/>
          <a:p>
            <a:pPr marL="285750" indent="-285750" algn="just">
              <a:buFont typeface="Arial" panose="020B0604020202020204" pitchFamily="34" charset="0"/>
              <a:buChar char="•"/>
            </a:pPr>
            <a:endParaRPr lang="en-US" dirty="0" smtClean="0"/>
          </a:p>
          <a:p>
            <a:pPr marL="285750" indent="-285750" algn="just">
              <a:buFont typeface="Arial" panose="020B0604020202020204" pitchFamily="34" charset="0"/>
              <a:buChar char="•"/>
            </a:pPr>
            <a:r>
              <a:rPr lang="en-US" dirty="0" smtClean="0"/>
              <a:t>British Association of Social Workers (BASW) (2024) The state of social work in England 2024: Workforce pressures and professional resilience. London: BASW. Available at: https://www.basw.co.uk/resources/state-social-work (Accessed: 10 November 2025). </a:t>
            </a:r>
          </a:p>
          <a:p>
            <a:pPr marL="285750" indent="-285750" algn="just">
              <a:buFont typeface="Arial" panose="020B0604020202020204" pitchFamily="34" charset="0"/>
              <a:buChar char="•"/>
            </a:pPr>
            <a:r>
              <a:rPr lang="en-US" dirty="0" smtClean="0"/>
              <a:t>Health and Care Professions Council (HCPC) (2023) Standards of proficiency: Social workers in England. London: HCPC. Available at: https://www.hcpc-uk.org/standards/standards-of-proficiency/social-workers-in-england/ (Accessed: 10 November 2025). </a:t>
            </a:r>
          </a:p>
          <a:p>
            <a:pPr marL="285750" indent="-285750" algn="just">
              <a:buFont typeface="Arial" panose="020B0604020202020204" pitchFamily="34" charset="0"/>
              <a:buChar char="•"/>
            </a:pPr>
            <a:r>
              <a:rPr lang="en-US" dirty="0" smtClean="0"/>
              <a:t>NHS England. (2025). People Plan 2025/26: Building the health and care workforce for the future*. London: NHS England. Available at: https://www.england.nhs.uk/ournhspeople/ (Accessed: 10 November 2025).</a:t>
            </a:r>
          </a:p>
          <a:p>
            <a:pPr marL="285750" indent="-285750" algn="just">
              <a:buFont typeface="Arial" panose="020B0604020202020204" pitchFamily="34" charset="0"/>
              <a:buChar char="•"/>
            </a:pPr>
            <a:r>
              <a:rPr lang="en-US" dirty="0" smtClean="0"/>
              <a:t>Skills for Care (2025) The state of the adult social care sector and workforce in England 2025. Leeds: Skills for Care. Available at: https://www.skillsforcare.org.uk/adult-social-care-workforce-data (Accessed: 10 November 2025). </a:t>
            </a:r>
          </a:p>
          <a:p>
            <a:pPr marL="285750" indent="-285750" algn="just">
              <a:buFont typeface="Arial" panose="020B0604020202020204" pitchFamily="34" charset="0"/>
              <a:buChar char="•"/>
            </a:pPr>
            <a:r>
              <a:rPr lang="en-US" dirty="0" smtClean="0"/>
              <a:t>The King’s Fund (2024) NHS workforce shortages and retention: A policy briefing. London: The King’s Fund. Available at: https://www.kingsfund.org.uk/publications/nhs-workforce-shortages-retention (Accessed: 10 November 2025).</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48491565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6600" y="3276600"/>
            <a:ext cx="6793230" cy="607859"/>
          </a:xfrm>
        </p:spPr>
        <p:txBody>
          <a:bodyPr/>
          <a:lstStyle/>
          <a:p>
            <a:r>
              <a:rPr lang="en-US" b="1" dirty="0" smtClean="0"/>
              <a:t>Thank You for Watching</a:t>
            </a:r>
            <a:endParaRPr lang="en-US" b="1" dirty="0"/>
          </a:p>
        </p:txBody>
      </p:sp>
    </p:spTree>
    <p:extLst>
      <p:ext uri="{BB962C8B-B14F-4D97-AF65-F5344CB8AC3E}">
        <p14:creationId xmlns:p14="http://schemas.microsoft.com/office/powerpoint/2010/main" val="253764668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47</TotalTime>
  <Words>1350</Words>
  <Application>Microsoft Office PowerPoint</Application>
  <PresentationFormat>Widescreen</PresentationFormat>
  <Paragraphs>89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Arial MT</vt:lpstr>
      <vt:lpstr>Calibri</vt:lpstr>
      <vt:lpstr>Times New Roman</vt:lpstr>
      <vt:lpstr>Office Theme</vt:lpstr>
      <vt:lpstr>PowerPoint Presentation</vt:lpstr>
      <vt:lpstr>Introduction to SWOT Analysis</vt:lpstr>
      <vt:lpstr>Strength</vt:lpstr>
      <vt:lpstr>Weakness</vt:lpstr>
      <vt:lpstr>Opportunities</vt:lpstr>
      <vt:lpstr>Threats</vt:lpstr>
      <vt:lpstr>Leveraging Strengths to Overcome Weaknesses</vt:lpstr>
      <vt:lpstr>Minimising Threats with Strengths</vt:lpstr>
      <vt:lpstr>Utilising Opportunities with Strengths</vt:lpstr>
      <vt:lpstr>Personal Action Plan </vt:lpstr>
      <vt:lpstr>References</vt:lpstr>
      <vt:lpstr>Thank You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TECHNIXO BD</dc:creator>
  <cp:lastModifiedBy>TECHNIXO BD</cp:lastModifiedBy>
  <cp:revision>12</cp:revision>
  <dcterms:created xsi:type="dcterms:W3CDTF">2025-11-09T20:31:46Z</dcterms:created>
  <dcterms:modified xsi:type="dcterms:W3CDTF">2025-11-09T21:45:06Z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2025-11-09T00:00:00Z</vt:filetime>
  </property>
  <property fmtid="{D5CDD505-2E9C-101B-9397-08002B2CF9AE}" pid="3" name="LastSaved">
    <vt:filetime>2025-11-09T00:00:00Z</vt:filetime>
  </property>
  <property fmtid="{D5CDD505-2E9C-101B-9397-08002B2CF9AE}" pid="4" name="MSIP_Label_87867195-f2b8-4ac2-b0b6-6bb73cb33afc_ContentBits">
    <vt:lpwstr>0</vt:lpwstr>
  </property>
  <property fmtid="{D5CDD505-2E9C-101B-9397-08002B2CF9AE}" pid="5" name="MSIP_Label_87867195-f2b8-4ac2-b0b6-6bb73cb33afc_Enabled">
    <vt:lpwstr>true</vt:lpwstr>
  </property>
  <property fmtid="{D5CDD505-2E9C-101B-9397-08002B2CF9AE}" pid="6" name="MSIP_Label_87867195-f2b8-4ac2-b0b6-6bb73cb33afc_Method">
    <vt:lpwstr>Privileged</vt:lpwstr>
  </property>
  <property fmtid="{D5CDD505-2E9C-101B-9397-08002B2CF9AE}" pid="7" name="MSIP_Label_87867195-f2b8-4ac2-b0b6-6bb73cb33afc_SiteId">
    <vt:lpwstr>72f988bf-86f1-41af-91ab-2d7cd011db47</vt:lpwstr>
  </property>
</Properties>
</file>