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0"/>
  </p:notesMasterIdLst>
  <p:sldIdLst>
    <p:sldId id="312" r:id="rId2"/>
    <p:sldId id="256" r:id="rId3"/>
    <p:sldId id="257" r:id="rId4"/>
    <p:sldId id="258" r:id="rId5"/>
    <p:sldId id="266" r:id="rId6"/>
    <p:sldId id="301" r:id="rId7"/>
    <p:sldId id="302" r:id="rId8"/>
    <p:sldId id="311" r:id="rId9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Lato" panose="020F0502020204030203" pitchFamily="34" charset="0"/>
      <p:regular r:id="rId15"/>
      <p:bold r:id="rId16"/>
      <p:italic r:id="rId17"/>
      <p:boldItalic r:id="rId18"/>
    </p:embeddedFont>
    <p:embeddedFont>
      <p:font typeface="Montserrat" panose="00000500000000000000" pitchFamily="2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834" y="12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287737863670117591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torbenrick.eu/blog/technology/the-relentless-evolution-of-technology/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rettpinegar.com/notes/employee-engagement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074b4cc337_0_1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074b4cc337_0_1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1074b4cc337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1074b4cc337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https://www.pinterest.co.uk/pin/287737863670117591/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https://www.torbenrick.eu/blog/technology/the-relentless-evolution-of-technology/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10b3d53f10a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g10b3d53f10a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https://brettpinegar.com/notes/employee-engagement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much more likely do you think they are mention their grades or if they do well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More confident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On top of that more hopeful of their future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physiological impact that engagement has is difficult to grasp as everyone is different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However, studies show its only for the better when it comes to students and workers. As it improves workflow and retaining memory.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And with that being said i will hand it over to sam 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g10cd3751b0c_3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5" name="Google Shape;615;g10cd3751b0c_3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g10c1e9d2063_5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4" name="Google Shape;624;g10c1e9d2063_5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" name="Google Shape;701;g10cd3751b0c_3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2" name="Google Shape;702;g10cd3751b0c_3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name="adj" fmla="val 0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name="adj" fmla="val 58774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3"/>
          <p:cNvSpPr txBox="1">
            <a:spLocks noGrp="1"/>
          </p:cNvSpPr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body" idx="2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7" name="Google Shape;67;p7"/>
          <p:cNvSpPr txBox="1">
            <a:spLocks noGrp="1"/>
          </p:cNvSpPr>
          <p:nvPr>
            <p:ph type="body" idx="1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8" name="Google Shape;68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" name="Google Shape;89;p8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" name="Google Shape;95;p9"/>
          <p:cNvSpPr txBox="1">
            <a:spLocks noGrp="1"/>
          </p:cNvSpPr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6" name="Google Shape;96;p9"/>
          <p:cNvSpPr txBox="1">
            <a:spLocks noGrp="1"/>
          </p:cNvSpPr>
          <p:nvPr>
            <p:ph type="subTitle" idx="1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97" name="Google Shape;97;p9"/>
          <p:cNvSpPr txBox="1">
            <a:spLocks noGrp="1"/>
          </p:cNvSpPr>
          <p:nvPr>
            <p:ph type="body" idx="2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8" name="Google Shape;98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" name="Google Shape;103;p10"/>
          <p:cNvSpPr txBox="1">
            <a:spLocks noGrp="1"/>
          </p:cNvSpPr>
          <p:nvPr>
            <p:ph type="body" idx="1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4" name="Google Shape;10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5" name="Google Shape;125;p11"/>
          <p:cNvSpPr txBox="1">
            <a:spLocks noGrp="1"/>
          </p:cNvSpPr>
          <p:nvPr>
            <p:ph type="title" hasCustomPrompt="1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>
            <a:spLocks noGrp="1"/>
          </p:cNvSpPr>
          <p:nvPr>
            <p:ph type="body" idx="1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7" name="Google Shape;12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focus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buckleyschool.com/magazine/articles/with-gratitude-thoughts-on-saying-thanks-in-your-next-speech/" TargetMode="External"/><Relationship Id="rId13" Type="http://schemas.openxmlformats.org/officeDocument/2006/relationships/hyperlink" Target="https://www.profit-strategies.com/increasing-employee-engagement-to-improve-business-performance" TargetMode="External"/><Relationship Id="rId3" Type="http://schemas.openxmlformats.org/officeDocument/2006/relationships/hyperlink" Target="https://pixabay.com/vectors/vr-headset-virtual-reality-oculus-6037930/" TargetMode="External"/><Relationship Id="rId7" Type="http://schemas.openxmlformats.org/officeDocument/2006/relationships/hyperlink" Target="https://brettpinegar.com/notes/employee-engagement" TargetMode="External"/><Relationship Id="rId12" Type="http://schemas.openxmlformats.org/officeDocument/2006/relationships/hyperlink" Target="https://www.researchgate.net/publication/330139773_Employee_Engagement_A_Literature_Review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pinterest.co.uk/pin/287737863670117591/" TargetMode="External"/><Relationship Id="rId11" Type="http://schemas.openxmlformats.org/officeDocument/2006/relationships/hyperlink" Target="https://www.researchgate.net/publication/317042646_Employee_Engagement_A_Key_to_Maximize_Organizational_Performance" TargetMode="External"/><Relationship Id="rId5" Type="http://schemas.openxmlformats.org/officeDocument/2006/relationships/hyperlink" Target="https://www.torbenrick.eu/blog/technology/the-relentless-evolution-of-technology/" TargetMode="External"/><Relationship Id="rId10" Type="http://schemas.openxmlformats.org/officeDocument/2006/relationships/hyperlink" Target="https://www.researchgate.net/publication/299400943_How_Technology_Is_Changing_Work_and_Organizations" TargetMode="External"/><Relationship Id="rId4" Type="http://schemas.openxmlformats.org/officeDocument/2006/relationships/hyperlink" Target="https://pixabay.com/vectors/cartoon-icon-light-bulb-symbol-1294877/" TargetMode="External"/><Relationship Id="rId9" Type="http://schemas.openxmlformats.org/officeDocument/2006/relationships/hyperlink" Target="https://www.press.jhu.edu/news/blog/will-colleges-and-universities-exist-50-years" TargetMode="External"/><Relationship Id="rId14" Type="http://schemas.openxmlformats.org/officeDocument/2006/relationships/hyperlink" Target="https://www.gallup.com/education/244022/school-engagement-talk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E7E6-42C2-422D-863A-5D7F72C273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Front sheet</a:t>
            </a:r>
            <a:br>
              <a:rPr lang="en-GB" dirty="0"/>
            </a:br>
            <a:r>
              <a:rPr lang="en-GB" dirty="0"/>
              <a:t>Mikolaj Michalski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8F2E0A-8181-40A1-B319-F93E786856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3157300"/>
            <a:ext cx="3982650" cy="1273725"/>
          </a:xfrm>
        </p:spPr>
        <p:txBody>
          <a:bodyPr>
            <a:normAutofit/>
          </a:bodyPr>
          <a:lstStyle/>
          <a:p>
            <a:r>
              <a:rPr lang="en-GB" sz="1600" dirty="0"/>
              <a:t>1900885</a:t>
            </a:r>
          </a:p>
          <a:p>
            <a:r>
              <a:rPr lang="en-GB" sz="1600" dirty="0"/>
              <a:t>Networking and cybersecurity</a:t>
            </a:r>
          </a:p>
          <a:p>
            <a:r>
              <a:rPr lang="en-GB" sz="1600" dirty="0"/>
              <a:t>Team 8</a:t>
            </a:r>
          </a:p>
        </p:txBody>
      </p:sp>
    </p:spTree>
    <p:extLst>
      <p:ext uri="{BB962C8B-B14F-4D97-AF65-F5344CB8AC3E}">
        <p14:creationId xmlns:p14="http://schemas.microsoft.com/office/powerpoint/2010/main" val="800731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Emerging trends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Team 8 Presentation</a:t>
            </a:r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"/>
          </p:nvPr>
        </p:nvSpPr>
        <p:spPr>
          <a:xfrm>
            <a:off x="4193000" y="3157300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Delivered by: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Mikolaj, Sam, Joe, Steve, Gabriella and Dawid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141" name="Google Shape;141;p14"/>
          <p:cNvSpPr txBox="1">
            <a:spLocks noGrp="1"/>
          </p:cNvSpPr>
          <p:nvPr>
            <p:ph type="body" idx="1"/>
          </p:nvPr>
        </p:nvSpPr>
        <p:spPr>
          <a:xfrm>
            <a:off x="1297500" y="13078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50"/>
              <a:t>Future of universities 50 years from now</a:t>
            </a:r>
            <a:endParaRPr sz="1850"/>
          </a:p>
          <a:p>
            <a:pPr marL="457200" lvl="0" indent="-346075" algn="l" rtl="0">
              <a:spcBef>
                <a:spcPts val="1200"/>
              </a:spcBef>
              <a:spcAft>
                <a:spcPts val="0"/>
              </a:spcAft>
              <a:buSzPts val="1850"/>
              <a:buChar char="●"/>
            </a:pPr>
            <a:r>
              <a:rPr lang="en" sz="1850"/>
              <a:t>Teaching</a:t>
            </a:r>
            <a:endParaRPr sz="1850"/>
          </a:p>
          <a:p>
            <a:pPr marL="457200" lvl="0" indent="-346075" algn="l" rtl="0">
              <a:spcBef>
                <a:spcPts val="0"/>
              </a:spcBef>
              <a:spcAft>
                <a:spcPts val="0"/>
              </a:spcAft>
              <a:buSzPts val="1850"/>
              <a:buChar char="●"/>
            </a:pPr>
            <a:r>
              <a:rPr lang="en" sz="1850"/>
              <a:t>Lectures</a:t>
            </a:r>
            <a:endParaRPr sz="185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42" name="Google Shape;14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490670">
            <a:off x="5664825" y="1265275"/>
            <a:ext cx="3479175" cy="3673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4"/>
          <p:cNvPicPr preferRelativeResize="0"/>
          <p:nvPr/>
        </p:nvPicPr>
        <p:blipFill rotWithShape="1">
          <a:blip r:embed="rId4">
            <a:alphaModFix/>
          </a:blip>
          <a:srcRect b="31445"/>
          <a:stretch/>
        </p:blipFill>
        <p:spPr>
          <a:xfrm>
            <a:off x="1756850" y="2695275"/>
            <a:ext cx="3199226" cy="2448225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4"/>
          <p:cNvSpPr txBox="1"/>
          <p:nvPr/>
        </p:nvSpPr>
        <p:spPr>
          <a:xfrm>
            <a:off x="8310450" y="4567000"/>
            <a:ext cx="62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Mik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5" name="Google Shape;145;p14"/>
          <p:cNvSpPr txBox="1"/>
          <p:nvPr/>
        </p:nvSpPr>
        <p:spPr>
          <a:xfrm>
            <a:off x="4409775" y="4701775"/>
            <a:ext cx="71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1)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6" name="Google Shape;146;p14"/>
          <p:cNvSpPr txBox="1"/>
          <p:nvPr/>
        </p:nvSpPr>
        <p:spPr>
          <a:xfrm>
            <a:off x="8118450" y="3719288"/>
            <a:ext cx="71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2)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Technology </a:t>
            </a:r>
            <a:endParaRPr/>
          </a:p>
        </p:txBody>
      </p:sp>
      <p:sp>
        <p:nvSpPr>
          <p:cNvPr id="152" name="Google Shape;152;p15"/>
          <p:cNvSpPr txBox="1">
            <a:spLocks noGrp="1"/>
          </p:cNvSpPr>
          <p:nvPr>
            <p:ph type="body" idx="1"/>
          </p:nvPr>
        </p:nvSpPr>
        <p:spPr>
          <a:xfrm>
            <a:off x="1297500" y="127042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50"/>
              <a:t>The impact.</a:t>
            </a:r>
            <a:endParaRPr sz="185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850"/>
              <a:t>Why is it important?</a:t>
            </a:r>
            <a:endParaRPr sz="185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850"/>
              <a:t>How has it changed over the years?</a:t>
            </a:r>
            <a:endParaRPr sz="185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850"/>
          </a:p>
        </p:txBody>
      </p:sp>
      <p:pic>
        <p:nvPicPr>
          <p:cNvPr id="153" name="Google Shape;15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26776" y="393750"/>
            <a:ext cx="3332099" cy="2216124"/>
          </a:xfrm>
          <a:prstGeom prst="rect">
            <a:avLst/>
          </a:prstGeom>
          <a:noFill/>
          <a:ln w="28575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54" name="Google Shape;154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49975" y="2854273"/>
            <a:ext cx="4844051" cy="2139475"/>
          </a:xfrm>
          <a:prstGeom prst="rect">
            <a:avLst/>
          </a:prstGeom>
          <a:noFill/>
          <a:ln w="3810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55" name="Google Shape;155;p15"/>
          <p:cNvSpPr txBox="1"/>
          <p:nvPr/>
        </p:nvSpPr>
        <p:spPr>
          <a:xfrm>
            <a:off x="7135025" y="4634400"/>
            <a:ext cx="71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3)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6" name="Google Shape;156;p15"/>
          <p:cNvSpPr txBox="1"/>
          <p:nvPr/>
        </p:nvSpPr>
        <p:spPr>
          <a:xfrm>
            <a:off x="7998675" y="2609875"/>
            <a:ext cx="71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4)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7" name="Google Shape;157;p15"/>
          <p:cNvSpPr txBox="1"/>
          <p:nvPr/>
        </p:nvSpPr>
        <p:spPr>
          <a:xfrm>
            <a:off x="8310450" y="4567000"/>
            <a:ext cx="62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Mik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"/>
          <p:cNvSpPr/>
          <p:nvPr/>
        </p:nvSpPr>
        <p:spPr>
          <a:xfrm>
            <a:off x="6603450" y="1841775"/>
            <a:ext cx="2418300" cy="24108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3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Engagement </a:t>
            </a:r>
            <a:endParaRPr/>
          </a:p>
        </p:txBody>
      </p:sp>
      <p:sp>
        <p:nvSpPr>
          <p:cNvPr id="235" name="Google Shape;235;p23"/>
          <p:cNvSpPr txBox="1">
            <a:spLocks noGrp="1"/>
          </p:cNvSpPr>
          <p:nvPr>
            <p:ph type="body" idx="1"/>
          </p:nvPr>
        </p:nvSpPr>
        <p:spPr>
          <a:xfrm>
            <a:off x="1055750" y="988225"/>
            <a:ext cx="7165500" cy="3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16"/>
              <a:t>Case study:</a:t>
            </a: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16"/>
              <a:t>Goal of 75% employee engagement </a:t>
            </a: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16"/>
              <a:t>Irony behind engagement</a:t>
            </a: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16"/>
              <a:t>Why is it important?</a:t>
            </a:r>
            <a:endParaRPr sz="1516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/>
              <a:t>E.g. Schools </a:t>
            </a:r>
            <a:endParaRPr sz="15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236" name="Google Shape;236;p23"/>
          <p:cNvSpPr txBox="1"/>
          <p:nvPr/>
        </p:nvSpPr>
        <p:spPr>
          <a:xfrm>
            <a:off x="1250850" y="3982700"/>
            <a:ext cx="14109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2.5 Times more likely!</a:t>
            </a:r>
            <a:endParaRPr b="1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37" name="Google Shape;237;p23"/>
          <p:cNvSpPr txBox="1"/>
          <p:nvPr/>
        </p:nvSpPr>
        <p:spPr>
          <a:xfrm>
            <a:off x="7011925" y="4197125"/>
            <a:ext cx="1160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4.5 times more hopeful</a:t>
            </a:r>
            <a:endParaRPr b="1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38" name="Google Shape;23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83375" y="1802463"/>
            <a:ext cx="2458450" cy="2489425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23"/>
          <p:cNvSpPr txBox="1"/>
          <p:nvPr/>
        </p:nvSpPr>
        <p:spPr>
          <a:xfrm>
            <a:off x="8432700" y="4252575"/>
            <a:ext cx="71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5)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40" name="Google Shape;240;p23"/>
          <p:cNvSpPr txBox="1"/>
          <p:nvPr/>
        </p:nvSpPr>
        <p:spPr>
          <a:xfrm>
            <a:off x="8522700" y="4694275"/>
            <a:ext cx="62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Mik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p58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 for your time</a:t>
            </a:r>
            <a:endParaRPr/>
          </a:p>
        </p:txBody>
      </p:sp>
      <p:sp>
        <p:nvSpPr>
          <p:cNvPr id="618" name="Google Shape;618;p58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Any questions?</a:t>
            </a:r>
            <a:endParaRPr/>
          </a:p>
        </p:txBody>
      </p:sp>
      <p:pic>
        <p:nvPicPr>
          <p:cNvPr id="619" name="Google Shape;619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3700" y="1356275"/>
            <a:ext cx="3333750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620" name="Google Shape;620;p58"/>
          <p:cNvSpPr txBox="1"/>
          <p:nvPr/>
        </p:nvSpPr>
        <p:spPr>
          <a:xfrm>
            <a:off x="6146750" y="4739200"/>
            <a:ext cx="681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(fig 6)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621" name="Google Shape;621;p58"/>
          <p:cNvSpPr txBox="1"/>
          <p:nvPr/>
        </p:nvSpPr>
        <p:spPr>
          <a:xfrm>
            <a:off x="8722250" y="4911400"/>
            <a:ext cx="421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Mik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59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Group Roles </a:t>
            </a:r>
            <a:endParaRPr/>
          </a:p>
        </p:txBody>
      </p:sp>
      <p:sp>
        <p:nvSpPr>
          <p:cNvPr id="627" name="Google Shape;627;p59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Everyone contributed in the layout and research for this presentation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Mik - Intro + engagement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Joe - History of technology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Sam - Implementing games and future technology into teaching/learning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Gabby - 1970s fashion, 1970-1990 arcade games and modern gamification examples.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Steve - Education Through Games &amp; Technology.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Dawid - Security of VR and AR systems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p68"/>
          <p:cNvSpPr txBox="1">
            <a:spLocks noGrp="1"/>
          </p:cNvSpPr>
          <p:nvPr>
            <p:ph type="title"/>
          </p:nvPr>
        </p:nvSpPr>
        <p:spPr>
          <a:xfrm>
            <a:off x="122075" y="71825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for images - Mik</a:t>
            </a:r>
            <a:endParaRPr/>
          </a:p>
        </p:txBody>
      </p:sp>
      <p:sp>
        <p:nvSpPr>
          <p:cNvPr id="705" name="Google Shape;705;p68"/>
          <p:cNvSpPr txBox="1">
            <a:spLocks noGrp="1"/>
          </p:cNvSpPr>
          <p:nvPr>
            <p:ph type="body" idx="1"/>
          </p:nvPr>
        </p:nvSpPr>
        <p:spPr>
          <a:xfrm>
            <a:off x="122075" y="15450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(fig 1) source - </a:t>
            </a:r>
            <a:r>
              <a:rPr lang="en" sz="900" u="sng">
                <a:solidFill>
                  <a:srgbClr val="2200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https://pixabay.com/vectors/vr-headset-virtual-reality-oculus-6037930/</a:t>
            </a:r>
            <a:endParaRPr sz="11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/>
              <a:t>(fig 2) source - </a:t>
            </a:r>
            <a:r>
              <a:rPr lang="en" sz="900" u="sng">
                <a:solidFill>
                  <a:srgbClr val="2200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https://pixabay.com/vectors/cartoon-icon-light-bulb-symbol-1294877/</a:t>
            </a:r>
            <a:endParaRPr sz="11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/>
              <a:t>(fig 3) source - </a:t>
            </a:r>
            <a:r>
              <a:rPr lang="en" sz="900" u="sng">
                <a:solidFill>
                  <a:srgbClr val="2200CC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https://www.torbenrick.eu/blog/technology/the-relentless-evolution-of-technology/</a:t>
            </a:r>
            <a:endParaRPr sz="11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/>
              <a:t>(fig 4) source - </a:t>
            </a:r>
            <a:r>
              <a:rPr lang="en" sz="900" u="sng">
                <a:solidFill>
                  <a:srgbClr val="2200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https://www.pinterest.co.uk/pin/287737863670117591/</a:t>
            </a:r>
            <a:endParaRPr sz="11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/>
              <a:t>(fig 5) source -  </a:t>
            </a:r>
            <a:r>
              <a:rPr lang="en" sz="900" u="sng">
                <a:solidFill>
                  <a:srgbClr val="2200CC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https://brettpinegar.com/notes/employee-engagement</a:t>
            </a:r>
            <a:endParaRPr sz="11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/>
              <a:t>(fig 6) source - </a:t>
            </a:r>
            <a:r>
              <a:rPr lang="en" sz="700" u="sng">
                <a:solidFill>
                  <a:srgbClr val="2200CC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https://buckleyschool.com/magazine/articles/with-gratitude-thoughts-on-saying-thanks-in-your-next-speech/</a:t>
            </a:r>
            <a:endParaRPr sz="700">
              <a:solidFill>
                <a:srgbClr val="2200CC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100"/>
          </a:p>
        </p:txBody>
      </p:sp>
      <p:sp>
        <p:nvSpPr>
          <p:cNvPr id="706" name="Google Shape;706;p68"/>
          <p:cNvSpPr txBox="1"/>
          <p:nvPr/>
        </p:nvSpPr>
        <p:spPr>
          <a:xfrm>
            <a:off x="6251550" y="471675"/>
            <a:ext cx="2523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707" name="Google Shape;707;p68"/>
          <p:cNvSpPr txBox="1"/>
          <p:nvPr/>
        </p:nvSpPr>
        <p:spPr>
          <a:xfrm>
            <a:off x="6251550" y="328775"/>
            <a:ext cx="2620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Bibliography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708" name="Google Shape;708;p68"/>
          <p:cNvSpPr txBox="1"/>
          <p:nvPr/>
        </p:nvSpPr>
        <p:spPr>
          <a:xfrm>
            <a:off x="5353150" y="786125"/>
            <a:ext cx="3743400" cy="566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1: eea, "Will Colleges and Universities Exist in 50 Years?," Johns Hopkins university press, 23 09 2019. [Online]. Available: </a:t>
            </a:r>
            <a:r>
              <a:rPr lang="en" sz="700" u="sng">
                <a:solidFill>
                  <a:schemeClr val="hlink"/>
                </a:solidFill>
                <a:hlinkClick r:id="rId9"/>
              </a:rPr>
              <a:t>https://www.press.jhu.edu/news/blog/will-colleges-and-universities-exist-50-years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2: R. M. Wayne F Cascio, "How Technology Is Changing Work and Organizations," </a:t>
            </a:r>
            <a:r>
              <a:rPr lang="en" sz="700" i="1">
                <a:solidFill>
                  <a:schemeClr val="lt1"/>
                </a:solidFill>
              </a:rPr>
              <a:t>Annual Review of Organizational Psychology and Organizational Behavior, </a:t>
            </a:r>
            <a:r>
              <a:rPr lang="en" sz="700">
                <a:solidFill>
                  <a:schemeClr val="lt1"/>
                </a:solidFill>
              </a:rPr>
              <a:t>vol. 3, no. 1, pp. 349-375, 2016. </a:t>
            </a:r>
            <a:r>
              <a:rPr lang="en" sz="700" u="sng">
                <a:solidFill>
                  <a:schemeClr val="hlink"/>
                </a:solidFill>
                <a:hlinkClick r:id="rId10"/>
              </a:rPr>
              <a:t>https://www.researchgate.net/publication/299400943_How_Technology_Is_Changing_Work_and_Organizations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3: A. Dandona, "Employee Engagement: A Key to Maximize Organizational Performance," </a:t>
            </a:r>
            <a:r>
              <a:rPr lang="en" sz="700" i="1">
                <a:solidFill>
                  <a:schemeClr val="lt1"/>
                </a:solidFill>
              </a:rPr>
              <a:t>Internation Journal of Educational Research , </a:t>
            </a:r>
            <a:r>
              <a:rPr lang="en" sz="700">
                <a:solidFill>
                  <a:schemeClr val="lt1"/>
                </a:solidFill>
              </a:rPr>
              <a:t>vol. 5, no. 3, pp. 266-280, 2016. </a:t>
            </a:r>
            <a:r>
              <a:rPr lang="en" sz="700" u="sng">
                <a:solidFill>
                  <a:schemeClr val="hlink"/>
                </a:solidFill>
                <a:hlinkClick r:id="rId11"/>
              </a:rPr>
              <a:t>https://www.researchgate.net/publication/317042646_Employee_Engagement_A_Key_to_Maximize_Organizational_Performance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4: C. B. Li Sun, "Employee Engagement: A Literature Review," </a:t>
            </a:r>
            <a:r>
              <a:rPr lang="en" sz="700" i="1">
                <a:solidFill>
                  <a:schemeClr val="lt1"/>
                </a:solidFill>
              </a:rPr>
              <a:t>Internation Journal of Human Resource Studies, </a:t>
            </a:r>
            <a:r>
              <a:rPr lang="en" sz="700">
                <a:solidFill>
                  <a:schemeClr val="lt1"/>
                </a:solidFill>
              </a:rPr>
              <a:t>vol. 9, no. 1, 2019. </a:t>
            </a:r>
            <a:r>
              <a:rPr lang="en" sz="700" u="sng">
                <a:solidFill>
                  <a:schemeClr val="hlink"/>
                </a:solidFill>
                <a:hlinkClick r:id="rId12"/>
              </a:rPr>
              <a:t>https://www.researchgate.net/publication/330139773_Employee_Engagement_A_Literature_Review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5: </a:t>
            </a:r>
            <a:r>
              <a:rPr lang="en" sz="700" i="1">
                <a:solidFill>
                  <a:schemeClr val="lt1"/>
                </a:solidFill>
              </a:rPr>
              <a:t>Increasing Employee Engagement to Improve Business Performance </a:t>
            </a:r>
            <a:r>
              <a:rPr lang="en" sz="700" u="sng">
                <a:solidFill>
                  <a:schemeClr val="accent5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https://www.profit-strategies.com/increasing-employee-engagement-to-improve-business-performance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1"/>
                </a:solidFill>
              </a:rPr>
              <a:t>Source 6: T. Hodges, "School Engagement Is More Than Just Talk," Gallup, 25 October 2018. [Online]. Available:  </a:t>
            </a:r>
            <a:r>
              <a:rPr lang="en" sz="700" u="sng">
                <a:solidFill>
                  <a:schemeClr val="hlink"/>
                </a:solidFill>
                <a:hlinkClick r:id="rId14"/>
              </a:rPr>
              <a:t>https://www.gallup.com/education/244022/school-engagement-talk.aspx</a:t>
            </a: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7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700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710</Words>
  <Application>Microsoft Office PowerPoint</Application>
  <PresentationFormat>On-screen Show (16:9)</PresentationFormat>
  <Paragraphs>80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Montserrat</vt:lpstr>
      <vt:lpstr>Calibri</vt:lpstr>
      <vt:lpstr>Lato</vt:lpstr>
      <vt:lpstr>Arial</vt:lpstr>
      <vt:lpstr>Focus</vt:lpstr>
      <vt:lpstr>Front sheet Mikolaj Michalski</vt:lpstr>
      <vt:lpstr>Emerging trends Team 8 Presentation</vt:lpstr>
      <vt:lpstr>Introduction</vt:lpstr>
      <vt:lpstr>Technology </vt:lpstr>
      <vt:lpstr>Engagement </vt:lpstr>
      <vt:lpstr>Thank you for your time</vt:lpstr>
      <vt:lpstr>Group Roles </vt:lpstr>
      <vt:lpstr>References for images - Mik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Emerging trends Team 8 Presentation</dc:title>
  <cp:lastModifiedBy>Mikolaj Michalski</cp:lastModifiedBy>
  <cp:revision>2</cp:revision>
  <dcterms:modified xsi:type="dcterms:W3CDTF">2022-01-11T13:26:42Z</dcterms:modified>
</cp:coreProperties>
</file>