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8"/>
  </p:notesMasterIdLst>
  <p:sldIdLst>
    <p:sldId id="256" r:id="rId2"/>
    <p:sldId id="271" r:id="rId3"/>
    <p:sldId id="257" r:id="rId4"/>
    <p:sldId id="258" r:id="rId5"/>
    <p:sldId id="259" r:id="rId6"/>
    <p:sldId id="260" r:id="rId7"/>
    <p:sldId id="261" r:id="rId8"/>
    <p:sldId id="262" r:id="rId9"/>
    <p:sldId id="263" r:id="rId10"/>
    <p:sldId id="267" r:id="rId11"/>
    <p:sldId id="264" r:id="rId12"/>
    <p:sldId id="268" r:id="rId13"/>
    <p:sldId id="270" r:id="rId14"/>
    <p:sldId id="269" r:id="rId15"/>
    <p:sldId id="265" r:id="rId16"/>
    <p:sldId id="266"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DAC7020-0E18-34B5-F7C3-31242647E8B0}" v="126" dt="2025-11-16T14:48:28.146"/>
    <p1510:client id="{7FFA7759-8003-44FF-B1B9-AD1D0C10EC66}" v="617" dt="2025-11-16T21:22:27.91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2206" autoAdjust="0"/>
    <p:restoredTop sz="69628" autoAdjust="0"/>
  </p:normalViewPr>
  <p:slideViewPr>
    <p:cSldViewPr snapToGrid="0">
      <p:cViewPr>
        <p:scale>
          <a:sx n="55" d="100"/>
          <a:sy n="55" d="100"/>
        </p:scale>
        <p:origin x="1044" y="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ata3.xml.rels><?xml version="1.0" encoding="UTF-8" standalone="yes"?>
<Relationships xmlns="http://schemas.openxmlformats.org/package/2006/relationships"><Relationship Id="rId8" Type="http://schemas.openxmlformats.org/officeDocument/2006/relationships/image" Target="../media/image37.svg"/><Relationship Id="rId3" Type="http://schemas.openxmlformats.org/officeDocument/2006/relationships/image" Target="../media/image32.png"/><Relationship Id="rId7" Type="http://schemas.openxmlformats.org/officeDocument/2006/relationships/image" Target="../media/image36.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35.svg"/><Relationship Id="rId5" Type="http://schemas.openxmlformats.org/officeDocument/2006/relationships/image" Target="../media/image34.png"/><Relationship Id="rId4" Type="http://schemas.openxmlformats.org/officeDocument/2006/relationships/image" Target="../media/image33.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rawing3.xml.rels><?xml version="1.0" encoding="UTF-8" standalone="yes"?>
<Relationships xmlns="http://schemas.openxmlformats.org/package/2006/relationships"><Relationship Id="rId8" Type="http://schemas.openxmlformats.org/officeDocument/2006/relationships/image" Target="../media/image37.svg"/><Relationship Id="rId3" Type="http://schemas.openxmlformats.org/officeDocument/2006/relationships/image" Target="../media/image32.png"/><Relationship Id="rId7" Type="http://schemas.openxmlformats.org/officeDocument/2006/relationships/image" Target="../media/image36.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35.svg"/><Relationship Id="rId5" Type="http://schemas.openxmlformats.org/officeDocument/2006/relationships/image" Target="../media/image34.png"/><Relationship Id="rId4" Type="http://schemas.openxmlformats.org/officeDocument/2006/relationships/image" Target="../media/image33.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17B0DEB-F0FE-4C45-A1BE-66E97E552CEE}"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5BFA3E07-E15A-4DC7-9780-BECDAC53E82A}">
      <dgm:prSet custT="1"/>
      <dgm:spPr/>
      <dgm:t>
        <a:bodyPr/>
        <a:lstStyle/>
        <a:p>
          <a:pPr>
            <a:lnSpc>
              <a:spcPct val="100000"/>
            </a:lnSpc>
          </a:pPr>
          <a:r>
            <a:rPr lang="en-GB" sz="2000" dirty="0">
              <a:latin typeface="Arial" panose="020B0604020202020204" pitchFamily="34" charset="0"/>
              <a:cs typeface="Arial" panose="020B0604020202020204" pitchFamily="34" charset="0"/>
            </a:rPr>
            <a:t>The pulmonary system enables gas exchange - oxygen in, carbon dioxide out.</a:t>
          </a:r>
          <a:endParaRPr lang="en-US" sz="2000" dirty="0">
            <a:latin typeface="Arial" panose="020B0604020202020204" pitchFamily="34" charset="0"/>
            <a:cs typeface="Arial" panose="020B0604020202020204" pitchFamily="34" charset="0"/>
          </a:endParaRPr>
        </a:p>
      </dgm:t>
    </dgm:pt>
    <dgm:pt modelId="{1E1BD54E-682A-42FF-BCB8-6E3135C42172}" type="parTrans" cxnId="{5446B6E0-5CAC-4047-AC7C-C773CCD070AE}">
      <dgm:prSet/>
      <dgm:spPr/>
      <dgm:t>
        <a:bodyPr/>
        <a:lstStyle/>
        <a:p>
          <a:endParaRPr lang="en-US"/>
        </a:p>
      </dgm:t>
    </dgm:pt>
    <dgm:pt modelId="{F484BE3B-38CD-4699-9BCD-3AC1246E22A1}" type="sibTrans" cxnId="{5446B6E0-5CAC-4047-AC7C-C773CCD070AE}">
      <dgm:prSet/>
      <dgm:spPr/>
      <dgm:t>
        <a:bodyPr/>
        <a:lstStyle/>
        <a:p>
          <a:pPr>
            <a:lnSpc>
              <a:spcPct val="100000"/>
            </a:lnSpc>
          </a:pPr>
          <a:endParaRPr lang="en-US"/>
        </a:p>
      </dgm:t>
    </dgm:pt>
    <dgm:pt modelId="{B0DF24D8-5AFE-4CD9-96F1-080CE7A3CCA6}">
      <dgm:prSet custT="1"/>
      <dgm:spPr/>
      <dgm:t>
        <a:bodyPr/>
        <a:lstStyle/>
        <a:p>
          <a:pPr>
            <a:lnSpc>
              <a:spcPct val="100000"/>
            </a:lnSpc>
          </a:pPr>
          <a:r>
            <a:rPr lang="en-GB" sz="2000" dirty="0">
              <a:latin typeface="Arial" panose="020B0604020202020204" pitchFamily="34" charset="0"/>
              <a:cs typeface="Arial" panose="020B0604020202020204" pitchFamily="34" charset="0"/>
            </a:rPr>
            <a:t>Main structures: trachea, bronchi, bronchioles, alveoli.</a:t>
          </a:r>
          <a:endParaRPr lang="en-US" sz="2000" dirty="0">
            <a:latin typeface="Arial" panose="020B0604020202020204" pitchFamily="34" charset="0"/>
            <a:cs typeface="Arial" panose="020B0604020202020204" pitchFamily="34" charset="0"/>
          </a:endParaRPr>
        </a:p>
      </dgm:t>
    </dgm:pt>
    <dgm:pt modelId="{1CF33535-C32E-4D6F-88D8-FD4FC64544DC}" type="parTrans" cxnId="{EAB6AB2A-332E-4591-A621-39092E4C7274}">
      <dgm:prSet/>
      <dgm:spPr/>
      <dgm:t>
        <a:bodyPr/>
        <a:lstStyle/>
        <a:p>
          <a:endParaRPr lang="en-US"/>
        </a:p>
      </dgm:t>
    </dgm:pt>
    <dgm:pt modelId="{D6037AD9-2568-4F68-ABE4-3FC29C990660}" type="sibTrans" cxnId="{EAB6AB2A-332E-4591-A621-39092E4C7274}">
      <dgm:prSet/>
      <dgm:spPr/>
      <dgm:t>
        <a:bodyPr/>
        <a:lstStyle/>
        <a:p>
          <a:pPr>
            <a:lnSpc>
              <a:spcPct val="100000"/>
            </a:lnSpc>
          </a:pPr>
          <a:endParaRPr lang="en-US"/>
        </a:p>
      </dgm:t>
    </dgm:pt>
    <dgm:pt modelId="{DCCD5F0F-7E82-45EE-9B68-E6E988A0C757}">
      <dgm:prSet custT="1"/>
      <dgm:spPr/>
      <dgm:t>
        <a:bodyPr/>
        <a:lstStyle/>
        <a:p>
          <a:pPr>
            <a:lnSpc>
              <a:spcPct val="100000"/>
            </a:lnSpc>
          </a:pPr>
          <a:r>
            <a:rPr lang="en-GB" sz="2000" dirty="0">
              <a:latin typeface="Arial" panose="020B0604020202020204" pitchFamily="34" charset="0"/>
              <a:cs typeface="Arial" panose="020B0604020202020204" pitchFamily="34" charset="0"/>
            </a:rPr>
            <a:t>Controlled by diaphragm and intercostal muscles (Tortora &amp; Derrickson, 2018).</a:t>
          </a:r>
          <a:endParaRPr lang="en-US" sz="2000" dirty="0">
            <a:latin typeface="Arial" panose="020B0604020202020204" pitchFamily="34" charset="0"/>
            <a:cs typeface="Arial" panose="020B0604020202020204" pitchFamily="34" charset="0"/>
          </a:endParaRPr>
        </a:p>
      </dgm:t>
    </dgm:pt>
    <dgm:pt modelId="{5BF0CACB-ACC1-4008-92FA-D0F60E7A5FB5}" type="parTrans" cxnId="{072B1ADB-70CC-4907-B244-A6DC224C5AC7}">
      <dgm:prSet/>
      <dgm:spPr/>
      <dgm:t>
        <a:bodyPr/>
        <a:lstStyle/>
        <a:p>
          <a:endParaRPr lang="en-US"/>
        </a:p>
      </dgm:t>
    </dgm:pt>
    <dgm:pt modelId="{2682C0D5-4E34-45B8-B9B9-67B810766F56}" type="sibTrans" cxnId="{072B1ADB-70CC-4907-B244-A6DC224C5AC7}">
      <dgm:prSet/>
      <dgm:spPr/>
      <dgm:t>
        <a:bodyPr/>
        <a:lstStyle/>
        <a:p>
          <a:pPr>
            <a:lnSpc>
              <a:spcPct val="100000"/>
            </a:lnSpc>
          </a:pPr>
          <a:endParaRPr lang="en-US"/>
        </a:p>
      </dgm:t>
    </dgm:pt>
    <dgm:pt modelId="{73816B42-6E94-4D72-A039-00A0C550C18A}">
      <dgm:prSet custT="1"/>
      <dgm:spPr/>
      <dgm:t>
        <a:bodyPr/>
        <a:lstStyle/>
        <a:p>
          <a:pPr>
            <a:lnSpc>
              <a:spcPct val="100000"/>
            </a:lnSpc>
          </a:pPr>
          <a:r>
            <a:rPr lang="en-GB" sz="2000" dirty="0">
              <a:latin typeface="Arial" panose="020B0604020202020204" pitchFamily="34" charset="0"/>
              <a:cs typeface="Arial" panose="020B0604020202020204" pitchFamily="34" charset="0"/>
            </a:rPr>
            <a:t>In lung cancer, tumour growth can obstruct airways and destroy alveoli, causing hypoxia and breathlessness (British Lung Foundation, 2022).</a:t>
          </a:r>
          <a:endParaRPr lang="en-US" sz="2000" dirty="0">
            <a:latin typeface="Arial" panose="020B0604020202020204" pitchFamily="34" charset="0"/>
            <a:cs typeface="Arial" panose="020B0604020202020204" pitchFamily="34" charset="0"/>
          </a:endParaRPr>
        </a:p>
      </dgm:t>
    </dgm:pt>
    <dgm:pt modelId="{8A4D5B77-F68B-4798-97A2-91D150D9D5B8}" type="parTrans" cxnId="{B3AB9A4F-B608-4F93-9147-4C6D4618EFC0}">
      <dgm:prSet/>
      <dgm:spPr/>
      <dgm:t>
        <a:bodyPr/>
        <a:lstStyle/>
        <a:p>
          <a:endParaRPr lang="en-US"/>
        </a:p>
      </dgm:t>
    </dgm:pt>
    <dgm:pt modelId="{25DFFF50-06B4-4543-9DD0-1892636922C1}" type="sibTrans" cxnId="{B3AB9A4F-B608-4F93-9147-4C6D4618EFC0}">
      <dgm:prSet/>
      <dgm:spPr/>
      <dgm:t>
        <a:bodyPr/>
        <a:lstStyle/>
        <a:p>
          <a:endParaRPr lang="en-US"/>
        </a:p>
      </dgm:t>
    </dgm:pt>
    <dgm:pt modelId="{2907A240-70A0-41B1-8EF1-2B2C6807032C}" type="pres">
      <dgm:prSet presAssocID="{317B0DEB-F0FE-4C45-A1BE-66E97E552CEE}" presName="root" presStyleCnt="0">
        <dgm:presLayoutVars>
          <dgm:dir/>
          <dgm:resizeHandles val="exact"/>
        </dgm:presLayoutVars>
      </dgm:prSet>
      <dgm:spPr/>
    </dgm:pt>
    <dgm:pt modelId="{B004EB4B-47A2-4901-A877-9BAA5A5F1027}" type="pres">
      <dgm:prSet presAssocID="{317B0DEB-F0FE-4C45-A1BE-66E97E552CEE}" presName="container" presStyleCnt="0">
        <dgm:presLayoutVars>
          <dgm:dir/>
          <dgm:resizeHandles val="exact"/>
        </dgm:presLayoutVars>
      </dgm:prSet>
      <dgm:spPr/>
    </dgm:pt>
    <dgm:pt modelId="{708F391C-2FA7-48E8-9EE7-EF516F1F9AE2}" type="pres">
      <dgm:prSet presAssocID="{5BFA3E07-E15A-4DC7-9780-BECDAC53E82A}" presName="compNode" presStyleCnt="0"/>
      <dgm:spPr/>
    </dgm:pt>
    <dgm:pt modelId="{ED175145-2E61-4281-ADD8-953E495B8DD7}" type="pres">
      <dgm:prSet presAssocID="{5BFA3E07-E15A-4DC7-9780-BECDAC53E82A}" presName="iconBgRect" presStyleLbl="bgShp" presStyleIdx="0" presStyleCnt="4"/>
      <dgm:spPr/>
    </dgm:pt>
    <dgm:pt modelId="{1E0AB39B-54F7-4336-B91F-A466EFB9C10B}" type="pres">
      <dgm:prSet presAssocID="{5BFA3E07-E15A-4DC7-9780-BECDAC53E82A}"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Lungs"/>
        </a:ext>
      </dgm:extLst>
    </dgm:pt>
    <dgm:pt modelId="{442F1C51-BE74-4FC9-B951-A02169FC87DA}" type="pres">
      <dgm:prSet presAssocID="{5BFA3E07-E15A-4DC7-9780-BECDAC53E82A}" presName="spaceRect" presStyleCnt="0"/>
      <dgm:spPr/>
    </dgm:pt>
    <dgm:pt modelId="{012259B7-8B9B-4133-8B18-D187DC1F523D}" type="pres">
      <dgm:prSet presAssocID="{5BFA3E07-E15A-4DC7-9780-BECDAC53E82A}" presName="textRect" presStyleLbl="revTx" presStyleIdx="0" presStyleCnt="4">
        <dgm:presLayoutVars>
          <dgm:chMax val="1"/>
          <dgm:chPref val="1"/>
        </dgm:presLayoutVars>
      </dgm:prSet>
      <dgm:spPr/>
    </dgm:pt>
    <dgm:pt modelId="{07120D9E-C2DE-45FB-9C90-96782477B602}" type="pres">
      <dgm:prSet presAssocID="{F484BE3B-38CD-4699-9BCD-3AC1246E22A1}" presName="sibTrans" presStyleLbl="sibTrans2D1" presStyleIdx="0" presStyleCnt="0"/>
      <dgm:spPr/>
    </dgm:pt>
    <dgm:pt modelId="{3AFF003C-A6E0-4B36-86DB-72FDEC122430}" type="pres">
      <dgm:prSet presAssocID="{B0DF24D8-5AFE-4CD9-96F1-080CE7A3CCA6}" presName="compNode" presStyleCnt="0"/>
      <dgm:spPr/>
    </dgm:pt>
    <dgm:pt modelId="{AA5F591F-A10A-496D-B48D-820C1E19730A}" type="pres">
      <dgm:prSet presAssocID="{B0DF24D8-5AFE-4CD9-96F1-080CE7A3CCA6}" presName="iconBgRect" presStyleLbl="bgShp" presStyleIdx="1" presStyleCnt="4"/>
      <dgm:spPr/>
    </dgm:pt>
    <dgm:pt modelId="{43ACF51C-07A1-4714-A1B1-E817E20CD247}" type="pres">
      <dgm:prSet presAssocID="{B0DF24D8-5AFE-4CD9-96F1-080CE7A3CCA6}"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Kidney"/>
        </a:ext>
      </dgm:extLst>
    </dgm:pt>
    <dgm:pt modelId="{7D91FA31-6DE0-4C02-ABA5-3A3589D676FE}" type="pres">
      <dgm:prSet presAssocID="{B0DF24D8-5AFE-4CD9-96F1-080CE7A3CCA6}" presName="spaceRect" presStyleCnt="0"/>
      <dgm:spPr/>
    </dgm:pt>
    <dgm:pt modelId="{721668F0-D821-4FCA-84E2-4F50CA3BC2EB}" type="pres">
      <dgm:prSet presAssocID="{B0DF24D8-5AFE-4CD9-96F1-080CE7A3CCA6}" presName="textRect" presStyleLbl="revTx" presStyleIdx="1" presStyleCnt="4">
        <dgm:presLayoutVars>
          <dgm:chMax val="1"/>
          <dgm:chPref val="1"/>
        </dgm:presLayoutVars>
      </dgm:prSet>
      <dgm:spPr/>
    </dgm:pt>
    <dgm:pt modelId="{DFCB7B19-D6E0-4C3D-808F-C16702C22607}" type="pres">
      <dgm:prSet presAssocID="{D6037AD9-2568-4F68-ABE4-3FC29C990660}" presName="sibTrans" presStyleLbl="sibTrans2D1" presStyleIdx="0" presStyleCnt="0"/>
      <dgm:spPr/>
    </dgm:pt>
    <dgm:pt modelId="{D48E4D56-8546-49EB-9A40-FDCB16B5CB76}" type="pres">
      <dgm:prSet presAssocID="{DCCD5F0F-7E82-45EE-9B68-E6E988A0C757}" presName="compNode" presStyleCnt="0"/>
      <dgm:spPr/>
    </dgm:pt>
    <dgm:pt modelId="{6EA21587-C8AD-4468-9824-89A487CBB146}" type="pres">
      <dgm:prSet presAssocID="{DCCD5F0F-7E82-45EE-9B68-E6E988A0C757}" presName="iconBgRect" presStyleLbl="bgShp" presStyleIdx="2" presStyleCnt="4"/>
      <dgm:spPr/>
    </dgm:pt>
    <dgm:pt modelId="{99D37957-7335-46E1-993D-1AD1F081EAF0}" type="pres">
      <dgm:prSet presAssocID="{DCCD5F0F-7E82-45EE-9B68-E6E988A0C757}"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Disconnected"/>
        </a:ext>
      </dgm:extLst>
    </dgm:pt>
    <dgm:pt modelId="{F974E8BA-D432-4A58-8807-DF5D4BFA3D7A}" type="pres">
      <dgm:prSet presAssocID="{DCCD5F0F-7E82-45EE-9B68-E6E988A0C757}" presName="spaceRect" presStyleCnt="0"/>
      <dgm:spPr/>
    </dgm:pt>
    <dgm:pt modelId="{6087B0A9-ACE1-4B92-89F3-B8FFA6EA1940}" type="pres">
      <dgm:prSet presAssocID="{DCCD5F0F-7E82-45EE-9B68-E6E988A0C757}" presName="textRect" presStyleLbl="revTx" presStyleIdx="2" presStyleCnt="4">
        <dgm:presLayoutVars>
          <dgm:chMax val="1"/>
          <dgm:chPref val="1"/>
        </dgm:presLayoutVars>
      </dgm:prSet>
      <dgm:spPr/>
    </dgm:pt>
    <dgm:pt modelId="{7E96D709-9077-48A8-8315-B978E012AEC7}" type="pres">
      <dgm:prSet presAssocID="{2682C0D5-4E34-45B8-B9B9-67B810766F56}" presName="sibTrans" presStyleLbl="sibTrans2D1" presStyleIdx="0" presStyleCnt="0"/>
      <dgm:spPr/>
    </dgm:pt>
    <dgm:pt modelId="{E7AC1E47-9F39-4CE5-90CE-1AE79459A9D5}" type="pres">
      <dgm:prSet presAssocID="{73816B42-6E94-4D72-A039-00A0C550C18A}" presName="compNode" presStyleCnt="0"/>
      <dgm:spPr/>
    </dgm:pt>
    <dgm:pt modelId="{C0E46F70-A1D5-48C1-A73A-2D4F9EC40510}" type="pres">
      <dgm:prSet presAssocID="{73816B42-6E94-4D72-A039-00A0C550C18A}" presName="iconBgRect" presStyleLbl="bgShp" presStyleIdx="3" presStyleCnt="4"/>
      <dgm:spPr/>
    </dgm:pt>
    <dgm:pt modelId="{1D35611A-53D8-470D-B0D0-993FF5A136DB}" type="pres">
      <dgm:prSet presAssocID="{73816B42-6E94-4D72-A039-00A0C550C18A}"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Stethoscope"/>
        </a:ext>
      </dgm:extLst>
    </dgm:pt>
    <dgm:pt modelId="{BD512760-6238-4805-A9CE-40A118F56B3E}" type="pres">
      <dgm:prSet presAssocID="{73816B42-6E94-4D72-A039-00A0C550C18A}" presName="spaceRect" presStyleCnt="0"/>
      <dgm:spPr/>
    </dgm:pt>
    <dgm:pt modelId="{72CDDE51-8154-4560-9371-1A138E72BA6F}" type="pres">
      <dgm:prSet presAssocID="{73816B42-6E94-4D72-A039-00A0C550C18A}" presName="textRect" presStyleLbl="revTx" presStyleIdx="3" presStyleCnt="4">
        <dgm:presLayoutVars>
          <dgm:chMax val="1"/>
          <dgm:chPref val="1"/>
        </dgm:presLayoutVars>
      </dgm:prSet>
      <dgm:spPr/>
    </dgm:pt>
  </dgm:ptLst>
  <dgm:cxnLst>
    <dgm:cxn modelId="{07AA6101-F169-45CB-A5AC-299737AF6020}" type="presOf" srcId="{DCCD5F0F-7E82-45EE-9B68-E6E988A0C757}" destId="{6087B0A9-ACE1-4B92-89F3-B8FFA6EA1940}" srcOrd="0" destOrd="0" presId="urn:microsoft.com/office/officeart/2018/2/layout/IconCircleList"/>
    <dgm:cxn modelId="{EAB6AB2A-332E-4591-A621-39092E4C7274}" srcId="{317B0DEB-F0FE-4C45-A1BE-66E97E552CEE}" destId="{B0DF24D8-5AFE-4CD9-96F1-080CE7A3CCA6}" srcOrd="1" destOrd="0" parTransId="{1CF33535-C32E-4D6F-88D8-FD4FC64544DC}" sibTransId="{D6037AD9-2568-4F68-ABE4-3FC29C990660}"/>
    <dgm:cxn modelId="{15A70460-44B2-45EF-934A-03509DD2DC75}" type="presOf" srcId="{2682C0D5-4E34-45B8-B9B9-67B810766F56}" destId="{7E96D709-9077-48A8-8315-B978E012AEC7}" srcOrd="0" destOrd="0" presId="urn:microsoft.com/office/officeart/2018/2/layout/IconCircleList"/>
    <dgm:cxn modelId="{A8FEA14C-2111-410A-9F4E-E4366A8A4473}" type="presOf" srcId="{D6037AD9-2568-4F68-ABE4-3FC29C990660}" destId="{DFCB7B19-D6E0-4C3D-808F-C16702C22607}" srcOrd="0" destOrd="0" presId="urn:microsoft.com/office/officeart/2018/2/layout/IconCircleList"/>
    <dgm:cxn modelId="{B3AB9A4F-B608-4F93-9147-4C6D4618EFC0}" srcId="{317B0DEB-F0FE-4C45-A1BE-66E97E552CEE}" destId="{73816B42-6E94-4D72-A039-00A0C550C18A}" srcOrd="3" destOrd="0" parTransId="{8A4D5B77-F68B-4798-97A2-91D150D9D5B8}" sibTransId="{25DFFF50-06B4-4543-9DD0-1892636922C1}"/>
    <dgm:cxn modelId="{826C9392-81D1-42D1-9B14-9008B4639A16}" type="presOf" srcId="{73816B42-6E94-4D72-A039-00A0C550C18A}" destId="{72CDDE51-8154-4560-9371-1A138E72BA6F}" srcOrd="0" destOrd="0" presId="urn:microsoft.com/office/officeart/2018/2/layout/IconCircleList"/>
    <dgm:cxn modelId="{83B1BB96-87A3-4712-B2D1-A0F3F587B30D}" type="presOf" srcId="{F484BE3B-38CD-4699-9BCD-3AC1246E22A1}" destId="{07120D9E-C2DE-45FB-9C90-96782477B602}" srcOrd="0" destOrd="0" presId="urn:microsoft.com/office/officeart/2018/2/layout/IconCircleList"/>
    <dgm:cxn modelId="{C3BB2AC5-93B0-4E23-B6B0-B3E31086B443}" type="presOf" srcId="{317B0DEB-F0FE-4C45-A1BE-66E97E552CEE}" destId="{2907A240-70A0-41B1-8EF1-2B2C6807032C}" srcOrd="0" destOrd="0" presId="urn:microsoft.com/office/officeart/2018/2/layout/IconCircleList"/>
    <dgm:cxn modelId="{7DC2F8CB-578C-4825-8DD3-51608241317C}" type="presOf" srcId="{B0DF24D8-5AFE-4CD9-96F1-080CE7A3CCA6}" destId="{721668F0-D821-4FCA-84E2-4F50CA3BC2EB}" srcOrd="0" destOrd="0" presId="urn:microsoft.com/office/officeart/2018/2/layout/IconCircleList"/>
    <dgm:cxn modelId="{072B1ADB-70CC-4907-B244-A6DC224C5AC7}" srcId="{317B0DEB-F0FE-4C45-A1BE-66E97E552CEE}" destId="{DCCD5F0F-7E82-45EE-9B68-E6E988A0C757}" srcOrd="2" destOrd="0" parTransId="{5BF0CACB-ACC1-4008-92FA-D0F60E7A5FB5}" sibTransId="{2682C0D5-4E34-45B8-B9B9-67B810766F56}"/>
    <dgm:cxn modelId="{5446B6E0-5CAC-4047-AC7C-C773CCD070AE}" srcId="{317B0DEB-F0FE-4C45-A1BE-66E97E552CEE}" destId="{5BFA3E07-E15A-4DC7-9780-BECDAC53E82A}" srcOrd="0" destOrd="0" parTransId="{1E1BD54E-682A-42FF-BCB8-6E3135C42172}" sibTransId="{F484BE3B-38CD-4699-9BCD-3AC1246E22A1}"/>
    <dgm:cxn modelId="{664AB1EB-DE97-4CC6-9CF8-93BE90D454B9}" type="presOf" srcId="{5BFA3E07-E15A-4DC7-9780-BECDAC53E82A}" destId="{012259B7-8B9B-4133-8B18-D187DC1F523D}" srcOrd="0" destOrd="0" presId="urn:microsoft.com/office/officeart/2018/2/layout/IconCircleList"/>
    <dgm:cxn modelId="{1374169C-87A2-475E-9943-E8EB35380D05}" type="presParOf" srcId="{2907A240-70A0-41B1-8EF1-2B2C6807032C}" destId="{B004EB4B-47A2-4901-A877-9BAA5A5F1027}" srcOrd="0" destOrd="0" presId="urn:microsoft.com/office/officeart/2018/2/layout/IconCircleList"/>
    <dgm:cxn modelId="{AADCB46C-905C-46B0-8D16-1BB76BA999E8}" type="presParOf" srcId="{B004EB4B-47A2-4901-A877-9BAA5A5F1027}" destId="{708F391C-2FA7-48E8-9EE7-EF516F1F9AE2}" srcOrd="0" destOrd="0" presId="urn:microsoft.com/office/officeart/2018/2/layout/IconCircleList"/>
    <dgm:cxn modelId="{16054BAC-D655-42B7-A9C0-B1FDE2BA7EB5}" type="presParOf" srcId="{708F391C-2FA7-48E8-9EE7-EF516F1F9AE2}" destId="{ED175145-2E61-4281-ADD8-953E495B8DD7}" srcOrd="0" destOrd="0" presId="urn:microsoft.com/office/officeart/2018/2/layout/IconCircleList"/>
    <dgm:cxn modelId="{B865B4BA-2059-4A1E-95F6-4BFE8CADF2BE}" type="presParOf" srcId="{708F391C-2FA7-48E8-9EE7-EF516F1F9AE2}" destId="{1E0AB39B-54F7-4336-B91F-A466EFB9C10B}" srcOrd="1" destOrd="0" presId="urn:microsoft.com/office/officeart/2018/2/layout/IconCircleList"/>
    <dgm:cxn modelId="{71357C24-ECAC-4F2E-B337-11CFBD312A54}" type="presParOf" srcId="{708F391C-2FA7-48E8-9EE7-EF516F1F9AE2}" destId="{442F1C51-BE74-4FC9-B951-A02169FC87DA}" srcOrd="2" destOrd="0" presId="urn:microsoft.com/office/officeart/2018/2/layout/IconCircleList"/>
    <dgm:cxn modelId="{82007635-064E-418E-91B4-3487D28095F5}" type="presParOf" srcId="{708F391C-2FA7-48E8-9EE7-EF516F1F9AE2}" destId="{012259B7-8B9B-4133-8B18-D187DC1F523D}" srcOrd="3" destOrd="0" presId="urn:microsoft.com/office/officeart/2018/2/layout/IconCircleList"/>
    <dgm:cxn modelId="{B95F60E0-5ECF-4497-8CB7-AD493E467229}" type="presParOf" srcId="{B004EB4B-47A2-4901-A877-9BAA5A5F1027}" destId="{07120D9E-C2DE-45FB-9C90-96782477B602}" srcOrd="1" destOrd="0" presId="urn:microsoft.com/office/officeart/2018/2/layout/IconCircleList"/>
    <dgm:cxn modelId="{72EFBE57-0F89-4463-9270-E8C40F8D0AF9}" type="presParOf" srcId="{B004EB4B-47A2-4901-A877-9BAA5A5F1027}" destId="{3AFF003C-A6E0-4B36-86DB-72FDEC122430}" srcOrd="2" destOrd="0" presId="urn:microsoft.com/office/officeart/2018/2/layout/IconCircleList"/>
    <dgm:cxn modelId="{38C788DE-94CD-46F1-A3F9-C4AAA100DDE7}" type="presParOf" srcId="{3AFF003C-A6E0-4B36-86DB-72FDEC122430}" destId="{AA5F591F-A10A-496D-B48D-820C1E19730A}" srcOrd="0" destOrd="0" presId="urn:microsoft.com/office/officeart/2018/2/layout/IconCircleList"/>
    <dgm:cxn modelId="{3F48114E-6624-4559-887E-16957BBEB077}" type="presParOf" srcId="{3AFF003C-A6E0-4B36-86DB-72FDEC122430}" destId="{43ACF51C-07A1-4714-A1B1-E817E20CD247}" srcOrd="1" destOrd="0" presId="urn:microsoft.com/office/officeart/2018/2/layout/IconCircleList"/>
    <dgm:cxn modelId="{AC64030A-EEF0-47DA-85FD-052C37128483}" type="presParOf" srcId="{3AFF003C-A6E0-4B36-86DB-72FDEC122430}" destId="{7D91FA31-6DE0-4C02-ABA5-3A3589D676FE}" srcOrd="2" destOrd="0" presId="urn:microsoft.com/office/officeart/2018/2/layout/IconCircleList"/>
    <dgm:cxn modelId="{EDBC8257-9F43-4400-9A28-3578B1FDE721}" type="presParOf" srcId="{3AFF003C-A6E0-4B36-86DB-72FDEC122430}" destId="{721668F0-D821-4FCA-84E2-4F50CA3BC2EB}" srcOrd="3" destOrd="0" presId="urn:microsoft.com/office/officeart/2018/2/layout/IconCircleList"/>
    <dgm:cxn modelId="{108A79EC-7FDF-4AC4-A073-6CA3C6B82592}" type="presParOf" srcId="{B004EB4B-47A2-4901-A877-9BAA5A5F1027}" destId="{DFCB7B19-D6E0-4C3D-808F-C16702C22607}" srcOrd="3" destOrd="0" presId="urn:microsoft.com/office/officeart/2018/2/layout/IconCircleList"/>
    <dgm:cxn modelId="{8F68DFD3-A2E6-4770-BB45-FA34553888BA}" type="presParOf" srcId="{B004EB4B-47A2-4901-A877-9BAA5A5F1027}" destId="{D48E4D56-8546-49EB-9A40-FDCB16B5CB76}" srcOrd="4" destOrd="0" presId="urn:microsoft.com/office/officeart/2018/2/layout/IconCircleList"/>
    <dgm:cxn modelId="{1CE1E58C-D24B-41B1-960F-0CDFD8EB157A}" type="presParOf" srcId="{D48E4D56-8546-49EB-9A40-FDCB16B5CB76}" destId="{6EA21587-C8AD-4468-9824-89A487CBB146}" srcOrd="0" destOrd="0" presId="urn:microsoft.com/office/officeart/2018/2/layout/IconCircleList"/>
    <dgm:cxn modelId="{16E65A47-A908-4FC4-932D-06B09F255706}" type="presParOf" srcId="{D48E4D56-8546-49EB-9A40-FDCB16B5CB76}" destId="{99D37957-7335-46E1-993D-1AD1F081EAF0}" srcOrd="1" destOrd="0" presId="urn:microsoft.com/office/officeart/2018/2/layout/IconCircleList"/>
    <dgm:cxn modelId="{FD19DBB2-7F7C-403C-ABD7-9C03580EC6E2}" type="presParOf" srcId="{D48E4D56-8546-49EB-9A40-FDCB16B5CB76}" destId="{F974E8BA-D432-4A58-8807-DF5D4BFA3D7A}" srcOrd="2" destOrd="0" presId="urn:microsoft.com/office/officeart/2018/2/layout/IconCircleList"/>
    <dgm:cxn modelId="{F6A6C77D-460F-40B9-97EA-CF87DA093B17}" type="presParOf" srcId="{D48E4D56-8546-49EB-9A40-FDCB16B5CB76}" destId="{6087B0A9-ACE1-4B92-89F3-B8FFA6EA1940}" srcOrd="3" destOrd="0" presId="urn:microsoft.com/office/officeart/2018/2/layout/IconCircleList"/>
    <dgm:cxn modelId="{2277ECF0-A64A-4A59-ADC0-94C4AE6ED1EF}" type="presParOf" srcId="{B004EB4B-47A2-4901-A877-9BAA5A5F1027}" destId="{7E96D709-9077-48A8-8315-B978E012AEC7}" srcOrd="5" destOrd="0" presId="urn:microsoft.com/office/officeart/2018/2/layout/IconCircleList"/>
    <dgm:cxn modelId="{31017CA9-28BE-4BC7-80FF-1C2568DB666E}" type="presParOf" srcId="{B004EB4B-47A2-4901-A877-9BAA5A5F1027}" destId="{E7AC1E47-9F39-4CE5-90CE-1AE79459A9D5}" srcOrd="6" destOrd="0" presId="urn:microsoft.com/office/officeart/2018/2/layout/IconCircleList"/>
    <dgm:cxn modelId="{01FDB2EB-B7F8-4A57-B8E9-FAE1D82B7F3A}" type="presParOf" srcId="{E7AC1E47-9F39-4CE5-90CE-1AE79459A9D5}" destId="{C0E46F70-A1D5-48C1-A73A-2D4F9EC40510}" srcOrd="0" destOrd="0" presId="urn:microsoft.com/office/officeart/2018/2/layout/IconCircleList"/>
    <dgm:cxn modelId="{567F2A30-A292-43FF-B215-BCFFDCADFAD6}" type="presParOf" srcId="{E7AC1E47-9F39-4CE5-90CE-1AE79459A9D5}" destId="{1D35611A-53D8-470D-B0D0-993FF5A136DB}" srcOrd="1" destOrd="0" presId="urn:microsoft.com/office/officeart/2018/2/layout/IconCircleList"/>
    <dgm:cxn modelId="{09971F5F-434C-4B14-A062-3ECD1942261A}" type="presParOf" srcId="{E7AC1E47-9F39-4CE5-90CE-1AE79459A9D5}" destId="{BD512760-6238-4805-A9CE-40A118F56B3E}" srcOrd="2" destOrd="0" presId="urn:microsoft.com/office/officeart/2018/2/layout/IconCircleList"/>
    <dgm:cxn modelId="{BA003D0F-2D3C-47FC-9C88-A9941B966C50}" type="presParOf" srcId="{E7AC1E47-9F39-4CE5-90CE-1AE79459A9D5}" destId="{72CDDE51-8154-4560-9371-1A138E72BA6F}" srcOrd="3" destOrd="0" presId="urn:microsoft.com/office/officeart/2018/2/layout/IconCircle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2AAEF3F-2AE4-44FF-92A6-065728CFFFC2}"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1F54C1CB-D9E8-4CE6-B4DA-19F3FE544E1A}">
      <dgm:prSet/>
      <dgm:spPr/>
      <dgm:t>
        <a:bodyPr/>
        <a:lstStyle/>
        <a:p>
          <a:r>
            <a:rPr lang="en-GB" dirty="0">
              <a:latin typeface="Arial" panose="020B0604020202020204" pitchFamily="34" charset="0"/>
              <a:cs typeface="Arial" panose="020B0604020202020204" pitchFamily="34" charset="0"/>
            </a:rPr>
            <a:t>Name: Mr Tommy Campbell</a:t>
          </a:r>
          <a:endParaRPr lang="en-US" dirty="0">
            <a:latin typeface="Arial" panose="020B0604020202020204" pitchFamily="34" charset="0"/>
            <a:cs typeface="Arial" panose="020B0604020202020204" pitchFamily="34" charset="0"/>
          </a:endParaRPr>
        </a:p>
      </dgm:t>
    </dgm:pt>
    <dgm:pt modelId="{379C55E5-8182-4A48-90DB-858AA941F410}" type="parTrans" cxnId="{8FBE04D1-C693-4765-BC5E-352DAC014044}">
      <dgm:prSet/>
      <dgm:spPr/>
      <dgm:t>
        <a:bodyPr/>
        <a:lstStyle/>
        <a:p>
          <a:endParaRPr lang="en-US"/>
        </a:p>
      </dgm:t>
    </dgm:pt>
    <dgm:pt modelId="{0731C92E-7106-4696-A1F3-A27634800554}" type="sibTrans" cxnId="{8FBE04D1-C693-4765-BC5E-352DAC014044}">
      <dgm:prSet/>
      <dgm:spPr/>
      <dgm:t>
        <a:bodyPr/>
        <a:lstStyle/>
        <a:p>
          <a:endParaRPr lang="en-US"/>
        </a:p>
      </dgm:t>
    </dgm:pt>
    <dgm:pt modelId="{8813394C-EB13-4D77-9685-68AB3DFB5003}">
      <dgm:prSet/>
      <dgm:spPr/>
      <dgm:t>
        <a:bodyPr/>
        <a:lstStyle/>
        <a:p>
          <a:r>
            <a:rPr lang="en-GB" dirty="0">
              <a:latin typeface="Arial" panose="020B0604020202020204" pitchFamily="34" charset="0"/>
              <a:cs typeface="Arial" panose="020B0604020202020204" pitchFamily="34" charset="0"/>
            </a:rPr>
            <a:t>Age: 68 years </a:t>
          </a:r>
          <a:endParaRPr lang="en-US" dirty="0">
            <a:latin typeface="Arial" panose="020B0604020202020204" pitchFamily="34" charset="0"/>
            <a:cs typeface="Arial" panose="020B0604020202020204" pitchFamily="34" charset="0"/>
          </a:endParaRPr>
        </a:p>
      </dgm:t>
    </dgm:pt>
    <dgm:pt modelId="{942EBAF9-0D91-4BEB-8811-564416AD03E6}" type="parTrans" cxnId="{86247204-E753-4E0E-A4B6-900A547759F2}">
      <dgm:prSet/>
      <dgm:spPr/>
      <dgm:t>
        <a:bodyPr/>
        <a:lstStyle/>
        <a:p>
          <a:endParaRPr lang="en-US"/>
        </a:p>
      </dgm:t>
    </dgm:pt>
    <dgm:pt modelId="{3DDD2514-61FD-4BAD-9E59-910C42DBAD00}" type="sibTrans" cxnId="{86247204-E753-4E0E-A4B6-900A547759F2}">
      <dgm:prSet/>
      <dgm:spPr/>
      <dgm:t>
        <a:bodyPr/>
        <a:lstStyle/>
        <a:p>
          <a:endParaRPr lang="en-US"/>
        </a:p>
      </dgm:t>
    </dgm:pt>
    <dgm:pt modelId="{85B429AC-607F-494F-B74C-B4517B50DA6F}">
      <dgm:prSet/>
      <dgm:spPr/>
      <dgm:t>
        <a:bodyPr/>
        <a:lstStyle/>
        <a:p>
          <a:r>
            <a:rPr lang="en-GB" dirty="0">
              <a:latin typeface="Arial" panose="020B0604020202020204" pitchFamily="34" charset="0"/>
              <a:cs typeface="Arial" panose="020B0604020202020204" pitchFamily="34" charset="0"/>
            </a:rPr>
            <a:t>Diagnosis: Stage IIIB Non-Small Cell Lung Cancer (NSCLC)</a:t>
          </a:r>
          <a:endParaRPr lang="en-US" dirty="0">
            <a:latin typeface="Arial" panose="020B0604020202020204" pitchFamily="34" charset="0"/>
            <a:cs typeface="Arial" panose="020B0604020202020204" pitchFamily="34" charset="0"/>
          </a:endParaRPr>
        </a:p>
      </dgm:t>
    </dgm:pt>
    <dgm:pt modelId="{4B7C8E10-A2F4-404F-83DF-46397F0ECC24}" type="parTrans" cxnId="{961A68BC-B65E-4210-B373-D0A720A5C8B2}">
      <dgm:prSet/>
      <dgm:spPr/>
      <dgm:t>
        <a:bodyPr/>
        <a:lstStyle/>
        <a:p>
          <a:endParaRPr lang="en-US"/>
        </a:p>
      </dgm:t>
    </dgm:pt>
    <dgm:pt modelId="{E0635E9F-E9C1-4934-887C-8CA6EC29F390}" type="sibTrans" cxnId="{961A68BC-B65E-4210-B373-D0A720A5C8B2}">
      <dgm:prSet/>
      <dgm:spPr/>
      <dgm:t>
        <a:bodyPr/>
        <a:lstStyle/>
        <a:p>
          <a:endParaRPr lang="en-US"/>
        </a:p>
      </dgm:t>
    </dgm:pt>
    <dgm:pt modelId="{82F9F717-27C0-43E3-A6FA-D467EC79DA3A}">
      <dgm:prSet/>
      <dgm:spPr/>
      <dgm:t>
        <a:bodyPr/>
        <a:lstStyle/>
        <a:p>
          <a:r>
            <a:rPr lang="en-GB" dirty="0">
              <a:latin typeface="Arial" panose="020B0604020202020204" pitchFamily="34" charset="0"/>
              <a:cs typeface="Arial" panose="020B0604020202020204" pitchFamily="34" charset="0"/>
            </a:rPr>
            <a:t>History: COPD (Chronic obstructive pulmonary disease), hypertension (well-controlled)</a:t>
          </a:r>
          <a:endParaRPr lang="en-US" dirty="0">
            <a:latin typeface="Arial" panose="020B0604020202020204" pitchFamily="34" charset="0"/>
            <a:cs typeface="Arial" panose="020B0604020202020204" pitchFamily="34" charset="0"/>
          </a:endParaRPr>
        </a:p>
      </dgm:t>
    </dgm:pt>
    <dgm:pt modelId="{90E3F98D-EF5B-4383-A6EB-D4941F40CB8A}" type="parTrans" cxnId="{48C26C4E-2ED4-41DE-98F4-83D7F079E26A}">
      <dgm:prSet/>
      <dgm:spPr/>
      <dgm:t>
        <a:bodyPr/>
        <a:lstStyle/>
        <a:p>
          <a:endParaRPr lang="en-US"/>
        </a:p>
      </dgm:t>
    </dgm:pt>
    <dgm:pt modelId="{332FA78B-77A9-4CBD-BEA2-813AD00E2968}" type="sibTrans" cxnId="{48C26C4E-2ED4-41DE-98F4-83D7F079E26A}">
      <dgm:prSet/>
      <dgm:spPr/>
      <dgm:t>
        <a:bodyPr/>
        <a:lstStyle/>
        <a:p>
          <a:endParaRPr lang="en-US"/>
        </a:p>
      </dgm:t>
    </dgm:pt>
    <dgm:pt modelId="{A8A79A02-EDD8-4614-A91E-858A0C180592}">
      <dgm:prSet/>
      <dgm:spPr/>
      <dgm:t>
        <a:bodyPr/>
        <a:lstStyle/>
        <a:p>
          <a:r>
            <a:rPr lang="en-GB" dirty="0">
              <a:latin typeface="Arial" panose="020B0604020202020204" pitchFamily="34" charset="0"/>
              <a:cs typeface="Arial" panose="020B0604020202020204" pitchFamily="34" charset="0"/>
            </a:rPr>
            <a:t>Lifestyle: ex-smoker (</a:t>
          </a:r>
          <a:r>
            <a:rPr lang="en-US" dirty="0">
              <a:latin typeface="Arial" panose="020B0604020202020204" pitchFamily="34" charset="0"/>
              <a:cs typeface="Arial" panose="020B0604020202020204" pitchFamily="34" charset="0"/>
            </a:rPr>
            <a:t>40 cigarettes, 2 packs, a day for 20 years</a:t>
          </a:r>
          <a:r>
            <a:rPr lang="en-GB" dirty="0">
              <a:latin typeface="Arial" panose="020B0604020202020204" pitchFamily="34" charset="0"/>
              <a:cs typeface="Arial" panose="020B0604020202020204" pitchFamily="34" charset="0"/>
            </a:rPr>
            <a:t>), quit 5 years ago</a:t>
          </a:r>
          <a:endParaRPr lang="en-US" dirty="0">
            <a:latin typeface="Arial" panose="020B0604020202020204" pitchFamily="34" charset="0"/>
            <a:cs typeface="Arial" panose="020B0604020202020204" pitchFamily="34" charset="0"/>
          </a:endParaRPr>
        </a:p>
      </dgm:t>
    </dgm:pt>
    <dgm:pt modelId="{CD9DD9AF-2EFB-4D88-9A07-27030E4FA3A4}" type="parTrans" cxnId="{3EBE45F7-8F11-4AA7-9353-C36873724BC2}">
      <dgm:prSet/>
      <dgm:spPr/>
      <dgm:t>
        <a:bodyPr/>
        <a:lstStyle/>
        <a:p>
          <a:endParaRPr lang="en-US"/>
        </a:p>
      </dgm:t>
    </dgm:pt>
    <dgm:pt modelId="{7C25EA5C-68EB-44B0-B27A-2276761AF4DF}" type="sibTrans" cxnId="{3EBE45F7-8F11-4AA7-9353-C36873724BC2}">
      <dgm:prSet/>
      <dgm:spPr/>
      <dgm:t>
        <a:bodyPr/>
        <a:lstStyle/>
        <a:p>
          <a:endParaRPr lang="en-US"/>
        </a:p>
      </dgm:t>
    </dgm:pt>
    <dgm:pt modelId="{EBCE86F3-CBDA-4569-AFFA-D7A8893BCE9C}">
      <dgm:prSet/>
      <dgm:spPr/>
      <dgm:t>
        <a:bodyPr/>
        <a:lstStyle/>
        <a:p>
          <a:r>
            <a:rPr lang="en-GB" dirty="0">
              <a:latin typeface="Arial" panose="020B0604020202020204" pitchFamily="34" charset="0"/>
              <a:cs typeface="Arial" panose="020B0604020202020204" pitchFamily="34" charset="0"/>
            </a:rPr>
            <a:t>Social: lives with wife in the city in Birmingham, good support network, retired construction worker</a:t>
          </a:r>
          <a:endParaRPr lang="en-US" dirty="0">
            <a:latin typeface="Arial" panose="020B0604020202020204" pitchFamily="34" charset="0"/>
            <a:cs typeface="Arial" panose="020B0604020202020204" pitchFamily="34" charset="0"/>
          </a:endParaRPr>
        </a:p>
      </dgm:t>
    </dgm:pt>
    <dgm:pt modelId="{81F8E23F-18C6-42E7-850D-6F523B7E2298}" type="parTrans" cxnId="{DD0C6E7B-938F-4AD9-AD98-9597493B0D35}">
      <dgm:prSet/>
      <dgm:spPr/>
      <dgm:t>
        <a:bodyPr/>
        <a:lstStyle/>
        <a:p>
          <a:endParaRPr lang="en-US"/>
        </a:p>
      </dgm:t>
    </dgm:pt>
    <dgm:pt modelId="{510B8550-61E1-4A48-B0B0-B0D364D1C93B}" type="sibTrans" cxnId="{DD0C6E7B-938F-4AD9-AD98-9597493B0D35}">
      <dgm:prSet/>
      <dgm:spPr/>
      <dgm:t>
        <a:bodyPr/>
        <a:lstStyle/>
        <a:p>
          <a:endParaRPr lang="en-US"/>
        </a:p>
      </dgm:t>
    </dgm:pt>
    <dgm:pt modelId="{9B623FEE-D496-4177-99EC-503A34FA0FFD}">
      <dgm:prSet/>
      <dgm:spPr/>
      <dgm:t>
        <a:bodyPr/>
        <a:lstStyle/>
        <a:p>
          <a:r>
            <a:rPr lang="en-GB" dirty="0">
              <a:latin typeface="Arial" panose="020B0604020202020204" pitchFamily="34" charset="0"/>
              <a:cs typeface="Arial" panose="020B0604020202020204" pitchFamily="34" charset="0"/>
            </a:rPr>
            <a:t>Functional status: independent, breathlessness, fatigue</a:t>
          </a:r>
          <a:endParaRPr lang="en-US" dirty="0">
            <a:latin typeface="Arial" panose="020B0604020202020204" pitchFamily="34" charset="0"/>
            <a:cs typeface="Arial" panose="020B0604020202020204" pitchFamily="34" charset="0"/>
          </a:endParaRPr>
        </a:p>
      </dgm:t>
    </dgm:pt>
    <dgm:pt modelId="{E90BE786-FC17-4D49-AB99-F21D87C7D48E}" type="parTrans" cxnId="{CA9A0B26-1791-48F4-9117-842FE7ACBDF7}">
      <dgm:prSet/>
      <dgm:spPr/>
      <dgm:t>
        <a:bodyPr/>
        <a:lstStyle/>
        <a:p>
          <a:endParaRPr lang="en-US"/>
        </a:p>
      </dgm:t>
    </dgm:pt>
    <dgm:pt modelId="{8C1CC907-2139-435E-B075-1B301EE929C9}" type="sibTrans" cxnId="{CA9A0B26-1791-48F4-9117-842FE7ACBDF7}">
      <dgm:prSet/>
      <dgm:spPr/>
      <dgm:t>
        <a:bodyPr/>
        <a:lstStyle/>
        <a:p>
          <a:endParaRPr lang="en-US"/>
        </a:p>
      </dgm:t>
    </dgm:pt>
    <dgm:pt modelId="{C13233A0-49DC-4279-A374-954146E3A210}" type="pres">
      <dgm:prSet presAssocID="{E2AAEF3F-2AE4-44FF-92A6-065728CFFFC2}" presName="vert0" presStyleCnt="0">
        <dgm:presLayoutVars>
          <dgm:dir/>
          <dgm:animOne val="branch"/>
          <dgm:animLvl val="lvl"/>
        </dgm:presLayoutVars>
      </dgm:prSet>
      <dgm:spPr/>
    </dgm:pt>
    <dgm:pt modelId="{66DD56EC-4DB4-49D7-A37A-9CE38976F65C}" type="pres">
      <dgm:prSet presAssocID="{1F54C1CB-D9E8-4CE6-B4DA-19F3FE544E1A}" presName="thickLine" presStyleLbl="alignNode1" presStyleIdx="0" presStyleCnt="7"/>
      <dgm:spPr/>
    </dgm:pt>
    <dgm:pt modelId="{C75FCF73-551D-49EC-A973-2D2FA59DEC4D}" type="pres">
      <dgm:prSet presAssocID="{1F54C1CB-D9E8-4CE6-B4DA-19F3FE544E1A}" presName="horz1" presStyleCnt="0"/>
      <dgm:spPr/>
    </dgm:pt>
    <dgm:pt modelId="{AAD9E709-A843-4914-9707-92B273E58A51}" type="pres">
      <dgm:prSet presAssocID="{1F54C1CB-D9E8-4CE6-B4DA-19F3FE544E1A}" presName="tx1" presStyleLbl="revTx" presStyleIdx="0" presStyleCnt="7"/>
      <dgm:spPr/>
    </dgm:pt>
    <dgm:pt modelId="{25720CA7-BB76-463B-8DEC-3543631F2135}" type="pres">
      <dgm:prSet presAssocID="{1F54C1CB-D9E8-4CE6-B4DA-19F3FE544E1A}" presName="vert1" presStyleCnt="0"/>
      <dgm:spPr/>
    </dgm:pt>
    <dgm:pt modelId="{7CD12314-650A-4840-9BCA-686F58EA6857}" type="pres">
      <dgm:prSet presAssocID="{8813394C-EB13-4D77-9685-68AB3DFB5003}" presName="thickLine" presStyleLbl="alignNode1" presStyleIdx="1" presStyleCnt="7"/>
      <dgm:spPr/>
    </dgm:pt>
    <dgm:pt modelId="{058551EA-5D1B-4C29-9F43-7CBF6E84572A}" type="pres">
      <dgm:prSet presAssocID="{8813394C-EB13-4D77-9685-68AB3DFB5003}" presName="horz1" presStyleCnt="0"/>
      <dgm:spPr/>
    </dgm:pt>
    <dgm:pt modelId="{47403925-DDCA-4180-A6CF-7E3C1CC3FEE8}" type="pres">
      <dgm:prSet presAssocID="{8813394C-EB13-4D77-9685-68AB3DFB5003}" presName="tx1" presStyleLbl="revTx" presStyleIdx="1" presStyleCnt="7"/>
      <dgm:spPr/>
    </dgm:pt>
    <dgm:pt modelId="{DE0F029D-536F-4BFA-A17E-11879E82629A}" type="pres">
      <dgm:prSet presAssocID="{8813394C-EB13-4D77-9685-68AB3DFB5003}" presName="vert1" presStyleCnt="0"/>
      <dgm:spPr/>
    </dgm:pt>
    <dgm:pt modelId="{ECAEA556-A9FF-426E-94A2-4A778EA99BF0}" type="pres">
      <dgm:prSet presAssocID="{85B429AC-607F-494F-B74C-B4517B50DA6F}" presName="thickLine" presStyleLbl="alignNode1" presStyleIdx="2" presStyleCnt="7"/>
      <dgm:spPr/>
    </dgm:pt>
    <dgm:pt modelId="{137AD57E-70A1-439E-BB7D-90D4C23BE2EF}" type="pres">
      <dgm:prSet presAssocID="{85B429AC-607F-494F-B74C-B4517B50DA6F}" presName="horz1" presStyleCnt="0"/>
      <dgm:spPr/>
    </dgm:pt>
    <dgm:pt modelId="{ECA51B59-F71C-4709-BAEB-2A2E700D4D55}" type="pres">
      <dgm:prSet presAssocID="{85B429AC-607F-494F-B74C-B4517B50DA6F}" presName="tx1" presStyleLbl="revTx" presStyleIdx="2" presStyleCnt="7"/>
      <dgm:spPr/>
    </dgm:pt>
    <dgm:pt modelId="{9C72B4EB-1592-4464-ADFE-58AFFE5F0ECD}" type="pres">
      <dgm:prSet presAssocID="{85B429AC-607F-494F-B74C-B4517B50DA6F}" presName="vert1" presStyleCnt="0"/>
      <dgm:spPr/>
    </dgm:pt>
    <dgm:pt modelId="{D1CEA531-3676-4C2B-B3D4-7DF7E5FBA444}" type="pres">
      <dgm:prSet presAssocID="{82F9F717-27C0-43E3-A6FA-D467EC79DA3A}" presName="thickLine" presStyleLbl="alignNode1" presStyleIdx="3" presStyleCnt="7"/>
      <dgm:spPr/>
    </dgm:pt>
    <dgm:pt modelId="{2C02C7BF-37C5-4DA1-9A8E-6D454A8E1179}" type="pres">
      <dgm:prSet presAssocID="{82F9F717-27C0-43E3-A6FA-D467EC79DA3A}" presName="horz1" presStyleCnt="0"/>
      <dgm:spPr/>
    </dgm:pt>
    <dgm:pt modelId="{9B738121-F33B-47BB-9531-2B8A425F88F7}" type="pres">
      <dgm:prSet presAssocID="{82F9F717-27C0-43E3-A6FA-D467EC79DA3A}" presName="tx1" presStyleLbl="revTx" presStyleIdx="3" presStyleCnt="7"/>
      <dgm:spPr/>
    </dgm:pt>
    <dgm:pt modelId="{BA3ED8A7-B077-448D-959F-E447B5444A56}" type="pres">
      <dgm:prSet presAssocID="{82F9F717-27C0-43E3-A6FA-D467EC79DA3A}" presName="vert1" presStyleCnt="0"/>
      <dgm:spPr/>
    </dgm:pt>
    <dgm:pt modelId="{818D23CC-8224-43B7-B2A7-283455925041}" type="pres">
      <dgm:prSet presAssocID="{A8A79A02-EDD8-4614-A91E-858A0C180592}" presName="thickLine" presStyleLbl="alignNode1" presStyleIdx="4" presStyleCnt="7"/>
      <dgm:spPr/>
    </dgm:pt>
    <dgm:pt modelId="{CE79760B-1482-4514-80D0-769BB8A520E3}" type="pres">
      <dgm:prSet presAssocID="{A8A79A02-EDD8-4614-A91E-858A0C180592}" presName="horz1" presStyleCnt="0"/>
      <dgm:spPr/>
    </dgm:pt>
    <dgm:pt modelId="{BC915956-00E3-4161-A6F2-E0FEE4E16392}" type="pres">
      <dgm:prSet presAssocID="{A8A79A02-EDD8-4614-A91E-858A0C180592}" presName="tx1" presStyleLbl="revTx" presStyleIdx="4" presStyleCnt="7"/>
      <dgm:spPr/>
    </dgm:pt>
    <dgm:pt modelId="{70D00BEA-7810-4A44-93C5-F5DA33DA8116}" type="pres">
      <dgm:prSet presAssocID="{A8A79A02-EDD8-4614-A91E-858A0C180592}" presName="vert1" presStyleCnt="0"/>
      <dgm:spPr/>
    </dgm:pt>
    <dgm:pt modelId="{B6DB1CC7-7FCB-4FCC-A0E2-568ABCA5FC81}" type="pres">
      <dgm:prSet presAssocID="{EBCE86F3-CBDA-4569-AFFA-D7A8893BCE9C}" presName="thickLine" presStyleLbl="alignNode1" presStyleIdx="5" presStyleCnt="7"/>
      <dgm:spPr/>
    </dgm:pt>
    <dgm:pt modelId="{07491F49-A57C-4DF5-A5F9-0267B15325AF}" type="pres">
      <dgm:prSet presAssocID="{EBCE86F3-CBDA-4569-AFFA-D7A8893BCE9C}" presName="horz1" presStyleCnt="0"/>
      <dgm:spPr/>
    </dgm:pt>
    <dgm:pt modelId="{2049172E-9C5F-4C3F-96FE-04DADC2996C8}" type="pres">
      <dgm:prSet presAssocID="{EBCE86F3-CBDA-4569-AFFA-D7A8893BCE9C}" presName="tx1" presStyleLbl="revTx" presStyleIdx="5" presStyleCnt="7"/>
      <dgm:spPr/>
    </dgm:pt>
    <dgm:pt modelId="{E0917AA8-BFC4-40D2-8C49-46D8CBD596D9}" type="pres">
      <dgm:prSet presAssocID="{EBCE86F3-CBDA-4569-AFFA-D7A8893BCE9C}" presName="vert1" presStyleCnt="0"/>
      <dgm:spPr/>
    </dgm:pt>
    <dgm:pt modelId="{9222B538-4827-431B-A119-F776FA4122A9}" type="pres">
      <dgm:prSet presAssocID="{9B623FEE-D496-4177-99EC-503A34FA0FFD}" presName="thickLine" presStyleLbl="alignNode1" presStyleIdx="6" presStyleCnt="7" custLinFactNeighborY="-19253"/>
      <dgm:spPr/>
    </dgm:pt>
    <dgm:pt modelId="{0EEFC465-D4D8-44B7-A268-5066AFC2EB13}" type="pres">
      <dgm:prSet presAssocID="{9B623FEE-D496-4177-99EC-503A34FA0FFD}" presName="horz1" presStyleCnt="0"/>
      <dgm:spPr/>
    </dgm:pt>
    <dgm:pt modelId="{FBCB23AF-AE26-472B-B35A-A9DE8270FF30}" type="pres">
      <dgm:prSet presAssocID="{9B623FEE-D496-4177-99EC-503A34FA0FFD}" presName="tx1" presStyleLbl="revTx" presStyleIdx="6" presStyleCnt="7"/>
      <dgm:spPr/>
    </dgm:pt>
    <dgm:pt modelId="{E63157FF-7ACD-44AD-B8E1-FA1F29D2C890}" type="pres">
      <dgm:prSet presAssocID="{9B623FEE-D496-4177-99EC-503A34FA0FFD}" presName="vert1" presStyleCnt="0"/>
      <dgm:spPr/>
    </dgm:pt>
  </dgm:ptLst>
  <dgm:cxnLst>
    <dgm:cxn modelId="{86247204-E753-4E0E-A4B6-900A547759F2}" srcId="{E2AAEF3F-2AE4-44FF-92A6-065728CFFFC2}" destId="{8813394C-EB13-4D77-9685-68AB3DFB5003}" srcOrd="1" destOrd="0" parTransId="{942EBAF9-0D91-4BEB-8811-564416AD03E6}" sibTransId="{3DDD2514-61FD-4BAD-9E59-910C42DBAD00}"/>
    <dgm:cxn modelId="{5E26320F-E860-4408-8B7C-A2812AD09920}" type="presOf" srcId="{E2AAEF3F-2AE4-44FF-92A6-065728CFFFC2}" destId="{C13233A0-49DC-4279-A374-954146E3A210}" srcOrd="0" destOrd="0" presId="urn:microsoft.com/office/officeart/2008/layout/LinedList"/>
    <dgm:cxn modelId="{29ACDF15-C876-4839-AB6A-D68C7081C722}" type="presOf" srcId="{1F54C1CB-D9E8-4CE6-B4DA-19F3FE544E1A}" destId="{AAD9E709-A843-4914-9707-92B273E58A51}" srcOrd="0" destOrd="0" presId="urn:microsoft.com/office/officeart/2008/layout/LinedList"/>
    <dgm:cxn modelId="{CA9A0B26-1791-48F4-9117-842FE7ACBDF7}" srcId="{E2AAEF3F-2AE4-44FF-92A6-065728CFFFC2}" destId="{9B623FEE-D496-4177-99EC-503A34FA0FFD}" srcOrd="6" destOrd="0" parTransId="{E90BE786-FC17-4D49-AB99-F21D87C7D48E}" sibTransId="{8C1CC907-2139-435E-B075-1B301EE929C9}"/>
    <dgm:cxn modelId="{498BF538-C8D8-4D93-A16A-DF017BD45E8D}" type="presOf" srcId="{EBCE86F3-CBDA-4569-AFFA-D7A8893BCE9C}" destId="{2049172E-9C5F-4C3F-96FE-04DADC2996C8}" srcOrd="0" destOrd="0" presId="urn:microsoft.com/office/officeart/2008/layout/LinedList"/>
    <dgm:cxn modelId="{5A87F840-2F73-41B6-BDD4-29953410A472}" type="presOf" srcId="{85B429AC-607F-494F-B74C-B4517B50DA6F}" destId="{ECA51B59-F71C-4709-BAEB-2A2E700D4D55}" srcOrd="0" destOrd="0" presId="urn:microsoft.com/office/officeart/2008/layout/LinedList"/>
    <dgm:cxn modelId="{61CE9346-5591-480F-BAC2-F4915DA6F136}" type="presOf" srcId="{A8A79A02-EDD8-4614-A91E-858A0C180592}" destId="{BC915956-00E3-4161-A6F2-E0FEE4E16392}" srcOrd="0" destOrd="0" presId="urn:microsoft.com/office/officeart/2008/layout/LinedList"/>
    <dgm:cxn modelId="{48C26C4E-2ED4-41DE-98F4-83D7F079E26A}" srcId="{E2AAEF3F-2AE4-44FF-92A6-065728CFFFC2}" destId="{82F9F717-27C0-43E3-A6FA-D467EC79DA3A}" srcOrd="3" destOrd="0" parTransId="{90E3F98D-EF5B-4383-A6EB-D4941F40CB8A}" sibTransId="{332FA78B-77A9-4CBD-BEA2-813AD00E2968}"/>
    <dgm:cxn modelId="{2B712C50-4E2D-4B3C-91E2-1C6C3484814F}" type="presOf" srcId="{8813394C-EB13-4D77-9685-68AB3DFB5003}" destId="{47403925-DDCA-4180-A6CF-7E3C1CC3FEE8}" srcOrd="0" destOrd="0" presId="urn:microsoft.com/office/officeart/2008/layout/LinedList"/>
    <dgm:cxn modelId="{DD0C6E7B-938F-4AD9-AD98-9597493B0D35}" srcId="{E2AAEF3F-2AE4-44FF-92A6-065728CFFFC2}" destId="{EBCE86F3-CBDA-4569-AFFA-D7A8893BCE9C}" srcOrd="5" destOrd="0" parTransId="{81F8E23F-18C6-42E7-850D-6F523B7E2298}" sibTransId="{510B8550-61E1-4A48-B0B0-B0D364D1C93B}"/>
    <dgm:cxn modelId="{78CC0CB8-A458-4C1D-8E0C-E55D7F221354}" type="presOf" srcId="{9B623FEE-D496-4177-99EC-503A34FA0FFD}" destId="{FBCB23AF-AE26-472B-B35A-A9DE8270FF30}" srcOrd="0" destOrd="0" presId="urn:microsoft.com/office/officeart/2008/layout/LinedList"/>
    <dgm:cxn modelId="{961A68BC-B65E-4210-B373-D0A720A5C8B2}" srcId="{E2AAEF3F-2AE4-44FF-92A6-065728CFFFC2}" destId="{85B429AC-607F-494F-B74C-B4517B50DA6F}" srcOrd="2" destOrd="0" parTransId="{4B7C8E10-A2F4-404F-83DF-46397F0ECC24}" sibTransId="{E0635E9F-E9C1-4934-887C-8CA6EC29F390}"/>
    <dgm:cxn modelId="{B79627C1-62B8-4F57-BDB5-A3091E8846C5}" type="presOf" srcId="{82F9F717-27C0-43E3-A6FA-D467EC79DA3A}" destId="{9B738121-F33B-47BB-9531-2B8A425F88F7}" srcOrd="0" destOrd="0" presId="urn:microsoft.com/office/officeart/2008/layout/LinedList"/>
    <dgm:cxn modelId="{8FBE04D1-C693-4765-BC5E-352DAC014044}" srcId="{E2AAEF3F-2AE4-44FF-92A6-065728CFFFC2}" destId="{1F54C1CB-D9E8-4CE6-B4DA-19F3FE544E1A}" srcOrd="0" destOrd="0" parTransId="{379C55E5-8182-4A48-90DB-858AA941F410}" sibTransId="{0731C92E-7106-4696-A1F3-A27634800554}"/>
    <dgm:cxn modelId="{3EBE45F7-8F11-4AA7-9353-C36873724BC2}" srcId="{E2AAEF3F-2AE4-44FF-92A6-065728CFFFC2}" destId="{A8A79A02-EDD8-4614-A91E-858A0C180592}" srcOrd="4" destOrd="0" parTransId="{CD9DD9AF-2EFB-4D88-9A07-27030E4FA3A4}" sibTransId="{7C25EA5C-68EB-44B0-B27A-2276761AF4DF}"/>
    <dgm:cxn modelId="{B76ADB82-2948-466A-87E4-2C7EF5E63D50}" type="presParOf" srcId="{C13233A0-49DC-4279-A374-954146E3A210}" destId="{66DD56EC-4DB4-49D7-A37A-9CE38976F65C}" srcOrd="0" destOrd="0" presId="urn:microsoft.com/office/officeart/2008/layout/LinedList"/>
    <dgm:cxn modelId="{325CEFA9-243D-4103-8DBB-2F5E26267F8F}" type="presParOf" srcId="{C13233A0-49DC-4279-A374-954146E3A210}" destId="{C75FCF73-551D-49EC-A973-2D2FA59DEC4D}" srcOrd="1" destOrd="0" presId="urn:microsoft.com/office/officeart/2008/layout/LinedList"/>
    <dgm:cxn modelId="{F2D2BFBF-1720-4EA3-982A-63A3317D4B09}" type="presParOf" srcId="{C75FCF73-551D-49EC-A973-2D2FA59DEC4D}" destId="{AAD9E709-A843-4914-9707-92B273E58A51}" srcOrd="0" destOrd="0" presId="urn:microsoft.com/office/officeart/2008/layout/LinedList"/>
    <dgm:cxn modelId="{A618A2AC-C1E7-4E8D-A30E-1A1695AB26CB}" type="presParOf" srcId="{C75FCF73-551D-49EC-A973-2D2FA59DEC4D}" destId="{25720CA7-BB76-463B-8DEC-3543631F2135}" srcOrd="1" destOrd="0" presId="urn:microsoft.com/office/officeart/2008/layout/LinedList"/>
    <dgm:cxn modelId="{B0FCC663-C78D-4522-AB0E-C1EB979F7B79}" type="presParOf" srcId="{C13233A0-49DC-4279-A374-954146E3A210}" destId="{7CD12314-650A-4840-9BCA-686F58EA6857}" srcOrd="2" destOrd="0" presId="urn:microsoft.com/office/officeart/2008/layout/LinedList"/>
    <dgm:cxn modelId="{06005C44-79E8-4A16-9FE5-08794D12D06C}" type="presParOf" srcId="{C13233A0-49DC-4279-A374-954146E3A210}" destId="{058551EA-5D1B-4C29-9F43-7CBF6E84572A}" srcOrd="3" destOrd="0" presId="urn:microsoft.com/office/officeart/2008/layout/LinedList"/>
    <dgm:cxn modelId="{ED90FBFF-446A-44C3-B94E-25BE592EBA2A}" type="presParOf" srcId="{058551EA-5D1B-4C29-9F43-7CBF6E84572A}" destId="{47403925-DDCA-4180-A6CF-7E3C1CC3FEE8}" srcOrd="0" destOrd="0" presId="urn:microsoft.com/office/officeart/2008/layout/LinedList"/>
    <dgm:cxn modelId="{E381AA2D-7097-4C3F-8D65-248D71714537}" type="presParOf" srcId="{058551EA-5D1B-4C29-9F43-7CBF6E84572A}" destId="{DE0F029D-536F-4BFA-A17E-11879E82629A}" srcOrd="1" destOrd="0" presId="urn:microsoft.com/office/officeart/2008/layout/LinedList"/>
    <dgm:cxn modelId="{772C3ED1-9BFF-4BE0-9C41-4FD1D38253EF}" type="presParOf" srcId="{C13233A0-49DC-4279-A374-954146E3A210}" destId="{ECAEA556-A9FF-426E-94A2-4A778EA99BF0}" srcOrd="4" destOrd="0" presId="urn:microsoft.com/office/officeart/2008/layout/LinedList"/>
    <dgm:cxn modelId="{0ECFE667-9B25-4E0E-9414-C79A232C3EFF}" type="presParOf" srcId="{C13233A0-49DC-4279-A374-954146E3A210}" destId="{137AD57E-70A1-439E-BB7D-90D4C23BE2EF}" srcOrd="5" destOrd="0" presId="urn:microsoft.com/office/officeart/2008/layout/LinedList"/>
    <dgm:cxn modelId="{5ABDADEE-4D4B-44CD-B480-4F7372465465}" type="presParOf" srcId="{137AD57E-70A1-439E-BB7D-90D4C23BE2EF}" destId="{ECA51B59-F71C-4709-BAEB-2A2E700D4D55}" srcOrd="0" destOrd="0" presId="urn:microsoft.com/office/officeart/2008/layout/LinedList"/>
    <dgm:cxn modelId="{480A11FE-BE14-4117-AF4B-77B26ED7B8F1}" type="presParOf" srcId="{137AD57E-70A1-439E-BB7D-90D4C23BE2EF}" destId="{9C72B4EB-1592-4464-ADFE-58AFFE5F0ECD}" srcOrd="1" destOrd="0" presId="urn:microsoft.com/office/officeart/2008/layout/LinedList"/>
    <dgm:cxn modelId="{315ED7F3-DC5E-44FB-A52A-2230254A202F}" type="presParOf" srcId="{C13233A0-49DC-4279-A374-954146E3A210}" destId="{D1CEA531-3676-4C2B-B3D4-7DF7E5FBA444}" srcOrd="6" destOrd="0" presId="urn:microsoft.com/office/officeart/2008/layout/LinedList"/>
    <dgm:cxn modelId="{3E615B13-F616-4352-9E55-D44FA9A03EA3}" type="presParOf" srcId="{C13233A0-49DC-4279-A374-954146E3A210}" destId="{2C02C7BF-37C5-4DA1-9A8E-6D454A8E1179}" srcOrd="7" destOrd="0" presId="urn:microsoft.com/office/officeart/2008/layout/LinedList"/>
    <dgm:cxn modelId="{89D8AF93-5554-42FF-AE4D-8381E5A9D8BD}" type="presParOf" srcId="{2C02C7BF-37C5-4DA1-9A8E-6D454A8E1179}" destId="{9B738121-F33B-47BB-9531-2B8A425F88F7}" srcOrd="0" destOrd="0" presId="urn:microsoft.com/office/officeart/2008/layout/LinedList"/>
    <dgm:cxn modelId="{1E6733EE-5BAE-4D49-AA11-C07519801ADD}" type="presParOf" srcId="{2C02C7BF-37C5-4DA1-9A8E-6D454A8E1179}" destId="{BA3ED8A7-B077-448D-959F-E447B5444A56}" srcOrd="1" destOrd="0" presId="urn:microsoft.com/office/officeart/2008/layout/LinedList"/>
    <dgm:cxn modelId="{3F314421-0B75-4B1B-A838-7652F68E9CDE}" type="presParOf" srcId="{C13233A0-49DC-4279-A374-954146E3A210}" destId="{818D23CC-8224-43B7-B2A7-283455925041}" srcOrd="8" destOrd="0" presId="urn:microsoft.com/office/officeart/2008/layout/LinedList"/>
    <dgm:cxn modelId="{B83D149B-2B51-4FE9-9C92-945EB42524E1}" type="presParOf" srcId="{C13233A0-49DC-4279-A374-954146E3A210}" destId="{CE79760B-1482-4514-80D0-769BB8A520E3}" srcOrd="9" destOrd="0" presId="urn:microsoft.com/office/officeart/2008/layout/LinedList"/>
    <dgm:cxn modelId="{CE644162-40D0-489A-8D02-5F346AE4EBD9}" type="presParOf" srcId="{CE79760B-1482-4514-80D0-769BB8A520E3}" destId="{BC915956-00E3-4161-A6F2-E0FEE4E16392}" srcOrd="0" destOrd="0" presId="urn:microsoft.com/office/officeart/2008/layout/LinedList"/>
    <dgm:cxn modelId="{963DAFCF-4875-45A5-AC45-0F42E7A53F37}" type="presParOf" srcId="{CE79760B-1482-4514-80D0-769BB8A520E3}" destId="{70D00BEA-7810-4A44-93C5-F5DA33DA8116}" srcOrd="1" destOrd="0" presId="urn:microsoft.com/office/officeart/2008/layout/LinedList"/>
    <dgm:cxn modelId="{CF6617AD-130B-466D-98AB-EA2D59DBA4F4}" type="presParOf" srcId="{C13233A0-49DC-4279-A374-954146E3A210}" destId="{B6DB1CC7-7FCB-4FCC-A0E2-568ABCA5FC81}" srcOrd="10" destOrd="0" presId="urn:microsoft.com/office/officeart/2008/layout/LinedList"/>
    <dgm:cxn modelId="{76A055A8-1E90-450C-B886-BB1C24658259}" type="presParOf" srcId="{C13233A0-49DC-4279-A374-954146E3A210}" destId="{07491F49-A57C-4DF5-A5F9-0267B15325AF}" srcOrd="11" destOrd="0" presId="urn:microsoft.com/office/officeart/2008/layout/LinedList"/>
    <dgm:cxn modelId="{F35104D5-9764-45CD-B31B-DC063A26AAB5}" type="presParOf" srcId="{07491F49-A57C-4DF5-A5F9-0267B15325AF}" destId="{2049172E-9C5F-4C3F-96FE-04DADC2996C8}" srcOrd="0" destOrd="0" presId="urn:microsoft.com/office/officeart/2008/layout/LinedList"/>
    <dgm:cxn modelId="{90A5F976-FA73-4363-B6BF-BE492793F3B8}" type="presParOf" srcId="{07491F49-A57C-4DF5-A5F9-0267B15325AF}" destId="{E0917AA8-BFC4-40D2-8C49-46D8CBD596D9}" srcOrd="1" destOrd="0" presId="urn:microsoft.com/office/officeart/2008/layout/LinedList"/>
    <dgm:cxn modelId="{51FE8175-9ED2-4FF6-97AA-1AAEE0FF1D80}" type="presParOf" srcId="{C13233A0-49DC-4279-A374-954146E3A210}" destId="{9222B538-4827-431B-A119-F776FA4122A9}" srcOrd="12" destOrd="0" presId="urn:microsoft.com/office/officeart/2008/layout/LinedList"/>
    <dgm:cxn modelId="{0BEF7FF7-9AB4-43E9-808A-E50655F12DD7}" type="presParOf" srcId="{C13233A0-49DC-4279-A374-954146E3A210}" destId="{0EEFC465-D4D8-44B7-A268-5066AFC2EB13}" srcOrd="13" destOrd="0" presId="urn:microsoft.com/office/officeart/2008/layout/LinedList"/>
    <dgm:cxn modelId="{B8EA7C1D-D934-4B08-B70D-ACFBB843255F}" type="presParOf" srcId="{0EEFC465-D4D8-44B7-A268-5066AFC2EB13}" destId="{FBCB23AF-AE26-472B-B35A-A9DE8270FF30}" srcOrd="0" destOrd="0" presId="urn:microsoft.com/office/officeart/2008/layout/LinedList"/>
    <dgm:cxn modelId="{5BD0919F-AED8-47DE-83CB-DC60DCEA2F1C}" type="presParOf" srcId="{0EEFC465-D4D8-44B7-A268-5066AFC2EB13}" destId="{E63157FF-7ACD-44AD-B8E1-FA1F29D2C890}"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3478EA2-4ADC-44BA-8E57-1F8B0EA27094}"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187606E6-6462-46EE-A90B-97050613D8AB}">
      <dgm:prSet custT="1"/>
      <dgm:spPr/>
      <dgm:t>
        <a:bodyPr/>
        <a:lstStyle/>
        <a:p>
          <a:pPr>
            <a:lnSpc>
              <a:spcPct val="100000"/>
            </a:lnSpc>
          </a:pPr>
          <a:r>
            <a:rPr lang="en-US" sz="2000" dirty="0">
              <a:latin typeface="Arial" panose="020B0604020202020204" pitchFamily="34" charset="0"/>
              <a:cs typeface="Arial" panose="020B0604020202020204" pitchFamily="34" charset="0"/>
            </a:rPr>
            <a:t>Lung cancer affects multiple systems, mainly pulmonary. Holistic, evidence-based care improves quality of life (NHS 2021).</a:t>
          </a:r>
        </a:p>
      </dgm:t>
    </dgm:pt>
    <dgm:pt modelId="{011A73E8-284D-43E6-828B-8493FFDCB8D1}" type="parTrans" cxnId="{58856FCF-3109-435C-820B-4CA46BD0F37C}">
      <dgm:prSet/>
      <dgm:spPr/>
      <dgm:t>
        <a:bodyPr/>
        <a:lstStyle/>
        <a:p>
          <a:endParaRPr lang="en-US"/>
        </a:p>
      </dgm:t>
    </dgm:pt>
    <dgm:pt modelId="{485DED7F-1A2A-4419-A714-0B20D84B04E1}" type="sibTrans" cxnId="{58856FCF-3109-435C-820B-4CA46BD0F37C}">
      <dgm:prSet/>
      <dgm:spPr/>
      <dgm:t>
        <a:bodyPr/>
        <a:lstStyle/>
        <a:p>
          <a:pPr>
            <a:lnSpc>
              <a:spcPct val="100000"/>
            </a:lnSpc>
          </a:pPr>
          <a:endParaRPr lang="en-US"/>
        </a:p>
      </dgm:t>
    </dgm:pt>
    <dgm:pt modelId="{56B26582-87EA-4386-8D5D-09F4014ABA69}">
      <dgm:prSet/>
      <dgm:spPr/>
      <dgm:t>
        <a:bodyPr/>
        <a:lstStyle/>
        <a:p>
          <a:pPr>
            <a:lnSpc>
              <a:spcPct val="100000"/>
            </a:lnSpc>
          </a:pPr>
          <a:r>
            <a:rPr lang="en-US" dirty="0">
              <a:latin typeface="Arial" panose="020B0604020202020204" pitchFamily="34" charset="0"/>
              <a:cs typeface="Arial" panose="020B0604020202020204" pitchFamily="34" charset="0"/>
            </a:rPr>
            <a:t>The plan integrates medical, emotional, and social support.</a:t>
          </a:r>
        </a:p>
      </dgm:t>
    </dgm:pt>
    <dgm:pt modelId="{3BC5603B-5169-4CD7-921C-BE7EDA2E4BDF}" type="parTrans" cxnId="{898EFA00-AA18-4C80-9633-0559613CEB9A}">
      <dgm:prSet/>
      <dgm:spPr/>
      <dgm:t>
        <a:bodyPr/>
        <a:lstStyle/>
        <a:p>
          <a:endParaRPr lang="en-US"/>
        </a:p>
      </dgm:t>
    </dgm:pt>
    <dgm:pt modelId="{B48D8A23-E712-4F21-898F-2490E407F881}" type="sibTrans" cxnId="{898EFA00-AA18-4C80-9633-0559613CEB9A}">
      <dgm:prSet/>
      <dgm:spPr/>
      <dgm:t>
        <a:bodyPr/>
        <a:lstStyle/>
        <a:p>
          <a:pPr>
            <a:lnSpc>
              <a:spcPct val="100000"/>
            </a:lnSpc>
          </a:pPr>
          <a:endParaRPr lang="en-US"/>
        </a:p>
      </dgm:t>
    </dgm:pt>
    <dgm:pt modelId="{A21CACC9-4956-4C2A-A1F6-388A6CDAEC9F}">
      <dgm:prSet/>
      <dgm:spPr/>
      <dgm:t>
        <a:bodyPr/>
        <a:lstStyle/>
        <a:p>
          <a:pPr>
            <a:lnSpc>
              <a:spcPct val="100000"/>
            </a:lnSpc>
          </a:pPr>
          <a:r>
            <a:rPr lang="en-US" dirty="0">
              <a:latin typeface="Arial" panose="020B0604020202020204" pitchFamily="34" charset="0"/>
              <a:cs typeface="Arial" panose="020B0604020202020204" pitchFamily="34" charset="0"/>
            </a:rPr>
            <a:t>Ethical and </a:t>
          </a:r>
          <a:r>
            <a:rPr lang="en-US" dirty="0" err="1">
              <a:latin typeface="Arial" panose="020B0604020202020204" pitchFamily="34" charset="0"/>
              <a:cs typeface="Arial" panose="020B0604020202020204" pitchFamily="34" charset="0"/>
            </a:rPr>
            <a:t>personalised</a:t>
          </a:r>
          <a:r>
            <a:rPr lang="en-US" dirty="0">
              <a:latin typeface="Arial" panose="020B0604020202020204" pitchFamily="34" charset="0"/>
              <a:cs typeface="Arial" panose="020B0604020202020204" pitchFamily="34" charset="0"/>
            </a:rPr>
            <a:t> approaches promote dignity and trust.</a:t>
          </a:r>
        </a:p>
      </dgm:t>
    </dgm:pt>
    <dgm:pt modelId="{89D6279D-0F99-43EC-B84F-A51B29F4F1DC}" type="parTrans" cxnId="{40125E4E-CFE2-4DE4-A9ED-899DAA0947D8}">
      <dgm:prSet/>
      <dgm:spPr/>
      <dgm:t>
        <a:bodyPr/>
        <a:lstStyle/>
        <a:p>
          <a:endParaRPr lang="en-US"/>
        </a:p>
      </dgm:t>
    </dgm:pt>
    <dgm:pt modelId="{61C2EB66-A64E-4470-920C-CB66FCFB50CC}" type="sibTrans" cxnId="{40125E4E-CFE2-4DE4-A9ED-899DAA0947D8}">
      <dgm:prSet/>
      <dgm:spPr/>
      <dgm:t>
        <a:bodyPr/>
        <a:lstStyle/>
        <a:p>
          <a:pPr>
            <a:lnSpc>
              <a:spcPct val="100000"/>
            </a:lnSpc>
          </a:pPr>
          <a:endParaRPr lang="en-US"/>
        </a:p>
      </dgm:t>
    </dgm:pt>
    <dgm:pt modelId="{3DEC264E-87AF-46E4-AA2F-9DF259E93FC5}">
      <dgm:prSet/>
      <dgm:spPr/>
      <dgm:t>
        <a:bodyPr/>
        <a:lstStyle/>
        <a:p>
          <a:pPr>
            <a:lnSpc>
              <a:spcPct val="100000"/>
            </a:lnSpc>
          </a:pPr>
          <a:r>
            <a:rPr lang="en-US" dirty="0">
              <a:latin typeface="Arial" panose="020B0604020202020204" pitchFamily="34" charset="0"/>
              <a:cs typeface="Arial" panose="020B0604020202020204" pitchFamily="34" charset="0"/>
            </a:rPr>
            <a:t>Collaboration across the multidisciplinary team is vital.</a:t>
          </a:r>
        </a:p>
      </dgm:t>
    </dgm:pt>
    <dgm:pt modelId="{47DD5556-E597-4B8A-8C32-6AF0E6F5BF17}" type="parTrans" cxnId="{42305A0E-5E63-41C1-BB75-DB6B82EF3367}">
      <dgm:prSet/>
      <dgm:spPr/>
      <dgm:t>
        <a:bodyPr/>
        <a:lstStyle/>
        <a:p>
          <a:endParaRPr lang="en-US"/>
        </a:p>
      </dgm:t>
    </dgm:pt>
    <dgm:pt modelId="{903D92B4-C89A-4288-A5F8-AF2E3B9B0DD8}" type="sibTrans" cxnId="{42305A0E-5E63-41C1-BB75-DB6B82EF3367}">
      <dgm:prSet/>
      <dgm:spPr/>
      <dgm:t>
        <a:bodyPr/>
        <a:lstStyle/>
        <a:p>
          <a:endParaRPr lang="en-US"/>
        </a:p>
      </dgm:t>
    </dgm:pt>
    <dgm:pt modelId="{72714D11-0873-44CC-9C8C-52AB05E1996B}" type="pres">
      <dgm:prSet presAssocID="{A3478EA2-4ADC-44BA-8E57-1F8B0EA27094}" presName="root" presStyleCnt="0">
        <dgm:presLayoutVars>
          <dgm:dir/>
          <dgm:resizeHandles val="exact"/>
        </dgm:presLayoutVars>
      </dgm:prSet>
      <dgm:spPr/>
    </dgm:pt>
    <dgm:pt modelId="{6820C6CD-4C20-4E48-8E7F-21A236D621FA}" type="pres">
      <dgm:prSet presAssocID="{A3478EA2-4ADC-44BA-8E57-1F8B0EA27094}" presName="container" presStyleCnt="0">
        <dgm:presLayoutVars>
          <dgm:dir/>
          <dgm:resizeHandles val="exact"/>
        </dgm:presLayoutVars>
      </dgm:prSet>
      <dgm:spPr/>
    </dgm:pt>
    <dgm:pt modelId="{C1989C77-8FFE-46B9-B149-B414B5E07A14}" type="pres">
      <dgm:prSet presAssocID="{187606E6-6462-46EE-A90B-97050613D8AB}" presName="compNode" presStyleCnt="0"/>
      <dgm:spPr/>
    </dgm:pt>
    <dgm:pt modelId="{1937DCA0-9BC6-474A-BD96-D8A487BC175A}" type="pres">
      <dgm:prSet presAssocID="{187606E6-6462-46EE-A90B-97050613D8AB}" presName="iconBgRect" presStyleLbl="bgShp" presStyleIdx="0" presStyleCnt="4"/>
      <dgm:spPr/>
    </dgm:pt>
    <dgm:pt modelId="{020166E9-CBA9-4D4A-924E-DFFB1E205CFD}" type="pres">
      <dgm:prSet presAssocID="{187606E6-6462-46EE-A90B-97050613D8AB}"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Lungs"/>
        </a:ext>
      </dgm:extLst>
    </dgm:pt>
    <dgm:pt modelId="{8D090E0E-19D5-4DCB-86B2-17F87B12F54C}" type="pres">
      <dgm:prSet presAssocID="{187606E6-6462-46EE-A90B-97050613D8AB}" presName="spaceRect" presStyleCnt="0"/>
      <dgm:spPr/>
    </dgm:pt>
    <dgm:pt modelId="{CB7A7883-207D-451D-AF3B-16394FDE95F9}" type="pres">
      <dgm:prSet presAssocID="{187606E6-6462-46EE-A90B-97050613D8AB}" presName="textRect" presStyleLbl="revTx" presStyleIdx="0" presStyleCnt="4">
        <dgm:presLayoutVars>
          <dgm:chMax val="1"/>
          <dgm:chPref val="1"/>
        </dgm:presLayoutVars>
      </dgm:prSet>
      <dgm:spPr/>
    </dgm:pt>
    <dgm:pt modelId="{639BF2EA-F37A-4574-A749-E3EF4E2AE298}" type="pres">
      <dgm:prSet presAssocID="{485DED7F-1A2A-4419-A714-0B20D84B04E1}" presName="sibTrans" presStyleLbl="sibTrans2D1" presStyleIdx="0" presStyleCnt="0"/>
      <dgm:spPr/>
    </dgm:pt>
    <dgm:pt modelId="{1BD09D18-E265-493C-B83D-FAA708D2E59F}" type="pres">
      <dgm:prSet presAssocID="{56B26582-87EA-4386-8D5D-09F4014ABA69}" presName="compNode" presStyleCnt="0"/>
      <dgm:spPr/>
    </dgm:pt>
    <dgm:pt modelId="{5EC29137-7DCE-4A24-A7C7-169BEAC60D03}" type="pres">
      <dgm:prSet presAssocID="{56B26582-87EA-4386-8D5D-09F4014ABA69}" presName="iconBgRect" presStyleLbl="bgShp" presStyleIdx="1" presStyleCnt="4"/>
      <dgm:spPr/>
    </dgm:pt>
    <dgm:pt modelId="{6399A600-149E-4E64-A68C-53053AFA08BE}" type="pres">
      <dgm:prSet presAssocID="{56B26582-87EA-4386-8D5D-09F4014ABA69}"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ospital"/>
        </a:ext>
      </dgm:extLst>
    </dgm:pt>
    <dgm:pt modelId="{A011304B-2128-4544-8F23-F076EE566F9F}" type="pres">
      <dgm:prSet presAssocID="{56B26582-87EA-4386-8D5D-09F4014ABA69}" presName="spaceRect" presStyleCnt="0"/>
      <dgm:spPr/>
    </dgm:pt>
    <dgm:pt modelId="{F4596F69-0CD5-43C8-AE94-737C1685667E}" type="pres">
      <dgm:prSet presAssocID="{56B26582-87EA-4386-8D5D-09F4014ABA69}" presName="textRect" presStyleLbl="revTx" presStyleIdx="1" presStyleCnt="4">
        <dgm:presLayoutVars>
          <dgm:chMax val="1"/>
          <dgm:chPref val="1"/>
        </dgm:presLayoutVars>
      </dgm:prSet>
      <dgm:spPr/>
    </dgm:pt>
    <dgm:pt modelId="{4D9CCA56-5025-470F-B1CA-D6A816D4424E}" type="pres">
      <dgm:prSet presAssocID="{B48D8A23-E712-4F21-898F-2490E407F881}" presName="sibTrans" presStyleLbl="sibTrans2D1" presStyleIdx="0" presStyleCnt="0"/>
      <dgm:spPr/>
    </dgm:pt>
    <dgm:pt modelId="{7CB180DC-95C7-424A-B807-E33BF88EA6A0}" type="pres">
      <dgm:prSet presAssocID="{A21CACC9-4956-4C2A-A1F6-388A6CDAEC9F}" presName="compNode" presStyleCnt="0"/>
      <dgm:spPr/>
    </dgm:pt>
    <dgm:pt modelId="{F8A83982-8A72-4C17-9143-30689BEF66B1}" type="pres">
      <dgm:prSet presAssocID="{A21CACC9-4956-4C2A-A1F6-388A6CDAEC9F}" presName="iconBgRect" presStyleLbl="bgShp" presStyleIdx="2" presStyleCnt="4"/>
      <dgm:spPr/>
    </dgm:pt>
    <dgm:pt modelId="{3893EC7C-7649-4FF1-B6D8-A4216A52EBB4}" type="pres">
      <dgm:prSet presAssocID="{A21CACC9-4956-4C2A-A1F6-388A6CDAEC9F}"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Scales of Justice"/>
        </a:ext>
      </dgm:extLst>
    </dgm:pt>
    <dgm:pt modelId="{FC25C06B-3E8F-4A3F-B9EF-E5141A65B87D}" type="pres">
      <dgm:prSet presAssocID="{A21CACC9-4956-4C2A-A1F6-388A6CDAEC9F}" presName="spaceRect" presStyleCnt="0"/>
      <dgm:spPr/>
    </dgm:pt>
    <dgm:pt modelId="{ECD8CAB0-187F-4B55-9925-B832BA417A98}" type="pres">
      <dgm:prSet presAssocID="{A21CACC9-4956-4C2A-A1F6-388A6CDAEC9F}" presName="textRect" presStyleLbl="revTx" presStyleIdx="2" presStyleCnt="4">
        <dgm:presLayoutVars>
          <dgm:chMax val="1"/>
          <dgm:chPref val="1"/>
        </dgm:presLayoutVars>
      </dgm:prSet>
      <dgm:spPr/>
    </dgm:pt>
    <dgm:pt modelId="{B918D8AA-5237-44F0-B365-48640BB33217}" type="pres">
      <dgm:prSet presAssocID="{61C2EB66-A64E-4470-920C-CB66FCFB50CC}" presName="sibTrans" presStyleLbl="sibTrans2D1" presStyleIdx="0" presStyleCnt="0"/>
      <dgm:spPr/>
    </dgm:pt>
    <dgm:pt modelId="{0552ABAF-14C4-4002-8A8B-725B18B1997E}" type="pres">
      <dgm:prSet presAssocID="{3DEC264E-87AF-46E4-AA2F-9DF259E93FC5}" presName="compNode" presStyleCnt="0"/>
      <dgm:spPr/>
    </dgm:pt>
    <dgm:pt modelId="{312D84E6-7B1B-4023-9092-A601EC3D183C}" type="pres">
      <dgm:prSet presAssocID="{3DEC264E-87AF-46E4-AA2F-9DF259E93FC5}" presName="iconBgRect" presStyleLbl="bgShp" presStyleIdx="3" presStyleCnt="4"/>
      <dgm:spPr/>
    </dgm:pt>
    <dgm:pt modelId="{6FB67312-58FE-49FA-99B4-3676BEAAD850}" type="pres">
      <dgm:prSet presAssocID="{3DEC264E-87AF-46E4-AA2F-9DF259E93FC5}"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Users"/>
        </a:ext>
      </dgm:extLst>
    </dgm:pt>
    <dgm:pt modelId="{346C3066-46C9-45B3-818B-286AC5F967A6}" type="pres">
      <dgm:prSet presAssocID="{3DEC264E-87AF-46E4-AA2F-9DF259E93FC5}" presName="spaceRect" presStyleCnt="0"/>
      <dgm:spPr/>
    </dgm:pt>
    <dgm:pt modelId="{B76DD39D-C557-4200-B9B8-2434A364F639}" type="pres">
      <dgm:prSet presAssocID="{3DEC264E-87AF-46E4-AA2F-9DF259E93FC5}" presName="textRect" presStyleLbl="revTx" presStyleIdx="3" presStyleCnt="4">
        <dgm:presLayoutVars>
          <dgm:chMax val="1"/>
          <dgm:chPref val="1"/>
        </dgm:presLayoutVars>
      </dgm:prSet>
      <dgm:spPr/>
    </dgm:pt>
  </dgm:ptLst>
  <dgm:cxnLst>
    <dgm:cxn modelId="{898EFA00-AA18-4C80-9633-0559613CEB9A}" srcId="{A3478EA2-4ADC-44BA-8E57-1F8B0EA27094}" destId="{56B26582-87EA-4386-8D5D-09F4014ABA69}" srcOrd="1" destOrd="0" parTransId="{3BC5603B-5169-4CD7-921C-BE7EDA2E4BDF}" sibTransId="{B48D8A23-E712-4F21-898F-2490E407F881}"/>
    <dgm:cxn modelId="{878A7305-4222-41BD-9633-CF997F1E1299}" type="presOf" srcId="{3DEC264E-87AF-46E4-AA2F-9DF259E93FC5}" destId="{B76DD39D-C557-4200-B9B8-2434A364F639}" srcOrd="0" destOrd="0" presId="urn:microsoft.com/office/officeart/2018/2/layout/IconCircleList"/>
    <dgm:cxn modelId="{987FC40A-C1BE-4EA7-9ACD-31A7C036E0D0}" type="presOf" srcId="{187606E6-6462-46EE-A90B-97050613D8AB}" destId="{CB7A7883-207D-451D-AF3B-16394FDE95F9}" srcOrd="0" destOrd="0" presId="urn:microsoft.com/office/officeart/2018/2/layout/IconCircleList"/>
    <dgm:cxn modelId="{42305A0E-5E63-41C1-BB75-DB6B82EF3367}" srcId="{A3478EA2-4ADC-44BA-8E57-1F8B0EA27094}" destId="{3DEC264E-87AF-46E4-AA2F-9DF259E93FC5}" srcOrd="3" destOrd="0" parTransId="{47DD5556-E597-4B8A-8C32-6AF0E6F5BF17}" sibTransId="{903D92B4-C89A-4288-A5F8-AF2E3B9B0DD8}"/>
    <dgm:cxn modelId="{3DB10B21-624D-4D0F-8918-AB1334959502}" type="presOf" srcId="{56B26582-87EA-4386-8D5D-09F4014ABA69}" destId="{F4596F69-0CD5-43C8-AE94-737C1685667E}" srcOrd="0" destOrd="0" presId="urn:microsoft.com/office/officeart/2018/2/layout/IconCircleList"/>
    <dgm:cxn modelId="{40125E4E-CFE2-4DE4-A9ED-899DAA0947D8}" srcId="{A3478EA2-4ADC-44BA-8E57-1F8B0EA27094}" destId="{A21CACC9-4956-4C2A-A1F6-388A6CDAEC9F}" srcOrd="2" destOrd="0" parTransId="{89D6279D-0F99-43EC-B84F-A51B29F4F1DC}" sibTransId="{61C2EB66-A64E-4470-920C-CB66FCFB50CC}"/>
    <dgm:cxn modelId="{926CB093-77F9-4DB9-9A28-8FA28FAD9D02}" type="presOf" srcId="{A21CACC9-4956-4C2A-A1F6-388A6CDAEC9F}" destId="{ECD8CAB0-187F-4B55-9925-B832BA417A98}" srcOrd="0" destOrd="0" presId="urn:microsoft.com/office/officeart/2018/2/layout/IconCircleList"/>
    <dgm:cxn modelId="{0BC46CBE-17EA-43C0-956C-B5D451133CA4}" type="presOf" srcId="{485DED7F-1A2A-4419-A714-0B20D84B04E1}" destId="{639BF2EA-F37A-4574-A749-E3EF4E2AE298}" srcOrd="0" destOrd="0" presId="urn:microsoft.com/office/officeart/2018/2/layout/IconCircleList"/>
    <dgm:cxn modelId="{58856FCF-3109-435C-820B-4CA46BD0F37C}" srcId="{A3478EA2-4ADC-44BA-8E57-1F8B0EA27094}" destId="{187606E6-6462-46EE-A90B-97050613D8AB}" srcOrd="0" destOrd="0" parTransId="{011A73E8-284D-43E6-828B-8493FFDCB8D1}" sibTransId="{485DED7F-1A2A-4419-A714-0B20D84B04E1}"/>
    <dgm:cxn modelId="{98ABD6DA-B5DB-49A1-AE61-54C0208327EA}" type="presOf" srcId="{61C2EB66-A64E-4470-920C-CB66FCFB50CC}" destId="{B918D8AA-5237-44F0-B365-48640BB33217}" srcOrd="0" destOrd="0" presId="urn:microsoft.com/office/officeart/2018/2/layout/IconCircleList"/>
    <dgm:cxn modelId="{120781EC-81B0-4B9D-9EA5-F632A866FB8B}" type="presOf" srcId="{B48D8A23-E712-4F21-898F-2490E407F881}" destId="{4D9CCA56-5025-470F-B1CA-D6A816D4424E}" srcOrd="0" destOrd="0" presId="urn:microsoft.com/office/officeart/2018/2/layout/IconCircleList"/>
    <dgm:cxn modelId="{A695E0FE-0A16-4747-AC36-00116762A8E8}" type="presOf" srcId="{A3478EA2-4ADC-44BA-8E57-1F8B0EA27094}" destId="{72714D11-0873-44CC-9C8C-52AB05E1996B}" srcOrd="0" destOrd="0" presId="urn:microsoft.com/office/officeart/2018/2/layout/IconCircleList"/>
    <dgm:cxn modelId="{8EC38960-FB7A-4711-BB05-7D3BBBFA3F75}" type="presParOf" srcId="{72714D11-0873-44CC-9C8C-52AB05E1996B}" destId="{6820C6CD-4C20-4E48-8E7F-21A236D621FA}" srcOrd="0" destOrd="0" presId="urn:microsoft.com/office/officeart/2018/2/layout/IconCircleList"/>
    <dgm:cxn modelId="{A76E1D5D-1430-4A7D-BAA5-DFCA6266D513}" type="presParOf" srcId="{6820C6CD-4C20-4E48-8E7F-21A236D621FA}" destId="{C1989C77-8FFE-46B9-B149-B414B5E07A14}" srcOrd="0" destOrd="0" presId="urn:microsoft.com/office/officeart/2018/2/layout/IconCircleList"/>
    <dgm:cxn modelId="{AB0FBF6A-B402-45B3-8C56-26E54A043C23}" type="presParOf" srcId="{C1989C77-8FFE-46B9-B149-B414B5E07A14}" destId="{1937DCA0-9BC6-474A-BD96-D8A487BC175A}" srcOrd="0" destOrd="0" presId="urn:microsoft.com/office/officeart/2018/2/layout/IconCircleList"/>
    <dgm:cxn modelId="{246C5E83-A3E8-4F18-A6DA-17B0854B9E0E}" type="presParOf" srcId="{C1989C77-8FFE-46B9-B149-B414B5E07A14}" destId="{020166E9-CBA9-4D4A-924E-DFFB1E205CFD}" srcOrd="1" destOrd="0" presId="urn:microsoft.com/office/officeart/2018/2/layout/IconCircleList"/>
    <dgm:cxn modelId="{DFF9BDF3-61A7-40B3-8FE2-3A96556C7939}" type="presParOf" srcId="{C1989C77-8FFE-46B9-B149-B414B5E07A14}" destId="{8D090E0E-19D5-4DCB-86B2-17F87B12F54C}" srcOrd="2" destOrd="0" presId="urn:microsoft.com/office/officeart/2018/2/layout/IconCircleList"/>
    <dgm:cxn modelId="{7763E47F-8628-498D-8A60-85A17B912529}" type="presParOf" srcId="{C1989C77-8FFE-46B9-B149-B414B5E07A14}" destId="{CB7A7883-207D-451D-AF3B-16394FDE95F9}" srcOrd="3" destOrd="0" presId="urn:microsoft.com/office/officeart/2018/2/layout/IconCircleList"/>
    <dgm:cxn modelId="{CDA36F3E-3A34-45E2-8F12-5FD5E25FD4DC}" type="presParOf" srcId="{6820C6CD-4C20-4E48-8E7F-21A236D621FA}" destId="{639BF2EA-F37A-4574-A749-E3EF4E2AE298}" srcOrd="1" destOrd="0" presId="urn:microsoft.com/office/officeart/2018/2/layout/IconCircleList"/>
    <dgm:cxn modelId="{C3112A31-1EF3-468A-9D8E-1C06F8601866}" type="presParOf" srcId="{6820C6CD-4C20-4E48-8E7F-21A236D621FA}" destId="{1BD09D18-E265-493C-B83D-FAA708D2E59F}" srcOrd="2" destOrd="0" presId="urn:microsoft.com/office/officeart/2018/2/layout/IconCircleList"/>
    <dgm:cxn modelId="{9A18F1A3-2ADD-421E-A7FD-9A78876B243A}" type="presParOf" srcId="{1BD09D18-E265-493C-B83D-FAA708D2E59F}" destId="{5EC29137-7DCE-4A24-A7C7-169BEAC60D03}" srcOrd="0" destOrd="0" presId="urn:microsoft.com/office/officeart/2018/2/layout/IconCircleList"/>
    <dgm:cxn modelId="{08EEEDB7-AB11-4318-A889-1CE121A70F91}" type="presParOf" srcId="{1BD09D18-E265-493C-B83D-FAA708D2E59F}" destId="{6399A600-149E-4E64-A68C-53053AFA08BE}" srcOrd="1" destOrd="0" presId="urn:microsoft.com/office/officeart/2018/2/layout/IconCircleList"/>
    <dgm:cxn modelId="{1B5CAFCF-A46E-41CD-BF59-D7CA12094FD8}" type="presParOf" srcId="{1BD09D18-E265-493C-B83D-FAA708D2E59F}" destId="{A011304B-2128-4544-8F23-F076EE566F9F}" srcOrd="2" destOrd="0" presId="urn:microsoft.com/office/officeart/2018/2/layout/IconCircleList"/>
    <dgm:cxn modelId="{28482A15-3EA3-42B3-9574-FDD1E39E1AF7}" type="presParOf" srcId="{1BD09D18-E265-493C-B83D-FAA708D2E59F}" destId="{F4596F69-0CD5-43C8-AE94-737C1685667E}" srcOrd="3" destOrd="0" presId="urn:microsoft.com/office/officeart/2018/2/layout/IconCircleList"/>
    <dgm:cxn modelId="{32972A4E-3DBE-40A6-A51C-CDC87F011285}" type="presParOf" srcId="{6820C6CD-4C20-4E48-8E7F-21A236D621FA}" destId="{4D9CCA56-5025-470F-B1CA-D6A816D4424E}" srcOrd="3" destOrd="0" presId="urn:microsoft.com/office/officeart/2018/2/layout/IconCircleList"/>
    <dgm:cxn modelId="{51A3D5E5-E37D-44FD-90D1-D926C49A35DE}" type="presParOf" srcId="{6820C6CD-4C20-4E48-8E7F-21A236D621FA}" destId="{7CB180DC-95C7-424A-B807-E33BF88EA6A0}" srcOrd="4" destOrd="0" presId="urn:microsoft.com/office/officeart/2018/2/layout/IconCircleList"/>
    <dgm:cxn modelId="{87CCFD32-D82E-44D7-A32E-B1A994B87436}" type="presParOf" srcId="{7CB180DC-95C7-424A-B807-E33BF88EA6A0}" destId="{F8A83982-8A72-4C17-9143-30689BEF66B1}" srcOrd="0" destOrd="0" presId="urn:microsoft.com/office/officeart/2018/2/layout/IconCircleList"/>
    <dgm:cxn modelId="{B7E17AB5-A208-4AB0-87E8-283A37D81889}" type="presParOf" srcId="{7CB180DC-95C7-424A-B807-E33BF88EA6A0}" destId="{3893EC7C-7649-4FF1-B6D8-A4216A52EBB4}" srcOrd="1" destOrd="0" presId="urn:microsoft.com/office/officeart/2018/2/layout/IconCircleList"/>
    <dgm:cxn modelId="{1C42F404-526B-412D-9FA9-10EC9495CF79}" type="presParOf" srcId="{7CB180DC-95C7-424A-B807-E33BF88EA6A0}" destId="{FC25C06B-3E8F-4A3F-B9EF-E5141A65B87D}" srcOrd="2" destOrd="0" presId="urn:microsoft.com/office/officeart/2018/2/layout/IconCircleList"/>
    <dgm:cxn modelId="{379CD55B-CA3A-4BF6-8111-C03131B300CB}" type="presParOf" srcId="{7CB180DC-95C7-424A-B807-E33BF88EA6A0}" destId="{ECD8CAB0-187F-4B55-9925-B832BA417A98}" srcOrd="3" destOrd="0" presId="urn:microsoft.com/office/officeart/2018/2/layout/IconCircleList"/>
    <dgm:cxn modelId="{49A24A77-A5D6-40FF-B2EA-7F7F64C57F1F}" type="presParOf" srcId="{6820C6CD-4C20-4E48-8E7F-21A236D621FA}" destId="{B918D8AA-5237-44F0-B365-48640BB33217}" srcOrd="5" destOrd="0" presId="urn:microsoft.com/office/officeart/2018/2/layout/IconCircleList"/>
    <dgm:cxn modelId="{280B8159-2C20-449A-ACB3-9551401E29E4}" type="presParOf" srcId="{6820C6CD-4C20-4E48-8E7F-21A236D621FA}" destId="{0552ABAF-14C4-4002-8A8B-725B18B1997E}" srcOrd="6" destOrd="0" presId="urn:microsoft.com/office/officeart/2018/2/layout/IconCircleList"/>
    <dgm:cxn modelId="{36DBE15A-C4D1-4429-ABF4-F20859C5A66D}" type="presParOf" srcId="{0552ABAF-14C4-4002-8A8B-725B18B1997E}" destId="{312D84E6-7B1B-4023-9092-A601EC3D183C}" srcOrd="0" destOrd="0" presId="urn:microsoft.com/office/officeart/2018/2/layout/IconCircleList"/>
    <dgm:cxn modelId="{8359128E-CA74-4AB8-A6A1-F43915AB8E70}" type="presParOf" srcId="{0552ABAF-14C4-4002-8A8B-725B18B1997E}" destId="{6FB67312-58FE-49FA-99B4-3676BEAAD850}" srcOrd="1" destOrd="0" presId="urn:microsoft.com/office/officeart/2018/2/layout/IconCircleList"/>
    <dgm:cxn modelId="{55069B5C-393C-42E0-A6FA-A205B13DD99A}" type="presParOf" srcId="{0552ABAF-14C4-4002-8A8B-725B18B1997E}" destId="{346C3066-46C9-45B3-818B-286AC5F967A6}" srcOrd="2" destOrd="0" presId="urn:microsoft.com/office/officeart/2018/2/layout/IconCircleList"/>
    <dgm:cxn modelId="{91D6A0DC-978A-4AC2-88D8-9CAB116E4577}" type="presParOf" srcId="{0552ABAF-14C4-4002-8A8B-725B18B1997E}" destId="{B76DD39D-C557-4200-B9B8-2434A364F639}" srcOrd="3" destOrd="0" presId="urn:microsoft.com/office/officeart/2018/2/layout/IconCircle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175145-2E61-4281-ADD8-953E495B8DD7}">
      <dsp:nvSpPr>
        <dsp:cNvPr id="0" name=""/>
        <dsp:cNvSpPr/>
      </dsp:nvSpPr>
      <dsp:spPr>
        <a:xfrm>
          <a:off x="212335" y="469890"/>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E0AB39B-54F7-4336-B91F-A466EFB9C10B}">
      <dsp:nvSpPr>
        <dsp:cNvPr id="0" name=""/>
        <dsp:cNvSpPr/>
      </dsp:nvSpPr>
      <dsp:spPr>
        <a:xfrm>
          <a:off x="492877" y="750432"/>
          <a:ext cx="774830" cy="77483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12259B7-8B9B-4133-8B18-D187DC1F523D}">
      <dsp:nvSpPr>
        <dsp:cNvPr id="0" name=""/>
        <dsp:cNvSpPr/>
      </dsp:nvSpPr>
      <dsp:spPr>
        <a:xfrm>
          <a:off x="1834517" y="469890"/>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kern="1200" dirty="0">
              <a:latin typeface="Arial" panose="020B0604020202020204" pitchFamily="34" charset="0"/>
              <a:cs typeface="Arial" panose="020B0604020202020204" pitchFamily="34" charset="0"/>
            </a:rPr>
            <a:t>The pulmonary system enables gas exchange - oxygen in, carbon dioxide out.</a:t>
          </a:r>
          <a:endParaRPr lang="en-US" sz="2000" kern="1200" dirty="0">
            <a:latin typeface="Arial" panose="020B0604020202020204" pitchFamily="34" charset="0"/>
            <a:cs typeface="Arial" panose="020B0604020202020204" pitchFamily="34" charset="0"/>
          </a:endParaRPr>
        </a:p>
      </dsp:txBody>
      <dsp:txXfrm>
        <a:off x="1834517" y="469890"/>
        <a:ext cx="3148942" cy="1335915"/>
      </dsp:txXfrm>
    </dsp:sp>
    <dsp:sp modelId="{AA5F591F-A10A-496D-B48D-820C1E19730A}">
      <dsp:nvSpPr>
        <dsp:cNvPr id="0" name=""/>
        <dsp:cNvSpPr/>
      </dsp:nvSpPr>
      <dsp:spPr>
        <a:xfrm>
          <a:off x="5532139" y="469890"/>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3ACF51C-07A1-4714-A1B1-E817E20CD247}">
      <dsp:nvSpPr>
        <dsp:cNvPr id="0" name=""/>
        <dsp:cNvSpPr/>
      </dsp:nvSpPr>
      <dsp:spPr>
        <a:xfrm>
          <a:off x="5812681" y="750432"/>
          <a:ext cx="774830" cy="77483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21668F0-D821-4FCA-84E2-4F50CA3BC2EB}">
      <dsp:nvSpPr>
        <dsp:cNvPr id="0" name=""/>
        <dsp:cNvSpPr/>
      </dsp:nvSpPr>
      <dsp:spPr>
        <a:xfrm>
          <a:off x="7154322" y="469890"/>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kern="1200" dirty="0">
              <a:latin typeface="Arial" panose="020B0604020202020204" pitchFamily="34" charset="0"/>
              <a:cs typeface="Arial" panose="020B0604020202020204" pitchFamily="34" charset="0"/>
            </a:rPr>
            <a:t>Main structures: trachea, bronchi, bronchioles, alveoli.</a:t>
          </a:r>
          <a:endParaRPr lang="en-US" sz="2000" kern="1200" dirty="0">
            <a:latin typeface="Arial" panose="020B0604020202020204" pitchFamily="34" charset="0"/>
            <a:cs typeface="Arial" panose="020B0604020202020204" pitchFamily="34" charset="0"/>
          </a:endParaRPr>
        </a:p>
      </dsp:txBody>
      <dsp:txXfrm>
        <a:off x="7154322" y="469890"/>
        <a:ext cx="3148942" cy="1335915"/>
      </dsp:txXfrm>
    </dsp:sp>
    <dsp:sp modelId="{6EA21587-C8AD-4468-9824-89A487CBB146}">
      <dsp:nvSpPr>
        <dsp:cNvPr id="0" name=""/>
        <dsp:cNvSpPr/>
      </dsp:nvSpPr>
      <dsp:spPr>
        <a:xfrm>
          <a:off x="212335" y="2545532"/>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9D37957-7335-46E1-993D-1AD1F081EAF0}">
      <dsp:nvSpPr>
        <dsp:cNvPr id="0" name=""/>
        <dsp:cNvSpPr/>
      </dsp:nvSpPr>
      <dsp:spPr>
        <a:xfrm>
          <a:off x="492877" y="2826074"/>
          <a:ext cx="774830" cy="77483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087B0A9-ACE1-4B92-89F3-B8FFA6EA1940}">
      <dsp:nvSpPr>
        <dsp:cNvPr id="0" name=""/>
        <dsp:cNvSpPr/>
      </dsp:nvSpPr>
      <dsp:spPr>
        <a:xfrm>
          <a:off x="1834517" y="2545532"/>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kern="1200" dirty="0">
              <a:latin typeface="Arial" panose="020B0604020202020204" pitchFamily="34" charset="0"/>
              <a:cs typeface="Arial" panose="020B0604020202020204" pitchFamily="34" charset="0"/>
            </a:rPr>
            <a:t>Controlled by diaphragm and intercostal muscles (Tortora &amp; Derrickson, 2018).</a:t>
          </a:r>
          <a:endParaRPr lang="en-US" sz="2000" kern="1200" dirty="0">
            <a:latin typeface="Arial" panose="020B0604020202020204" pitchFamily="34" charset="0"/>
            <a:cs typeface="Arial" panose="020B0604020202020204" pitchFamily="34" charset="0"/>
          </a:endParaRPr>
        </a:p>
      </dsp:txBody>
      <dsp:txXfrm>
        <a:off x="1834517" y="2545532"/>
        <a:ext cx="3148942" cy="1335915"/>
      </dsp:txXfrm>
    </dsp:sp>
    <dsp:sp modelId="{C0E46F70-A1D5-48C1-A73A-2D4F9EC40510}">
      <dsp:nvSpPr>
        <dsp:cNvPr id="0" name=""/>
        <dsp:cNvSpPr/>
      </dsp:nvSpPr>
      <dsp:spPr>
        <a:xfrm>
          <a:off x="5532139" y="2545532"/>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D35611A-53D8-470D-B0D0-993FF5A136DB}">
      <dsp:nvSpPr>
        <dsp:cNvPr id="0" name=""/>
        <dsp:cNvSpPr/>
      </dsp:nvSpPr>
      <dsp:spPr>
        <a:xfrm>
          <a:off x="5812681" y="2826074"/>
          <a:ext cx="774830" cy="77483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2CDDE51-8154-4560-9371-1A138E72BA6F}">
      <dsp:nvSpPr>
        <dsp:cNvPr id="0" name=""/>
        <dsp:cNvSpPr/>
      </dsp:nvSpPr>
      <dsp:spPr>
        <a:xfrm>
          <a:off x="7154322" y="2545532"/>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kern="1200" dirty="0">
              <a:latin typeface="Arial" panose="020B0604020202020204" pitchFamily="34" charset="0"/>
              <a:cs typeface="Arial" panose="020B0604020202020204" pitchFamily="34" charset="0"/>
            </a:rPr>
            <a:t>In lung cancer, tumour growth can obstruct airways and destroy alveoli, causing hypoxia and breathlessness (British Lung Foundation, 2022).</a:t>
          </a:r>
          <a:endParaRPr lang="en-US" sz="2000" kern="1200" dirty="0">
            <a:latin typeface="Arial" panose="020B0604020202020204" pitchFamily="34" charset="0"/>
            <a:cs typeface="Arial" panose="020B0604020202020204" pitchFamily="34" charset="0"/>
          </a:endParaRPr>
        </a:p>
      </dsp:txBody>
      <dsp:txXfrm>
        <a:off x="7154322" y="2545532"/>
        <a:ext cx="3148942" cy="133591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DD56EC-4DB4-49D7-A37A-9CE38976F65C}">
      <dsp:nvSpPr>
        <dsp:cNvPr id="0" name=""/>
        <dsp:cNvSpPr/>
      </dsp:nvSpPr>
      <dsp:spPr>
        <a:xfrm>
          <a:off x="0" y="509"/>
          <a:ext cx="10984832"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AD9E709-A843-4914-9707-92B273E58A51}">
      <dsp:nvSpPr>
        <dsp:cNvPr id="0" name=""/>
        <dsp:cNvSpPr/>
      </dsp:nvSpPr>
      <dsp:spPr>
        <a:xfrm>
          <a:off x="0" y="509"/>
          <a:ext cx="10984832" cy="5961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dirty="0">
              <a:latin typeface="Arial" panose="020B0604020202020204" pitchFamily="34" charset="0"/>
              <a:cs typeface="Arial" panose="020B0604020202020204" pitchFamily="34" charset="0"/>
            </a:rPr>
            <a:t>Name: Mr Tommy Campbell</a:t>
          </a:r>
          <a:endParaRPr lang="en-US" sz="1900" kern="1200" dirty="0">
            <a:latin typeface="Arial" panose="020B0604020202020204" pitchFamily="34" charset="0"/>
            <a:cs typeface="Arial" panose="020B0604020202020204" pitchFamily="34" charset="0"/>
          </a:endParaRPr>
        </a:p>
      </dsp:txBody>
      <dsp:txXfrm>
        <a:off x="0" y="509"/>
        <a:ext cx="10984832" cy="596157"/>
      </dsp:txXfrm>
    </dsp:sp>
    <dsp:sp modelId="{7CD12314-650A-4840-9BCA-686F58EA6857}">
      <dsp:nvSpPr>
        <dsp:cNvPr id="0" name=""/>
        <dsp:cNvSpPr/>
      </dsp:nvSpPr>
      <dsp:spPr>
        <a:xfrm>
          <a:off x="0" y="596667"/>
          <a:ext cx="10984832"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7403925-DDCA-4180-A6CF-7E3C1CC3FEE8}">
      <dsp:nvSpPr>
        <dsp:cNvPr id="0" name=""/>
        <dsp:cNvSpPr/>
      </dsp:nvSpPr>
      <dsp:spPr>
        <a:xfrm>
          <a:off x="0" y="596667"/>
          <a:ext cx="10984832" cy="5961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dirty="0">
              <a:latin typeface="Arial" panose="020B0604020202020204" pitchFamily="34" charset="0"/>
              <a:cs typeface="Arial" panose="020B0604020202020204" pitchFamily="34" charset="0"/>
            </a:rPr>
            <a:t>Age: 68 years </a:t>
          </a:r>
          <a:endParaRPr lang="en-US" sz="1900" kern="1200" dirty="0">
            <a:latin typeface="Arial" panose="020B0604020202020204" pitchFamily="34" charset="0"/>
            <a:cs typeface="Arial" panose="020B0604020202020204" pitchFamily="34" charset="0"/>
          </a:endParaRPr>
        </a:p>
      </dsp:txBody>
      <dsp:txXfrm>
        <a:off x="0" y="596667"/>
        <a:ext cx="10984832" cy="596157"/>
      </dsp:txXfrm>
    </dsp:sp>
    <dsp:sp modelId="{ECAEA556-A9FF-426E-94A2-4A778EA99BF0}">
      <dsp:nvSpPr>
        <dsp:cNvPr id="0" name=""/>
        <dsp:cNvSpPr/>
      </dsp:nvSpPr>
      <dsp:spPr>
        <a:xfrm>
          <a:off x="0" y="1192824"/>
          <a:ext cx="10984832"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CA51B59-F71C-4709-BAEB-2A2E700D4D55}">
      <dsp:nvSpPr>
        <dsp:cNvPr id="0" name=""/>
        <dsp:cNvSpPr/>
      </dsp:nvSpPr>
      <dsp:spPr>
        <a:xfrm>
          <a:off x="0" y="1192824"/>
          <a:ext cx="10984832" cy="5961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dirty="0">
              <a:latin typeface="Arial" panose="020B0604020202020204" pitchFamily="34" charset="0"/>
              <a:cs typeface="Arial" panose="020B0604020202020204" pitchFamily="34" charset="0"/>
            </a:rPr>
            <a:t>Diagnosis: Stage IIIB Non-Small Cell Lung Cancer (NSCLC)</a:t>
          </a:r>
          <a:endParaRPr lang="en-US" sz="1900" kern="1200" dirty="0">
            <a:latin typeface="Arial" panose="020B0604020202020204" pitchFamily="34" charset="0"/>
            <a:cs typeface="Arial" panose="020B0604020202020204" pitchFamily="34" charset="0"/>
          </a:endParaRPr>
        </a:p>
      </dsp:txBody>
      <dsp:txXfrm>
        <a:off x="0" y="1192824"/>
        <a:ext cx="10984832" cy="596157"/>
      </dsp:txXfrm>
    </dsp:sp>
    <dsp:sp modelId="{D1CEA531-3676-4C2B-B3D4-7DF7E5FBA444}">
      <dsp:nvSpPr>
        <dsp:cNvPr id="0" name=""/>
        <dsp:cNvSpPr/>
      </dsp:nvSpPr>
      <dsp:spPr>
        <a:xfrm>
          <a:off x="0" y="1788982"/>
          <a:ext cx="10984832"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B738121-F33B-47BB-9531-2B8A425F88F7}">
      <dsp:nvSpPr>
        <dsp:cNvPr id="0" name=""/>
        <dsp:cNvSpPr/>
      </dsp:nvSpPr>
      <dsp:spPr>
        <a:xfrm>
          <a:off x="0" y="1788982"/>
          <a:ext cx="10984832" cy="5961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dirty="0">
              <a:latin typeface="Arial" panose="020B0604020202020204" pitchFamily="34" charset="0"/>
              <a:cs typeface="Arial" panose="020B0604020202020204" pitchFamily="34" charset="0"/>
            </a:rPr>
            <a:t>History: COPD (Chronic obstructive pulmonary disease), hypertension (well-controlled)</a:t>
          </a:r>
          <a:endParaRPr lang="en-US" sz="1900" kern="1200" dirty="0">
            <a:latin typeface="Arial" panose="020B0604020202020204" pitchFamily="34" charset="0"/>
            <a:cs typeface="Arial" panose="020B0604020202020204" pitchFamily="34" charset="0"/>
          </a:endParaRPr>
        </a:p>
      </dsp:txBody>
      <dsp:txXfrm>
        <a:off x="0" y="1788982"/>
        <a:ext cx="10984832" cy="596157"/>
      </dsp:txXfrm>
    </dsp:sp>
    <dsp:sp modelId="{818D23CC-8224-43B7-B2A7-283455925041}">
      <dsp:nvSpPr>
        <dsp:cNvPr id="0" name=""/>
        <dsp:cNvSpPr/>
      </dsp:nvSpPr>
      <dsp:spPr>
        <a:xfrm>
          <a:off x="0" y="2385140"/>
          <a:ext cx="10984832"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C915956-00E3-4161-A6F2-E0FEE4E16392}">
      <dsp:nvSpPr>
        <dsp:cNvPr id="0" name=""/>
        <dsp:cNvSpPr/>
      </dsp:nvSpPr>
      <dsp:spPr>
        <a:xfrm>
          <a:off x="0" y="2385140"/>
          <a:ext cx="10984832" cy="5961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dirty="0">
              <a:latin typeface="Arial" panose="020B0604020202020204" pitchFamily="34" charset="0"/>
              <a:cs typeface="Arial" panose="020B0604020202020204" pitchFamily="34" charset="0"/>
            </a:rPr>
            <a:t>Lifestyle: ex-smoker (</a:t>
          </a:r>
          <a:r>
            <a:rPr lang="en-US" sz="1900" kern="1200" dirty="0">
              <a:latin typeface="Arial" panose="020B0604020202020204" pitchFamily="34" charset="0"/>
              <a:cs typeface="Arial" panose="020B0604020202020204" pitchFamily="34" charset="0"/>
            </a:rPr>
            <a:t>40 cigarettes, 2 packs, a day for 20 years</a:t>
          </a:r>
          <a:r>
            <a:rPr lang="en-GB" sz="1900" kern="1200" dirty="0">
              <a:latin typeface="Arial" panose="020B0604020202020204" pitchFamily="34" charset="0"/>
              <a:cs typeface="Arial" panose="020B0604020202020204" pitchFamily="34" charset="0"/>
            </a:rPr>
            <a:t>), quit 5 years ago</a:t>
          </a:r>
          <a:endParaRPr lang="en-US" sz="1900" kern="1200" dirty="0">
            <a:latin typeface="Arial" panose="020B0604020202020204" pitchFamily="34" charset="0"/>
            <a:cs typeface="Arial" panose="020B0604020202020204" pitchFamily="34" charset="0"/>
          </a:endParaRPr>
        </a:p>
      </dsp:txBody>
      <dsp:txXfrm>
        <a:off x="0" y="2385140"/>
        <a:ext cx="10984832" cy="596157"/>
      </dsp:txXfrm>
    </dsp:sp>
    <dsp:sp modelId="{B6DB1CC7-7FCB-4FCC-A0E2-568ABCA5FC81}">
      <dsp:nvSpPr>
        <dsp:cNvPr id="0" name=""/>
        <dsp:cNvSpPr/>
      </dsp:nvSpPr>
      <dsp:spPr>
        <a:xfrm>
          <a:off x="0" y="2981298"/>
          <a:ext cx="10984832"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049172E-9C5F-4C3F-96FE-04DADC2996C8}">
      <dsp:nvSpPr>
        <dsp:cNvPr id="0" name=""/>
        <dsp:cNvSpPr/>
      </dsp:nvSpPr>
      <dsp:spPr>
        <a:xfrm>
          <a:off x="0" y="2981298"/>
          <a:ext cx="10984832" cy="5961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dirty="0">
              <a:latin typeface="Arial" panose="020B0604020202020204" pitchFamily="34" charset="0"/>
              <a:cs typeface="Arial" panose="020B0604020202020204" pitchFamily="34" charset="0"/>
            </a:rPr>
            <a:t>Social: lives with wife in the city in Birmingham, good support network, retired construction worker</a:t>
          </a:r>
          <a:endParaRPr lang="en-US" sz="1900" kern="1200" dirty="0">
            <a:latin typeface="Arial" panose="020B0604020202020204" pitchFamily="34" charset="0"/>
            <a:cs typeface="Arial" panose="020B0604020202020204" pitchFamily="34" charset="0"/>
          </a:endParaRPr>
        </a:p>
      </dsp:txBody>
      <dsp:txXfrm>
        <a:off x="0" y="2981298"/>
        <a:ext cx="10984832" cy="596157"/>
      </dsp:txXfrm>
    </dsp:sp>
    <dsp:sp modelId="{9222B538-4827-431B-A119-F776FA4122A9}">
      <dsp:nvSpPr>
        <dsp:cNvPr id="0" name=""/>
        <dsp:cNvSpPr/>
      </dsp:nvSpPr>
      <dsp:spPr>
        <a:xfrm>
          <a:off x="0" y="3462677"/>
          <a:ext cx="10984832"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BCB23AF-AE26-472B-B35A-A9DE8270FF30}">
      <dsp:nvSpPr>
        <dsp:cNvPr id="0" name=""/>
        <dsp:cNvSpPr/>
      </dsp:nvSpPr>
      <dsp:spPr>
        <a:xfrm>
          <a:off x="0" y="3577455"/>
          <a:ext cx="10984832" cy="5961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dirty="0">
              <a:latin typeface="Arial" panose="020B0604020202020204" pitchFamily="34" charset="0"/>
              <a:cs typeface="Arial" panose="020B0604020202020204" pitchFamily="34" charset="0"/>
            </a:rPr>
            <a:t>Functional status: independent, breathlessness, fatigue</a:t>
          </a:r>
          <a:endParaRPr lang="en-US" sz="1900" kern="1200" dirty="0">
            <a:latin typeface="Arial" panose="020B0604020202020204" pitchFamily="34" charset="0"/>
            <a:cs typeface="Arial" panose="020B0604020202020204" pitchFamily="34" charset="0"/>
          </a:endParaRPr>
        </a:p>
      </dsp:txBody>
      <dsp:txXfrm>
        <a:off x="0" y="3577455"/>
        <a:ext cx="10984832" cy="59615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37DCA0-9BC6-474A-BD96-D8A487BC175A}">
      <dsp:nvSpPr>
        <dsp:cNvPr id="0" name=""/>
        <dsp:cNvSpPr/>
      </dsp:nvSpPr>
      <dsp:spPr>
        <a:xfrm>
          <a:off x="212335" y="469890"/>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20166E9-CBA9-4D4A-924E-DFFB1E205CFD}">
      <dsp:nvSpPr>
        <dsp:cNvPr id="0" name=""/>
        <dsp:cNvSpPr/>
      </dsp:nvSpPr>
      <dsp:spPr>
        <a:xfrm>
          <a:off x="492877" y="750432"/>
          <a:ext cx="774830" cy="77483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B7A7883-207D-451D-AF3B-16394FDE95F9}">
      <dsp:nvSpPr>
        <dsp:cNvPr id="0" name=""/>
        <dsp:cNvSpPr/>
      </dsp:nvSpPr>
      <dsp:spPr>
        <a:xfrm>
          <a:off x="1834517" y="469890"/>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US" sz="2000" kern="1200" dirty="0">
              <a:latin typeface="Arial" panose="020B0604020202020204" pitchFamily="34" charset="0"/>
              <a:cs typeface="Arial" panose="020B0604020202020204" pitchFamily="34" charset="0"/>
            </a:rPr>
            <a:t>Lung cancer affects multiple systems, mainly pulmonary. Holistic, evidence-based care improves quality of life (NHS 2021).</a:t>
          </a:r>
        </a:p>
      </dsp:txBody>
      <dsp:txXfrm>
        <a:off x="1834517" y="469890"/>
        <a:ext cx="3148942" cy="1335915"/>
      </dsp:txXfrm>
    </dsp:sp>
    <dsp:sp modelId="{5EC29137-7DCE-4A24-A7C7-169BEAC60D03}">
      <dsp:nvSpPr>
        <dsp:cNvPr id="0" name=""/>
        <dsp:cNvSpPr/>
      </dsp:nvSpPr>
      <dsp:spPr>
        <a:xfrm>
          <a:off x="5532139" y="469890"/>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399A600-149E-4E64-A68C-53053AFA08BE}">
      <dsp:nvSpPr>
        <dsp:cNvPr id="0" name=""/>
        <dsp:cNvSpPr/>
      </dsp:nvSpPr>
      <dsp:spPr>
        <a:xfrm>
          <a:off x="5812681" y="750432"/>
          <a:ext cx="774830" cy="77483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4596F69-0CD5-43C8-AE94-737C1685667E}">
      <dsp:nvSpPr>
        <dsp:cNvPr id="0" name=""/>
        <dsp:cNvSpPr/>
      </dsp:nvSpPr>
      <dsp:spPr>
        <a:xfrm>
          <a:off x="7154322" y="469890"/>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77900">
            <a:lnSpc>
              <a:spcPct val="100000"/>
            </a:lnSpc>
            <a:spcBef>
              <a:spcPct val="0"/>
            </a:spcBef>
            <a:spcAft>
              <a:spcPct val="35000"/>
            </a:spcAft>
            <a:buNone/>
          </a:pPr>
          <a:r>
            <a:rPr lang="en-US" sz="2200" kern="1200" dirty="0">
              <a:latin typeface="Arial" panose="020B0604020202020204" pitchFamily="34" charset="0"/>
              <a:cs typeface="Arial" panose="020B0604020202020204" pitchFamily="34" charset="0"/>
            </a:rPr>
            <a:t>The plan integrates medical, emotional, and social support.</a:t>
          </a:r>
        </a:p>
      </dsp:txBody>
      <dsp:txXfrm>
        <a:off x="7154322" y="469890"/>
        <a:ext cx="3148942" cy="1335915"/>
      </dsp:txXfrm>
    </dsp:sp>
    <dsp:sp modelId="{F8A83982-8A72-4C17-9143-30689BEF66B1}">
      <dsp:nvSpPr>
        <dsp:cNvPr id="0" name=""/>
        <dsp:cNvSpPr/>
      </dsp:nvSpPr>
      <dsp:spPr>
        <a:xfrm>
          <a:off x="212335" y="2545532"/>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893EC7C-7649-4FF1-B6D8-A4216A52EBB4}">
      <dsp:nvSpPr>
        <dsp:cNvPr id="0" name=""/>
        <dsp:cNvSpPr/>
      </dsp:nvSpPr>
      <dsp:spPr>
        <a:xfrm>
          <a:off x="492877" y="2826074"/>
          <a:ext cx="774830" cy="77483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CD8CAB0-187F-4B55-9925-B832BA417A98}">
      <dsp:nvSpPr>
        <dsp:cNvPr id="0" name=""/>
        <dsp:cNvSpPr/>
      </dsp:nvSpPr>
      <dsp:spPr>
        <a:xfrm>
          <a:off x="1834517" y="2545532"/>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77900">
            <a:lnSpc>
              <a:spcPct val="100000"/>
            </a:lnSpc>
            <a:spcBef>
              <a:spcPct val="0"/>
            </a:spcBef>
            <a:spcAft>
              <a:spcPct val="35000"/>
            </a:spcAft>
            <a:buNone/>
          </a:pPr>
          <a:r>
            <a:rPr lang="en-US" sz="2200" kern="1200" dirty="0">
              <a:latin typeface="Arial" panose="020B0604020202020204" pitchFamily="34" charset="0"/>
              <a:cs typeface="Arial" panose="020B0604020202020204" pitchFamily="34" charset="0"/>
            </a:rPr>
            <a:t>Ethical and </a:t>
          </a:r>
          <a:r>
            <a:rPr lang="en-US" sz="2200" kern="1200" dirty="0" err="1">
              <a:latin typeface="Arial" panose="020B0604020202020204" pitchFamily="34" charset="0"/>
              <a:cs typeface="Arial" panose="020B0604020202020204" pitchFamily="34" charset="0"/>
            </a:rPr>
            <a:t>personalised</a:t>
          </a:r>
          <a:r>
            <a:rPr lang="en-US" sz="2200" kern="1200" dirty="0">
              <a:latin typeface="Arial" panose="020B0604020202020204" pitchFamily="34" charset="0"/>
              <a:cs typeface="Arial" panose="020B0604020202020204" pitchFamily="34" charset="0"/>
            </a:rPr>
            <a:t> approaches promote dignity and trust.</a:t>
          </a:r>
        </a:p>
      </dsp:txBody>
      <dsp:txXfrm>
        <a:off x="1834517" y="2545532"/>
        <a:ext cx="3148942" cy="1335915"/>
      </dsp:txXfrm>
    </dsp:sp>
    <dsp:sp modelId="{312D84E6-7B1B-4023-9092-A601EC3D183C}">
      <dsp:nvSpPr>
        <dsp:cNvPr id="0" name=""/>
        <dsp:cNvSpPr/>
      </dsp:nvSpPr>
      <dsp:spPr>
        <a:xfrm>
          <a:off x="5532139" y="2545532"/>
          <a:ext cx="1335915" cy="133591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FB67312-58FE-49FA-99B4-3676BEAAD850}">
      <dsp:nvSpPr>
        <dsp:cNvPr id="0" name=""/>
        <dsp:cNvSpPr/>
      </dsp:nvSpPr>
      <dsp:spPr>
        <a:xfrm>
          <a:off x="5812681" y="2826074"/>
          <a:ext cx="774830" cy="77483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76DD39D-C557-4200-B9B8-2434A364F639}">
      <dsp:nvSpPr>
        <dsp:cNvPr id="0" name=""/>
        <dsp:cNvSpPr/>
      </dsp:nvSpPr>
      <dsp:spPr>
        <a:xfrm>
          <a:off x="7154322" y="2545532"/>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77900">
            <a:lnSpc>
              <a:spcPct val="100000"/>
            </a:lnSpc>
            <a:spcBef>
              <a:spcPct val="0"/>
            </a:spcBef>
            <a:spcAft>
              <a:spcPct val="35000"/>
            </a:spcAft>
            <a:buNone/>
          </a:pPr>
          <a:r>
            <a:rPr lang="en-US" sz="2200" kern="1200" dirty="0">
              <a:latin typeface="Arial" panose="020B0604020202020204" pitchFamily="34" charset="0"/>
              <a:cs typeface="Arial" panose="020B0604020202020204" pitchFamily="34" charset="0"/>
            </a:rPr>
            <a:t>Collaboration across the multidisciplinary team is vital.</a:t>
          </a:r>
        </a:p>
      </dsp:txBody>
      <dsp:txXfrm>
        <a:off x="7154322" y="2545532"/>
        <a:ext cx="3148942" cy="1335915"/>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2F0A5E6-9DBE-49B1-8954-FE5CA449E2BF}" type="datetimeFigureOut">
              <a:rPr lang="en-GB" smtClean="0"/>
              <a:t>16/11/2025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F0C1EC5-2B01-4826-A156-7FDE339DADD2}" type="slidenum">
              <a:rPr lang="en-GB" smtClean="0"/>
              <a:t>‹#›</a:t>
            </a:fld>
            <a:endParaRPr lang="en-GB"/>
          </a:p>
        </p:txBody>
      </p:sp>
    </p:spTree>
    <p:extLst>
      <p:ext uri="{BB962C8B-B14F-4D97-AF65-F5344CB8AC3E}">
        <p14:creationId xmlns:p14="http://schemas.microsoft.com/office/powerpoint/2010/main" val="32702763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2400" b="0" i="0" kern="1200" dirty="0">
                <a:solidFill>
                  <a:schemeClr val="tx1"/>
                </a:solidFill>
                <a:effectLst/>
                <a:latin typeface="+mn-lt"/>
                <a:ea typeface="+mn-ea"/>
                <a:cs typeface="+mn-cs"/>
              </a:rPr>
              <a:t>Hello my name is Marcia Miller, today </a:t>
            </a:r>
            <a:r>
              <a:rPr lang="en-US" sz="2400" dirty="0"/>
              <a:t>I will be presenting a </a:t>
            </a:r>
            <a:r>
              <a:rPr lang="en-US" sz="2400" dirty="0" err="1"/>
              <a:t>personalised</a:t>
            </a:r>
            <a:r>
              <a:rPr lang="en-US" sz="2400" dirty="0"/>
              <a:t> care plan for a fictional patient diagnosed with Stage IIIB Non-Small Cell Lung Cancer, also known as N S CLC. Lung cancer remains one of the leading health issues in the UK, and this presentation will walk through the physiological background, risk factors, and a detailed, evidence-based care plan together with, the NHS and NICE guidelines and also the Department of Health in ethical principles.</a:t>
            </a:r>
            <a:endParaRPr lang="en-GB" sz="2400" dirty="0"/>
          </a:p>
        </p:txBody>
      </p:sp>
      <p:sp>
        <p:nvSpPr>
          <p:cNvPr id="4" name="Slide Number Placeholder 3"/>
          <p:cNvSpPr>
            <a:spLocks noGrp="1"/>
          </p:cNvSpPr>
          <p:nvPr>
            <p:ph type="sldNum" sz="quarter" idx="5"/>
          </p:nvPr>
        </p:nvSpPr>
        <p:spPr/>
        <p:txBody>
          <a:bodyPr/>
          <a:lstStyle/>
          <a:p>
            <a:fld id="{FF0C1EC5-2B01-4826-A156-7FDE339DADD2}" type="slidenum">
              <a:rPr lang="en-GB" smtClean="0"/>
              <a:t>1</a:t>
            </a:fld>
            <a:endParaRPr lang="en-GB"/>
          </a:p>
        </p:txBody>
      </p:sp>
    </p:spTree>
    <p:extLst>
      <p:ext uri="{BB962C8B-B14F-4D97-AF65-F5344CB8AC3E}">
        <p14:creationId xmlns:p14="http://schemas.microsoft.com/office/powerpoint/2010/main" val="20605881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is the breakdown of the presentation on topics I will discuss. </a:t>
            </a:r>
          </a:p>
        </p:txBody>
      </p:sp>
      <p:sp>
        <p:nvSpPr>
          <p:cNvPr id="4" name="Slide Number Placeholder 3"/>
          <p:cNvSpPr>
            <a:spLocks noGrp="1"/>
          </p:cNvSpPr>
          <p:nvPr>
            <p:ph type="sldNum" sz="quarter" idx="5"/>
          </p:nvPr>
        </p:nvSpPr>
        <p:spPr/>
        <p:txBody>
          <a:bodyPr/>
          <a:lstStyle/>
          <a:p>
            <a:fld id="{FF0C1EC5-2B01-4826-A156-7FDE339DADD2}" type="slidenum">
              <a:rPr lang="en-GB" smtClean="0"/>
              <a:t>2</a:t>
            </a:fld>
            <a:endParaRPr lang="en-GB"/>
          </a:p>
        </p:txBody>
      </p:sp>
    </p:spTree>
    <p:extLst>
      <p:ext uri="{BB962C8B-B14F-4D97-AF65-F5344CB8AC3E}">
        <p14:creationId xmlns:p14="http://schemas.microsoft.com/office/powerpoint/2010/main" val="347690697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t>Non-Small Cell Lung Cancer, makes up around 85% of lung cancer cases in the UK making it </a:t>
            </a:r>
            <a:r>
              <a:rPr lang="en-US" sz="1800" b="0" i="0" kern="1200" dirty="0">
                <a:solidFill>
                  <a:schemeClr val="tx1"/>
                </a:solidFill>
                <a:effectLst/>
                <a:latin typeface="+mn-lt"/>
                <a:ea typeface="+mn-ea"/>
                <a:cs typeface="+mn-cs"/>
              </a:rPr>
              <a:t>one of the leading causes of cancer deaths in the UK</a:t>
            </a:r>
            <a:r>
              <a:rPr lang="en-US" sz="1800" dirty="0"/>
              <a:t> . Stage 3B means the cancer has spread locally within the chest and often involves lymph nodes, making surgical removal not fit. </a:t>
            </a:r>
            <a:r>
              <a:rPr lang="en-US" sz="1800" b="0" i="0" kern="1200" dirty="0">
                <a:solidFill>
                  <a:schemeClr val="tx1"/>
                </a:solidFill>
                <a:effectLst/>
                <a:latin typeface="+mj-lt"/>
                <a:ea typeface="+mn-ea"/>
                <a:cs typeface="+mn-cs"/>
              </a:rPr>
              <a:t>People usually notice symptoms like a cough that won’t go away, chest pain, or breathlessness. At this stage, treatment like chemo radio therapy to control </a:t>
            </a:r>
            <a:r>
              <a:rPr lang="en-US" sz="1800" b="0" i="0" kern="1200" dirty="0" err="1">
                <a:solidFill>
                  <a:schemeClr val="tx1"/>
                </a:solidFill>
                <a:effectLst/>
                <a:latin typeface="+mj-lt"/>
                <a:ea typeface="+mn-ea"/>
                <a:cs typeface="+mn-cs"/>
              </a:rPr>
              <a:t>tumour</a:t>
            </a:r>
            <a:r>
              <a:rPr lang="en-US" sz="1800" b="0" i="0" kern="1200" dirty="0">
                <a:solidFill>
                  <a:schemeClr val="tx1"/>
                </a:solidFill>
                <a:effectLst/>
                <a:latin typeface="+mj-lt"/>
                <a:ea typeface="+mn-ea"/>
                <a:cs typeface="+mn-cs"/>
              </a:rPr>
              <a:t> progression. A </a:t>
            </a:r>
            <a:r>
              <a:rPr lang="en-US" sz="1800" b="0" i="0" kern="1200" dirty="0" err="1">
                <a:solidFill>
                  <a:schemeClr val="tx1"/>
                </a:solidFill>
                <a:effectLst/>
                <a:latin typeface="+mj-lt"/>
                <a:ea typeface="+mn-ea"/>
                <a:cs typeface="+mn-cs"/>
              </a:rPr>
              <a:t>personalised</a:t>
            </a:r>
            <a:r>
              <a:rPr lang="en-US" sz="1800" b="0" i="0" kern="1200" dirty="0">
                <a:solidFill>
                  <a:schemeClr val="tx1"/>
                </a:solidFill>
                <a:effectLst/>
                <a:latin typeface="+mj-lt"/>
                <a:ea typeface="+mn-ea"/>
                <a:cs typeface="+mn-cs"/>
              </a:rPr>
              <a:t> care is important to improving quality of life and supporting patients through big physical and emotional challenges.  </a:t>
            </a:r>
            <a:endParaRPr lang="en-GB" sz="1800" dirty="0">
              <a:latin typeface="+mj-lt"/>
            </a:endParaRPr>
          </a:p>
        </p:txBody>
      </p:sp>
      <p:sp>
        <p:nvSpPr>
          <p:cNvPr id="4" name="Slide Number Placeholder 3"/>
          <p:cNvSpPr>
            <a:spLocks noGrp="1"/>
          </p:cNvSpPr>
          <p:nvPr>
            <p:ph type="sldNum" sz="quarter" idx="5"/>
          </p:nvPr>
        </p:nvSpPr>
        <p:spPr/>
        <p:txBody>
          <a:bodyPr/>
          <a:lstStyle/>
          <a:p>
            <a:fld id="{FF0C1EC5-2B01-4826-A156-7FDE339DADD2}" type="slidenum">
              <a:rPr lang="en-GB" smtClean="0"/>
              <a:t>3</a:t>
            </a:fld>
            <a:endParaRPr lang="en-GB"/>
          </a:p>
        </p:txBody>
      </p:sp>
    </p:spTree>
    <p:extLst>
      <p:ext uri="{BB962C8B-B14F-4D97-AF65-F5344CB8AC3E}">
        <p14:creationId xmlns:p14="http://schemas.microsoft.com/office/powerpoint/2010/main" val="32015671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pulmonary system is the primary system affected in NSCLC. </a:t>
            </a:r>
            <a:r>
              <a:rPr lang="en-US" sz="1200" b="0" i="0" kern="1200" dirty="0">
                <a:solidFill>
                  <a:schemeClr val="tx1"/>
                </a:solidFill>
                <a:effectLst/>
                <a:latin typeface="+mn-lt"/>
                <a:ea typeface="+mn-ea"/>
                <a:cs typeface="+mn-cs"/>
              </a:rPr>
              <a:t>Its main role is gas exchange—bringing oxygen into the body and removing carbon dioxide. But when cancer grows, it blocks airways and damages lung tissue. That’s why people with Non-small cell lung cancer often feel tired and short of breath - their lungs just can’t keep up. </a:t>
            </a:r>
            <a:r>
              <a:rPr lang="en-US" dirty="0"/>
              <a:t>Understanding this impact is essential because the care plan must support the patient’s breathing, prevent complications, and maintain oxygen levels.</a:t>
            </a:r>
            <a:endParaRPr lang="en-GB" dirty="0"/>
          </a:p>
        </p:txBody>
      </p:sp>
      <p:sp>
        <p:nvSpPr>
          <p:cNvPr id="4" name="Slide Number Placeholder 3"/>
          <p:cNvSpPr>
            <a:spLocks noGrp="1"/>
          </p:cNvSpPr>
          <p:nvPr>
            <p:ph type="sldNum" sz="quarter" idx="5"/>
          </p:nvPr>
        </p:nvSpPr>
        <p:spPr/>
        <p:txBody>
          <a:bodyPr/>
          <a:lstStyle/>
          <a:p>
            <a:fld id="{FF0C1EC5-2B01-4826-A156-7FDE339DADD2}" type="slidenum">
              <a:rPr lang="en-GB" smtClean="0"/>
              <a:t>4</a:t>
            </a:fld>
            <a:endParaRPr lang="en-GB"/>
          </a:p>
        </p:txBody>
      </p:sp>
    </p:spTree>
    <p:extLst>
      <p:ext uri="{BB962C8B-B14F-4D97-AF65-F5344CB8AC3E}">
        <p14:creationId xmlns:p14="http://schemas.microsoft.com/office/powerpoint/2010/main" val="39060754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second system I will discuss is the urinary system.</a:t>
            </a:r>
            <a:r>
              <a:rPr lang="en-US" sz="1200" b="0" i="0" kern="1200" dirty="0">
                <a:solidFill>
                  <a:schemeClr val="tx1"/>
                </a:solidFill>
                <a:effectLst/>
                <a:latin typeface="+mn-lt"/>
                <a:ea typeface="+mn-ea"/>
                <a:cs typeface="+mn-cs"/>
              </a:rPr>
              <a:t> Even though the lungs are the main issue, we have to look at the kidneys too. </a:t>
            </a:r>
            <a:r>
              <a:rPr lang="en-US" dirty="0"/>
              <a:t>Its role is to remove waste products and maintain electrolyte balance. This system is highly relevant in cancer treatment because many chemo therapy drugs </a:t>
            </a:r>
            <a:r>
              <a:rPr lang="en-US" sz="1200" b="0" i="0" kern="1200" dirty="0">
                <a:solidFill>
                  <a:schemeClr val="tx1"/>
                </a:solidFill>
                <a:effectLst/>
                <a:latin typeface="+mn-lt"/>
                <a:ea typeface="+mn-ea"/>
                <a:cs typeface="+mn-cs"/>
              </a:rPr>
              <a:t>are cleared through them, so if the kidneys aren’t working well, the medicine can build up and cause problems. </a:t>
            </a:r>
            <a:r>
              <a:rPr lang="en-US" dirty="0"/>
              <a:t>Reduced kidney function increases the risk of toxicity, making renal monitoring a key part of a safe care plan. </a:t>
            </a:r>
            <a:endParaRPr lang="en-GB" dirty="0"/>
          </a:p>
        </p:txBody>
      </p:sp>
      <p:sp>
        <p:nvSpPr>
          <p:cNvPr id="4" name="Slide Number Placeholder 3"/>
          <p:cNvSpPr>
            <a:spLocks noGrp="1"/>
          </p:cNvSpPr>
          <p:nvPr>
            <p:ph type="sldNum" sz="quarter" idx="5"/>
          </p:nvPr>
        </p:nvSpPr>
        <p:spPr/>
        <p:txBody>
          <a:bodyPr/>
          <a:lstStyle/>
          <a:p>
            <a:fld id="{FF0C1EC5-2B01-4826-A156-7FDE339DADD2}" type="slidenum">
              <a:rPr lang="en-GB" smtClean="0"/>
              <a:t>5</a:t>
            </a:fld>
            <a:endParaRPr lang="en-GB"/>
          </a:p>
        </p:txBody>
      </p:sp>
    </p:spTree>
    <p:extLst>
      <p:ext uri="{BB962C8B-B14F-4D97-AF65-F5344CB8AC3E}">
        <p14:creationId xmlns:p14="http://schemas.microsoft.com/office/powerpoint/2010/main" val="290432154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So how the systems link to the disease? Well, the lungs and kidneys actually work hand-in-hand, because these systems are closely linked in cancer care. Lung disease directly affects the oxygen, causing breathlessness and tiredness. Meanwhile, the urinary system must process strong cancer medications, meaning any decrease in kidney function can limit treatment options. This interplay must be carefully managed in the care plan to ensure its done safely and effectively.</a:t>
            </a:r>
            <a:endParaRPr lang="en-GB" dirty="0"/>
          </a:p>
        </p:txBody>
      </p:sp>
      <p:sp>
        <p:nvSpPr>
          <p:cNvPr id="4" name="Slide Number Placeholder 3"/>
          <p:cNvSpPr>
            <a:spLocks noGrp="1"/>
          </p:cNvSpPr>
          <p:nvPr>
            <p:ph type="sldNum" sz="quarter" idx="5"/>
          </p:nvPr>
        </p:nvSpPr>
        <p:spPr/>
        <p:txBody>
          <a:bodyPr/>
          <a:lstStyle/>
          <a:p>
            <a:fld id="{FF0C1EC5-2B01-4826-A156-7FDE339DADD2}" type="slidenum">
              <a:rPr lang="en-GB" smtClean="0"/>
              <a:t>6</a:t>
            </a:fld>
            <a:endParaRPr lang="en-GB"/>
          </a:p>
        </p:txBody>
      </p:sp>
    </p:spTree>
    <p:extLst>
      <p:ext uri="{BB962C8B-B14F-4D97-AF65-F5344CB8AC3E}">
        <p14:creationId xmlns:p14="http://schemas.microsoft.com/office/powerpoint/2010/main" val="49088250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err="1">
                <a:solidFill>
                  <a:schemeClr val="tx1"/>
                </a:solidFill>
                <a:effectLst/>
                <a:latin typeface="+mn-lt"/>
                <a:ea typeface="+mn-ea"/>
                <a:cs typeface="+mn-cs"/>
              </a:rPr>
              <a:t>Mr</a:t>
            </a:r>
            <a:r>
              <a:rPr lang="en-US" sz="1200" b="0" i="0" kern="1200" dirty="0">
                <a:solidFill>
                  <a:schemeClr val="tx1"/>
                </a:solidFill>
                <a:effectLst/>
                <a:latin typeface="+mn-lt"/>
                <a:ea typeface="+mn-ea"/>
                <a:cs typeface="+mn-cs"/>
              </a:rPr>
              <a:t> Tommy Campbell, is a 68-year-old retired construction worker. He was a heavy smoker for decades but quit smoking five years ago. He lives with his wife and is independent in most daily activities, although he experiences breathlessness due to his COPD. His medical history includes high blood pressure, COPD, and a long work history of exposure to dust. He has been diagnosed with Stage 3B NSCLC after investigations for consistent cough and worsening of shortness of breath. </a:t>
            </a:r>
            <a:endParaRPr lang="en-GB" dirty="0"/>
          </a:p>
        </p:txBody>
      </p:sp>
      <p:sp>
        <p:nvSpPr>
          <p:cNvPr id="4" name="Slide Number Placeholder 3"/>
          <p:cNvSpPr>
            <a:spLocks noGrp="1"/>
          </p:cNvSpPr>
          <p:nvPr>
            <p:ph type="sldNum" sz="quarter" idx="5"/>
          </p:nvPr>
        </p:nvSpPr>
        <p:spPr/>
        <p:txBody>
          <a:bodyPr/>
          <a:lstStyle/>
          <a:p>
            <a:fld id="{FF0C1EC5-2B01-4826-A156-7FDE339DADD2}" type="slidenum">
              <a:rPr lang="en-GB" smtClean="0"/>
              <a:t>7</a:t>
            </a:fld>
            <a:endParaRPr lang="en-GB"/>
          </a:p>
        </p:txBody>
      </p:sp>
    </p:spTree>
    <p:extLst>
      <p:ext uri="{BB962C8B-B14F-4D97-AF65-F5344CB8AC3E}">
        <p14:creationId xmlns:p14="http://schemas.microsoft.com/office/powerpoint/2010/main" val="83496555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Mr</a:t>
            </a:r>
            <a:r>
              <a:rPr lang="en-US" dirty="0"/>
              <a:t> Campbell has several important risk factors that contributed to developing Stage 3B NSCLC and that will influence his care plan. The first major risk factor is his long history of heavy smoking. He smoked for many years before quitting five years ago. Smoking remains the biggest cause of lung cancer in the UK, and long-term lung damage and genetic changes can persist long after someone stops. His age, 68 years old, is another factor. Lung cancer risk increases with age because the body’s ability to repair damaged cells naturally declines. His COPD is also a key risk factor as it worsens symptoms and reduces his ability to tolerate chemoradiotherapy. Hypertension, or high blood pressure, doesn’t cause lung cancer but does increase the risk of treatment complications, especially for the kidneys during chemotherapy. As a retired construction worker, he was likely exposed to harmful substances such as dust. Together, these risk factors shape  </a:t>
            </a:r>
            <a:r>
              <a:rPr lang="en-US" dirty="0" err="1"/>
              <a:t>Mr</a:t>
            </a:r>
            <a:r>
              <a:rPr lang="en-US" dirty="0"/>
              <a:t> Campbell’s diagnosis and guide the development of a safe and </a:t>
            </a:r>
            <a:r>
              <a:rPr lang="en-US" dirty="0" err="1"/>
              <a:t>personalised</a:t>
            </a:r>
            <a:r>
              <a:rPr lang="en-US" dirty="0"/>
              <a:t> care plan. </a:t>
            </a:r>
          </a:p>
        </p:txBody>
      </p:sp>
      <p:sp>
        <p:nvSpPr>
          <p:cNvPr id="4" name="Slide Number Placeholder 3"/>
          <p:cNvSpPr>
            <a:spLocks noGrp="1"/>
          </p:cNvSpPr>
          <p:nvPr>
            <p:ph type="sldNum" sz="quarter" idx="5"/>
          </p:nvPr>
        </p:nvSpPr>
        <p:spPr/>
        <p:txBody>
          <a:bodyPr/>
          <a:lstStyle/>
          <a:p>
            <a:fld id="{FF0C1EC5-2B01-4826-A156-7FDE339DADD2}" type="slidenum">
              <a:rPr lang="en-GB" smtClean="0"/>
              <a:t>8</a:t>
            </a:fld>
            <a:endParaRPr lang="en-GB"/>
          </a:p>
        </p:txBody>
      </p:sp>
    </p:spTree>
    <p:extLst>
      <p:ext uri="{BB962C8B-B14F-4D97-AF65-F5344CB8AC3E}">
        <p14:creationId xmlns:p14="http://schemas.microsoft.com/office/powerpoint/2010/main" val="142790605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mn-lt"/>
                <a:ea typeface="+mn-ea"/>
                <a:cs typeface="+mn-cs"/>
              </a:rPr>
              <a:t>Now Personal Care Plan. </a:t>
            </a:r>
            <a:r>
              <a:rPr lang="en-US" sz="1200" b="0" i="0" kern="1200" dirty="0" err="1">
                <a:solidFill>
                  <a:schemeClr val="tx1"/>
                </a:solidFill>
                <a:effectLst/>
                <a:latin typeface="+mn-lt"/>
                <a:ea typeface="+mn-ea"/>
                <a:cs typeface="+mn-cs"/>
              </a:rPr>
              <a:t>Mr</a:t>
            </a:r>
            <a:r>
              <a:rPr lang="en-US" sz="1200" b="0" i="0" kern="1200" dirty="0">
                <a:solidFill>
                  <a:schemeClr val="tx1"/>
                </a:solidFill>
                <a:effectLst/>
                <a:latin typeface="+mn-lt"/>
                <a:ea typeface="+mn-ea"/>
                <a:cs typeface="+mn-cs"/>
              </a:rPr>
              <a:t> Campbell’s care plan follows current NHS and NICE guidance. He will receive chemoradiotherapy for Stage IIIB NSCLC, followed, if he responds well, by up to 12 months of a specific medication . His COPD will be managed alongside treatment, using inhalers, oxygen reviews and breathlessness strategies. Kidney protection measures include hydration, regular blood tests. He and his wife will be offered emotional support due to the anxiety common in long-term respiratory illness. A </a:t>
            </a:r>
            <a:r>
              <a:rPr lang="en-US" sz="1200" b="0" i="0" kern="1200" dirty="0" err="1">
                <a:solidFill>
                  <a:schemeClr val="tx1"/>
                </a:solidFill>
                <a:effectLst/>
                <a:latin typeface="+mn-lt"/>
                <a:ea typeface="+mn-ea"/>
                <a:cs typeface="+mn-cs"/>
              </a:rPr>
              <a:t>personalised</a:t>
            </a:r>
            <a:r>
              <a:rPr lang="en-US" sz="1200" b="0" i="0" kern="1200" dirty="0">
                <a:solidFill>
                  <a:schemeClr val="tx1"/>
                </a:solidFill>
                <a:effectLst/>
                <a:latin typeface="+mn-lt"/>
                <a:ea typeface="+mn-ea"/>
                <a:cs typeface="+mn-cs"/>
              </a:rPr>
              <a:t> care and support plan will also be created, focusing on his priorities and independence. </a:t>
            </a:r>
            <a:endParaRPr lang="en-GB" sz="1200" dirty="0"/>
          </a:p>
        </p:txBody>
      </p:sp>
      <p:sp>
        <p:nvSpPr>
          <p:cNvPr id="4" name="Slide Number Placeholder 3"/>
          <p:cNvSpPr>
            <a:spLocks noGrp="1"/>
          </p:cNvSpPr>
          <p:nvPr>
            <p:ph type="sldNum" sz="quarter" idx="5"/>
          </p:nvPr>
        </p:nvSpPr>
        <p:spPr/>
        <p:txBody>
          <a:bodyPr/>
          <a:lstStyle/>
          <a:p>
            <a:fld id="{FF0C1EC5-2B01-4826-A156-7FDE339DADD2}" type="slidenum">
              <a:rPr lang="en-GB" smtClean="0"/>
              <a:t>9</a:t>
            </a:fld>
            <a:endParaRPr lang="en-GB"/>
          </a:p>
        </p:txBody>
      </p:sp>
    </p:spTree>
    <p:extLst>
      <p:ext uri="{BB962C8B-B14F-4D97-AF65-F5344CB8AC3E}">
        <p14:creationId xmlns:p14="http://schemas.microsoft.com/office/powerpoint/2010/main" val="3919945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dirty="0"/>
              <a:t>Key Needs, Monitoring &amp; Follow-Ups for </a:t>
            </a:r>
            <a:r>
              <a:rPr lang="en-US" sz="1200" b="0" dirty="0" err="1"/>
              <a:t>Mr</a:t>
            </a:r>
            <a:r>
              <a:rPr lang="en-US" sz="1200" b="0" dirty="0"/>
              <a:t> Campbell. </a:t>
            </a:r>
            <a:r>
              <a:rPr lang="en-US" sz="1200" b="0" i="0" kern="1200" dirty="0">
                <a:solidFill>
                  <a:schemeClr val="tx1"/>
                </a:solidFill>
                <a:effectLst/>
                <a:latin typeface="+mn-lt"/>
                <a:ea typeface="+mn-ea"/>
                <a:cs typeface="+mn-cs"/>
              </a:rPr>
              <a:t>For ongoing monitoring, he will need regular lung function tests, kidney blood tests before every chemo therapy cycle, and CT scans every three months to track disease progression. Oxygen saturation will also be checked during treatment. His key needs include emotional support, help with tiredness management, nutritional therapy, and breathlessness control. </a:t>
            </a:r>
            <a:r>
              <a:rPr lang="en-US" b="0" dirty="0"/>
              <a:t>His wife may also need support as an informal carer.</a:t>
            </a:r>
            <a:r>
              <a:rPr lang="en-US" sz="1200" b="0" i="0" kern="1200" dirty="0">
                <a:solidFill>
                  <a:schemeClr val="tx1"/>
                </a:solidFill>
                <a:effectLst/>
                <a:latin typeface="+mn-lt"/>
                <a:ea typeface="+mn-ea"/>
                <a:cs typeface="+mn-cs"/>
              </a:rPr>
              <a:t> Follow-up will involve weekly oncology nurse assessments during treatment, to give tommy the support he needs.</a:t>
            </a:r>
            <a:endParaRPr lang="en-GB" b="0" dirty="0"/>
          </a:p>
        </p:txBody>
      </p:sp>
      <p:sp>
        <p:nvSpPr>
          <p:cNvPr id="4" name="Slide Number Placeholder 3"/>
          <p:cNvSpPr>
            <a:spLocks noGrp="1"/>
          </p:cNvSpPr>
          <p:nvPr>
            <p:ph type="sldNum" sz="quarter" idx="5"/>
          </p:nvPr>
        </p:nvSpPr>
        <p:spPr/>
        <p:txBody>
          <a:bodyPr/>
          <a:lstStyle/>
          <a:p>
            <a:fld id="{FF0C1EC5-2B01-4826-A156-7FDE339DADD2}" type="slidenum">
              <a:rPr lang="en-GB" smtClean="0"/>
              <a:t>10</a:t>
            </a:fld>
            <a:endParaRPr lang="en-GB"/>
          </a:p>
        </p:txBody>
      </p:sp>
    </p:spTree>
    <p:extLst>
      <p:ext uri="{BB962C8B-B14F-4D97-AF65-F5344CB8AC3E}">
        <p14:creationId xmlns:p14="http://schemas.microsoft.com/office/powerpoint/2010/main" val="420405052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dirty="0"/>
              <a:t>Ethics considerations play a major role in </a:t>
            </a:r>
            <a:r>
              <a:rPr lang="en-US" b="0" dirty="0" err="1"/>
              <a:t>Mr</a:t>
            </a:r>
            <a:r>
              <a:rPr lang="en-US" b="0" dirty="0"/>
              <a:t> Campbell's care plan. The Department of Health highlights these themes  along with the NHS guidelines. </a:t>
            </a:r>
            <a:r>
              <a:rPr lang="en-US" sz="1200" b="0" i="0" kern="1200" dirty="0">
                <a:solidFill>
                  <a:schemeClr val="tx1"/>
                </a:solidFill>
                <a:effectLst/>
                <a:latin typeface="+mn-lt"/>
                <a:ea typeface="+mn-ea"/>
                <a:cs typeface="+mn-cs"/>
              </a:rPr>
              <a:t>With ethics, it’s all about respect and honesty. Tommy has the right to make his own decisions. We want to help, not harm, and make sure he’s treated fairly. Privacy’s key, and since his illness is serious, we will also offering palliative support early to promote comfort and dignity.  </a:t>
            </a:r>
            <a:endParaRPr lang="en-GB" b="0" dirty="0"/>
          </a:p>
        </p:txBody>
      </p:sp>
      <p:sp>
        <p:nvSpPr>
          <p:cNvPr id="4" name="Slide Number Placeholder 3"/>
          <p:cNvSpPr>
            <a:spLocks noGrp="1"/>
          </p:cNvSpPr>
          <p:nvPr>
            <p:ph type="sldNum" sz="quarter" idx="5"/>
          </p:nvPr>
        </p:nvSpPr>
        <p:spPr/>
        <p:txBody>
          <a:bodyPr/>
          <a:lstStyle/>
          <a:p>
            <a:fld id="{FF0C1EC5-2B01-4826-A156-7FDE339DADD2}" type="slidenum">
              <a:rPr lang="en-GB" smtClean="0"/>
              <a:t>11</a:t>
            </a:fld>
            <a:endParaRPr lang="en-GB"/>
          </a:p>
        </p:txBody>
      </p:sp>
    </p:spTree>
    <p:extLst>
      <p:ext uri="{BB962C8B-B14F-4D97-AF65-F5344CB8AC3E}">
        <p14:creationId xmlns:p14="http://schemas.microsoft.com/office/powerpoint/2010/main" val="243768431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Lifestyle changes can make a real difference for someone like Tommy. He will be encouraged to maintain stop smoking to help his lungs, as relapse is common among former heavy smokers. Eating well and staying active, things like short walks or light yoga, can boost his energy and mood. Pulmonary rehab can help improve stamina and breathing control. And keeping hydrated helps protect his kidneys, especially during chemotherapy. Small, steady changes add up to a big impact.</a:t>
            </a:r>
            <a:endParaRPr lang="en-GB" dirty="0"/>
          </a:p>
        </p:txBody>
      </p:sp>
      <p:sp>
        <p:nvSpPr>
          <p:cNvPr id="4" name="Slide Number Placeholder 3"/>
          <p:cNvSpPr>
            <a:spLocks noGrp="1"/>
          </p:cNvSpPr>
          <p:nvPr>
            <p:ph type="sldNum" sz="quarter" idx="5"/>
          </p:nvPr>
        </p:nvSpPr>
        <p:spPr/>
        <p:txBody>
          <a:bodyPr/>
          <a:lstStyle/>
          <a:p>
            <a:fld id="{FF0C1EC5-2B01-4826-A156-7FDE339DADD2}" type="slidenum">
              <a:rPr lang="en-GB" smtClean="0"/>
              <a:t>12</a:t>
            </a:fld>
            <a:endParaRPr lang="en-GB"/>
          </a:p>
        </p:txBody>
      </p:sp>
    </p:spTree>
    <p:extLst>
      <p:ext uri="{BB962C8B-B14F-4D97-AF65-F5344CB8AC3E}">
        <p14:creationId xmlns:p14="http://schemas.microsoft.com/office/powerpoint/2010/main" val="141548036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Challenges will also have to be considered in the care plan. </a:t>
            </a:r>
            <a:r>
              <a:rPr lang="en-US" dirty="0" err="1"/>
              <a:t>Mr</a:t>
            </a:r>
            <a:r>
              <a:rPr lang="en-US" dirty="0"/>
              <a:t> Campbell may face nervousness about breathlessness, travel difficulties and fatigue from chemo radio therapy. Support should include simple, clear communication tailored to his COPD—for example, giving information in small chunks. The MDT oncology, respiratory nursing, pharmacy, physiotherapy, dietetics, psychology and palliative care — will work together to coordinate his care for </a:t>
            </a:r>
            <a:r>
              <a:rPr lang="en-GB" dirty="0"/>
              <a:t>both the patient and caregiver</a:t>
            </a:r>
            <a:r>
              <a:rPr lang="en-US" dirty="0"/>
              <a:t>. Techniques such as teach-back will help ensure he and his wife understand the care plan and reduce stress.</a:t>
            </a:r>
            <a:r>
              <a:rPr lang="en-GB" dirty="0"/>
              <a:t> </a:t>
            </a:r>
            <a:endParaRPr lang="en-US" dirty="0"/>
          </a:p>
        </p:txBody>
      </p:sp>
      <p:sp>
        <p:nvSpPr>
          <p:cNvPr id="4" name="Slide Number Placeholder 3"/>
          <p:cNvSpPr>
            <a:spLocks noGrp="1"/>
          </p:cNvSpPr>
          <p:nvPr>
            <p:ph type="sldNum" sz="quarter" idx="5"/>
          </p:nvPr>
        </p:nvSpPr>
        <p:spPr/>
        <p:txBody>
          <a:bodyPr/>
          <a:lstStyle/>
          <a:p>
            <a:fld id="{FF0C1EC5-2B01-4826-A156-7FDE339DADD2}" type="slidenum">
              <a:rPr lang="en-GB" smtClean="0"/>
              <a:t>13</a:t>
            </a:fld>
            <a:endParaRPr lang="en-GB"/>
          </a:p>
        </p:txBody>
      </p:sp>
    </p:spTree>
    <p:extLst>
      <p:ext uri="{BB962C8B-B14F-4D97-AF65-F5344CB8AC3E}">
        <p14:creationId xmlns:p14="http://schemas.microsoft.com/office/powerpoint/2010/main" val="68112707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mn-lt"/>
                <a:ea typeface="+mn-ea"/>
                <a:cs typeface="+mn-cs"/>
              </a:rPr>
              <a:t>The goals of the care plan.  The main goals of </a:t>
            </a:r>
            <a:r>
              <a:rPr lang="en-US" sz="1200" b="0" i="0" kern="1200" dirty="0" err="1">
                <a:solidFill>
                  <a:schemeClr val="tx1"/>
                </a:solidFill>
                <a:effectLst/>
                <a:latin typeface="+mn-lt"/>
                <a:ea typeface="+mn-ea"/>
                <a:cs typeface="+mn-cs"/>
              </a:rPr>
              <a:t>Mr</a:t>
            </a:r>
            <a:r>
              <a:rPr lang="en-US" sz="1200" b="0" i="0" kern="1200" dirty="0">
                <a:solidFill>
                  <a:schemeClr val="tx1"/>
                </a:solidFill>
                <a:effectLst/>
                <a:latin typeface="+mn-lt"/>
                <a:ea typeface="+mn-ea"/>
                <a:cs typeface="+mn-cs"/>
              </a:rPr>
              <a:t> Campbell care plan are to control </a:t>
            </a:r>
            <a:r>
              <a:rPr lang="en-US" sz="1200" b="0" i="0" kern="1200" dirty="0" err="1">
                <a:solidFill>
                  <a:schemeClr val="tx1"/>
                </a:solidFill>
                <a:effectLst/>
                <a:latin typeface="+mn-lt"/>
                <a:ea typeface="+mn-ea"/>
                <a:cs typeface="+mn-cs"/>
              </a:rPr>
              <a:t>tumour</a:t>
            </a:r>
            <a:r>
              <a:rPr lang="en-US" sz="1200" b="0" i="0" kern="1200" dirty="0">
                <a:solidFill>
                  <a:schemeClr val="tx1"/>
                </a:solidFill>
                <a:effectLst/>
                <a:latin typeface="+mn-lt"/>
                <a:ea typeface="+mn-ea"/>
                <a:cs typeface="+mn-cs"/>
              </a:rPr>
              <a:t> progression, improve his breathing, and maintain stable kidney function. We also aim to preserve his independence, manage symptoms effectively, and support emotional wellbeing for him and his wife. Another key goal is to keep his treatment coordinated and </a:t>
            </a:r>
            <a:r>
              <a:rPr lang="en-US" sz="1200" b="0" i="0" kern="1200" dirty="0" err="1">
                <a:solidFill>
                  <a:schemeClr val="tx1"/>
                </a:solidFill>
                <a:effectLst/>
                <a:latin typeface="+mn-lt"/>
                <a:ea typeface="+mn-ea"/>
                <a:cs typeface="+mn-cs"/>
              </a:rPr>
              <a:t>personalised</a:t>
            </a:r>
            <a:r>
              <a:rPr lang="en-US" sz="1200" b="0" i="0" kern="1200" dirty="0">
                <a:solidFill>
                  <a:schemeClr val="tx1"/>
                </a:solidFill>
                <a:effectLst/>
                <a:latin typeface="+mn-lt"/>
                <a:ea typeface="+mn-ea"/>
                <a:cs typeface="+mn-cs"/>
              </a:rPr>
              <a:t> care with the </a:t>
            </a:r>
            <a:r>
              <a:rPr lang="en-GB" dirty="0"/>
              <a:t>multi disciplinary team</a:t>
            </a:r>
            <a:r>
              <a:rPr lang="en-US" sz="1200" b="0" i="0" kern="1200" dirty="0">
                <a:solidFill>
                  <a:schemeClr val="tx1"/>
                </a:solidFill>
                <a:effectLst/>
                <a:latin typeface="+mn-lt"/>
                <a:ea typeface="+mn-ea"/>
                <a:cs typeface="+mn-cs"/>
              </a:rPr>
              <a:t>, ensuring his values, preferences, and quality of life remain central throughout the pathway. </a:t>
            </a:r>
            <a:endParaRPr lang="en-GB" dirty="0"/>
          </a:p>
        </p:txBody>
      </p:sp>
      <p:sp>
        <p:nvSpPr>
          <p:cNvPr id="4" name="Slide Number Placeholder 3"/>
          <p:cNvSpPr>
            <a:spLocks noGrp="1"/>
          </p:cNvSpPr>
          <p:nvPr>
            <p:ph type="sldNum" sz="quarter" idx="5"/>
          </p:nvPr>
        </p:nvSpPr>
        <p:spPr/>
        <p:txBody>
          <a:bodyPr/>
          <a:lstStyle/>
          <a:p>
            <a:fld id="{FF0C1EC5-2B01-4826-A156-7FDE339DADD2}" type="slidenum">
              <a:rPr lang="en-GB" smtClean="0"/>
              <a:t>14</a:t>
            </a:fld>
            <a:endParaRPr lang="en-GB"/>
          </a:p>
        </p:txBody>
      </p:sp>
    </p:spTree>
    <p:extLst>
      <p:ext uri="{BB962C8B-B14F-4D97-AF65-F5344CB8AC3E}">
        <p14:creationId xmlns:p14="http://schemas.microsoft.com/office/powerpoint/2010/main" val="121919453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To wrap up Stage 3B Non small cell lung cancer requires a very detailed, </a:t>
            </a:r>
            <a:r>
              <a:rPr lang="en-US" sz="1200" b="0" i="0" kern="1200" dirty="0" err="1">
                <a:solidFill>
                  <a:schemeClr val="tx1"/>
                </a:solidFill>
                <a:effectLst/>
                <a:latin typeface="+mn-lt"/>
                <a:ea typeface="+mn-ea"/>
                <a:cs typeface="+mn-cs"/>
              </a:rPr>
              <a:t>personalised</a:t>
            </a:r>
            <a:r>
              <a:rPr lang="en-US" sz="1200" b="0" i="0" kern="1200" dirty="0">
                <a:solidFill>
                  <a:schemeClr val="tx1"/>
                </a:solidFill>
                <a:effectLst/>
                <a:latin typeface="+mn-lt"/>
                <a:ea typeface="+mn-ea"/>
                <a:cs typeface="+mn-cs"/>
              </a:rPr>
              <a:t> care plan tailored to an individual’s health, lifestyle and preferences. For </a:t>
            </a:r>
            <a:r>
              <a:rPr lang="en-US" sz="1200" b="0" i="0" kern="1200" dirty="0" err="1">
                <a:solidFill>
                  <a:schemeClr val="tx1"/>
                </a:solidFill>
                <a:effectLst/>
                <a:latin typeface="+mn-lt"/>
                <a:ea typeface="+mn-ea"/>
                <a:cs typeface="+mn-cs"/>
              </a:rPr>
              <a:t>Mr</a:t>
            </a:r>
            <a:r>
              <a:rPr lang="en-US" sz="1200" b="0" i="0" kern="1200" dirty="0">
                <a:solidFill>
                  <a:schemeClr val="tx1"/>
                </a:solidFill>
                <a:effectLst/>
                <a:latin typeface="+mn-lt"/>
                <a:ea typeface="+mn-ea"/>
                <a:cs typeface="+mn-cs"/>
              </a:rPr>
              <a:t> Campbell, the interplay between his lung cancer, COPD and overall physical health means close monitoring, ethical decision-making and strong MDT support are </a:t>
            </a:r>
            <a:r>
              <a:rPr lang="en-US" sz="1200" b="0" i="0" kern="1200" dirty="0" err="1">
                <a:solidFill>
                  <a:schemeClr val="tx1"/>
                </a:solidFill>
                <a:effectLst/>
                <a:latin typeface="+mn-lt"/>
                <a:ea typeface="+mn-ea"/>
                <a:cs typeface="+mn-cs"/>
              </a:rPr>
              <a:t>essential.By</a:t>
            </a:r>
            <a:r>
              <a:rPr lang="en-US" sz="1200" b="0" i="0" kern="1200" dirty="0">
                <a:solidFill>
                  <a:schemeClr val="tx1"/>
                </a:solidFill>
                <a:effectLst/>
                <a:latin typeface="+mn-lt"/>
                <a:ea typeface="+mn-ea"/>
                <a:cs typeface="+mn-cs"/>
              </a:rPr>
              <a:t> combining medical treatment, lifestyle adjustments and compassionate communication, we can improve his outcomes and support his quality of life throughout his cancer journey, always respecting his wishes and dignity. The goal isn’t just to treat the disease — it’s to help him live as fully as possible throughout his journey. </a:t>
            </a:r>
            <a:endParaRPr lang="en-GB" dirty="0"/>
          </a:p>
        </p:txBody>
      </p:sp>
      <p:sp>
        <p:nvSpPr>
          <p:cNvPr id="4" name="Slide Number Placeholder 3"/>
          <p:cNvSpPr>
            <a:spLocks noGrp="1"/>
          </p:cNvSpPr>
          <p:nvPr>
            <p:ph type="sldNum" sz="quarter" idx="5"/>
          </p:nvPr>
        </p:nvSpPr>
        <p:spPr/>
        <p:txBody>
          <a:bodyPr/>
          <a:lstStyle/>
          <a:p>
            <a:fld id="{FF0C1EC5-2B01-4826-A156-7FDE339DADD2}" type="slidenum">
              <a:rPr lang="en-GB" smtClean="0"/>
              <a:t>15</a:t>
            </a:fld>
            <a:endParaRPr lang="en-GB"/>
          </a:p>
        </p:txBody>
      </p:sp>
    </p:spTree>
    <p:extLst>
      <p:ext uri="{BB962C8B-B14F-4D97-AF65-F5344CB8AC3E}">
        <p14:creationId xmlns:p14="http://schemas.microsoft.com/office/powerpoint/2010/main" val="401341526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11/16/2025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11/16/2025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11/16/2025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11/16/2025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11/16/2025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11/16/2025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11/16/2025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11/16/2025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audio" Target="../media/media1.m4a"/><Relationship Id="rId7" Type="http://schemas.openxmlformats.org/officeDocument/2006/relationships/image" Target="../media/image2.svg"/><Relationship Id="rId2" Type="http://schemas.microsoft.com/office/2007/relationships/media" Target="../media/media1.m4a"/><Relationship Id="rId1" Type="http://schemas.openxmlformats.org/officeDocument/2006/relationships/tags" Target="../tags/tag1.xml"/><Relationship Id="rId6" Type="http://schemas.openxmlformats.org/officeDocument/2006/relationships/image" Target="../media/image1.png"/><Relationship Id="rId5" Type="http://schemas.openxmlformats.org/officeDocument/2006/relationships/notesSlide" Target="../notesSlides/notesSlide1.xml"/><Relationship Id="rId4"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2.xml"/><Relationship Id="rId7" Type="http://schemas.openxmlformats.org/officeDocument/2006/relationships/image" Target="../media/image5.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3.png"/><Relationship Id="rId5" Type="http://schemas.openxmlformats.org/officeDocument/2006/relationships/image" Target="../media/image4.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2.xml"/><Relationship Id="rId7" Type="http://schemas.openxmlformats.org/officeDocument/2006/relationships/diagramQuickStyle" Target="../diagrams/quickStyle1.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3.png"/><Relationship Id="rId4" Type="http://schemas.openxmlformats.org/officeDocument/2006/relationships/notesSlide" Target="../notesSlides/notesSlide4.xml"/><Relationship Id="rId9" Type="http://schemas.microsoft.com/office/2007/relationships/diagramDrawing" Target="../diagrams/drawing1.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18.jpeg"/><Relationship Id="rId5" Type="http://schemas.openxmlformats.org/officeDocument/2006/relationships/image" Target="../media/image17.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slideLayout" Target="../slideLayouts/slideLayout2.xml"/><Relationship Id="rId7" Type="http://schemas.openxmlformats.org/officeDocument/2006/relationships/diagramQuickStyle" Target="../diagrams/quickStyle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diagramLayout" Target="../diagrams/layout2.xml"/><Relationship Id="rId11" Type="http://schemas.openxmlformats.org/officeDocument/2006/relationships/image" Target="../media/image19.png"/><Relationship Id="rId5" Type="http://schemas.openxmlformats.org/officeDocument/2006/relationships/diagramData" Target="../diagrams/data2.xml"/><Relationship Id="rId10" Type="http://schemas.openxmlformats.org/officeDocument/2006/relationships/image" Target="../media/image3.png"/><Relationship Id="rId4" Type="http://schemas.openxmlformats.org/officeDocument/2006/relationships/notesSlide" Target="../notesSlides/notesSlide7.xml"/><Relationship Id="rId9" Type="http://schemas.microsoft.com/office/2007/relationships/diagramDrawing" Target="../diagrams/drawing2.xml"/></Relationships>
</file>

<file path=ppt/slides/_rels/slide8.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2.xml"/><Relationship Id="rId7" Type="http://schemas.openxmlformats.org/officeDocument/2006/relationships/image" Target="../media/image22.pn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pn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24.png"/><Relationship Id="rId5" Type="http://schemas.openxmlformats.org/officeDocument/2006/relationships/image" Target="../media/image23.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pn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26.png"/><Relationship Id="rId5" Type="http://schemas.openxmlformats.org/officeDocument/2006/relationships/image" Target="../media/image25.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3.png"/><Relationship Id="rId5" Type="http://schemas.openxmlformats.org/officeDocument/2006/relationships/image" Target="../media/image27.jpe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png"/><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29.png"/><Relationship Id="rId5" Type="http://schemas.openxmlformats.org/officeDocument/2006/relationships/image" Target="../media/image28.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30.png"/><Relationship Id="rId5" Type="http://schemas.openxmlformats.org/officeDocument/2006/relationships/image" Target="../media/image3.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3.png"/><Relationship Id="rId5" Type="http://schemas.openxmlformats.org/officeDocument/2006/relationships/image" Target="../media/image31.jpe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slideLayout" Target="../slideLayouts/slideLayout2.xml"/><Relationship Id="rId7" Type="http://schemas.openxmlformats.org/officeDocument/2006/relationships/diagramQuickStyle" Target="../diagrams/quickStyle3.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diagramLayout" Target="../diagrams/layout3.xml"/><Relationship Id="rId5" Type="http://schemas.openxmlformats.org/officeDocument/2006/relationships/diagramData" Target="../diagrams/data3.xml"/><Relationship Id="rId10" Type="http://schemas.openxmlformats.org/officeDocument/2006/relationships/image" Target="../media/image3.png"/><Relationship Id="rId4" Type="http://schemas.openxmlformats.org/officeDocument/2006/relationships/notesSlide" Target="../notesSlides/notesSlide15.xml"/><Relationship Id="rId9" Type="http://schemas.microsoft.com/office/2007/relationships/diagramDrawing" Target="../diagrams/drawing3.xml"/></Relationships>
</file>

<file path=ppt/slides/_rels/slide16.xml.rels><?xml version="1.0" encoding="UTF-8" standalone="yes"?>
<Relationships xmlns="http://schemas.openxmlformats.org/package/2006/relationships"><Relationship Id="rId8" Type="http://schemas.openxmlformats.org/officeDocument/2006/relationships/hyperlink" Target="https://www.macmillan.org.uk/" TargetMode="External"/><Relationship Id="rId3" Type="http://schemas.openxmlformats.org/officeDocument/2006/relationships/slideLayout" Target="../slideLayouts/slideLayout2.xml"/><Relationship Id="rId7" Type="http://schemas.openxmlformats.org/officeDocument/2006/relationships/hyperlink" Target="https://www.macmillan.org.uk/cancer-information-and-support/lung-cancer/multidisciplinary-team-for-lung-cancer" TargetMode="Externa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hyperlink" Target="https://www.gmc-uk.org/" TargetMode="External"/><Relationship Id="rId5" Type="http://schemas.openxmlformats.org/officeDocument/2006/relationships/hyperlink" Target="https://www.cancerresearchuk.org/health-professional/cancer-statistics/statistics-by-cancer-type/lung-cancer" TargetMode="External"/><Relationship Id="rId10" Type="http://schemas.openxmlformats.org/officeDocument/2006/relationships/image" Target="../media/image3.png"/><Relationship Id="rId4" Type="http://schemas.openxmlformats.org/officeDocument/2006/relationships/hyperlink" Target="https://www.blf.org.uk/" TargetMode="External"/><Relationship Id="rId9" Type="http://schemas.openxmlformats.org/officeDocument/2006/relationships/hyperlink" Target="https://www.nice.org.uk/guidance/ng12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73C994B4-9721-4148-9EEC-6793CECDE8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3" y="-1"/>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4" name="Rectangle 23">
            <a:extLst>
              <a:ext uri="{FF2B5EF4-FFF2-40B4-BE49-F238E27FC236}">
                <a16:creationId xmlns:a16="http://schemas.microsoft.com/office/drawing/2014/main" id="{F9D95E49-763A-4886-B038-82F7347405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6" name="Rectangle 25">
            <a:extLst>
              <a:ext uri="{FF2B5EF4-FFF2-40B4-BE49-F238E27FC236}">
                <a16:creationId xmlns:a16="http://schemas.microsoft.com/office/drawing/2014/main" id="{541CEA24-8518-4C08-A11E-B7E64FB31F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78324" y="699899"/>
            <a:ext cx="10713676" cy="543331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918515" y="1416581"/>
            <a:ext cx="6092786" cy="2127287"/>
          </a:xfrm>
        </p:spPr>
        <p:txBody>
          <a:bodyPr anchor="b">
            <a:normAutofit/>
          </a:bodyPr>
          <a:lstStyle/>
          <a:p>
            <a:pPr algn="l"/>
            <a:r>
              <a:rPr lang="en-US" sz="4400" b="1" dirty="0">
                <a:latin typeface="Arial" panose="020B0604020202020204" pitchFamily="34" charset="0"/>
                <a:cs typeface="Arial" panose="020B0604020202020204" pitchFamily="34" charset="0"/>
              </a:rPr>
              <a:t>A </a:t>
            </a:r>
            <a:r>
              <a:rPr lang="en-US" sz="4400" b="1" dirty="0" err="1">
                <a:latin typeface="Arial" panose="020B0604020202020204" pitchFamily="34" charset="0"/>
                <a:cs typeface="Arial" panose="020B0604020202020204" pitchFamily="34" charset="0"/>
              </a:rPr>
              <a:t>Personalised</a:t>
            </a:r>
            <a:r>
              <a:rPr lang="en-US" sz="4400" b="1" dirty="0">
                <a:latin typeface="Arial" panose="020B0604020202020204" pitchFamily="34" charset="0"/>
                <a:cs typeface="Arial" panose="020B0604020202020204" pitchFamily="34" charset="0"/>
              </a:rPr>
              <a:t> Care Plan for a Lung Cancer Patient</a:t>
            </a:r>
          </a:p>
        </p:txBody>
      </p:sp>
      <p:sp>
        <p:nvSpPr>
          <p:cNvPr id="3" name="Subtitle 2"/>
          <p:cNvSpPr>
            <a:spLocks noGrp="1"/>
          </p:cNvSpPr>
          <p:nvPr>
            <p:ph type="subTitle" idx="1"/>
          </p:nvPr>
        </p:nvSpPr>
        <p:spPr>
          <a:xfrm>
            <a:off x="4918515" y="3764975"/>
            <a:ext cx="6092786" cy="2192683"/>
          </a:xfrm>
        </p:spPr>
        <p:txBody>
          <a:bodyPr vert="horz" lIns="91440" tIns="45720" rIns="91440" bIns="45720" rtlCol="0">
            <a:normAutofit/>
          </a:bodyPr>
          <a:lstStyle/>
          <a:p>
            <a:pPr algn="l"/>
            <a:r>
              <a:rPr lang="en-US" sz="2200" b="1" dirty="0">
                <a:latin typeface="Arial" panose="020B0604020202020204" pitchFamily="34" charset="0"/>
                <a:ea typeface="Calibri"/>
                <a:cs typeface="Arial" panose="020B0604020202020204" pitchFamily="34" charset="0"/>
              </a:rPr>
              <a:t>Module</a:t>
            </a:r>
            <a:r>
              <a:rPr lang="en-US" sz="2200" dirty="0">
                <a:latin typeface="Arial" panose="020B0604020202020204" pitchFamily="34" charset="0"/>
                <a:ea typeface="Calibri"/>
                <a:cs typeface="Arial" panose="020B0604020202020204" pitchFamily="34" charset="0"/>
              </a:rPr>
              <a:t>: Introduction to Physiology (BMHP5023)</a:t>
            </a:r>
          </a:p>
          <a:p>
            <a:pPr algn="l"/>
            <a:r>
              <a:rPr lang="en-US" sz="2200" b="1" dirty="0">
                <a:latin typeface="Arial" panose="020B0604020202020204" pitchFamily="34" charset="0"/>
                <a:ea typeface="+mn-lt"/>
                <a:cs typeface="Arial" panose="020B0604020202020204" pitchFamily="34" charset="0"/>
              </a:rPr>
              <a:t>Assignment Title: </a:t>
            </a:r>
            <a:r>
              <a:rPr lang="en-US" sz="2200" dirty="0">
                <a:latin typeface="Arial" panose="020B0604020202020204" pitchFamily="34" charset="0"/>
                <a:ea typeface="+mn-lt"/>
                <a:cs typeface="Arial" panose="020B0604020202020204" pitchFamily="34" charset="0"/>
              </a:rPr>
              <a:t> Component 2: Presentation (PowerPoint with Voice-Over)</a:t>
            </a:r>
            <a:endParaRPr lang="en-US" sz="2200" dirty="0">
              <a:latin typeface="Arial" panose="020B0604020202020204" pitchFamily="34" charset="0"/>
              <a:cs typeface="Arial" panose="020B0604020202020204" pitchFamily="34" charset="0"/>
            </a:endParaRPr>
          </a:p>
          <a:p>
            <a:pPr algn="l"/>
            <a:r>
              <a:rPr lang="en-US" sz="2200" b="1" dirty="0">
                <a:latin typeface="Arial" panose="020B0604020202020204" pitchFamily="34" charset="0"/>
                <a:ea typeface="Calibri"/>
                <a:cs typeface="Arial" panose="020B0604020202020204" pitchFamily="34" charset="0"/>
              </a:rPr>
              <a:t>Student name and number: </a:t>
            </a:r>
            <a:r>
              <a:rPr lang="en-GB" sz="2200" dirty="0">
                <a:latin typeface="Arial" panose="020B0604020202020204" pitchFamily="34" charset="0"/>
                <a:ea typeface="Calibri"/>
                <a:cs typeface="Arial" panose="020B0604020202020204" pitchFamily="34" charset="0"/>
              </a:rPr>
              <a:t>Marcia Miller (2406690)</a:t>
            </a:r>
            <a:r>
              <a:rPr lang="en-US" sz="2200" dirty="0">
                <a:latin typeface="Arial" panose="020B0604020202020204" pitchFamily="34" charset="0"/>
                <a:ea typeface="Calibri"/>
                <a:cs typeface="Arial" panose="020B0604020202020204" pitchFamily="34" charset="0"/>
              </a:rPr>
              <a:t> </a:t>
            </a:r>
          </a:p>
        </p:txBody>
      </p:sp>
      <p:cxnSp>
        <p:nvCxnSpPr>
          <p:cNvPr id="28" name="Straight Connector 27">
            <a:extLst>
              <a:ext uri="{FF2B5EF4-FFF2-40B4-BE49-F238E27FC236}">
                <a16:creationId xmlns:a16="http://schemas.microsoft.com/office/drawing/2014/main" id="{5D28AB17-F6FA-4C53-B3E3-D0A39D4A33C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11365990" y="5610"/>
            <a:ext cx="0" cy="685800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3EFADC67-92A1-44FB-8691-D8CD71A21EF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18001"/>
            <a:ext cx="12192000" cy="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sp>
        <p:nvSpPr>
          <p:cNvPr id="32" name="Rectangle 31">
            <a:extLst>
              <a:ext uri="{FF2B5EF4-FFF2-40B4-BE49-F238E27FC236}">
                <a16:creationId xmlns:a16="http://schemas.microsoft.com/office/drawing/2014/main" id="{4AA74EAB-FD76-4F40-A962-CEADC30542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1425172"/>
            <a:ext cx="1469410" cy="4695345"/>
          </a:xfrm>
          <a:prstGeom prst="rect">
            <a:avLst/>
          </a:prstGeom>
          <a:solidFill>
            <a:schemeClr val="accent1">
              <a:alpha val="25000"/>
            </a:schemeClr>
          </a:solidFill>
          <a:ln w="25400" cap="flat">
            <a:no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endParaRPr kumimoji="0" lang="en-US" sz="3000" b="0" i="0" u="none" strike="noStrike" cap="none" spc="0" normalizeH="0" baseline="0">
              <a:ln>
                <a:noFill/>
              </a:ln>
              <a:solidFill>
                <a:srgbClr val="000000"/>
              </a:solidFill>
              <a:effectLst/>
              <a:uFillTx/>
              <a:latin typeface="Helvetica Neue Medium"/>
              <a:ea typeface="Helvetica Neue Medium"/>
              <a:cs typeface="Helvetica Neue Medium"/>
              <a:sym typeface="Helvetica Neue Medium"/>
            </a:endParaRPr>
          </a:p>
        </p:txBody>
      </p:sp>
      <p:pic>
        <p:nvPicPr>
          <p:cNvPr id="7" name="Graphic 6" descr="Stethoscope">
            <a:extLst>
              <a:ext uri="{FF2B5EF4-FFF2-40B4-BE49-F238E27FC236}">
                <a16:creationId xmlns:a16="http://schemas.microsoft.com/office/drawing/2014/main" id="{BF554225-D88B-F261-76F7-BF82119666D1}"/>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422899" y="2355650"/>
            <a:ext cx="3756276" cy="3756276"/>
          </a:xfrm>
          <a:prstGeom prst="rect">
            <a:avLst/>
          </a:prstGeom>
        </p:spPr>
      </p:pic>
      <p:pic>
        <p:nvPicPr>
          <p:cNvPr id="48" name="Audio 47">
            <a:hlinkClick r:id="" action="ppaction://media"/>
            <a:extLst>
              <a:ext uri="{FF2B5EF4-FFF2-40B4-BE49-F238E27FC236}">
                <a16:creationId xmlns:a16="http://schemas.microsoft.com/office/drawing/2014/main" id="{3FDCB01B-E78B-2C26-7BFC-87F3887F8380}"/>
              </a:ext>
            </a:extLst>
          </p:cNvPr>
          <p:cNvPicPr>
            <a:picLocks noChangeAspect="1"/>
          </p:cNvPicPr>
          <p:nvPr>
            <a:audioFile r:link="rId3"/>
            <p:extLst>
              <p:ext uri="{DAA4B4D4-6D71-4841-9C94-3DE7FCFB9230}">
                <p14:media xmlns:p14="http://schemas.microsoft.com/office/powerpoint/2010/main" r:embed="rId2"/>
              </p:ext>
            </p:extLst>
          </p:nvPr>
        </p:nvPicPr>
        <p:blipFill>
          <a:blip r:embed="rId8">
            <a:biLevel thresh="75000"/>
          </a:blip>
          <a:srcRect l="-118750" t="-118750" r="-118750" b="-118750"/>
          <a:stretch>
            <a:fillRect/>
          </a:stretch>
        </p:blipFill>
        <p:spPr>
          <a:xfrm>
            <a:off x="10052304" y="4718304"/>
            <a:ext cx="2057400" cy="2057400"/>
          </a:xfrm>
          <a:prstGeom prst="ellipse">
            <a:avLst/>
          </a:prstGeom>
        </p:spPr>
      </p:pic>
    </p:spTree>
    <p:custDataLst>
      <p:tags r:id="rId1"/>
    </p:custDataLst>
    <p:extLst>
      <p:ext uri="{BB962C8B-B14F-4D97-AF65-F5344CB8AC3E}">
        <p14:creationId xmlns:p14="http://schemas.microsoft.com/office/powerpoint/2010/main" val="109857222"/>
      </p:ext>
    </p:extLst>
  </p:cSld>
  <p:clrMapOvr>
    <a:masterClrMapping/>
  </p:clrMapOvr>
  <mc:AlternateContent xmlns:mc="http://schemas.openxmlformats.org/markup-compatibility/2006" xmlns:p14="http://schemas.microsoft.com/office/powerpoint/2010/main">
    <mc:Choice Requires="p14">
      <p:transition spd="slow" p14:dur="2000" advTm="57995"/>
    </mc:Choice>
    <mc:Fallback xmlns="">
      <p:transition spd="slow" advTm="579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8"/>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BA0486-A2CD-7BAF-8D1F-0FA06A32DF54}"/>
              </a:ext>
            </a:extLst>
          </p:cNvPr>
          <p:cNvSpPr>
            <a:spLocks noGrp="1"/>
          </p:cNvSpPr>
          <p:nvPr>
            <p:ph type="title"/>
          </p:nvPr>
        </p:nvSpPr>
        <p:spPr>
          <a:xfrm>
            <a:off x="369277" y="1153572"/>
            <a:ext cx="3517957" cy="4461163"/>
          </a:xfrm>
        </p:spPr>
        <p:txBody>
          <a:bodyPr>
            <a:normAutofit/>
          </a:bodyPr>
          <a:lstStyle/>
          <a:p>
            <a:r>
              <a:rPr lang="en-US" sz="3400" dirty="0">
                <a:solidFill>
                  <a:srgbClr val="FFFFFF"/>
                </a:solidFill>
                <a:latin typeface="Arial" panose="020B0604020202020204" pitchFamily="34" charset="0"/>
                <a:cs typeface="Arial" panose="020B0604020202020204" pitchFamily="34" charset="0"/>
              </a:rPr>
              <a:t>PRESENTATION BREAKDOWN</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1F39EC9-A6C3-A9F1-F842-E0AE0CFFE7A3}"/>
              </a:ext>
            </a:extLst>
          </p:cNvPr>
          <p:cNvSpPr>
            <a:spLocks noGrp="1"/>
          </p:cNvSpPr>
          <p:nvPr>
            <p:ph idx="1"/>
          </p:nvPr>
        </p:nvSpPr>
        <p:spPr>
          <a:xfrm>
            <a:off x="4429020" y="953293"/>
            <a:ext cx="6906491" cy="5585619"/>
          </a:xfrm>
        </p:spPr>
        <p:txBody>
          <a:bodyPr vert="horz" lIns="91440" tIns="45720" rIns="91440" bIns="45720" rtlCol="0" anchor="ctr">
            <a:normAutofit lnSpcReduction="10000"/>
          </a:bodyPr>
          <a:lstStyle/>
          <a:p>
            <a:pPr marL="514350" indent="-514350">
              <a:buAutoNum type="arabicPeriod"/>
            </a:pPr>
            <a:r>
              <a:rPr lang="en-US" sz="1800" b="1" dirty="0">
                <a:latin typeface="Arial" panose="020B0604020202020204" pitchFamily="34" charset="0"/>
                <a:cs typeface="Arial" panose="020B0604020202020204" pitchFamily="34" charset="0"/>
              </a:rPr>
              <a:t>Introduction to the Disease, Non-Small Cell Lung Cancer</a:t>
            </a:r>
          </a:p>
          <a:p>
            <a:pPr marL="514350" indent="-514350">
              <a:buAutoNum type="arabicPeriod"/>
            </a:pPr>
            <a:r>
              <a:rPr lang="en-US" sz="1800" b="1" dirty="0">
                <a:latin typeface="Arial" panose="020B0604020202020204" pitchFamily="34" charset="0"/>
                <a:cs typeface="Arial" panose="020B0604020202020204" pitchFamily="34" charset="0"/>
              </a:rPr>
              <a:t>Physiological System 1: Pulmonary System</a:t>
            </a:r>
          </a:p>
          <a:p>
            <a:pPr marL="514350" indent="-514350">
              <a:buAutoNum type="arabicPeriod"/>
            </a:pPr>
            <a:r>
              <a:rPr lang="en-US" sz="1800" b="1" dirty="0">
                <a:latin typeface="Arial" panose="020B0604020202020204" pitchFamily="34" charset="0"/>
                <a:cs typeface="Arial" panose="020B0604020202020204" pitchFamily="34" charset="0"/>
              </a:rPr>
              <a:t>Physiological System 2: Urinary System</a:t>
            </a:r>
          </a:p>
          <a:p>
            <a:pPr marL="514350" indent="-514350">
              <a:buAutoNum type="arabicPeriod"/>
            </a:pPr>
            <a:r>
              <a:rPr lang="en-US" sz="1800" b="1" dirty="0">
                <a:latin typeface="Arial" panose="020B0604020202020204" pitchFamily="34" charset="0"/>
                <a:cs typeface="Arial" panose="020B0604020202020204" pitchFamily="34" charset="0"/>
              </a:rPr>
              <a:t>How the Systems Link to the Disease</a:t>
            </a:r>
          </a:p>
          <a:p>
            <a:pPr marL="514350" indent="-514350">
              <a:buAutoNum type="arabicPeriod"/>
            </a:pPr>
            <a:r>
              <a:rPr lang="en-US" sz="1800" b="1" dirty="0">
                <a:latin typeface="Arial" panose="020B0604020202020204" pitchFamily="34" charset="0"/>
                <a:cs typeface="Arial" panose="020B0604020202020204" pitchFamily="34" charset="0"/>
              </a:rPr>
              <a:t>Demographics of Fictional Patient</a:t>
            </a:r>
          </a:p>
          <a:p>
            <a:pPr marL="514350" indent="-514350">
              <a:buAutoNum type="arabicPeriod"/>
            </a:pPr>
            <a:r>
              <a:rPr lang="en-US" sz="1800" b="1" dirty="0">
                <a:latin typeface="Arial" panose="020B0604020202020204" pitchFamily="34" charset="0"/>
                <a:cs typeface="Arial" panose="020B0604020202020204" pitchFamily="34" charset="0"/>
              </a:rPr>
              <a:t>Main Risk Factors for the Patient</a:t>
            </a:r>
          </a:p>
          <a:p>
            <a:pPr marL="514350" indent="-514350">
              <a:buAutoNum type="arabicPeriod"/>
            </a:pPr>
            <a:r>
              <a:rPr lang="en-US" sz="1800" b="1" dirty="0">
                <a:latin typeface="Arial" panose="020B0604020202020204" pitchFamily="34" charset="0"/>
                <a:cs typeface="Arial" panose="020B0604020202020204" pitchFamily="34" charset="0"/>
              </a:rPr>
              <a:t>Personal Care Plan (PCP)</a:t>
            </a:r>
          </a:p>
          <a:p>
            <a:pPr marL="514350" indent="-514350">
              <a:buAutoNum type="arabicPeriod"/>
            </a:pPr>
            <a:r>
              <a:rPr lang="en-US" sz="1800" b="1" dirty="0">
                <a:latin typeface="Arial" panose="020B0604020202020204" pitchFamily="34" charset="0"/>
                <a:cs typeface="Arial" panose="020B0604020202020204" pitchFamily="34" charset="0"/>
              </a:rPr>
              <a:t>Key Needs, Monitoring &amp; Follow-Ups</a:t>
            </a:r>
          </a:p>
          <a:p>
            <a:pPr marL="514350" indent="-514350">
              <a:buAutoNum type="arabicPeriod"/>
            </a:pPr>
            <a:r>
              <a:rPr lang="en-GB" sz="1800" b="1" dirty="0">
                <a:latin typeface="Arial" panose="020B0604020202020204" pitchFamily="34" charset="0"/>
                <a:cs typeface="Arial" panose="020B0604020202020204" pitchFamily="34" charset="0"/>
              </a:rPr>
              <a:t>Ethical Considerations</a:t>
            </a:r>
          </a:p>
          <a:p>
            <a:pPr marL="514350" indent="-514350">
              <a:buAutoNum type="arabicPeriod"/>
            </a:pPr>
            <a:r>
              <a:rPr lang="en-US" sz="1800" b="1" dirty="0">
                <a:latin typeface="Arial" panose="020B0604020202020204" pitchFamily="34" charset="0"/>
                <a:cs typeface="Arial" panose="020B0604020202020204" pitchFamily="34" charset="0"/>
              </a:rPr>
              <a:t>Lifestyle Changes and Evidence-Based Recommendations</a:t>
            </a:r>
          </a:p>
          <a:p>
            <a:pPr marL="514350" indent="-514350">
              <a:buAutoNum type="arabicPeriod"/>
            </a:pPr>
            <a:r>
              <a:rPr lang="fr-FR" sz="1800" b="1" dirty="0">
                <a:latin typeface="Arial" panose="020B0604020202020204" pitchFamily="34" charset="0"/>
                <a:cs typeface="Arial" panose="020B0604020202020204" pitchFamily="34" charset="0"/>
              </a:rPr>
              <a:t>Challenges &amp; Communication </a:t>
            </a:r>
            <a:r>
              <a:rPr lang="fr-FR" sz="1800" b="1" dirty="0" err="1">
                <a:latin typeface="Arial" panose="020B0604020202020204" pitchFamily="34" charset="0"/>
                <a:cs typeface="Arial" panose="020B0604020202020204" pitchFamily="34" charset="0"/>
              </a:rPr>
              <a:t>Strategies</a:t>
            </a:r>
            <a:r>
              <a:rPr lang="fr-FR" sz="1800" b="1" dirty="0">
                <a:latin typeface="Arial" panose="020B0604020202020204" pitchFamily="34" charset="0"/>
                <a:cs typeface="Arial" panose="020B0604020202020204" pitchFamily="34" charset="0"/>
              </a:rPr>
              <a:t> </a:t>
            </a:r>
            <a:r>
              <a:rPr lang="fr-FR" sz="1800" b="1" dirty="0" err="1">
                <a:latin typeface="Arial" panose="020B0604020202020204" pitchFamily="34" charset="0"/>
                <a:cs typeface="Arial" panose="020B0604020202020204" pitchFamily="34" charset="0"/>
              </a:rPr>
              <a:t>with</a:t>
            </a:r>
            <a:r>
              <a:rPr lang="fr-FR" sz="1800" b="1" dirty="0">
                <a:latin typeface="Arial" panose="020B0604020202020204" pitchFamily="34" charset="0"/>
                <a:cs typeface="Arial" panose="020B0604020202020204" pitchFamily="34" charset="0"/>
              </a:rPr>
              <a:t> </a:t>
            </a:r>
            <a:r>
              <a:rPr lang="en-GB" sz="1800" b="1" dirty="0">
                <a:latin typeface="Arial" panose="020B0604020202020204" pitchFamily="34" charset="0"/>
                <a:cs typeface="Arial" panose="020B0604020202020204" pitchFamily="34" charset="0"/>
              </a:rPr>
              <a:t>multidisciplinary team </a:t>
            </a:r>
            <a:r>
              <a:rPr lang="fr-FR" sz="1800" b="1" dirty="0">
                <a:latin typeface="Arial" panose="020B0604020202020204" pitchFamily="34" charset="0"/>
                <a:cs typeface="Arial" panose="020B0604020202020204" pitchFamily="34" charset="0"/>
              </a:rPr>
              <a:t>(MDT) support</a:t>
            </a:r>
          </a:p>
          <a:p>
            <a:pPr marL="514350" indent="-514350">
              <a:buAutoNum type="arabicPeriod"/>
            </a:pPr>
            <a:r>
              <a:rPr lang="en-GB" sz="1800" b="1" dirty="0">
                <a:latin typeface="Arial" panose="020B0604020202020204" pitchFamily="34" charset="0"/>
                <a:cs typeface="Arial" panose="020B0604020202020204" pitchFamily="34" charset="0"/>
              </a:rPr>
              <a:t>Goals of Care</a:t>
            </a:r>
          </a:p>
          <a:p>
            <a:pPr marL="514350" indent="-514350">
              <a:buAutoNum type="arabicPeriod"/>
            </a:pPr>
            <a:r>
              <a:rPr lang="en-GB" sz="1800" b="1" dirty="0">
                <a:latin typeface="Arial" panose="020B0604020202020204" pitchFamily="34" charset="0"/>
                <a:cs typeface="Arial" panose="020B0604020202020204" pitchFamily="34" charset="0"/>
              </a:rPr>
              <a:t> Conclusion</a:t>
            </a:r>
          </a:p>
          <a:p>
            <a:pPr marL="514350" indent="-514350">
              <a:buAutoNum type="arabicPeriod"/>
            </a:pPr>
            <a:r>
              <a:rPr lang="en-GB" sz="1800" b="1" dirty="0">
                <a:latin typeface="Arial" panose="020B0604020202020204" pitchFamily="34" charset="0"/>
                <a:cs typeface="Arial" panose="020B0604020202020204" pitchFamily="34" charset="0"/>
              </a:rPr>
              <a:t>Reference List</a:t>
            </a:r>
            <a:endParaRPr lang="en-US" sz="1800" b="1" dirty="0">
              <a:latin typeface="Arial" panose="020B0604020202020204" pitchFamily="34" charset="0"/>
              <a:cs typeface="Arial" panose="020B0604020202020204" pitchFamily="34" charset="0"/>
            </a:endParaRPr>
          </a:p>
          <a:p>
            <a:pPr marL="514350" indent="-514350">
              <a:buAutoNum type="arabicPeriod"/>
            </a:pPr>
            <a:endParaRPr lang="en-US" sz="1500" dirty="0"/>
          </a:p>
          <a:p>
            <a:pPr marL="514350" indent="-514350">
              <a:buAutoNum type="arabicPeriod"/>
            </a:pPr>
            <a:endParaRPr lang="en-US" sz="1500" dirty="0"/>
          </a:p>
        </p:txBody>
      </p:sp>
    </p:spTree>
    <p:extLst>
      <p:ext uri="{BB962C8B-B14F-4D97-AF65-F5344CB8AC3E}">
        <p14:creationId xmlns:p14="http://schemas.microsoft.com/office/powerpoint/2010/main" val="42850096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B617BD-37E6-C5A2-59DD-55521AC8D956}"/>
              </a:ext>
            </a:extLst>
          </p:cNvPr>
          <p:cNvSpPr>
            <a:spLocks noGrp="1"/>
          </p:cNvSpPr>
          <p:nvPr>
            <p:ph type="title"/>
          </p:nvPr>
        </p:nvSpPr>
        <p:spPr>
          <a:xfrm>
            <a:off x="556978" y="573565"/>
            <a:ext cx="5181800" cy="1708242"/>
          </a:xfrm>
        </p:spPr>
        <p:txBody>
          <a:bodyPr anchor="ctr">
            <a:normAutofit/>
          </a:bodyPr>
          <a:lstStyle/>
          <a:p>
            <a:r>
              <a:rPr lang="en-US" sz="3700" b="1" dirty="0">
                <a:latin typeface="Arial" panose="020B0604020202020204" pitchFamily="34" charset="0"/>
                <a:cs typeface="Arial" panose="020B0604020202020204" pitchFamily="34" charset="0"/>
              </a:rPr>
              <a:t>Introduction to the Disease, Non-Small Cell Lung Cancer</a:t>
            </a:r>
            <a:endParaRPr lang="en-GB" sz="37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977C095-607D-E0F6-9C56-C179EFBF3260}"/>
              </a:ext>
            </a:extLst>
          </p:cNvPr>
          <p:cNvSpPr>
            <a:spLocks noGrp="1"/>
          </p:cNvSpPr>
          <p:nvPr>
            <p:ph idx="1"/>
          </p:nvPr>
        </p:nvSpPr>
        <p:spPr>
          <a:xfrm>
            <a:off x="392837" y="2281807"/>
            <a:ext cx="5181800" cy="3769835"/>
          </a:xfrm>
        </p:spPr>
        <p:txBody>
          <a:bodyPr anchor="ctr">
            <a:normAutofit fontScale="92500" lnSpcReduction="20000"/>
          </a:bodyPr>
          <a:lstStyle/>
          <a:p>
            <a:r>
              <a:rPr lang="en-US" sz="1900" dirty="0">
                <a:latin typeface="Arial" panose="020B0604020202020204" pitchFamily="34" charset="0"/>
                <a:cs typeface="Arial" panose="020B0604020202020204" pitchFamily="34" charset="0"/>
              </a:rPr>
              <a:t>Lung cancer is the third most common cancer and the leading cause of cancer deaths in the UK (Cancer Research UK, 2023).</a:t>
            </a:r>
          </a:p>
          <a:p>
            <a:r>
              <a:rPr lang="en-US" sz="1900" dirty="0">
                <a:latin typeface="Arial" panose="020B0604020202020204" pitchFamily="34" charset="0"/>
                <a:cs typeface="Arial" panose="020B0604020202020204" pitchFamily="34" charset="0"/>
              </a:rPr>
              <a:t>Non-Small Cell Lung Cancer (NSCLC) accounts for 85% of cases. Around 48,500 people are diagnosed each year. (NHS England, 2022)</a:t>
            </a:r>
          </a:p>
          <a:p>
            <a:r>
              <a:rPr lang="en-US" sz="1900" dirty="0">
                <a:latin typeface="Arial" panose="020B0604020202020204" pitchFamily="34" charset="0"/>
                <a:cs typeface="Arial" panose="020B0604020202020204" pitchFamily="34" charset="0"/>
              </a:rPr>
              <a:t>Stage IIIB: Locally advanced cancer involving lymph nodes or structures in the thorax but not typically suitable for curative surgery.</a:t>
            </a:r>
          </a:p>
          <a:p>
            <a:r>
              <a:rPr lang="en-US" sz="1900" dirty="0">
                <a:latin typeface="Arial" panose="020B0604020202020204" pitchFamily="34" charset="0"/>
                <a:cs typeface="Arial" panose="020B0604020202020204" pitchFamily="34" charset="0"/>
              </a:rPr>
              <a:t>Common symptoms: persistent cough, chest pain, breathlessness, and unexplained weight loss.</a:t>
            </a:r>
          </a:p>
          <a:p>
            <a:r>
              <a:rPr lang="en-US" sz="1900" dirty="0">
                <a:latin typeface="Arial" panose="020B0604020202020204" pitchFamily="34" charset="0"/>
                <a:cs typeface="Arial" panose="020B0604020202020204" pitchFamily="34" charset="0"/>
              </a:rPr>
              <a:t>Early diagnosis and </a:t>
            </a:r>
            <a:r>
              <a:rPr lang="en-US" sz="1900" dirty="0" err="1">
                <a:latin typeface="Arial" panose="020B0604020202020204" pitchFamily="34" charset="0"/>
                <a:cs typeface="Arial" panose="020B0604020202020204" pitchFamily="34" charset="0"/>
              </a:rPr>
              <a:t>personalised</a:t>
            </a:r>
            <a:r>
              <a:rPr lang="en-US" sz="1900" dirty="0">
                <a:latin typeface="Arial" panose="020B0604020202020204" pitchFamily="34" charset="0"/>
                <a:cs typeface="Arial" panose="020B0604020202020204" pitchFamily="34" charset="0"/>
              </a:rPr>
              <a:t> care improve outcomes (NHS England, 2021).</a:t>
            </a:r>
            <a:endParaRPr lang="en-GB" sz="1900" dirty="0">
              <a:latin typeface="Arial" panose="020B0604020202020204" pitchFamily="34" charset="0"/>
              <a:cs typeface="Arial" panose="020B0604020202020204" pitchFamily="34" charset="0"/>
            </a:endParaRPr>
          </a:p>
        </p:txBody>
      </p:sp>
      <p:pic>
        <p:nvPicPr>
          <p:cNvPr id="12" name="Picture 11">
            <a:extLst>
              <a:ext uri="{FF2B5EF4-FFF2-40B4-BE49-F238E27FC236}">
                <a16:creationId xmlns:a16="http://schemas.microsoft.com/office/drawing/2014/main" id="{6BC08E56-EC0C-4D56-A7CD-9BA80950D02B}"/>
              </a:ext>
            </a:extLst>
          </p:cNvPr>
          <p:cNvPicPr>
            <a:picLocks noChangeAspect="1"/>
          </p:cNvPicPr>
          <p:nvPr/>
        </p:nvPicPr>
        <p:blipFill>
          <a:blip r:embed="rId5"/>
          <a:stretch>
            <a:fillRect/>
          </a:stretch>
        </p:blipFill>
        <p:spPr>
          <a:xfrm>
            <a:off x="5251389" y="1110996"/>
            <a:ext cx="2282764" cy="2725410"/>
          </a:xfrm>
          <a:prstGeom prst="rect">
            <a:avLst/>
          </a:prstGeom>
        </p:spPr>
      </p:pic>
      <p:pic>
        <p:nvPicPr>
          <p:cNvPr id="50" name="Audio 49">
            <a:hlinkClick r:id="" action="ppaction://media"/>
            <a:extLst>
              <a:ext uri="{FF2B5EF4-FFF2-40B4-BE49-F238E27FC236}">
                <a16:creationId xmlns:a16="http://schemas.microsoft.com/office/drawing/2014/main" id="{0F2E04E2-7EF7-16B3-E89D-4B738443CBB7}"/>
              </a:ext>
            </a:extLst>
          </p:cNvPr>
          <p:cNvPicPr>
            <a:picLocks noChangeAspect="1"/>
          </p:cNvPicPr>
          <p:nvPr>
            <a:audioFile r:link="rId2"/>
            <p:extLst>
              <p:ext uri="{DAA4B4D4-6D71-4841-9C94-3DE7FCFB9230}">
                <p14:media xmlns:p14="http://schemas.microsoft.com/office/powerpoint/2010/main" r:embed="rId1"/>
              </p:ext>
            </p:extLst>
          </p:nvPr>
        </p:nvPicPr>
        <p:blipFill>
          <a:blip r:embed="rId6">
            <a:biLevel thresh="75000"/>
          </a:blip>
          <a:srcRect l="-118750" t="-118750" r="-118750" b="-118750"/>
          <a:stretch>
            <a:fillRect/>
          </a:stretch>
        </p:blipFill>
        <p:spPr>
          <a:xfrm>
            <a:off x="10175748" y="5207442"/>
            <a:ext cx="2057400" cy="2057400"/>
          </a:xfrm>
          <a:prstGeom prst="ellipse">
            <a:avLst/>
          </a:prstGeom>
        </p:spPr>
      </p:pic>
      <p:pic>
        <p:nvPicPr>
          <p:cNvPr id="61" name="Picture 60">
            <a:extLst>
              <a:ext uri="{FF2B5EF4-FFF2-40B4-BE49-F238E27FC236}">
                <a16:creationId xmlns:a16="http://schemas.microsoft.com/office/drawing/2014/main" id="{9093FE91-A819-A066-FC86-4F337754E2B5}"/>
              </a:ext>
            </a:extLst>
          </p:cNvPr>
          <p:cNvPicPr>
            <a:picLocks noChangeAspect="1"/>
          </p:cNvPicPr>
          <p:nvPr/>
        </p:nvPicPr>
        <p:blipFill>
          <a:blip r:embed="rId7"/>
          <a:stretch>
            <a:fillRect/>
          </a:stretch>
        </p:blipFill>
        <p:spPr>
          <a:xfrm>
            <a:off x="5557635" y="4249293"/>
            <a:ext cx="3325683" cy="1868920"/>
          </a:xfrm>
          <a:prstGeom prst="rect">
            <a:avLst/>
          </a:prstGeom>
        </p:spPr>
      </p:pic>
      <p:pic>
        <p:nvPicPr>
          <p:cNvPr id="60" name="Picture 59">
            <a:extLst>
              <a:ext uri="{FF2B5EF4-FFF2-40B4-BE49-F238E27FC236}">
                <a16:creationId xmlns:a16="http://schemas.microsoft.com/office/drawing/2014/main" id="{7D04710D-17C3-6B1B-9E8D-AF88754DA439}"/>
              </a:ext>
            </a:extLst>
          </p:cNvPr>
          <p:cNvPicPr>
            <a:picLocks noChangeAspect="1"/>
          </p:cNvPicPr>
          <p:nvPr/>
        </p:nvPicPr>
        <p:blipFill>
          <a:blip r:embed="rId8"/>
          <a:stretch>
            <a:fillRect/>
          </a:stretch>
        </p:blipFill>
        <p:spPr>
          <a:xfrm>
            <a:off x="8071948" y="621858"/>
            <a:ext cx="4037756" cy="4370766"/>
          </a:xfrm>
          <a:prstGeom prst="rect">
            <a:avLst/>
          </a:prstGeom>
        </p:spPr>
      </p:pic>
      <p:sp>
        <p:nvSpPr>
          <p:cNvPr id="62" name="TextBox 61">
            <a:extLst>
              <a:ext uri="{FF2B5EF4-FFF2-40B4-BE49-F238E27FC236}">
                <a16:creationId xmlns:a16="http://schemas.microsoft.com/office/drawing/2014/main" id="{031252D1-BC13-B7E2-9881-4AC6540AFBCD}"/>
              </a:ext>
            </a:extLst>
          </p:cNvPr>
          <p:cNvSpPr txBox="1"/>
          <p:nvPr/>
        </p:nvSpPr>
        <p:spPr>
          <a:xfrm>
            <a:off x="5084064" y="6118213"/>
            <a:ext cx="4224528" cy="369332"/>
          </a:xfrm>
          <a:prstGeom prst="rect">
            <a:avLst/>
          </a:prstGeom>
          <a:noFill/>
        </p:spPr>
        <p:txBody>
          <a:bodyPr wrap="square" rtlCol="0">
            <a:spAutoFit/>
          </a:bodyPr>
          <a:lstStyle/>
          <a:p>
            <a:r>
              <a:rPr lang="en-GB" dirty="0"/>
              <a:t>Diagram Images: (MAYO CLINIC,2024)</a:t>
            </a:r>
          </a:p>
        </p:txBody>
      </p:sp>
    </p:spTree>
    <p:extLst>
      <p:ext uri="{BB962C8B-B14F-4D97-AF65-F5344CB8AC3E}">
        <p14:creationId xmlns:p14="http://schemas.microsoft.com/office/powerpoint/2010/main" val="1920562709"/>
      </p:ext>
    </p:extLst>
  </p:cSld>
  <p:clrMapOvr>
    <a:masterClrMapping/>
  </p:clrMapOvr>
  <mc:AlternateContent xmlns:mc="http://schemas.openxmlformats.org/markup-compatibility/2006" xmlns:p14="http://schemas.microsoft.com/office/powerpoint/2010/main">
    <mc:Choice Requires="p14">
      <p:transition spd="slow" p14:dur="2000" advTm="52723"/>
    </mc:Choice>
    <mc:Fallback xmlns="">
      <p:transition spd="slow" advTm="527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0"/>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94F9B8-6EC9-C798-519D-560073ACB3BD}"/>
              </a:ext>
            </a:extLst>
          </p:cNvPr>
          <p:cNvSpPr>
            <a:spLocks noGrp="1"/>
          </p:cNvSpPr>
          <p:nvPr>
            <p:ph type="title"/>
          </p:nvPr>
        </p:nvSpPr>
        <p:spPr/>
        <p:txBody>
          <a:bodyPr/>
          <a:lstStyle/>
          <a:p>
            <a:r>
              <a:rPr lang="en-US" b="1" dirty="0">
                <a:latin typeface="Arial" panose="020B0604020202020204" pitchFamily="34" charset="0"/>
                <a:cs typeface="Arial" panose="020B0604020202020204" pitchFamily="34" charset="0"/>
              </a:rPr>
              <a:t>Physiological System 1: Pulmonary System</a:t>
            </a:r>
            <a:endParaRPr lang="en-GB" b="1" dirty="0">
              <a:latin typeface="Arial" panose="020B0604020202020204" pitchFamily="34" charset="0"/>
              <a:cs typeface="Arial" panose="020B0604020202020204" pitchFamily="34" charset="0"/>
            </a:endParaRPr>
          </a:p>
        </p:txBody>
      </p:sp>
      <p:graphicFrame>
        <p:nvGraphicFramePr>
          <p:cNvPr id="7" name="Content Placeholder 2">
            <a:extLst>
              <a:ext uri="{FF2B5EF4-FFF2-40B4-BE49-F238E27FC236}">
                <a16:creationId xmlns:a16="http://schemas.microsoft.com/office/drawing/2014/main" id="{1D457E02-9337-03E8-FA90-850772C52680}"/>
              </a:ext>
            </a:extLst>
          </p:cNvPr>
          <p:cNvGraphicFramePr>
            <a:graphicFrameLocks noGrp="1"/>
          </p:cNvGraphicFramePr>
          <p:nvPr>
            <p:ph idx="1"/>
            <p:extLst>
              <p:ext uri="{D42A27DB-BD31-4B8C-83A1-F6EECF244321}">
                <p14:modId xmlns:p14="http://schemas.microsoft.com/office/powerpoint/2010/main" val="1082073745"/>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18" name="Audio 17">
            <a:hlinkClick r:id="" action="ppaction://media"/>
            <a:extLst>
              <a:ext uri="{FF2B5EF4-FFF2-40B4-BE49-F238E27FC236}">
                <a16:creationId xmlns:a16="http://schemas.microsoft.com/office/drawing/2014/main" id="{2CA59C8B-2DC2-3AFF-71D4-38071714EB5B}"/>
              </a:ext>
            </a:extLst>
          </p:cNvPr>
          <p:cNvPicPr>
            <a:picLocks noChangeAspect="1"/>
          </p:cNvPicPr>
          <p:nvPr>
            <a:audioFile r:link="rId2"/>
            <p:extLst>
              <p:ext uri="{DAA4B4D4-6D71-4841-9C94-3DE7FCFB9230}">
                <p14:media xmlns:p14="http://schemas.microsoft.com/office/powerpoint/2010/main" r:embed="rId1"/>
              </p:ext>
            </p:extLst>
          </p:nvPr>
        </p:nvPicPr>
        <p:blipFill>
          <a:blip r:embed="rId10">
            <a:biLevel thresh="75000"/>
          </a:blip>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047126122"/>
      </p:ext>
    </p:extLst>
  </p:cSld>
  <p:clrMapOvr>
    <a:masterClrMapping/>
  </p:clrMapOvr>
  <mc:AlternateContent xmlns:mc="http://schemas.openxmlformats.org/markup-compatibility/2006" xmlns:p14="http://schemas.microsoft.com/office/powerpoint/2010/main">
    <mc:Choice Requires="p14">
      <p:transition spd="slow" p14:dur="2000" advTm="51953"/>
    </mc:Choice>
    <mc:Fallback xmlns="">
      <p:transition spd="slow" advTm="519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8"/>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837A08-4AB2-C841-AB44-EFB01AC0ACA5}"/>
              </a:ext>
            </a:extLst>
          </p:cNvPr>
          <p:cNvSpPr>
            <a:spLocks noGrp="1"/>
          </p:cNvSpPr>
          <p:nvPr>
            <p:ph type="title"/>
          </p:nvPr>
        </p:nvSpPr>
        <p:spPr>
          <a:xfrm>
            <a:off x="762000" y="1138036"/>
            <a:ext cx="5334000" cy="1402470"/>
          </a:xfrm>
        </p:spPr>
        <p:txBody>
          <a:bodyPr anchor="t">
            <a:normAutofit/>
          </a:bodyPr>
          <a:lstStyle/>
          <a:p>
            <a:r>
              <a:rPr lang="en-US" sz="3000" b="1" dirty="0">
                <a:latin typeface="Arial" panose="020B0604020202020204" pitchFamily="34" charset="0"/>
                <a:cs typeface="Arial" panose="020B0604020202020204" pitchFamily="34" charset="0"/>
              </a:rPr>
              <a:t>Physiological System 2: Urinary System</a:t>
            </a:r>
            <a:endParaRPr lang="en-GB" sz="3000" b="1" dirty="0">
              <a:latin typeface="Arial" panose="020B0604020202020204" pitchFamily="34" charset="0"/>
              <a:cs typeface="Arial" panose="020B0604020202020204" pitchFamily="34" charset="0"/>
            </a:endParaRPr>
          </a:p>
        </p:txBody>
      </p:sp>
      <p:cxnSp>
        <p:nvCxnSpPr>
          <p:cNvPr id="34" name="Straight Connector 33">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7F018E0-26F8-65B2-E124-096CF94C9E84}"/>
              </a:ext>
            </a:extLst>
          </p:cNvPr>
          <p:cNvSpPr>
            <a:spLocks noGrp="1"/>
          </p:cNvSpPr>
          <p:nvPr>
            <p:ph idx="1"/>
          </p:nvPr>
        </p:nvSpPr>
        <p:spPr>
          <a:xfrm>
            <a:off x="762000" y="2231136"/>
            <a:ext cx="6004560" cy="3911247"/>
          </a:xfrm>
        </p:spPr>
        <p:txBody>
          <a:bodyPr>
            <a:normAutofit/>
          </a:bodyPr>
          <a:lstStyle/>
          <a:p>
            <a:r>
              <a:rPr lang="en-GB" sz="2000" dirty="0">
                <a:latin typeface="Arial" panose="020B0604020202020204" pitchFamily="34" charset="0"/>
                <a:cs typeface="Arial" panose="020B0604020202020204" pitchFamily="34" charset="0"/>
              </a:rPr>
              <a:t>The urinary system removes waste and maintains fluid balance.</a:t>
            </a:r>
          </a:p>
          <a:p>
            <a:r>
              <a:rPr lang="en-GB" sz="2000" dirty="0">
                <a:latin typeface="Arial" panose="020B0604020202020204" pitchFamily="34" charset="0"/>
                <a:cs typeface="Arial" panose="020B0604020202020204" pitchFamily="34" charset="0"/>
              </a:rPr>
              <a:t>The key organs are kidneys, ureters, bladder, urethra.</a:t>
            </a:r>
          </a:p>
          <a:p>
            <a:r>
              <a:rPr lang="en-GB" sz="2000" dirty="0">
                <a:latin typeface="Arial" panose="020B0604020202020204" pitchFamily="34" charset="0"/>
                <a:cs typeface="Arial" panose="020B0604020202020204" pitchFamily="34" charset="0"/>
              </a:rPr>
              <a:t>Chemotherapy can cause renal toxicity (NICE, 2019). </a:t>
            </a:r>
          </a:p>
          <a:p>
            <a:r>
              <a:rPr lang="en-GB" sz="2000" dirty="0">
                <a:latin typeface="Arial" panose="020B0604020202020204" pitchFamily="34" charset="0"/>
                <a:cs typeface="Arial" panose="020B0604020202020204" pitchFamily="34" charset="0"/>
              </a:rPr>
              <a:t>Regular monitoring of creatinine and eGFR is recommended during treatment (NHS England, 2021).</a:t>
            </a:r>
          </a:p>
          <a:p>
            <a:r>
              <a:rPr lang="en-US" sz="2000" dirty="0">
                <a:latin typeface="Arial" panose="020B0604020202020204" pitchFamily="34" charset="0"/>
                <a:cs typeface="Arial" panose="020B0604020202020204" pitchFamily="34" charset="0"/>
              </a:rPr>
              <a:t>Complications: infection, collapsed alveoli, fluid buildup.</a:t>
            </a:r>
            <a:endParaRPr lang="en-GB" sz="2000" dirty="0">
              <a:latin typeface="Arial" panose="020B0604020202020204" pitchFamily="34" charset="0"/>
              <a:cs typeface="Arial" panose="020B0604020202020204" pitchFamily="34" charset="0"/>
            </a:endParaRPr>
          </a:p>
        </p:txBody>
      </p:sp>
      <p:pic>
        <p:nvPicPr>
          <p:cNvPr id="5" name="Picture 4" descr="A person sitting in a chair&#10;&#10;AI-generated content may be incorrect.">
            <a:extLst>
              <a:ext uri="{FF2B5EF4-FFF2-40B4-BE49-F238E27FC236}">
                <a16:creationId xmlns:a16="http://schemas.microsoft.com/office/drawing/2014/main" id="{AFFA7542-EDAA-5356-2C52-1DFBD87BA539}"/>
              </a:ext>
            </a:extLst>
          </p:cNvPr>
          <p:cNvPicPr>
            <a:picLocks noChangeAspect="1"/>
          </p:cNvPicPr>
          <p:nvPr/>
        </p:nvPicPr>
        <p:blipFill>
          <a:blip r:embed="rId5"/>
          <a:srcRect l="13952" r="535"/>
          <a:stretch>
            <a:fillRect/>
          </a:stretch>
        </p:blipFill>
        <p:spPr>
          <a:xfrm>
            <a:off x="6979129" y="1"/>
            <a:ext cx="5212862" cy="3429000"/>
          </a:xfrm>
          <a:prstGeom prst="rect">
            <a:avLst/>
          </a:prstGeom>
        </p:spPr>
      </p:pic>
      <p:pic>
        <p:nvPicPr>
          <p:cNvPr id="4" name="Picture 3" descr="A diagram of a person's urinary system&#10;&#10;AI-generated content may be incorrect.">
            <a:extLst>
              <a:ext uri="{FF2B5EF4-FFF2-40B4-BE49-F238E27FC236}">
                <a16:creationId xmlns:a16="http://schemas.microsoft.com/office/drawing/2014/main" id="{D6AFB6BB-93BF-B7E6-10C0-3A284595F409}"/>
              </a:ext>
            </a:extLst>
          </p:cNvPr>
          <p:cNvPicPr>
            <a:picLocks noChangeAspect="1"/>
          </p:cNvPicPr>
          <p:nvPr/>
        </p:nvPicPr>
        <p:blipFill>
          <a:blip r:embed="rId6"/>
          <a:srcRect t="16840" b="17380"/>
          <a:stretch>
            <a:fillRect/>
          </a:stretch>
        </p:blipFill>
        <p:spPr>
          <a:xfrm>
            <a:off x="6979129" y="3429000"/>
            <a:ext cx="5212861" cy="3429000"/>
          </a:xfrm>
          <a:prstGeom prst="rect">
            <a:avLst/>
          </a:prstGeom>
        </p:spPr>
      </p:pic>
      <p:pic>
        <p:nvPicPr>
          <p:cNvPr id="41" name="Audio 40">
            <a:hlinkClick r:id="" action="ppaction://media"/>
            <a:extLst>
              <a:ext uri="{FF2B5EF4-FFF2-40B4-BE49-F238E27FC236}">
                <a16:creationId xmlns:a16="http://schemas.microsoft.com/office/drawing/2014/main" id="{38E2ECCA-6095-9813-79E2-179885DD13B0}"/>
              </a:ext>
            </a:extLst>
          </p:cNvPr>
          <p:cNvPicPr>
            <a:picLocks noChangeAspect="1"/>
          </p:cNvPicPr>
          <p:nvPr>
            <a:audioFile r:link="rId2"/>
            <p:extLst>
              <p:ext uri="{DAA4B4D4-6D71-4841-9C94-3DE7FCFB9230}">
                <p14:media xmlns:p14="http://schemas.microsoft.com/office/powerpoint/2010/main" r:embed="rId1"/>
              </p:ext>
            </p:extLst>
          </p:nvPr>
        </p:nvPicPr>
        <p:blipFill>
          <a:blip r:embed="rId7">
            <a:biLevel thresh="75000"/>
          </a:blip>
          <a:srcRect l="-118750" t="-118750" r="-118750" b="-118750"/>
          <a:stretch>
            <a:fillRect/>
          </a:stretch>
        </p:blipFill>
        <p:spPr>
          <a:xfrm>
            <a:off x="4921728" y="5113683"/>
            <a:ext cx="2057400" cy="2057400"/>
          </a:xfrm>
          <a:prstGeom prst="ellipse">
            <a:avLst/>
          </a:prstGeom>
        </p:spPr>
      </p:pic>
      <p:sp>
        <p:nvSpPr>
          <p:cNvPr id="46" name="TextBox 45">
            <a:extLst>
              <a:ext uri="{FF2B5EF4-FFF2-40B4-BE49-F238E27FC236}">
                <a16:creationId xmlns:a16="http://schemas.microsoft.com/office/drawing/2014/main" id="{10201D9D-BC4A-D41B-0BD7-CD0218294955}"/>
              </a:ext>
            </a:extLst>
          </p:cNvPr>
          <p:cNvSpPr txBox="1"/>
          <p:nvPr/>
        </p:nvSpPr>
        <p:spPr>
          <a:xfrm>
            <a:off x="5504689" y="6458159"/>
            <a:ext cx="4800600" cy="369332"/>
          </a:xfrm>
          <a:prstGeom prst="rect">
            <a:avLst/>
          </a:prstGeom>
          <a:noFill/>
        </p:spPr>
        <p:txBody>
          <a:bodyPr wrap="square" rtlCol="0">
            <a:spAutoFit/>
          </a:bodyPr>
          <a:lstStyle/>
          <a:p>
            <a:r>
              <a:rPr lang="en-GB" dirty="0"/>
              <a:t>Diagram Image:  (Pressbooks,2025)</a:t>
            </a:r>
          </a:p>
        </p:txBody>
      </p:sp>
    </p:spTree>
    <p:extLst>
      <p:ext uri="{BB962C8B-B14F-4D97-AF65-F5344CB8AC3E}">
        <p14:creationId xmlns:p14="http://schemas.microsoft.com/office/powerpoint/2010/main" val="3976402355"/>
      </p:ext>
    </p:extLst>
  </p:cSld>
  <p:clrMapOvr>
    <a:masterClrMapping/>
  </p:clrMapOvr>
  <mc:AlternateContent xmlns:mc="http://schemas.openxmlformats.org/markup-compatibility/2006" xmlns:p14="http://schemas.microsoft.com/office/powerpoint/2010/main">
    <mc:Choice Requires="p14">
      <p:transition spd="slow" p14:dur="2000" advTm="54725"/>
    </mc:Choice>
    <mc:Fallback xmlns="">
      <p:transition spd="slow" advTm="547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1"/>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EAE48C4B-3A90-42C3-BA00-6092B47717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28714E-0113-66D1-D729-709CFB45C291}"/>
              </a:ext>
            </a:extLst>
          </p:cNvPr>
          <p:cNvSpPr>
            <a:spLocks noGrp="1"/>
          </p:cNvSpPr>
          <p:nvPr>
            <p:ph type="title"/>
          </p:nvPr>
        </p:nvSpPr>
        <p:spPr>
          <a:xfrm>
            <a:off x="4654296" y="329184"/>
            <a:ext cx="6894576" cy="1783080"/>
          </a:xfrm>
        </p:spPr>
        <p:txBody>
          <a:bodyPr anchor="b">
            <a:normAutofit/>
          </a:bodyPr>
          <a:lstStyle/>
          <a:p>
            <a:r>
              <a:rPr lang="en-US" sz="4600" b="1" dirty="0">
                <a:latin typeface="Arial" panose="020B0604020202020204" pitchFamily="34" charset="0"/>
                <a:cs typeface="Arial" panose="020B0604020202020204" pitchFamily="34" charset="0"/>
              </a:rPr>
              <a:t>How the Systems Link to the Disease</a:t>
            </a:r>
            <a:endParaRPr lang="en-GB" sz="4600" b="1" dirty="0">
              <a:latin typeface="Arial" panose="020B0604020202020204" pitchFamily="34" charset="0"/>
              <a:cs typeface="Arial" panose="020B0604020202020204" pitchFamily="34" charset="0"/>
            </a:endParaRPr>
          </a:p>
        </p:txBody>
      </p:sp>
      <p:pic>
        <p:nvPicPr>
          <p:cNvPr id="4" name="Picture 3" descr="A person holding his chest&#10;&#10;AI-generated content may be incorrect.">
            <a:extLst>
              <a:ext uri="{FF2B5EF4-FFF2-40B4-BE49-F238E27FC236}">
                <a16:creationId xmlns:a16="http://schemas.microsoft.com/office/drawing/2014/main" id="{60233E5A-9865-4DBB-1F11-6F6953B5203C}"/>
              </a:ext>
            </a:extLst>
          </p:cNvPr>
          <p:cNvPicPr>
            <a:picLocks noChangeAspect="1"/>
          </p:cNvPicPr>
          <p:nvPr/>
        </p:nvPicPr>
        <p:blipFill>
          <a:blip r:embed="rId5"/>
          <a:srcRect l="21713" r="13963"/>
          <a:stretch>
            <a:fillRect/>
          </a:stretch>
        </p:blipFill>
        <p:spPr>
          <a:xfrm>
            <a:off x="20" y="10"/>
            <a:ext cx="4041316" cy="4193753"/>
          </a:xfrm>
          <a:custGeom>
            <a:avLst/>
            <a:gdLst/>
            <a:ahLst/>
            <a:cxnLst/>
            <a:rect l="l" t="t" r="r" b="b"/>
            <a:pathLst>
              <a:path w="4041336" h="4193763">
                <a:moveTo>
                  <a:pt x="0" y="0"/>
                </a:moveTo>
                <a:lnTo>
                  <a:pt x="4019848" y="0"/>
                </a:lnTo>
                <a:lnTo>
                  <a:pt x="4021195" y="11419"/>
                </a:lnTo>
                <a:cubicBezTo>
                  <a:pt x="4036145" y="95184"/>
                  <a:pt x="4033611" y="180091"/>
                  <a:pt x="4037665" y="264364"/>
                </a:cubicBezTo>
                <a:cubicBezTo>
                  <a:pt x="4042480" y="367421"/>
                  <a:pt x="4036399" y="470858"/>
                  <a:pt x="4034118" y="574168"/>
                </a:cubicBezTo>
                <a:cubicBezTo>
                  <a:pt x="4032344" y="662121"/>
                  <a:pt x="4023602" y="749948"/>
                  <a:pt x="4026263" y="838028"/>
                </a:cubicBezTo>
                <a:cubicBezTo>
                  <a:pt x="4026453" y="841074"/>
                  <a:pt x="4026453" y="844120"/>
                  <a:pt x="4026263" y="847166"/>
                </a:cubicBezTo>
                <a:cubicBezTo>
                  <a:pt x="4018154" y="944003"/>
                  <a:pt x="4018154" y="1041348"/>
                  <a:pt x="4026263" y="1138186"/>
                </a:cubicBezTo>
                <a:cubicBezTo>
                  <a:pt x="4028835" y="1178494"/>
                  <a:pt x="4028113" y="1218943"/>
                  <a:pt x="4024109" y="1259137"/>
                </a:cubicBezTo>
                <a:cubicBezTo>
                  <a:pt x="4020308" y="1310285"/>
                  <a:pt x="4008145" y="1362194"/>
                  <a:pt x="4016887" y="1412960"/>
                </a:cubicBezTo>
                <a:cubicBezTo>
                  <a:pt x="4022576" y="1454780"/>
                  <a:pt x="4025705" y="1496916"/>
                  <a:pt x="4026263" y="1539116"/>
                </a:cubicBezTo>
                <a:cubicBezTo>
                  <a:pt x="4030697" y="1633542"/>
                  <a:pt x="4026516" y="1728475"/>
                  <a:pt x="4024869" y="1823155"/>
                </a:cubicBezTo>
                <a:cubicBezTo>
                  <a:pt x="4023095" y="1933446"/>
                  <a:pt x="4025883" y="2043737"/>
                  <a:pt x="4017014" y="2154154"/>
                </a:cubicBezTo>
                <a:cubicBezTo>
                  <a:pt x="4012136" y="2243351"/>
                  <a:pt x="4012136" y="2332751"/>
                  <a:pt x="4017014" y="2421948"/>
                </a:cubicBezTo>
                <a:cubicBezTo>
                  <a:pt x="4019421" y="2503683"/>
                  <a:pt x="4031711" y="2584656"/>
                  <a:pt x="4029684" y="2667279"/>
                </a:cubicBezTo>
                <a:cubicBezTo>
                  <a:pt x="4027276" y="2763608"/>
                  <a:pt x="4015874" y="2859684"/>
                  <a:pt x="4019421" y="2956268"/>
                </a:cubicBezTo>
                <a:cubicBezTo>
                  <a:pt x="4021068" y="3002339"/>
                  <a:pt x="4021195" y="3048410"/>
                  <a:pt x="4022082" y="3094480"/>
                </a:cubicBezTo>
                <a:cubicBezTo>
                  <a:pt x="4023222" y="3149943"/>
                  <a:pt x="4033231" y="3205278"/>
                  <a:pt x="4027656" y="3260614"/>
                </a:cubicBezTo>
                <a:cubicBezTo>
                  <a:pt x="4018408" y="3352883"/>
                  <a:pt x="3994462" y="3443628"/>
                  <a:pt x="4009412" y="3538181"/>
                </a:cubicBezTo>
                <a:cubicBezTo>
                  <a:pt x="4017647" y="3590217"/>
                  <a:pt x="4026896" y="3642380"/>
                  <a:pt x="4031711" y="3694923"/>
                </a:cubicBezTo>
                <a:cubicBezTo>
                  <a:pt x="4035892" y="3741882"/>
                  <a:pt x="4046407" y="3789603"/>
                  <a:pt x="4038425" y="3836308"/>
                </a:cubicBezTo>
                <a:cubicBezTo>
                  <a:pt x="4031584" y="3876287"/>
                  <a:pt x="4035131" y="3916266"/>
                  <a:pt x="4029810" y="3956245"/>
                </a:cubicBezTo>
                <a:cubicBezTo>
                  <a:pt x="4022842" y="4008661"/>
                  <a:pt x="4019168" y="4061966"/>
                  <a:pt x="4013847" y="4114764"/>
                </a:cubicBezTo>
                <a:lnTo>
                  <a:pt x="4010970" y="4161894"/>
                </a:lnTo>
                <a:lnTo>
                  <a:pt x="4002764" y="4161042"/>
                </a:lnTo>
                <a:cubicBezTo>
                  <a:pt x="3957904" y="4159210"/>
                  <a:pt x="3912934" y="4160186"/>
                  <a:pt x="3868108" y="4163980"/>
                </a:cubicBezTo>
                <a:cubicBezTo>
                  <a:pt x="3637072" y="4178737"/>
                  <a:pt x="3405779" y="4172076"/>
                  <a:pt x="3174741" y="4175341"/>
                </a:cubicBezTo>
                <a:cubicBezTo>
                  <a:pt x="2865668" y="4179782"/>
                  <a:pt x="2556851" y="4168420"/>
                  <a:pt x="2247906" y="4167376"/>
                </a:cubicBezTo>
                <a:cubicBezTo>
                  <a:pt x="2184582" y="4167115"/>
                  <a:pt x="2121002" y="4170510"/>
                  <a:pt x="2057934" y="4175733"/>
                </a:cubicBezTo>
                <a:cubicBezTo>
                  <a:pt x="1970560" y="4182786"/>
                  <a:pt x="1884336" y="4173905"/>
                  <a:pt x="1797729" y="4165547"/>
                </a:cubicBezTo>
                <a:cubicBezTo>
                  <a:pt x="1693340" y="4155492"/>
                  <a:pt x="1589207" y="4164372"/>
                  <a:pt x="1485458" y="4175995"/>
                </a:cubicBezTo>
                <a:cubicBezTo>
                  <a:pt x="1307344" y="4195571"/>
                  <a:pt x="1127888" y="4198979"/>
                  <a:pt x="949185" y="4186181"/>
                </a:cubicBezTo>
                <a:cubicBezTo>
                  <a:pt x="751793" y="4172468"/>
                  <a:pt x="554529" y="4174950"/>
                  <a:pt x="357136" y="4175995"/>
                </a:cubicBezTo>
                <a:lnTo>
                  <a:pt x="0" y="4175060"/>
                </a:lnTo>
                <a:close/>
              </a:path>
            </a:pathLst>
          </a:custGeom>
        </p:spPr>
      </p:pic>
      <p:sp>
        <p:nvSpPr>
          <p:cNvPr id="1033" name="sketch line">
            <a:extLst>
              <a:ext uri="{FF2B5EF4-FFF2-40B4-BE49-F238E27FC236}">
                <a16:creationId xmlns:a16="http://schemas.microsoft.com/office/drawing/2014/main" id="{F919E280-CA27-4214-97E6-294E0C3BC4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463186"/>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Shortness of breath at night: symptoms, causes and treatments - Guys and St  Thomas Specialist Care">
            <a:extLst>
              <a:ext uri="{FF2B5EF4-FFF2-40B4-BE49-F238E27FC236}">
                <a16:creationId xmlns:a16="http://schemas.microsoft.com/office/drawing/2014/main" id="{88371A38-F141-3E9A-B3C3-3D499CE82687}"/>
              </a:ext>
            </a:extLst>
          </p:cNvPr>
          <p:cNvPicPr>
            <a:picLocks noChangeAspect="1" noChangeArrowheads="1"/>
          </p:cNvPicPr>
          <p:nvPr/>
        </p:nvPicPr>
        <p:blipFill>
          <a:blip r:embed="rId6">
            <a:extLst>
              <a:ext uri="{28A0092B-C50C-407E-A947-70E740481C1C}">
                <a14:useLocalDpi xmlns:a14="http://schemas.microsoft.com/office/drawing/2010/main" val="0"/>
              </a:ext>
            </a:extLst>
          </a:blip>
          <a:srcRect r="3" b="4193"/>
          <a:stretch>
            <a:fillRect/>
          </a:stretch>
        </p:blipFill>
        <p:spPr bwMode="auto">
          <a:xfrm>
            <a:off x="1" y="4267200"/>
            <a:ext cx="4051081" cy="2590800"/>
          </a:xfrm>
          <a:custGeom>
            <a:avLst/>
            <a:gdLst/>
            <a:ahLst/>
            <a:cxnLst/>
            <a:rect l="l" t="t" r="r" b="b"/>
            <a:pathLst>
              <a:path w="4051081" h="2496030">
                <a:moveTo>
                  <a:pt x="2464753" y="4"/>
                </a:moveTo>
                <a:cubicBezTo>
                  <a:pt x="2509518" y="-78"/>
                  <a:pt x="2554292" y="1163"/>
                  <a:pt x="2599067" y="4428"/>
                </a:cubicBezTo>
                <a:cubicBezTo>
                  <a:pt x="2749817" y="17813"/>
                  <a:pt x="2901270" y="21079"/>
                  <a:pt x="3052443" y="14222"/>
                </a:cubicBezTo>
                <a:cubicBezTo>
                  <a:pt x="3173923" y="5694"/>
                  <a:pt x="3295774" y="4206"/>
                  <a:pt x="3417420" y="9782"/>
                </a:cubicBezTo>
                <a:cubicBezTo>
                  <a:pt x="3530764" y="16442"/>
                  <a:pt x="3644108" y="23233"/>
                  <a:pt x="3757835" y="19315"/>
                </a:cubicBezTo>
                <a:cubicBezTo>
                  <a:pt x="3803121" y="17748"/>
                  <a:pt x="3847768" y="15789"/>
                  <a:pt x="3892671" y="13177"/>
                </a:cubicBezTo>
                <a:cubicBezTo>
                  <a:pt x="3933972" y="9619"/>
                  <a:pt x="3975386" y="7938"/>
                  <a:pt x="4016790" y="8134"/>
                </a:cubicBezTo>
                <a:lnTo>
                  <a:pt x="4034037" y="8999"/>
                </a:lnTo>
                <a:lnTo>
                  <a:pt x="4035370" y="62503"/>
                </a:lnTo>
                <a:cubicBezTo>
                  <a:pt x="4033549" y="118790"/>
                  <a:pt x="4026390" y="174983"/>
                  <a:pt x="4020562" y="231143"/>
                </a:cubicBezTo>
                <a:cubicBezTo>
                  <a:pt x="4014860" y="285717"/>
                  <a:pt x="4006498" y="343464"/>
                  <a:pt x="4019168" y="393470"/>
                </a:cubicBezTo>
                <a:cubicBezTo>
                  <a:pt x="4042480" y="482184"/>
                  <a:pt x="4024236" y="566457"/>
                  <a:pt x="4014100" y="651618"/>
                </a:cubicBezTo>
                <a:cubicBezTo>
                  <a:pt x="4001874" y="734926"/>
                  <a:pt x="4003635" y="819681"/>
                  <a:pt x="4019295" y="902406"/>
                </a:cubicBezTo>
                <a:cubicBezTo>
                  <a:pt x="4031711" y="960787"/>
                  <a:pt x="4031711" y="1020184"/>
                  <a:pt x="4033231" y="1078946"/>
                </a:cubicBezTo>
                <a:cubicBezTo>
                  <a:pt x="4034118" y="1115753"/>
                  <a:pt x="4020562" y="1153193"/>
                  <a:pt x="4011566" y="1189872"/>
                </a:cubicBezTo>
                <a:cubicBezTo>
                  <a:pt x="3995476" y="1256123"/>
                  <a:pt x="3989648" y="1323388"/>
                  <a:pt x="4011566" y="1387989"/>
                </a:cubicBezTo>
                <a:cubicBezTo>
                  <a:pt x="4042100" y="1477465"/>
                  <a:pt x="4059584" y="1566941"/>
                  <a:pt x="4046914" y="1661622"/>
                </a:cubicBezTo>
                <a:cubicBezTo>
                  <a:pt x="4039566" y="1720003"/>
                  <a:pt x="4037919" y="1779654"/>
                  <a:pt x="4026896" y="1837274"/>
                </a:cubicBezTo>
                <a:cubicBezTo>
                  <a:pt x="4008779" y="1932843"/>
                  <a:pt x="4015240" y="2027776"/>
                  <a:pt x="4029684" y="2121948"/>
                </a:cubicBezTo>
                <a:cubicBezTo>
                  <a:pt x="4039832" y="2200637"/>
                  <a:pt x="4040934" y="2280226"/>
                  <a:pt x="4032978" y="2359155"/>
                </a:cubicBezTo>
                <a:lnTo>
                  <a:pt x="4023519" y="2496030"/>
                </a:lnTo>
                <a:lnTo>
                  <a:pt x="0" y="2496030"/>
                </a:lnTo>
                <a:lnTo>
                  <a:pt x="0" y="12459"/>
                </a:lnTo>
                <a:lnTo>
                  <a:pt x="17104" y="15006"/>
                </a:lnTo>
                <a:cubicBezTo>
                  <a:pt x="83627" y="15006"/>
                  <a:pt x="150022" y="12263"/>
                  <a:pt x="216416" y="7824"/>
                </a:cubicBezTo>
                <a:cubicBezTo>
                  <a:pt x="361434" y="-156"/>
                  <a:pt x="506837" y="3162"/>
                  <a:pt x="651370" y="17748"/>
                </a:cubicBezTo>
                <a:cubicBezTo>
                  <a:pt x="753623" y="25440"/>
                  <a:pt x="856335" y="24213"/>
                  <a:pt x="958396" y="14092"/>
                </a:cubicBezTo>
                <a:cubicBezTo>
                  <a:pt x="1145682" y="-1710"/>
                  <a:pt x="1332584" y="10958"/>
                  <a:pt x="1519486" y="21666"/>
                </a:cubicBezTo>
                <a:cubicBezTo>
                  <a:pt x="1700504" y="32113"/>
                  <a:pt x="1881394" y="24408"/>
                  <a:pt x="2062411" y="17487"/>
                </a:cubicBezTo>
                <a:cubicBezTo>
                  <a:pt x="2196255" y="12394"/>
                  <a:pt x="2330459" y="249"/>
                  <a:pt x="2464753" y="4"/>
                </a:cubicBez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BC0D5530-43A6-839F-13EC-C491F77371D2}"/>
              </a:ext>
            </a:extLst>
          </p:cNvPr>
          <p:cNvSpPr>
            <a:spLocks noGrp="1"/>
          </p:cNvSpPr>
          <p:nvPr>
            <p:ph idx="1"/>
          </p:nvPr>
        </p:nvSpPr>
        <p:spPr>
          <a:xfrm>
            <a:off x="4489704" y="2644341"/>
            <a:ext cx="6894576" cy="3483864"/>
          </a:xfrm>
        </p:spPr>
        <p:txBody>
          <a:bodyPr>
            <a:normAutofit fontScale="92500" lnSpcReduction="20000"/>
          </a:bodyPr>
          <a:lstStyle/>
          <a:p>
            <a:r>
              <a:rPr lang="en-GB" sz="2200" dirty="0">
                <a:latin typeface="Arial" panose="020B0604020202020204" pitchFamily="34" charset="0"/>
                <a:cs typeface="Arial" panose="020B0604020202020204" pitchFamily="34" charset="0"/>
              </a:rPr>
              <a:t>Pulmonary effects: tumour blocks airflow → reduced oxygen → fatigue and breathlessness.</a:t>
            </a:r>
          </a:p>
          <a:p>
            <a:r>
              <a:rPr lang="en-GB" sz="2200" dirty="0">
                <a:latin typeface="Arial" panose="020B0604020202020204" pitchFamily="34" charset="0"/>
                <a:cs typeface="Arial" panose="020B0604020202020204" pitchFamily="34" charset="0"/>
              </a:rPr>
              <a:t>Systemic effects: cancer spreads to other organs, impacting kidney or bone function (Cancer Research UK, 2023).</a:t>
            </a:r>
          </a:p>
          <a:p>
            <a:r>
              <a:rPr lang="en-GB" sz="2200" dirty="0">
                <a:latin typeface="Arial" panose="020B0604020202020204" pitchFamily="34" charset="0"/>
                <a:cs typeface="Arial" panose="020B0604020202020204" pitchFamily="34" charset="0"/>
              </a:rPr>
              <a:t>Pulmonary system is the primary disease site. Impairment affects ventilation and oxygenation. Urinary system is vulnerable due to chemotherapy, dehydration from treatment side effects (NICE, 2019) </a:t>
            </a:r>
          </a:p>
          <a:p>
            <a:r>
              <a:rPr lang="en-GB" sz="2200" dirty="0">
                <a:latin typeface="Arial" panose="020B0604020202020204" pitchFamily="34" charset="0"/>
                <a:cs typeface="Arial" panose="020B0604020202020204" pitchFamily="34" charset="0"/>
              </a:rPr>
              <a:t>Treatment effects: chemotherapy drugs processed via kidneys (NICE, 2019).</a:t>
            </a:r>
          </a:p>
          <a:p>
            <a:r>
              <a:rPr lang="en-GB" sz="2200" dirty="0">
                <a:latin typeface="Arial" panose="020B0604020202020204" pitchFamily="34" charset="0"/>
                <a:cs typeface="Arial" panose="020B0604020202020204" pitchFamily="34" charset="0"/>
              </a:rPr>
              <a:t>Integrated monitoring of respiratory and renal systems improves safety and outcomes.</a:t>
            </a:r>
          </a:p>
        </p:txBody>
      </p:sp>
      <p:pic>
        <p:nvPicPr>
          <p:cNvPr id="33" name="Audio 32">
            <a:hlinkClick r:id="" action="ppaction://media"/>
            <a:extLst>
              <a:ext uri="{FF2B5EF4-FFF2-40B4-BE49-F238E27FC236}">
                <a16:creationId xmlns:a16="http://schemas.microsoft.com/office/drawing/2014/main" id="{C8E9811F-0993-902F-BFA2-45336E2F9D4F}"/>
              </a:ext>
            </a:extLst>
          </p:cNvPr>
          <p:cNvPicPr>
            <a:picLocks noChangeAspect="1"/>
          </p:cNvPicPr>
          <p:nvPr>
            <a:audioFile r:link="rId2"/>
            <p:extLst>
              <p:ext uri="{DAA4B4D4-6D71-4841-9C94-3DE7FCFB9230}">
                <p14:media xmlns:p14="http://schemas.microsoft.com/office/powerpoint/2010/main" r:embed="rId1"/>
              </p:ext>
            </p:extLst>
          </p:nvPr>
        </p:nvPicPr>
        <p:blipFill>
          <a:blip r:embed="rId7">
            <a:biLevel thresh="75000"/>
          </a:blip>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238165939"/>
      </p:ext>
    </p:extLst>
  </p:cSld>
  <p:clrMapOvr>
    <a:masterClrMapping/>
  </p:clrMapOvr>
  <mc:AlternateContent xmlns:mc="http://schemas.openxmlformats.org/markup-compatibility/2006" xmlns:p14="http://schemas.microsoft.com/office/powerpoint/2010/main">
    <mc:Choice Requires="p14">
      <p:transition spd="slow" p14:dur="2000" advTm="46263"/>
    </mc:Choice>
    <mc:Fallback xmlns="">
      <p:transition spd="slow" advTm="462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3"/>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AB671A-E451-8D5D-F464-A43F0A10088D}"/>
              </a:ext>
            </a:extLst>
          </p:cNvPr>
          <p:cNvSpPr>
            <a:spLocks noGrp="1"/>
          </p:cNvSpPr>
          <p:nvPr>
            <p:ph type="title"/>
          </p:nvPr>
        </p:nvSpPr>
        <p:spPr>
          <a:xfrm>
            <a:off x="838200" y="365125"/>
            <a:ext cx="6513576" cy="1325563"/>
          </a:xfrm>
        </p:spPr>
        <p:txBody>
          <a:bodyPr/>
          <a:lstStyle/>
          <a:p>
            <a:r>
              <a:rPr lang="en-US" b="1" dirty="0">
                <a:latin typeface="Arial" panose="020B0604020202020204" pitchFamily="34" charset="0"/>
                <a:cs typeface="Arial" panose="020B0604020202020204" pitchFamily="34" charset="0"/>
              </a:rPr>
              <a:t>Demographics of Fictional Patient</a:t>
            </a:r>
            <a:endParaRPr lang="en-GB" b="1" dirty="0">
              <a:latin typeface="Arial" panose="020B0604020202020204" pitchFamily="34" charset="0"/>
              <a:cs typeface="Arial" panose="020B0604020202020204" pitchFamily="34" charset="0"/>
            </a:endParaRPr>
          </a:p>
        </p:txBody>
      </p:sp>
      <p:graphicFrame>
        <p:nvGraphicFramePr>
          <p:cNvPr id="5" name="Content Placeholder 2">
            <a:extLst>
              <a:ext uri="{FF2B5EF4-FFF2-40B4-BE49-F238E27FC236}">
                <a16:creationId xmlns:a16="http://schemas.microsoft.com/office/drawing/2014/main" id="{E86D8422-F783-B684-60E8-CD4DAD63ACE1}"/>
              </a:ext>
            </a:extLst>
          </p:cNvPr>
          <p:cNvGraphicFramePr>
            <a:graphicFrameLocks noGrp="1"/>
          </p:cNvGraphicFramePr>
          <p:nvPr>
            <p:ph idx="1"/>
            <p:extLst>
              <p:ext uri="{D42A27DB-BD31-4B8C-83A1-F6EECF244321}">
                <p14:modId xmlns:p14="http://schemas.microsoft.com/office/powerpoint/2010/main" val="356325980"/>
              </p:ext>
            </p:extLst>
          </p:nvPr>
        </p:nvGraphicFramePr>
        <p:xfrm>
          <a:off x="838200" y="1825624"/>
          <a:ext cx="10984832" cy="417412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13" name="Audio 12">
            <a:hlinkClick r:id="" action="ppaction://media"/>
            <a:extLst>
              <a:ext uri="{FF2B5EF4-FFF2-40B4-BE49-F238E27FC236}">
                <a16:creationId xmlns:a16="http://schemas.microsoft.com/office/drawing/2014/main" id="{9A8D805D-6EEC-E050-50D2-10FB651B2EA6}"/>
              </a:ext>
            </a:extLst>
          </p:cNvPr>
          <p:cNvPicPr>
            <a:picLocks noChangeAspect="1"/>
          </p:cNvPicPr>
          <p:nvPr>
            <a:audioFile r:link="rId2"/>
            <p:extLst>
              <p:ext uri="{DAA4B4D4-6D71-4841-9C94-3DE7FCFB9230}">
                <p14:media xmlns:p14="http://schemas.microsoft.com/office/powerpoint/2010/main" r:embed="rId1"/>
              </p:ext>
            </p:extLst>
          </p:nvPr>
        </p:nvPicPr>
        <p:blipFill>
          <a:blip r:embed="rId10">
            <a:biLevel thresh="75000"/>
          </a:blip>
          <a:srcRect l="-118750" t="-118750" r="-118750" b="-118750"/>
          <a:stretch>
            <a:fillRect/>
          </a:stretch>
        </p:blipFill>
        <p:spPr>
          <a:xfrm>
            <a:off x="10052304" y="4718304"/>
            <a:ext cx="2057400" cy="2057400"/>
          </a:xfrm>
          <a:prstGeom prst="ellipse">
            <a:avLst/>
          </a:prstGeom>
        </p:spPr>
      </p:pic>
      <p:pic>
        <p:nvPicPr>
          <p:cNvPr id="17" name="Picture 16">
            <a:extLst>
              <a:ext uri="{FF2B5EF4-FFF2-40B4-BE49-F238E27FC236}">
                <a16:creationId xmlns:a16="http://schemas.microsoft.com/office/drawing/2014/main" id="{B49CE356-F763-63E9-5B6C-2573127B5751}"/>
              </a:ext>
            </a:extLst>
          </p:cNvPr>
          <p:cNvPicPr>
            <a:picLocks noChangeAspect="1"/>
          </p:cNvPicPr>
          <p:nvPr/>
        </p:nvPicPr>
        <p:blipFill>
          <a:blip r:embed="rId11"/>
          <a:stretch>
            <a:fillRect/>
          </a:stretch>
        </p:blipFill>
        <p:spPr>
          <a:xfrm>
            <a:off x="7351776" y="90488"/>
            <a:ext cx="4757928" cy="2591773"/>
          </a:xfrm>
          <a:prstGeom prst="rect">
            <a:avLst/>
          </a:prstGeom>
        </p:spPr>
      </p:pic>
    </p:spTree>
    <p:extLst>
      <p:ext uri="{BB962C8B-B14F-4D97-AF65-F5344CB8AC3E}">
        <p14:creationId xmlns:p14="http://schemas.microsoft.com/office/powerpoint/2010/main" val="2754045282"/>
      </p:ext>
    </p:extLst>
  </p:cSld>
  <p:clrMapOvr>
    <a:masterClrMapping/>
  </p:clrMapOvr>
  <mc:AlternateContent xmlns:mc="http://schemas.openxmlformats.org/markup-compatibility/2006" xmlns:p14="http://schemas.microsoft.com/office/powerpoint/2010/main">
    <mc:Choice Requires="p14">
      <p:transition spd="slow" p14:dur="2000" advTm="60959"/>
    </mc:Choice>
    <mc:Fallback xmlns="">
      <p:transition spd="slow" advTm="609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AD96FDFD-4E42-4A06-B8B5-768A1DB9C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ADE3D6-7906-D1E3-337A-52440CB68727}"/>
              </a:ext>
            </a:extLst>
          </p:cNvPr>
          <p:cNvSpPr>
            <a:spLocks noGrp="1"/>
          </p:cNvSpPr>
          <p:nvPr>
            <p:ph type="title"/>
          </p:nvPr>
        </p:nvSpPr>
        <p:spPr>
          <a:xfrm>
            <a:off x="909033" y="461112"/>
            <a:ext cx="6825095" cy="1508561"/>
          </a:xfrm>
        </p:spPr>
        <p:txBody>
          <a:bodyPr anchor="b">
            <a:normAutofit/>
          </a:bodyPr>
          <a:lstStyle/>
          <a:p>
            <a:r>
              <a:rPr lang="en-US" b="1" dirty="0">
                <a:latin typeface="Arial" panose="020B0604020202020204" pitchFamily="34" charset="0"/>
                <a:cs typeface="Arial" panose="020B0604020202020204" pitchFamily="34" charset="0"/>
              </a:rPr>
              <a:t>Main Risk Factors for the Patient</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7EC8F5F7-419B-F249-3804-8BA0448DCFD6}"/>
              </a:ext>
            </a:extLst>
          </p:cNvPr>
          <p:cNvSpPr>
            <a:spLocks noGrp="1"/>
          </p:cNvSpPr>
          <p:nvPr>
            <p:ph idx="1"/>
          </p:nvPr>
        </p:nvSpPr>
        <p:spPr>
          <a:xfrm>
            <a:off x="821262" y="1969673"/>
            <a:ext cx="4916085" cy="3465568"/>
          </a:xfrm>
        </p:spPr>
        <p:txBody>
          <a:bodyPr>
            <a:noAutofit/>
          </a:bodyPr>
          <a:lstStyle/>
          <a:p>
            <a:pPr marL="0" indent="0">
              <a:buNone/>
            </a:pPr>
            <a:r>
              <a:rPr lang="en-GB" sz="2000" dirty="0">
                <a:latin typeface="Arial" panose="020B0604020202020204" pitchFamily="34" charset="0"/>
                <a:cs typeface="Arial" panose="020B0604020202020204" pitchFamily="34" charset="0"/>
              </a:rPr>
              <a:t>Smoking: main cause of 70–80% of lung cancer cases (CRUK, 2023).</a:t>
            </a:r>
          </a:p>
          <a:p>
            <a:pPr marL="0" indent="0">
              <a:buNone/>
            </a:pPr>
            <a:r>
              <a:rPr lang="en-GB" sz="2000" dirty="0">
                <a:latin typeface="Arial" panose="020B0604020202020204" pitchFamily="34" charset="0"/>
                <a:cs typeface="Arial" panose="020B0604020202020204" pitchFamily="34" charset="0"/>
              </a:rPr>
              <a:t>Age: risk increases significantly after 65 years.</a:t>
            </a:r>
          </a:p>
          <a:p>
            <a:pPr marL="0" indent="0">
              <a:buNone/>
            </a:pPr>
            <a:r>
              <a:rPr lang="en-GB" sz="2000" dirty="0">
                <a:latin typeface="Arial" panose="020B0604020202020204" pitchFamily="34" charset="0"/>
                <a:cs typeface="Arial" panose="020B0604020202020204" pitchFamily="34" charset="0"/>
              </a:rPr>
              <a:t>COPD: </a:t>
            </a:r>
            <a:r>
              <a:rPr lang="en-US" sz="2000" dirty="0">
                <a:latin typeface="Arial" panose="020B0604020202020204" pitchFamily="34" charset="0"/>
                <a:cs typeface="Arial" panose="020B0604020202020204" pitchFamily="34" charset="0"/>
              </a:rPr>
              <a:t>Chronic inflammation and repeated damage to the lung tissue in COPD can cause cellular changes that increase the risk of developing lung cancer </a:t>
            </a:r>
            <a:r>
              <a:rPr lang="en-GB" sz="2000" dirty="0">
                <a:latin typeface="Arial" panose="020B0604020202020204" pitchFamily="34" charset="0"/>
                <a:cs typeface="Arial" panose="020B0604020202020204" pitchFamily="34" charset="0"/>
              </a:rPr>
              <a:t>(BMJ, 2020).</a:t>
            </a:r>
          </a:p>
          <a:p>
            <a:pPr marL="0" indent="0">
              <a:buNone/>
            </a:pPr>
            <a:r>
              <a:rPr lang="en-US" sz="2000" dirty="0">
                <a:latin typeface="Arial" panose="020B0604020202020204" pitchFamily="34" charset="0"/>
                <a:cs typeface="Arial" panose="020B0604020202020204" pitchFamily="34" charset="0"/>
              </a:rPr>
              <a:t>Occupational exposure: His past work in construction likely increased his exposure to dust and diesel fumes, which are known to damage lung tissue over time (NICE, 2019).</a:t>
            </a:r>
            <a:endParaRPr lang="en-GB" sz="20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7F5BDBAA-E3F5-8E7B-5239-D9F677C3DD7B}"/>
              </a:ext>
            </a:extLst>
          </p:cNvPr>
          <p:cNvPicPr>
            <a:picLocks noChangeAspect="1"/>
          </p:cNvPicPr>
          <p:nvPr/>
        </p:nvPicPr>
        <p:blipFill>
          <a:blip r:embed="rId5"/>
          <a:srcRect l="5247" r="15995" b="-1"/>
          <a:stretch>
            <a:fillRect/>
          </a:stretch>
        </p:blipFill>
        <p:spPr>
          <a:xfrm>
            <a:off x="8452968" y="3681465"/>
            <a:ext cx="3747932" cy="3176541"/>
          </a:xfrm>
          <a:custGeom>
            <a:avLst/>
            <a:gdLst/>
            <a:ahLst/>
            <a:cxnLst/>
            <a:rect l="l" t="t" r="r" b="b"/>
            <a:pathLst>
              <a:path w="3747932" h="3176541">
                <a:moveTo>
                  <a:pt x="3239865" y="21"/>
                </a:moveTo>
                <a:cubicBezTo>
                  <a:pt x="3261821" y="112"/>
                  <a:pt x="3278837" y="498"/>
                  <a:pt x="3290337" y="938"/>
                </a:cubicBezTo>
                <a:cubicBezTo>
                  <a:pt x="3401766" y="5376"/>
                  <a:pt x="3510165" y="23128"/>
                  <a:pt x="3616543" y="49449"/>
                </a:cubicBezTo>
                <a:lnTo>
                  <a:pt x="3747932" y="87091"/>
                </a:lnTo>
                <a:lnTo>
                  <a:pt x="3747932" y="3176541"/>
                </a:lnTo>
                <a:lnTo>
                  <a:pt x="401358" y="3176541"/>
                </a:lnTo>
                <a:lnTo>
                  <a:pt x="398780" y="3136258"/>
                </a:lnTo>
                <a:cubicBezTo>
                  <a:pt x="400956" y="3079023"/>
                  <a:pt x="437945" y="3052703"/>
                  <a:pt x="483325" y="3030665"/>
                </a:cubicBezTo>
                <a:cubicBezTo>
                  <a:pt x="498866" y="3023015"/>
                  <a:pt x="520932" y="3023320"/>
                  <a:pt x="526840" y="2999447"/>
                </a:cubicBezTo>
                <a:cubicBezTo>
                  <a:pt x="501352" y="2976798"/>
                  <a:pt x="470270" y="2995161"/>
                  <a:pt x="442916" y="2988735"/>
                </a:cubicBezTo>
                <a:cubicBezTo>
                  <a:pt x="420228" y="2983533"/>
                  <a:pt x="382618" y="2986286"/>
                  <a:pt x="413701" y="2944662"/>
                </a:cubicBezTo>
                <a:cubicBezTo>
                  <a:pt x="422716" y="2932726"/>
                  <a:pt x="412147" y="2923542"/>
                  <a:pt x="400645" y="2922625"/>
                </a:cubicBezTo>
                <a:cubicBezTo>
                  <a:pt x="308644" y="2913137"/>
                  <a:pt x="350915" y="2828968"/>
                  <a:pt x="321386" y="2784590"/>
                </a:cubicBezTo>
                <a:cubicBezTo>
                  <a:pt x="313307" y="2772348"/>
                  <a:pt x="322010" y="2751230"/>
                  <a:pt x="334753" y="2746027"/>
                </a:cubicBezTo>
                <a:cubicBezTo>
                  <a:pt x="416187" y="2711746"/>
                  <a:pt x="427377" y="2630027"/>
                  <a:pt x="466852" y="2559632"/>
                </a:cubicBezTo>
                <a:cubicBezTo>
                  <a:pt x="423957" y="2531782"/>
                  <a:pt x="372673" y="2525661"/>
                  <a:pt x="326361" y="2507602"/>
                </a:cubicBezTo>
                <a:cubicBezTo>
                  <a:pt x="278183" y="2488626"/>
                  <a:pt x="278183" y="2474547"/>
                  <a:pt x="317968" y="2419457"/>
                </a:cubicBezTo>
                <a:cubicBezTo>
                  <a:pt x="214465" y="2407519"/>
                  <a:pt x="214465" y="2407519"/>
                  <a:pt x="246479" y="2320903"/>
                </a:cubicBezTo>
                <a:cubicBezTo>
                  <a:pt x="159758" y="2312945"/>
                  <a:pt x="102570" y="2271933"/>
                  <a:pt x="89205" y="2182255"/>
                </a:cubicBezTo>
                <a:cubicBezTo>
                  <a:pt x="82677" y="2138795"/>
                  <a:pt x="43514" y="2118290"/>
                  <a:pt x="0" y="2089213"/>
                </a:cubicBezTo>
                <a:cubicBezTo>
                  <a:pt x="54081" y="2061053"/>
                  <a:pt x="90759" y="2002290"/>
                  <a:pt x="153855" y="2064423"/>
                </a:cubicBezTo>
                <a:cubicBezTo>
                  <a:pt x="176855" y="2087070"/>
                  <a:pt x="174683" y="2058300"/>
                  <a:pt x="177788" y="2050037"/>
                </a:cubicBezTo>
                <a:cubicBezTo>
                  <a:pt x="185247" y="2029838"/>
                  <a:pt x="169707" y="2016369"/>
                  <a:pt x="159450" y="2001067"/>
                </a:cubicBezTo>
                <a:cubicBezTo>
                  <a:pt x="149504" y="1985763"/>
                  <a:pt x="137691" y="1969543"/>
                  <a:pt x="134895" y="1952400"/>
                </a:cubicBezTo>
                <a:cubicBezTo>
                  <a:pt x="133031" y="1940465"/>
                  <a:pt x="142044" y="1923021"/>
                  <a:pt x="151990" y="1914144"/>
                </a:cubicBezTo>
                <a:cubicBezTo>
                  <a:pt x="204209" y="1867316"/>
                  <a:pt x="173127" y="1762030"/>
                  <a:pt x="271969" y="1748562"/>
                </a:cubicBezTo>
                <a:cubicBezTo>
                  <a:pt x="316415" y="1742443"/>
                  <a:pt x="337860" y="1703878"/>
                  <a:pt x="370497" y="1682760"/>
                </a:cubicBezTo>
                <a:cubicBezTo>
                  <a:pt x="483946" y="1608999"/>
                  <a:pt x="559787" y="1514119"/>
                  <a:pt x="594908" y="1383735"/>
                </a:cubicBezTo>
                <a:cubicBezTo>
                  <a:pt x="604543" y="1347620"/>
                  <a:pt x="641532" y="1318542"/>
                  <a:pt x="665465" y="1286713"/>
                </a:cubicBezTo>
                <a:cubicBezTo>
                  <a:pt x="653963" y="1263452"/>
                  <a:pt x="591178" y="1313647"/>
                  <a:pt x="613246" y="1252435"/>
                </a:cubicBezTo>
                <a:cubicBezTo>
                  <a:pt x="630030" y="1206524"/>
                  <a:pt x="672925" y="1178060"/>
                  <a:pt x="713332" y="1150820"/>
                </a:cubicBezTo>
                <a:cubicBezTo>
                  <a:pt x="759333" y="1119908"/>
                  <a:pt x="810307" y="1095117"/>
                  <a:pt x="831133" y="1037883"/>
                </a:cubicBezTo>
                <a:cubicBezTo>
                  <a:pt x="835485" y="1025640"/>
                  <a:pt x="849470" y="1012785"/>
                  <a:pt x="861903" y="1007887"/>
                </a:cubicBezTo>
                <a:cubicBezTo>
                  <a:pt x="1469751" y="63584"/>
                  <a:pt x="2910527" y="-1353"/>
                  <a:pt x="3239865" y="21"/>
                </a:cubicBezTo>
                <a:close/>
              </a:path>
            </a:pathLst>
          </a:custGeom>
        </p:spPr>
      </p:pic>
      <p:pic>
        <p:nvPicPr>
          <p:cNvPr id="6" name="Picture 5">
            <a:extLst>
              <a:ext uri="{FF2B5EF4-FFF2-40B4-BE49-F238E27FC236}">
                <a16:creationId xmlns:a16="http://schemas.microsoft.com/office/drawing/2014/main" id="{E71273BC-B679-29AC-182F-240FC6A161BC}"/>
              </a:ext>
            </a:extLst>
          </p:cNvPr>
          <p:cNvPicPr>
            <a:picLocks noChangeAspect="1"/>
          </p:cNvPicPr>
          <p:nvPr/>
        </p:nvPicPr>
        <p:blipFill>
          <a:blip r:embed="rId6"/>
          <a:srcRect l="19782" r="13813" b="2"/>
          <a:stretch>
            <a:fillRect/>
          </a:stretch>
        </p:blipFill>
        <p:spPr>
          <a:xfrm>
            <a:off x="6004945" y="2430784"/>
            <a:ext cx="3458367" cy="3476265"/>
          </a:xfrm>
          <a:custGeom>
            <a:avLst/>
            <a:gdLst/>
            <a:ahLst/>
            <a:cxnLst/>
            <a:rect l="l" t="t" r="r" b="b"/>
            <a:pathLst>
              <a:path w="3458367" h="3476265">
                <a:moveTo>
                  <a:pt x="549716" y="15"/>
                </a:moveTo>
                <a:cubicBezTo>
                  <a:pt x="557611" y="271"/>
                  <a:pt x="565778" y="3856"/>
                  <a:pt x="573176" y="4995"/>
                </a:cubicBezTo>
                <a:cubicBezTo>
                  <a:pt x="736504" y="30493"/>
                  <a:pt x="899830" y="58040"/>
                  <a:pt x="1063336" y="82398"/>
                </a:cubicBezTo>
                <a:cubicBezTo>
                  <a:pt x="1216195" y="105163"/>
                  <a:pt x="1370136" y="110398"/>
                  <a:pt x="1523717" y="122237"/>
                </a:cubicBezTo>
                <a:cubicBezTo>
                  <a:pt x="1709602" y="136580"/>
                  <a:pt x="1895127" y="156841"/>
                  <a:pt x="2079929" y="188711"/>
                </a:cubicBezTo>
                <a:cubicBezTo>
                  <a:pt x="2208244" y="211023"/>
                  <a:pt x="2337823" y="226502"/>
                  <a:pt x="2467943" y="208745"/>
                </a:cubicBezTo>
                <a:cubicBezTo>
                  <a:pt x="2474439" y="207834"/>
                  <a:pt x="2481839" y="204876"/>
                  <a:pt x="2487253" y="207834"/>
                </a:cubicBezTo>
                <a:cubicBezTo>
                  <a:pt x="2550419" y="241073"/>
                  <a:pt x="2619357" y="217168"/>
                  <a:pt x="2684869" y="238113"/>
                </a:cubicBezTo>
                <a:cubicBezTo>
                  <a:pt x="2668085" y="318930"/>
                  <a:pt x="2596077" y="312327"/>
                  <a:pt x="2555471" y="368331"/>
                </a:cubicBezTo>
                <a:cubicBezTo>
                  <a:pt x="2621704" y="390639"/>
                  <a:pt x="2681259" y="413178"/>
                  <a:pt x="2741717" y="430023"/>
                </a:cubicBezTo>
                <a:cubicBezTo>
                  <a:pt x="2805785" y="447780"/>
                  <a:pt x="2860106" y="495816"/>
                  <a:pt x="2922728" y="517216"/>
                </a:cubicBezTo>
                <a:cubicBezTo>
                  <a:pt x="2936085" y="521769"/>
                  <a:pt x="2952146" y="537704"/>
                  <a:pt x="2956838" y="553184"/>
                </a:cubicBezTo>
                <a:cubicBezTo>
                  <a:pt x="2971997" y="603269"/>
                  <a:pt x="3274647" y="743732"/>
                  <a:pt x="3238914" y="788350"/>
                </a:cubicBezTo>
                <a:cubicBezTo>
                  <a:pt x="3224116" y="806791"/>
                  <a:pt x="3204986" y="819994"/>
                  <a:pt x="3184953" y="838207"/>
                </a:cubicBezTo>
                <a:cubicBezTo>
                  <a:pt x="3215093" y="872582"/>
                  <a:pt x="3249020" y="887608"/>
                  <a:pt x="3285115" y="897852"/>
                </a:cubicBezTo>
                <a:cubicBezTo>
                  <a:pt x="3295944" y="901039"/>
                  <a:pt x="3306591" y="907413"/>
                  <a:pt x="3307674" y="922894"/>
                </a:cubicBezTo>
                <a:cubicBezTo>
                  <a:pt x="3308757" y="939056"/>
                  <a:pt x="3297748" y="945429"/>
                  <a:pt x="3288544" y="952944"/>
                </a:cubicBezTo>
                <a:cubicBezTo>
                  <a:pt x="3275731" y="963415"/>
                  <a:pt x="3263278" y="972523"/>
                  <a:pt x="3247036" y="973888"/>
                </a:cubicBezTo>
                <a:cubicBezTo>
                  <a:pt x="3220325" y="975937"/>
                  <a:pt x="3207513" y="1005076"/>
                  <a:pt x="3191993" y="1026930"/>
                </a:cubicBezTo>
                <a:cubicBezTo>
                  <a:pt x="3183330" y="1039224"/>
                  <a:pt x="3178998" y="1064037"/>
                  <a:pt x="3194157" y="1068363"/>
                </a:cubicBezTo>
                <a:cubicBezTo>
                  <a:pt x="3230613" y="1078837"/>
                  <a:pt x="3227725" y="1109114"/>
                  <a:pt x="3226824" y="1143489"/>
                </a:cubicBezTo>
                <a:cubicBezTo>
                  <a:pt x="3225560" y="1186061"/>
                  <a:pt x="3204083" y="1205638"/>
                  <a:pt x="3177734" y="1222030"/>
                </a:cubicBezTo>
                <a:cubicBezTo>
                  <a:pt x="3168711" y="1227720"/>
                  <a:pt x="3155898" y="1227493"/>
                  <a:pt x="3152469" y="1245250"/>
                </a:cubicBezTo>
                <a:cubicBezTo>
                  <a:pt x="3167267" y="1262097"/>
                  <a:pt x="3185314" y="1248439"/>
                  <a:pt x="3201197" y="1253218"/>
                </a:cubicBezTo>
                <a:cubicBezTo>
                  <a:pt x="3214370" y="1257088"/>
                  <a:pt x="3236208" y="1255040"/>
                  <a:pt x="3218160" y="1286000"/>
                </a:cubicBezTo>
                <a:cubicBezTo>
                  <a:pt x="3212926" y="1294878"/>
                  <a:pt x="3219062" y="1301709"/>
                  <a:pt x="3225741" y="1302392"/>
                </a:cubicBezTo>
                <a:cubicBezTo>
                  <a:pt x="3279159" y="1309449"/>
                  <a:pt x="3254615" y="1372054"/>
                  <a:pt x="3271761" y="1405063"/>
                </a:cubicBezTo>
                <a:cubicBezTo>
                  <a:pt x="3276452" y="1414169"/>
                  <a:pt x="3271399" y="1429877"/>
                  <a:pt x="3263999" y="1433747"/>
                </a:cubicBezTo>
                <a:cubicBezTo>
                  <a:pt x="3216716" y="1459245"/>
                  <a:pt x="3210220" y="1520028"/>
                  <a:pt x="3187299" y="1572389"/>
                </a:cubicBezTo>
                <a:cubicBezTo>
                  <a:pt x="3212205" y="1593104"/>
                  <a:pt x="3241982" y="1597657"/>
                  <a:pt x="3268872" y="1611089"/>
                </a:cubicBezTo>
                <a:cubicBezTo>
                  <a:pt x="3296846" y="1625204"/>
                  <a:pt x="3296846" y="1635676"/>
                  <a:pt x="3273746" y="1676653"/>
                </a:cubicBezTo>
                <a:cubicBezTo>
                  <a:pt x="3333842" y="1685532"/>
                  <a:pt x="3333842" y="1685532"/>
                  <a:pt x="3315254" y="1749957"/>
                </a:cubicBezTo>
                <a:cubicBezTo>
                  <a:pt x="3365607" y="1755877"/>
                  <a:pt x="3398812" y="1786382"/>
                  <a:pt x="3406572" y="1853085"/>
                </a:cubicBezTo>
                <a:cubicBezTo>
                  <a:pt x="3410362" y="1885411"/>
                  <a:pt x="3433101" y="1900663"/>
                  <a:pt x="3458367" y="1922291"/>
                </a:cubicBezTo>
                <a:cubicBezTo>
                  <a:pt x="3426966" y="1943236"/>
                  <a:pt x="3405669" y="1986945"/>
                  <a:pt x="3369034" y="1940730"/>
                </a:cubicBezTo>
                <a:cubicBezTo>
                  <a:pt x="3355680" y="1923885"/>
                  <a:pt x="3356941" y="1945284"/>
                  <a:pt x="3355138" y="1951430"/>
                </a:cubicBezTo>
                <a:cubicBezTo>
                  <a:pt x="3350807" y="1966455"/>
                  <a:pt x="3359830" y="1976472"/>
                  <a:pt x="3365786" y="1987854"/>
                </a:cubicBezTo>
                <a:cubicBezTo>
                  <a:pt x="3371561" y="1999237"/>
                  <a:pt x="3378420" y="2011302"/>
                  <a:pt x="3380043" y="2024054"/>
                </a:cubicBezTo>
                <a:cubicBezTo>
                  <a:pt x="3381125" y="2032931"/>
                  <a:pt x="3375892" y="2045905"/>
                  <a:pt x="3370117" y="2052509"/>
                </a:cubicBezTo>
                <a:cubicBezTo>
                  <a:pt x="3339797" y="2087340"/>
                  <a:pt x="3357844" y="2165652"/>
                  <a:pt x="3300454" y="2175670"/>
                </a:cubicBezTo>
                <a:cubicBezTo>
                  <a:pt x="3274647" y="2180221"/>
                  <a:pt x="3262195" y="2208906"/>
                  <a:pt x="3243246" y="2224614"/>
                </a:cubicBezTo>
                <a:cubicBezTo>
                  <a:pt x="3177374" y="2279478"/>
                  <a:pt x="3133338" y="2350051"/>
                  <a:pt x="3112946" y="2447031"/>
                </a:cubicBezTo>
                <a:cubicBezTo>
                  <a:pt x="3107352" y="2473894"/>
                  <a:pt x="3085875" y="2495522"/>
                  <a:pt x="3071979" y="2519197"/>
                </a:cubicBezTo>
                <a:cubicBezTo>
                  <a:pt x="3078657" y="2536499"/>
                  <a:pt x="3115112" y="2499164"/>
                  <a:pt x="3102298" y="2544694"/>
                </a:cubicBezTo>
                <a:cubicBezTo>
                  <a:pt x="3092553" y="2578843"/>
                  <a:pt x="3067647" y="2600014"/>
                  <a:pt x="3044185" y="2620276"/>
                </a:cubicBezTo>
                <a:cubicBezTo>
                  <a:pt x="3017476" y="2643268"/>
                  <a:pt x="2987879" y="2661708"/>
                  <a:pt x="2975787" y="2704279"/>
                </a:cubicBezTo>
                <a:cubicBezTo>
                  <a:pt x="2973260" y="2713386"/>
                  <a:pt x="2965140" y="2722947"/>
                  <a:pt x="2957921" y="2726591"/>
                </a:cubicBezTo>
                <a:cubicBezTo>
                  <a:pt x="2581458" y="3475797"/>
                  <a:pt x="1654740" y="3480805"/>
                  <a:pt x="1547901" y="3475568"/>
                </a:cubicBezTo>
                <a:cubicBezTo>
                  <a:pt x="1418503" y="3468966"/>
                  <a:pt x="1296143" y="3422753"/>
                  <a:pt x="1176132" y="3365156"/>
                </a:cubicBezTo>
                <a:cubicBezTo>
                  <a:pt x="1125418" y="3340797"/>
                  <a:pt x="1078316" y="3306195"/>
                  <a:pt x="1029045" y="3279332"/>
                </a:cubicBezTo>
                <a:cubicBezTo>
                  <a:pt x="961009" y="3242223"/>
                  <a:pt x="908492" y="3171424"/>
                  <a:pt x="840634" y="3141601"/>
                </a:cubicBezTo>
                <a:cubicBezTo>
                  <a:pt x="770793" y="3110867"/>
                  <a:pt x="711057" y="3054638"/>
                  <a:pt x="639229" y="3030734"/>
                </a:cubicBezTo>
                <a:cubicBezTo>
                  <a:pt x="601330" y="3017985"/>
                  <a:pt x="564695" y="2994993"/>
                  <a:pt x="570649" y="2929200"/>
                </a:cubicBezTo>
                <a:cubicBezTo>
                  <a:pt x="572274" y="2910532"/>
                  <a:pt x="562349" y="2895282"/>
                  <a:pt x="546647" y="2900745"/>
                </a:cubicBezTo>
                <a:cubicBezTo>
                  <a:pt x="516690" y="2910989"/>
                  <a:pt x="503154" y="2883898"/>
                  <a:pt x="486550" y="2863636"/>
                </a:cubicBezTo>
                <a:cubicBezTo>
                  <a:pt x="456953" y="2827667"/>
                  <a:pt x="428801" y="2789422"/>
                  <a:pt x="381697" y="2783503"/>
                </a:cubicBezTo>
                <a:cubicBezTo>
                  <a:pt x="390720" y="2755272"/>
                  <a:pt x="406060" y="2759371"/>
                  <a:pt x="420137" y="2765290"/>
                </a:cubicBezTo>
                <a:cubicBezTo>
                  <a:pt x="457133" y="2780772"/>
                  <a:pt x="493769" y="2798300"/>
                  <a:pt x="530765" y="2813781"/>
                </a:cubicBezTo>
                <a:cubicBezTo>
                  <a:pt x="554948" y="2823799"/>
                  <a:pt x="578952" y="2837912"/>
                  <a:pt x="611257" y="2826755"/>
                </a:cubicBezTo>
                <a:cubicBezTo>
                  <a:pt x="583463" y="2769843"/>
                  <a:pt x="536180" y="2759598"/>
                  <a:pt x="497920" y="2742071"/>
                </a:cubicBezTo>
                <a:cubicBezTo>
                  <a:pt x="450096" y="2719988"/>
                  <a:pt x="421942" y="2678326"/>
                  <a:pt x="388193" y="2631885"/>
                </a:cubicBezTo>
                <a:cubicBezTo>
                  <a:pt x="423386" y="2620730"/>
                  <a:pt x="445223" y="2654879"/>
                  <a:pt x="472834" y="2653056"/>
                </a:cubicBezTo>
                <a:cubicBezTo>
                  <a:pt x="474279" y="2647140"/>
                  <a:pt x="476804" y="2638488"/>
                  <a:pt x="476444" y="2638259"/>
                </a:cubicBezTo>
                <a:cubicBezTo>
                  <a:pt x="431326" y="2612763"/>
                  <a:pt x="410211" y="2564956"/>
                  <a:pt x="403173" y="2507131"/>
                </a:cubicBezTo>
                <a:cubicBezTo>
                  <a:pt x="399563" y="2477310"/>
                  <a:pt x="383140" y="2467976"/>
                  <a:pt x="366897" y="2454316"/>
                </a:cubicBezTo>
                <a:cubicBezTo>
                  <a:pt x="310230" y="2405826"/>
                  <a:pt x="250314" y="2361890"/>
                  <a:pt x="203752" y="2295188"/>
                </a:cubicBezTo>
                <a:cubicBezTo>
                  <a:pt x="257532" y="2304066"/>
                  <a:pt x="300665" y="2347547"/>
                  <a:pt x="358597" y="2366215"/>
                </a:cubicBezTo>
                <a:cubicBezTo>
                  <a:pt x="312577" y="2292910"/>
                  <a:pt x="253020" y="2255803"/>
                  <a:pt x="198698" y="2211409"/>
                </a:cubicBezTo>
                <a:cubicBezTo>
                  <a:pt x="173974" y="2191149"/>
                  <a:pt x="151055" y="2165197"/>
                  <a:pt x="121097" y="2154269"/>
                </a:cubicBezTo>
                <a:cubicBezTo>
                  <a:pt x="110448" y="2150400"/>
                  <a:pt x="92943" y="2142204"/>
                  <a:pt x="101425" y="2120577"/>
                </a:cubicBezTo>
                <a:cubicBezTo>
                  <a:pt x="108643" y="2102593"/>
                  <a:pt x="122900" y="2108055"/>
                  <a:pt x="135895" y="2113292"/>
                </a:cubicBezTo>
                <a:cubicBezTo>
                  <a:pt x="167116" y="2126269"/>
                  <a:pt x="199421" y="2126495"/>
                  <a:pt x="241652" y="2126269"/>
                </a:cubicBezTo>
                <a:cubicBezTo>
                  <a:pt x="206279" y="2066851"/>
                  <a:pt x="141489" y="2084608"/>
                  <a:pt x="111170" y="2022231"/>
                </a:cubicBezTo>
                <a:cubicBezTo>
                  <a:pt x="149069" y="2011302"/>
                  <a:pt x="178305" y="2033841"/>
                  <a:pt x="208987" y="2038166"/>
                </a:cubicBezTo>
                <a:cubicBezTo>
                  <a:pt x="236777" y="2042036"/>
                  <a:pt x="243636" y="2031565"/>
                  <a:pt x="237139" y="1997188"/>
                </a:cubicBezTo>
                <a:cubicBezTo>
                  <a:pt x="227034" y="1943690"/>
                  <a:pt x="242193" y="1916371"/>
                  <a:pt x="282618" y="1930941"/>
                </a:cubicBezTo>
                <a:cubicBezTo>
                  <a:pt x="320155" y="1944601"/>
                  <a:pt x="324125" y="1924568"/>
                  <a:pt x="314019" y="1894062"/>
                </a:cubicBezTo>
                <a:cubicBezTo>
                  <a:pt x="299582" y="1849671"/>
                  <a:pt x="316004" y="1815295"/>
                  <a:pt x="327194" y="1777960"/>
                </a:cubicBezTo>
                <a:cubicBezTo>
                  <a:pt x="344339" y="1721045"/>
                  <a:pt x="337121" y="1693272"/>
                  <a:pt x="300123" y="1650929"/>
                </a:cubicBezTo>
                <a:cubicBezTo>
                  <a:pt x="279370" y="1627251"/>
                  <a:pt x="256992" y="1607219"/>
                  <a:pt x="226852" y="1586731"/>
                </a:cubicBezTo>
                <a:cubicBezTo>
                  <a:pt x="296334" y="1575576"/>
                  <a:pt x="223423" y="1538013"/>
                  <a:pt x="247968" y="1514564"/>
                </a:cubicBezTo>
                <a:cubicBezTo>
                  <a:pt x="297056" y="1505003"/>
                  <a:pt x="337121" y="1579673"/>
                  <a:pt x="403895" y="1558274"/>
                </a:cubicBezTo>
                <a:cubicBezTo>
                  <a:pt x="321420" y="1493619"/>
                  <a:pt x="230281" y="1472448"/>
                  <a:pt x="170546" y="1386396"/>
                </a:cubicBezTo>
                <a:cubicBezTo>
                  <a:pt x="184261" y="1366817"/>
                  <a:pt x="197977" y="1385030"/>
                  <a:pt x="209707" y="1377746"/>
                </a:cubicBezTo>
                <a:cubicBezTo>
                  <a:pt x="209346" y="1373192"/>
                  <a:pt x="210250" y="1366362"/>
                  <a:pt x="208083" y="1364314"/>
                </a:cubicBezTo>
                <a:cubicBezTo>
                  <a:pt x="163508" y="1317416"/>
                  <a:pt x="162784" y="1316279"/>
                  <a:pt x="210610" y="1281675"/>
                </a:cubicBezTo>
                <a:cubicBezTo>
                  <a:pt x="227394" y="1269609"/>
                  <a:pt x="225950" y="1258909"/>
                  <a:pt x="217108" y="1243657"/>
                </a:cubicBezTo>
                <a:cubicBezTo>
                  <a:pt x="210790" y="1232957"/>
                  <a:pt x="203211" y="1223395"/>
                  <a:pt x="206820" y="1199947"/>
                </a:cubicBezTo>
                <a:cubicBezTo>
                  <a:pt x="232988" y="1229998"/>
                  <a:pt x="359499" y="1220208"/>
                  <a:pt x="381877" y="1217021"/>
                </a:cubicBezTo>
                <a:cubicBezTo>
                  <a:pt x="406963" y="1213607"/>
                  <a:pt x="431688" y="1199037"/>
                  <a:pt x="458035" y="1207003"/>
                </a:cubicBezTo>
                <a:cubicBezTo>
                  <a:pt x="479150" y="1213381"/>
                  <a:pt x="576966" y="1275073"/>
                  <a:pt x="590863" y="1204273"/>
                </a:cubicBezTo>
                <a:cubicBezTo>
                  <a:pt x="591585" y="1200858"/>
                  <a:pt x="631107" y="1208826"/>
                  <a:pt x="652403" y="1212696"/>
                </a:cubicBezTo>
                <a:cubicBezTo>
                  <a:pt x="671172" y="1215883"/>
                  <a:pt x="692288" y="1229998"/>
                  <a:pt x="704920" y="1201769"/>
                </a:cubicBezTo>
                <a:cubicBezTo>
                  <a:pt x="712320" y="1185150"/>
                  <a:pt x="681820" y="1153051"/>
                  <a:pt x="654569" y="1150320"/>
                </a:cubicBezTo>
                <a:cubicBezTo>
                  <a:pt x="630926" y="1147814"/>
                  <a:pt x="606202" y="1144172"/>
                  <a:pt x="583643" y="1151001"/>
                </a:cubicBezTo>
                <a:cubicBezTo>
                  <a:pt x="555852" y="1159198"/>
                  <a:pt x="540873" y="1145995"/>
                  <a:pt x="533111" y="1117538"/>
                </a:cubicBezTo>
                <a:cubicBezTo>
                  <a:pt x="524450" y="1086122"/>
                  <a:pt x="507845" y="1071550"/>
                  <a:pt x="484926" y="1056980"/>
                </a:cubicBezTo>
                <a:cubicBezTo>
                  <a:pt x="429340" y="1021696"/>
                  <a:pt x="375921" y="980946"/>
                  <a:pt x="314922" y="960456"/>
                </a:cubicBezTo>
                <a:cubicBezTo>
                  <a:pt x="302830" y="956358"/>
                  <a:pt x="289476" y="950894"/>
                  <a:pt x="283881" y="923805"/>
                </a:cubicBezTo>
                <a:cubicBezTo>
                  <a:pt x="449013" y="964326"/>
                  <a:pt x="599526" y="1069958"/>
                  <a:pt x="769890" y="1063811"/>
                </a:cubicBezTo>
                <a:cubicBezTo>
                  <a:pt x="723329" y="1030346"/>
                  <a:pt x="669369" y="1028524"/>
                  <a:pt x="619738" y="1005076"/>
                </a:cubicBezTo>
                <a:cubicBezTo>
                  <a:pt x="654930" y="987546"/>
                  <a:pt x="687956" y="1005759"/>
                  <a:pt x="721344" y="1015777"/>
                </a:cubicBezTo>
                <a:cubicBezTo>
                  <a:pt x="749317" y="1023970"/>
                  <a:pt x="774583" y="1025337"/>
                  <a:pt x="777650" y="976393"/>
                </a:cubicBezTo>
                <a:cubicBezTo>
                  <a:pt x="776566" y="973205"/>
                  <a:pt x="776747" y="969107"/>
                  <a:pt x="776929" y="965238"/>
                </a:cubicBezTo>
                <a:cubicBezTo>
                  <a:pt x="767542" y="944976"/>
                  <a:pt x="752926" y="934504"/>
                  <a:pt x="735601" y="928584"/>
                </a:cubicBezTo>
                <a:cubicBezTo>
                  <a:pt x="725133" y="924942"/>
                  <a:pt x="711237" y="919478"/>
                  <a:pt x="711416" y="904909"/>
                </a:cubicBezTo>
                <a:cubicBezTo>
                  <a:pt x="711958" y="850955"/>
                  <a:pt x="678571" y="835246"/>
                  <a:pt x="645185" y="819539"/>
                </a:cubicBezTo>
                <a:cubicBezTo>
                  <a:pt x="663773" y="792676"/>
                  <a:pt x="678391" y="812481"/>
                  <a:pt x="692468" y="810433"/>
                </a:cubicBezTo>
                <a:cubicBezTo>
                  <a:pt x="701672" y="809067"/>
                  <a:pt x="709973" y="806563"/>
                  <a:pt x="709973" y="792676"/>
                </a:cubicBezTo>
                <a:cubicBezTo>
                  <a:pt x="710154" y="781065"/>
                  <a:pt x="705822" y="767861"/>
                  <a:pt x="696799" y="767635"/>
                </a:cubicBezTo>
                <a:cubicBezTo>
                  <a:pt x="640312" y="765585"/>
                  <a:pt x="609090" y="690914"/>
                  <a:pt x="550437" y="690687"/>
                </a:cubicBezTo>
                <a:cubicBezTo>
                  <a:pt x="515425" y="690687"/>
                  <a:pt x="568666" y="648572"/>
                  <a:pt x="539068" y="631042"/>
                </a:cubicBezTo>
                <a:cubicBezTo>
                  <a:pt x="532570" y="627171"/>
                  <a:pt x="556032" y="621254"/>
                  <a:pt x="566500" y="622164"/>
                </a:cubicBezTo>
                <a:cubicBezTo>
                  <a:pt x="576786" y="623074"/>
                  <a:pt x="585990" y="634229"/>
                  <a:pt x="598443" y="626261"/>
                </a:cubicBezTo>
                <a:cubicBezTo>
                  <a:pt x="605300" y="597806"/>
                  <a:pt x="587615" y="587332"/>
                  <a:pt x="572996" y="579365"/>
                </a:cubicBezTo>
                <a:cubicBezTo>
                  <a:pt x="539247" y="560925"/>
                  <a:pt x="506402" y="538615"/>
                  <a:pt x="469405" y="532013"/>
                </a:cubicBezTo>
                <a:cubicBezTo>
                  <a:pt x="456232" y="529737"/>
                  <a:pt x="488355" y="499231"/>
                  <a:pt x="494671" y="488532"/>
                </a:cubicBezTo>
                <a:cubicBezTo>
                  <a:pt x="345782" y="376071"/>
                  <a:pt x="166756" y="381762"/>
                  <a:pt x="0" y="290928"/>
                </a:cubicBezTo>
                <a:cubicBezTo>
                  <a:pt x="36817" y="273173"/>
                  <a:pt x="63887" y="286148"/>
                  <a:pt x="88973" y="288880"/>
                </a:cubicBezTo>
                <a:cubicBezTo>
                  <a:pt x="151595" y="295708"/>
                  <a:pt x="213498" y="309822"/>
                  <a:pt x="275940" y="318246"/>
                </a:cubicBezTo>
                <a:cubicBezTo>
                  <a:pt x="306620" y="322344"/>
                  <a:pt x="335134" y="337824"/>
                  <a:pt x="369424" y="313239"/>
                </a:cubicBezTo>
                <a:cubicBezTo>
                  <a:pt x="392343" y="296847"/>
                  <a:pt x="428980" y="314604"/>
                  <a:pt x="457133" y="329174"/>
                </a:cubicBezTo>
                <a:cubicBezTo>
                  <a:pt x="480414" y="341238"/>
                  <a:pt x="502612" y="344425"/>
                  <a:pt x="533474" y="329174"/>
                </a:cubicBezTo>
                <a:cubicBezTo>
                  <a:pt x="505501" y="319841"/>
                  <a:pt x="484023" y="311645"/>
                  <a:pt x="462006" y="305953"/>
                </a:cubicBezTo>
                <a:cubicBezTo>
                  <a:pt x="444501" y="301400"/>
                  <a:pt x="486189" y="282960"/>
                  <a:pt x="507484" y="285237"/>
                </a:cubicBezTo>
                <a:cubicBezTo>
                  <a:pt x="537263" y="288423"/>
                  <a:pt x="520479" y="276586"/>
                  <a:pt x="515425" y="260195"/>
                </a:cubicBezTo>
                <a:cubicBezTo>
                  <a:pt x="510012" y="242665"/>
                  <a:pt x="526074" y="237203"/>
                  <a:pt x="536180" y="240844"/>
                </a:cubicBezTo>
                <a:cubicBezTo>
                  <a:pt x="574980" y="255187"/>
                  <a:pt x="613602" y="229917"/>
                  <a:pt x="653668" y="250407"/>
                </a:cubicBezTo>
                <a:cubicBezTo>
                  <a:pt x="643561" y="199867"/>
                  <a:pt x="621723" y="177784"/>
                  <a:pt x="576064" y="170726"/>
                </a:cubicBezTo>
                <a:cubicBezTo>
                  <a:pt x="558919" y="167996"/>
                  <a:pt x="541053" y="172093"/>
                  <a:pt x="526254" y="157522"/>
                </a:cubicBezTo>
                <a:cubicBezTo>
                  <a:pt x="517771" y="149101"/>
                  <a:pt x="508207" y="139084"/>
                  <a:pt x="514884" y="123603"/>
                </a:cubicBezTo>
                <a:cubicBezTo>
                  <a:pt x="519577" y="112674"/>
                  <a:pt x="529684" y="112674"/>
                  <a:pt x="537985" y="116318"/>
                </a:cubicBezTo>
                <a:cubicBezTo>
                  <a:pt x="575162" y="132483"/>
                  <a:pt x="613963" y="138400"/>
                  <a:pt x="652764" y="144320"/>
                </a:cubicBezTo>
                <a:cubicBezTo>
                  <a:pt x="658720" y="145230"/>
                  <a:pt x="665397" y="148191"/>
                  <a:pt x="672075" y="133164"/>
                </a:cubicBezTo>
                <a:cubicBezTo>
                  <a:pt x="599526" y="108805"/>
                  <a:pt x="530585" y="74202"/>
                  <a:pt x="456051" y="60770"/>
                </a:cubicBezTo>
                <a:cubicBezTo>
                  <a:pt x="457133" y="54397"/>
                  <a:pt x="458215" y="48022"/>
                  <a:pt x="459299" y="41649"/>
                </a:cubicBezTo>
                <a:cubicBezTo>
                  <a:pt x="517591" y="50753"/>
                  <a:pt x="575884" y="59859"/>
                  <a:pt x="649515" y="71243"/>
                </a:cubicBezTo>
                <a:cubicBezTo>
                  <a:pt x="604218" y="35045"/>
                  <a:pt x="561446" y="47111"/>
                  <a:pt x="527879" y="15013"/>
                </a:cubicBezTo>
                <a:cubicBezTo>
                  <a:pt x="534195" y="2833"/>
                  <a:pt x="541820" y="-241"/>
                  <a:pt x="549716" y="15"/>
                </a:cubicBezTo>
                <a:close/>
              </a:path>
            </a:pathLst>
          </a:custGeom>
        </p:spPr>
      </p:pic>
      <p:pic>
        <p:nvPicPr>
          <p:cNvPr id="5" name="Picture 4">
            <a:extLst>
              <a:ext uri="{FF2B5EF4-FFF2-40B4-BE49-F238E27FC236}">
                <a16:creationId xmlns:a16="http://schemas.microsoft.com/office/drawing/2014/main" id="{F8AFEEF8-518D-FB80-8EF5-94218F646E0F}"/>
              </a:ext>
            </a:extLst>
          </p:cNvPr>
          <p:cNvPicPr>
            <a:picLocks noChangeAspect="1"/>
          </p:cNvPicPr>
          <p:nvPr/>
        </p:nvPicPr>
        <p:blipFill>
          <a:blip r:embed="rId7">
            <a:extLst>
              <a:ext uri="{28A0092B-C50C-407E-A947-70E740481C1C}">
                <a14:useLocalDpi xmlns:a14="http://schemas.microsoft.com/office/drawing/2010/main" val="0"/>
              </a:ext>
            </a:extLst>
          </a:blip>
          <a:srcRect l="6832" r="6832"/>
          <a:stretch/>
        </p:blipFill>
        <p:spPr>
          <a:xfrm>
            <a:off x="7621024" y="-5"/>
            <a:ext cx="4579876" cy="3536502"/>
          </a:xfrm>
          <a:custGeom>
            <a:avLst/>
            <a:gdLst/>
            <a:ahLst/>
            <a:cxnLst/>
            <a:rect l="l" t="t" r="r" b="b"/>
            <a:pathLst>
              <a:path w="4579876" h="3536502">
                <a:moveTo>
                  <a:pt x="457312" y="0"/>
                </a:moveTo>
                <a:lnTo>
                  <a:pt x="4579876" y="0"/>
                </a:lnTo>
                <a:lnTo>
                  <a:pt x="4579876" y="3057029"/>
                </a:lnTo>
                <a:lnTo>
                  <a:pt x="4508441" y="3086568"/>
                </a:lnTo>
                <a:cubicBezTo>
                  <a:pt x="4391572" y="3126663"/>
                  <a:pt x="4301124" y="3221848"/>
                  <a:pt x="4183947" y="3271738"/>
                </a:cubicBezTo>
                <a:cubicBezTo>
                  <a:pt x="4099090" y="3307854"/>
                  <a:pt x="4017967" y="3354374"/>
                  <a:pt x="3930625" y="3387123"/>
                </a:cubicBezTo>
                <a:cubicBezTo>
                  <a:pt x="3723932" y="3464557"/>
                  <a:pt x="3513195" y="3526689"/>
                  <a:pt x="3290337" y="3535564"/>
                </a:cubicBezTo>
                <a:cubicBezTo>
                  <a:pt x="3106332" y="3542605"/>
                  <a:pt x="1510274" y="3535872"/>
                  <a:pt x="861903" y="2528615"/>
                </a:cubicBezTo>
                <a:cubicBezTo>
                  <a:pt x="849470" y="2523717"/>
                  <a:pt x="835485" y="2510862"/>
                  <a:pt x="831133" y="2498619"/>
                </a:cubicBezTo>
                <a:cubicBezTo>
                  <a:pt x="810307" y="2441385"/>
                  <a:pt x="759333" y="2416594"/>
                  <a:pt x="713333" y="2385682"/>
                </a:cubicBezTo>
                <a:cubicBezTo>
                  <a:pt x="672925" y="2358442"/>
                  <a:pt x="630030" y="2329978"/>
                  <a:pt x="613246" y="2284067"/>
                </a:cubicBezTo>
                <a:cubicBezTo>
                  <a:pt x="591179" y="2222855"/>
                  <a:pt x="653963" y="2273050"/>
                  <a:pt x="665465" y="2249789"/>
                </a:cubicBezTo>
                <a:cubicBezTo>
                  <a:pt x="641532" y="2217960"/>
                  <a:pt x="604543" y="2188882"/>
                  <a:pt x="594908" y="2152767"/>
                </a:cubicBezTo>
                <a:cubicBezTo>
                  <a:pt x="559787" y="2022383"/>
                  <a:pt x="483946" y="1927503"/>
                  <a:pt x="370497" y="1853742"/>
                </a:cubicBezTo>
                <a:cubicBezTo>
                  <a:pt x="337861" y="1832624"/>
                  <a:pt x="316415" y="1794059"/>
                  <a:pt x="271969" y="1787940"/>
                </a:cubicBezTo>
                <a:cubicBezTo>
                  <a:pt x="173127" y="1774472"/>
                  <a:pt x="204209" y="1669186"/>
                  <a:pt x="151990" y="1622358"/>
                </a:cubicBezTo>
                <a:cubicBezTo>
                  <a:pt x="142044" y="1613481"/>
                  <a:pt x="133031" y="1596037"/>
                  <a:pt x="134895" y="1584102"/>
                </a:cubicBezTo>
                <a:cubicBezTo>
                  <a:pt x="137691" y="1566959"/>
                  <a:pt x="149504" y="1550739"/>
                  <a:pt x="159450" y="1535435"/>
                </a:cubicBezTo>
                <a:cubicBezTo>
                  <a:pt x="169708" y="1520133"/>
                  <a:pt x="185247" y="1506664"/>
                  <a:pt x="177788" y="1486465"/>
                </a:cubicBezTo>
                <a:cubicBezTo>
                  <a:pt x="174683" y="1478202"/>
                  <a:pt x="176855" y="1449432"/>
                  <a:pt x="153856" y="1472079"/>
                </a:cubicBezTo>
                <a:cubicBezTo>
                  <a:pt x="90760" y="1534212"/>
                  <a:pt x="54082" y="1475449"/>
                  <a:pt x="0" y="1447289"/>
                </a:cubicBezTo>
                <a:cubicBezTo>
                  <a:pt x="43515" y="1418212"/>
                  <a:pt x="82677" y="1397707"/>
                  <a:pt x="89205" y="1354247"/>
                </a:cubicBezTo>
                <a:cubicBezTo>
                  <a:pt x="102570" y="1264569"/>
                  <a:pt x="159758" y="1223557"/>
                  <a:pt x="246479" y="1215599"/>
                </a:cubicBezTo>
                <a:cubicBezTo>
                  <a:pt x="214465" y="1128983"/>
                  <a:pt x="214465" y="1128983"/>
                  <a:pt x="317968" y="1117045"/>
                </a:cubicBezTo>
                <a:cubicBezTo>
                  <a:pt x="278183" y="1061955"/>
                  <a:pt x="278183" y="1047876"/>
                  <a:pt x="326362" y="1028900"/>
                </a:cubicBezTo>
                <a:cubicBezTo>
                  <a:pt x="372673" y="1010841"/>
                  <a:pt x="423957" y="1004720"/>
                  <a:pt x="466852" y="976870"/>
                </a:cubicBezTo>
                <a:cubicBezTo>
                  <a:pt x="427377" y="906475"/>
                  <a:pt x="416188" y="824756"/>
                  <a:pt x="334754" y="790475"/>
                </a:cubicBezTo>
                <a:cubicBezTo>
                  <a:pt x="322010" y="785272"/>
                  <a:pt x="313307" y="764154"/>
                  <a:pt x="321386" y="751912"/>
                </a:cubicBezTo>
                <a:cubicBezTo>
                  <a:pt x="350915" y="707534"/>
                  <a:pt x="308644" y="623365"/>
                  <a:pt x="400645" y="613877"/>
                </a:cubicBezTo>
                <a:cubicBezTo>
                  <a:pt x="412147" y="612959"/>
                  <a:pt x="422716" y="603776"/>
                  <a:pt x="413701" y="591839"/>
                </a:cubicBezTo>
                <a:cubicBezTo>
                  <a:pt x="382618" y="550216"/>
                  <a:pt x="420228" y="552969"/>
                  <a:pt x="442917" y="547767"/>
                </a:cubicBezTo>
                <a:cubicBezTo>
                  <a:pt x="470271" y="541341"/>
                  <a:pt x="501353" y="559703"/>
                  <a:pt x="526840" y="537055"/>
                </a:cubicBezTo>
                <a:cubicBezTo>
                  <a:pt x="520932" y="513181"/>
                  <a:pt x="498866" y="513487"/>
                  <a:pt x="483325" y="505836"/>
                </a:cubicBezTo>
                <a:cubicBezTo>
                  <a:pt x="437946" y="483799"/>
                  <a:pt x="400956" y="457479"/>
                  <a:pt x="398780" y="400243"/>
                </a:cubicBezTo>
                <a:cubicBezTo>
                  <a:pt x="397229" y="354028"/>
                  <a:pt x="392255" y="313323"/>
                  <a:pt x="455041" y="299242"/>
                </a:cubicBezTo>
                <a:cubicBezTo>
                  <a:pt x="481149" y="293426"/>
                  <a:pt x="473687" y="260067"/>
                  <a:pt x="458769" y="243538"/>
                </a:cubicBezTo>
                <a:cubicBezTo>
                  <a:pt x="432038" y="214157"/>
                  <a:pt x="409972" y="174981"/>
                  <a:pt x="363969" y="172227"/>
                </a:cubicBezTo>
                <a:cubicBezTo>
                  <a:pt x="335995" y="170391"/>
                  <a:pt x="314549" y="158146"/>
                  <a:pt x="292481" y="144069"/>
                </a:cubicBezTo>
                <a:cubicBezTo>
                  <a:pt x="276630" y="133966"/>
                  <a:pt x="257670" y="125398"/>
                  <a:pt x="259534" y="103668"/>
                </a:cubicBezTo>
                <a:cubicBezTo>
                  <a:pt x="261399" y="82855"/>
                  <a:pt x="279736" y="74286"/>
                  <a:pt x="298387" y="70001"/>
                </a:cubicBezTo>
                <a:cubicBezTo>
                  <a:pt x="345011" y="59672"/>
                  <a:pt x="389535" y="45726"/>
                  <a:pt x="430782" y="19902"/>
                </a:cubicBezTo>
                <a:close/>
              </a:path>
            </a:pathLst>
          </a:custGeom>
        </p:spPr>
      </p:pic>
      <p:pic>
        <p:nvPicPr>
          <p:cNvPr id="33" name="Audio 32">
            <a:hlinkClick r:id="" action="ppaction://media"/>
            <a:extLst>
              <a:ext uri="{FF2B5EF4-FFF2-40B4-BE49-F238E27FC236}">
                <a16:creationId xmlns:a16="http://schemas.microsoft.com/office/drawing/2014/main" id="{C50FDEDB-8B58-BC31-500D-FDF91ED3B44C}"/>
              </a:ext>
            </a:extLst>
          </p:cNvPr>
          <p:cNvPicPr>
            <a:picLocks noChangeAspect="1"/>
          </p:cNvPicPr>
          <p:nvPr>
            <a:audioFile r:link="rId2"/>
            <p:extLst>
              <p:ext uri="{DAA4B4D4-6D71-4841-9C94-3DE7FCFB9230}">
                <p14:media xmlns:p14="http://schemas.microsoft.com/office/powerpoint/2010/main" r:embed="rId1"/>
              </p:ext>
            </p:extLst>
          </p:nvPr>
        </p:nvPicPr>
        <p:blipFill>
          <a:blip r:embed="rId8">
            <a:biLevel thresh="75000"/>
          </a:blip>
          <a:srcRect l="-118750" t="-118750" r="-118750" b="-118750"/>
          <a:stretch>
            <a:fillRect/>
          </a:stretch>
        </p:blipFill>
        <p:spPr>
          <a:xfrm>
            <a:off x="4714621" y="5031156"/>
            <a:ext cx="2057400" cy="2057400"/>
          </a:xfrm>
          <a:prstGeom prst="ellipse">
            <a:avLst/>
          </a:prstGeom>
        </p:spPr>
      </p:pic>
    </p:spTree>
    <p:extLst>
      <p:ext uri="{BB962C8B-B14F-4D97-AF65-F5344CB8AC3E}">
        <p14:creationId xmlns:p14="http://schemas.microsoft.com/office/powerpoint/2010/main" val="3794327733"/>
      </p:ext>
    </p:extLst>
  </p:cSld>
  <p:clrMapOvr>
    <a:masterClrMapping/>
  </p:clrMapOvr>
  <mc:AlternateContent xmlns:mc="http://schemas.openxmlformats.org/markup-compatibility/2006" xmlns:p14="http://schemas.microsoft.com/office/powerpoint/2010/main">
    <mc:Choice Requires="p14">
      <p:transition spd="slow" p14:dur="2000" advTm="120286"/>
    </mc:Choice>
    <mc:Fallback xmlns="">
      <p:transition spd="slow" advTm="1202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3"/>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30A72ABA-326F-47DB-8433-609F1F974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AD91045E-B2FC-88A9-58F9-CF0073A2AF02}"/>
              </a:ext>
            </a:extLst>
          </p:cNvPr>
          <p:cNvSpPr>
            <a:spLocks noGrp="1"/>
          </p:cNvSpPr>
          <p:nvPr>
            <p:ph type="title"/>
          </p:nvPr>
        </p:nvSpPr>
        <p:spPr>
          <a:xfrm>
            <a:off x="4715095" y="312239"/>
            <a:ext cx="6494172" cy="753979"/>
          </a:xfrm>
        </p:spPr>
        <p:txBody>
          <a:bodyPr anchor="b">
            <a:normAutofit fontScale="90000"/>
          </a:bodyPr>
          <a:lstStyle/>
          <a:p>
            <a:r>
              <a:rPr lang="en-GB" b="1" noProof="0" dirty="0">
                <a:latin typeface="Arial" panose="020B0604020202020204" pitchFamily="34" charset="0"/>
                <a:cs typeface="Arial" panose="020B0604020202020204" pitchFamily="34" charset="0"/>
              </a:rPr>
              <a:t>Personal Care Plan (PCP)</a:t>
            </a:r>
          </a:p>
        </p:txBody>
      </p:sp>
      <p:pic>
        <p:nvPicPr>
          <p:cNvPr id="5" name="Picture 4">
            <a:extLst>
              <a:ext uri="{FF2B5EF4-FFF2-40B4-BE49-F238E27FC236}">
                <a16:creationId xmlns:a16="http://schemas.microsoft.com/office/drawing/2014/main" id="{509F96C0-35FE-7CA1-6092-0A706580DBE4}"/>
              </a:ext>
            </a:extLst>
          </p:cNvPr>
          <p:cNvPicPr>
            <a:picLocks noChangeAspect="1"/>
          </p:cNvPicPr>
          <p:nvPr/>
        </p:nvPicPr>
        <p:blipFill>
          <a:blip r:embed="rId5"/>
          <a:srcRect r="81" b="-2"/>
          <a:stretch>
            <a:fillRect/>
          </a:stretch>
        </p:blipFill>
        <p:spPr>
          <a:xfrm>
            <a:off x="5315" y="10"/>
            <a:ext cx="4181791" cy="2783203"/>
          </a:xfrm>
          <a:prstGeom prst="rect">
            <a:avLst/>
          </a:prstGeom>
        </p:spPr>
      </p:pic>
      <p:pic>
        <p:nvPicPr>
          <p:cNvPr id="4" name="Picture 3">
            <a:extLst>
              <a:ext uri="{FF2B5EF4-FFF2-40B4-BE49-F238E27FC236}">
                <a16:creationId xmlns:a16="http://schemas.microsoft.com/office/drawing/2014/main" id="{BD938522-3D21-230C-581C-774ABD3C44C4}"/>
              </a:ext>
            </a:extLst>
          </p:cNvPr>
          <p:cNvPicPr>
            <a:picLocks noChangeAspect="1"/>
          </p:cNvPicPr>
          <p:nvPr/>
        </p:nvPicPr>
        <p:blipFill>
          <a:blip r:embed="rId6"/>
          <a:srcRect l="8617" r="19865" b="-1"/>
          <a:stretch>
            <a:fillRect/>
          </a:stretch>
        </p:blipFill>
        <p:spPr>
          <a:xfrm>
            <a:off x="5319" y="2954935"/>
            <a:ext cx="4181790" cy="3903064"/>
          </a:xfrm>
          <a:prstGeom prst="rect">
            <a:avLst/>
          </a:prstGeom>
        </p:spPr>
      </p:pic>
      <p:sp>
        <p:nvSpPr>
          <p:cNvPr id="3" name="Content Placeholder 2">
            <a:extLst>
              <a:ext uri="{FF2B5EF4-FFF2-40B4-BE49-F238E27FC236}">
                <a16:creationId xmlns:a16="http://schemas.microsoft.com/office/drawing/2014/main" id="{37ED08C9-3D77-CC31-91B9-67EDD59BF95B}"/>
              </a:ext>
            </a:extLst>
          </p:cNvPr>
          <p:cNvSpPr>
            <a:spLocks noGrp="1"/>
          </p:cNvSpPr>
          <p:nvPr>
            <p:ph idx="1"/>
          </p:nvPr>
        </p:nvSpPr>
        <p:spPr>
          <a:xfrm>
            <a:off x="4187105" y="1066218"/>
            <a:ext cx="8040495" cy="4438803"/>
          </a:xfrm>
        </p:spPr>
        <p:txBody>
          <a:bodyPr>
            <a:noAutofit/>
          </a:bodyPr>
          <a:lstStyle/>
          <a:p>
            <a:r>
              <a:rPr lang="en-GB" sz="2000" noProof="0" dirty="0">
                <a:latin typeface="Arial" panose="020B0604020202020204" pitchFamily="34" charset="0"/>
                <a:cs typeface="Arial" panose="020B0604020202020204" pitchFamily="34" charset="0"/>
              </a:rPr>
              <a:t>The focus for the patient will be on control tumour, manage symptoms, maintain quality of life. </a:t>
            </a:r>
          </a:p>
          <a:p>
            <a:pPr marL="0" indent="0">
              <a:buNone/>
            </a:pPr>
            <a:r>
              <a:rPr lang="en-GB" sz="2000" noProof="0" dirty="0">
                <a:latin typeface="Arial" panose="020B0604020202020204" pitchFamily="34" charset="0"/>
                <a:cs typeface="Arial" panose="020B0604020202020204" pitchFamily="34" charset="0"/>
              </a:rPr>
              <a:t>Interventions (based on NICE &amp; NHS 2021):</a:t>
            </a:r>
          </a:p>
          <a:p>
            <a:r>
              <a:rPr lang="en-GB" sz="2000" noProof="0" dirty="0">
                <a:latin typeface="Arial" panose="020B0604020202020204" pitchFamily="34" charset="0"/>
                <a:cs typeface="Arial" panose="020B0604020202020204" pitchFamily="34" charset="0"/>
              </a:rPr>
              <a:t>Chemo-radiotherapy for stage IIIB NSCLC.</a:t>
            </a:r>
          </a:p>
          <a:p>
            <a:r>
              <a:rPr lang="en-GB" sz="2000" b="1" noProof="0" dirty="0">
                <a:latin typeface="Arial" panose="020B0604020202020204" pitchFamily="34" charset="0"/>
                <a:cs typeface="Arial" panose="020B0604020202020204" pitchFamily="34" charset="0"/>
              </a:rPr>
              <a:t>Breathlessness management:  </a:t>
            </a:r>
            <a:r>
              <a:rPr lang="en-GB" sz="2000" noProof="0" dirty="0">
                <a:latin typeface="Arial" panose="020B0604020202020204" pitchFamily="34" charset="0"/>
                <a:cs typeface="Arial" panose="020B0604020202020204" pitchFamily="34" charset="0"/>
              </a:rPr>
              <a:t>Use oxygen when appropriate, teach breathing techniques, and involve pulmonary rehab to ease dyspnoea.</a:t>
            </a:r>
          </a:p>
          <a:p>
            <a:r>
              <a:rPr lang="en-GB" sz="2000" b="1" noProof="0" dirty="0">
                <a:latin typeface="Arial" panose="020B0604020202020204" pitchFamily="34" charset="0"/>
                <a:cs typeface="Arial" panose="020B0604020202020204" pitchFamily="34" charset="0"/>
              </a:rPr>
              <a:t>COPD optimisation: </a:t>
            </a:r>
            <a:r>
              <a:rPr lang="en-GB" sz="2000" noProof="0" dirty="0">
                <a:latin typeface="Arial" panose="020B0604020202020204" pitchFamily="34" charset="0"/>
                <a:cs typeface="Arial" panose="020B0604020202020204" pitchFamily="34" charset="0"/>
              </a:rPr>
              <a:t>Check inhaler technique, adjust inhaled therapy, support airway clearance, and keep vaccinations up to date.</a:t>
            </a:r>
          </a:p>
          <a:p>
            <a:r>
              <a:rPr lang="en-GB" sz="2000" b="1" noProof="0" dirty="0">
                <a:latin typeface="Arial" panose="020B0604020202020204" pitchFamily="34" charset="0"/>
                <a:cs typeface="Arial" panose="020B0604020202020204" pitchFamily="34" charset="0"/>
              </a:rPr>
              <a:t>Psychological support: </a:t>
            </a:r>
            <a:r>
              <a:rPr lang="en-GB" sz="2000" noProof="0" dirty="0">
                <a:latin typeface="Arial" panose="020B0604020202020204" pitchFamily="34" charset="0"/>
                <a:cs typeface="Arial" panose="020B0604020202020204" pitchFamily="34" charset="0"/>
              </a:rPr>
              <a:t>Use Holistic Needs Assessments to identify concerns early and offer counselling/support services.</a:t>
            </a:r>
          </a:p>
          <a:p>
            <a:r>
              <a:rPr lang="en-GB" sz="2000" b="1" noProof="0" dirty="0">
                <a:latin typeface="Arial" panose="020B0604020202020204" pitchFamily="34" charset="0"/>
                <a:cs typeface="Arial" panose="020B0604020202020204" pitchFamily="34" charset="0"/>
              </a:rPr>
              <a:t>Nutrition &amp; activity: </a:t>
            </a:r>
            <a:r>
              <a:rPr lang="en-GB" sz="2000" noProof="0" dirty="0">
                <a:latin typeface="Arial" panose="020B0604020202020204" pitchFamily="34" charset="0"/>
                <a:cs typeface="Arial" panose="020B0604020202020204" pitchFamily="34" charset="0"/>
              </a:rPr>
              <a:t>Refer to a dietitian for weight/appetite issues and encourage light, regular exercise to maintain strength.</a:t>
            </a:r>
          </a:p>
          <a:p>
            <a:r>
              <a:rPr lang="en-GB" sz="2000" b="1" noProof="0" dirty="0">
                <a:latin typeface="Arial" panose="020B0604020202020204" pitchFamily="34" charset="0"/>
                <a:cs typeface="Arial" panose="020B0604020202020204" pitchFamily="34" charset="0"/>
              </a:rPr>
              <a:t>Monitoring: </a:t>
            </a:r>
            <a:r>
              <a:rPr lang="en-GB" sz="2000" noProof="0" dirty="0">
                <a:latin typeface="Arial" panose="020B0604020202020204" pitchFamily="34" charset="0"/>
                <a:cs typeface="Arial" panose="020B0604020202020204" pitchFamily="34" charset="0"/>
              </a:rPr>
              <a:t>Track lung function, renal status, and blood pressure throughout treatment.</a:t>
            </a:r>
          </a:p>
          <a:p>
            <a:r>
              <a:rPr lang="en-GB" sz="2000" b="1" noProof="0" dirty="0">
                <a:latin typeface="Arial" panose="020B0604020202020204" pitchFamily="34" charset="0"/>
                <a:cs typeface="Arial" panose="020B0604020202020204" pitchFamily="34" charset="0"/>
              </a:rPr>
              <a:t>Palliative care: </a:t>
            </a:r>
            <a:r>
              <a:rPr lang="en-GB" sz="2000" noProof="0" dirty="0">
                <a:latin typeface="Arial" panose="020B0604020202020204" pitchFamily="34" charset="0"/>
                <a:cs typeface="Arial" panose="020B0604020202020204" pitchFamily="34" charset="0"/>
              </a:rPr>
              <a:t>Introduce early for symptom support and proactive care planning.</a:t>
            </a:r>
          </a:p>
        </p:txBody>
      </p:sp>
      <p:pic>
        <p:nvPicPr>
          <p:cNvPr id="19" name="Audio 18">
            <a:hlinkClick r:id="" action="ppaction://media"/>
            <a:extLst>
              <a:ext uri="{FF2B5EF4-FFF2-40B4-BE49-F238E27FC236}">
                <a16:creationId xmlns:a16="http://schemas.microsoft.com/office/drawing/2014/main" id="{F98E0E36-DABE-A833-1D59-F3DB812EB489}"/>
              </a:ext>
            </a:extLst>
          </p:cNvPr>
          <p:cNvPicPr>
            <a:picLocks noChangeAspect="1"/>
          </p:cNvPicPr>
          <p:nvPr>
            <a:audioFile r:link="rId2"/>
            <p:extLst>
              <p:ext uri="{DAA4B4D4-6D71-4841-9C94-3DE7FCFB9230}">
                <p14:media xmlns:p14="http://schemas.microsoft.com/office/powerpoint/2010/main" r:embed="rId1"/>
              </p:ext>
            </p:extLst>
          </p:nvPr>
        </p:nvPicPr>
        <p:blipFill>
          <a:blip r:embed="rId7">
            <a:biLevel thresh="75000"/>
          </a:blip>
          <a:srcRect l="-118750" t="-118750" r="-118750" b="-118750"/>
          <a:stretch>
            <a:fillRect/>
          </a:stretch>
        </p:blipFill>
        <p:spPr>
          <a:xfrm>
            <a:off x="9366846" y="897535"/>
            <a:ext cx="2057400" cy="2057400"/>
          </a:xfrm>
          <a:prstGeom prst="ellipse">
            <a:avLst/>
          </a:prstGeom>
        </p:spPr>
      </p:pic>
    </p:spTree>
    <p:extLst>
      <p:ext uri="{BB962C8B-B14F-4D97-AF65-F5344CB8AC3E}">
        <p14:creationId xmlns:p14="http://schemas.microsoft.com/office/powerpoint/2010/main" val="4193401550"/>
      </p:ext>
    </p:extLst>
  </p:cSld>
  <p:clrMapOvr>
    <a:masterClrMapping/>
  </p:clrMapOvr>
  <mc:AlternateContent xmlns:mc="http://schemas.openxmlformats.org/markup-compatibility/2006" xmlns:p14="http://schemas.microsoft.com/office/powerpoint/2010/main">
    <mc:Choice Requires="p14">
      <p:transition spd="slow" p14:dur="2000" advTm="70414"/>
    </mc:Choice>
    <mc:Fallback xmlns="">
      <p:transition spd="slow" advTm="7041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9"/>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A02CE3-EC47-B3A7-E857-C321A3576F85}"/>
              </a:ext>
            </a:extLst>
          </p:cNvPr>
          <p:cNvSpPr>
            <a:spLocks noGrp="1"/>
          </p:cNvSpPr>
          <p:nvPr>
            <p:ph type="title"/>
          </p:nvPr>
        </p:nvSpPr>
        <p:spPr>
          <a:xfrm>
            <a:off x="441388" y="312031"/>
            <a:ext cx="6537724" cy="559110"/>
          </a:xfrm>
        </p:spPr>
        <p:txBody>
          <a:bodyPr anchor="t">
            <a:normAutofit/>
          </a:bodyPr>
          <a:lstStyle/>
          <a:p>
            <a:r>
              <a:rPr lang="en-US" sz="3200" b="1" dirty="0"/>
              <a:t>Key Needs, Monitoring &amp; Follow-Ups</a:t>
            </a:r>
            <a:endParaRPr lang="en-GB" sz="3200" dirty="0"/>
          </a:p>
        </p:txBody>
      </p:sp>
      <p:cxnSp>
        <p:nvCxnSpPr>
          <p:cNvPr id="41" name="Straight Connector 40">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3B24327-4C08-1630-4DDD-5A707E376E9F}"/>
              </a:ext>
            </a:extLst>
          </p:cNvPr>
          <p:cNvSpPr>
            <a:spLocks noGrp="1"/>
          </p:cNvSpPr>
          <p:nvPr>
            <p:ph idx="1"/>
          </p:nvPr>
        </p:nvSpPr>
        <p:spPr>
          <a:xfrm>
            <a:off x="282488" y="901034"/>
            <a:ext cx="6855524" cy="3591207"/>
          </a:xfrm>
        </p:spPr>
        <p:txBody>
          <a:bodyPr>
            <a:noAutofit/>
          </a:bodyPr>
          <a:lstStyle/>
          <a:p>
            <a:pPr>
              <a:buNone/>
            </a:pPr>
            <a:r>
              <a:rPr lang="en-GB" sz="1800" b="1" dirty="0">
                <a:latin typeface="Arial" panose="020B0604020202020204" pitchFamily="34" charset="0"/>
                <a:cs typeface="Arial" panose="020B0604020202020204" pitchFamily="34" charset="0"/>
              </a:rPr>
              <a:t>Monitoring</a:t>
            </a:r>
          </a:p>
          <a:p>
            <a:pPr>
              <a:buFont typeface="Arial" panose="020B0604020202020204" pitchFamily="34" charset="0"/>
              <a:buChar char="•"/>
            </a:pPr>
            <a:r>
              <a:rPr lang="en-GB" sz="1800" dirty="0">
                <a:latin typeface="Arial" panose="020B0604020202020204" pitchFamily="34" charset="0"/>
                <a:cs typeface="Arial" panose="020B0604020202020204" pitchFamily="34" charset="0"/>
              </a:rPr>
              <a:t>Pulmonary function tests every 6–8 weeks</a:t>
            </a:r>
          </a:p>
          <a:p>
            <a:pPr>
              <a:buFont typeface="Arial" panose="020B0604020202020204" pitchFamily="34" charset="0"/>
              <a:buChar char="•"/>
            </a:pPr>
            <a:r>
              <a:rPr lang="en-GB" sz="1800" dirty="0">
                <a:latin typeface="Arial" panose="020B0604020202020204" pitchFamily="34" charset="0"/>
                <a:cs typeface="Arial" panose="020B0604020202020204" pitchFamily="34" charset="0"/>
              </a:rPr>
              <a:t>Kidney function (U&amp;E, creatinine, GFR) before each chemotherapy cycle</a:t>
            </a:r>
          </a:p>
          <a:p>
            <a:pPr>
              <a:buFont typeface="Arial" panose="020B0604020202020204" pitchFamily="34" charset="0"/>
              <a:buChar char="•"/>
            </a:pPr>
            <a:r>
              <a:rPr lang="en-GB" sz="1800" dirty="0">
                <a:latin typeface="Arial" panose="020B0604020202020204" pitchFamily="34" charset="0"/>
                <a:cs typeface="Arial" panose="020B0604020202020204" pitchFamily="34" charset="0"/>
              </a:rPr>
              <a:t>Regular chest CT scans (every 3 months)</a:t>
            </a:r>
          </a:p>
          <a:p>
            <a:pPr>
              <a:buFont typeface="Arial" panose="020B0604020202020204" pitchFamily="34" charset="0"/>
              <a:buChar char="•"/>
            </a:pPr>
            <a:r>
              <a:rPr lang="en-GB" sz="1800" dirty="0">
                <a:latin typeface="Arial" panose="020B0604020202020204" pitchFamily="34" charset="0"/>
                <a:cs typeface="Arial" panose="020B0604020202020204" pitchFamily="34" charset="0"/>
              </a:rPr>
              <a:t>Oxygen saturation checks during treatment</a:t>
            </a:r>
          </a:p>
          <a:p>
            <a:pPr>
              <a:buNone/>
            </a:pPr>
            <a:r>
              <a:rPr lang="en-GB" sz="1800" b="1" dirty="0">
                <a:latin typeface="Arial" panose="020B0604020202020204" pitchFamily="34" charset="0"/>
                <a:cs typeface="Arial" panose="020B0604020202020204" pitchFamily="34" charset="0"/>
              </a:rPr>
              <a:t>Needs</a:t>
            </a:r>
          </a:p>
          <a:p>
            <a:pPr>
              <a:buFont typeface="Arial" panose="020B0604020202020204" pitchFamily="34" charset="0"/>
              <a:buChar char="•"/>
            </a:pPr>
            <a:r>
              <a:rPr lang="en-GB" sz="1800" dirty="0">
                <a:latin typeface="Arial" panose="020B0604020202020204" pitchFamily="34" charset="0"/>
                <a:cs typeface="Arial" panose="020B0604020202020204" pitchFamily="34" charset="0"/>
              </a:rPr>
              <a:t>Emotional support</a:t>
            </a:r>
          </a:p>
          <a:p>
            <a:pPr>
              <a:buFont typeface="Arial" panose="020B0604020202020204" pitchFamily="34" charset="0"/>
              <a:buChar char="•"/>
            </a:pPr>
            <a:r>
              <a:rPr lang="en-GB" sz="1800" dirty="0">
                <a:latin typeface="Arial" panose="020B0604020202020204" pitchFamily="34" charset="0"/>
                <a:cs typeface="Arial" panose="020B0604020202020204" pitchFamily="34" charset="0"/>
              </a:rPr>
              <a:t>Nutritional optimisation</a:t>
            </a:r>
          </a:p>
          <a:p>
            <a:pPr>
              <a:buFont typeface="Arial" panose="020B0604020202020204" pitchFamily="34" charset="0"/>
              <a:buChar char="•"/>
            </a:pPr>
            <a:r>
              <a:rPr lang="en-GB" sz="1800" dirty="0">
                <a:latin typeface="Arial" panose="020B0604020202020204" pitchFamily="34" charset="0"/>
                <a:cs typeface="Arial" panose="020B0604020202020204" pitchFamily="34" charset="0"/>
              </a:rPr>
              <a:t>Pain and breathlessness control</a:t>
            </a:r>
          </a:p>
          <a:p>
            <a:pPr>
              <a:buFont typeface="Arial" panose="020B0604020202020204" pitchFamily="34" charset="0"/>
              <a:buChar char="•"/>
            </a:pPr>
            <a:r>
              <a:rPr lang="en-GB" sz="1800" dirty="0">
                <a:latin typeface="Arial" panose="020B0604020202020204" pitchFamily="34" charset="0"/>
                <a:cs typeface="Arial" panose="020B0604020202020204" pitchFamily="34" charset="0"/>
              </a:rPr>
              <a:t>Crisis plan for acute deterioration</a:t>
            </a:r>
          </a:p>
          <a:p>
            <a:pPr>
              <a:buNone/>
            </a:pPr>
            <a:r>
              <a:rPr lang="en-GB" sz="1800" b="1" dirty="0">
                <a:latin typeface="Arial" panose="020B0604020202020204" pitchFamily="34" charset="0"/>
                <a:cs typeface="Arial" panose="020B0604020202020204" pitchFamily="34" charset="0"/>
              </a:rPr>
              <a:t>Follow-up</a:t>
            </a:r>
          </a:p>
          <a:p>
            <a:pPr>
              <a:buFont typeface="Arial" panose="020B0604020202020204" pitchFamily="34" charset="0"/>
              <a:buChar char="•"/>
            </a:pPr>
            <a:r>
              <a:rPr lang="en-GB" sz="1800" dirty="0">
                <a:latin typeface="Arial" panose="020B0604020202020204" pitchFamily="34" charset="0"/>
                <a:cs typeface="Arial" panose="020B0604020202020204" pitchFamily="34" charset="0"/>
              </a:rPr>
              <a:t>Weekly oncology nurse check-ins during active treatment</a:t>
            </a:r>
          </a:p>
          <a:p>
            <a:pPr>
              <a:buFont typeface="Arial" panose="020B0604020202020204" pitchFamily="34" charset="0"/>
              <a:buChar char="•"/>
            </a:pPr>
            <a:r>
              <a:rPr lang="en-GB" sz="1800" dirty="0">
                <a:latin typeface="Arial" panose="020B0604020202020204" pitchFamily="34" charset="0"/>
                <a:cs typeface="Arial" panose="020B0604020202020204" pitchFamily="34" charset="0"/>
              </a:rPr>
              <a:t>Weekly oncologist review</a:t>
            </a:r>
          </a:p>
          <a:p>
            <a:pPr marL="0" indent="0">
              <a:buNone/>
            </a:pPr>
            <a:r>
              <a:rPr lang="en-GB" sz="1800" dirty="0">
                <a:latin typeface="Arial" panose="020B0604020202020204" pitchFamily="34" charset="0"/>
                <a:cs typeface="Arial" panose="020B0604020202020204" pitchFamily="34" charset="0"/>
              </a:rPr>
              <a:t>All information, according to NICE(2019)</a:t>
            </a:r>
          </a:p>
        </p:txBody>
      </p:sp>
      <p:pic>
        <p:nvPicPr>
          <p:cNvPr id="5" name="Picture 4">
            <a:extLst>
              <a:ext uri="{FF2B5EF4-FFF2-40B4-BE49-F238E27FC236}">
                <a16:creationId xmlns:a16="http://schemas.microsoft.com/office/drawing/2014/main" id="{5099A84C-E0D1-0637-5ABE-6BBD02E2872C}"/>
              </a:ext>
            </a:extLst>
          </p:cNvPr>
          <p:cNvPicPr>
            <a:picLocks noChangeAspect="1"/>
          </p:cNvPicPr>
          <p:nvPr/>
        </p:nvPicPr>
        <p:blipFill>
          <a:blip r:embed="rId5"/>
          <a:srcRect r="-1" b="1453"/>
          <a:stretch>
            <a:fillRect/>
          </a:stretch>
        </p:blipFill>
        <p:spPr>
          <a:xfrm>
            <a:off x="6979129" y="1"/>
            <a:ext cx="5212862" cy="3429000"/>
          </a:xfrm>
          <a:prstGeom prst="rect">
            <a:avLst/>
          </a:prstGeom>
        </p:spPr>
      </p:pic>
      <p:pic>
        <p:nvPicPr>
          <p:cNvPr id="4" name="Picture 3">
            <a:extLst>
              <a:ext uri="{FF2B5EF4-FFF2-40B4-BE49-F238E27FC236}">
                <a16:creationId xmlns:a16="http://schemas.microsoft.com/office/drawing/2014/main" id="{BEAB6FC8-682C-876C-7C49-BD3E28C29FD5}"/>
              </a:ext>
            </a:extLst>
          </p:cNvPr>
          <p:cNvPicPr>
            <a:picLocks noChangeAspect="1"/>
          </p:cNvPicPr>
          <p:nvPr/>
        </p:nvPicPr>
        <p:blipFill>
          <a:blip r:embed="rId6"/>
          <a:srcRect r="-1" b="1453"/>
          <a:stretch>
            <a:fillRect/>
          </a:stretch>
        </p:blipFill>
        <p:spPr>
          <a:xfrm>
            <a:off x="6979147" y="3429000"/>
            <a:ext cx="5212861" cy="3429000"/>
          </a:xfrm>
          <a:prstGeom prst="rect">
            <a:avLst/>
          </a:prstGeom>
        </p:spPr>
      </p:pic>
      <p:pic>
        <p:nvPicPr>
          <p:cNvPr id="33" name="Audio 32">
            <a:hlinkClick r:id="" action="ppaction://media"/>
            <a:extLst>
              <a:ext uri="{FF2B5EF4-FFF2-40B4-BE49-F238E27FC236}">
                <a16:creationId xmlns:a16="http://schemas.microsoft.com/office/drawing/2014/main" id="{DC1266F9-4C2B-8B2B-4252-4884CA4CEBED}"/>
              </a:ext>
            </a:extLst>
          </p:cNvPr>
          <p:cNvPicPr>
            <a:picLocks noChangeAspect="1"/>
          </p:cNvPicPr>
          <p:nvPr>
            <a:audioFile r:link="rId2"/>
            <p:extLst>
              <p:ext uri="{DAA4B4D4-6D71-4841-9C94-3DE7FCFB9230}">
                <p14:media xmlns:p14="http://schemas.microsoft.com/office/powerpoint/2010/main" r:embed="rId1"/>
              </p:ext>
            </p:extLst>
          </p:nvPr>
        </p:nvPicPr>
        <p:blipFill>
          <a:blip r:embed="rId7">
            <a:biLevel thresh="75000"/>
          </a:blip>
          <a:srcRect l="-118750" t="-118750" r="-118750" b="-118750"/>
          <a:stretch>
            <a:fillRect/>
          </a:stretch>
        </p:blipFill>
        <p:spPr>
          <a:xfrm>
            <a:off x="5352288" y="5143500"/>
            <a:ext cx="2057400" cy="2057400"/>
          </a:xfrm>
          <a:prstGeom prst="ellipse">
            <a:avLst/>
          </a:prstGeom>
        </p:spPr>
      </p:pic>
    </p:spTree>
    <p:extLst>
      <p:ext uri="{BB962C8B-B14F-4D97-AF65-F5344CB8AC3E}">
        <p14:creationId xmlns:p14="http://schemas.microsoft.com/office/powerpoint/2010/main" val="1505843201"/>
      </p:ext>
    </p:extLst>
  </p:cSld>
  <p:clrMapOvr>
    <a:masterClrMapping/>
  </p:clrMapOvr>
  <mc:AlternateContent xmlns:mc="http://schemas.openxmlformats.org/markup-compatibility/2006" xmlns:p14="http://schemas.microsoft.com/office/powerpoint/2010/main">
    <mc:Choice Requires="p14">
      <p:transition spd="slow" p14:dur="2000" advTm="62241"/>
    </mc:Choice>
    <mc:Fallback xmlns="">
      <p:transition spd="slow" advTm="622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467DA0-156B-C7F0-BC59-6FF86E27B7A4}"/>
              </a:ext>
            </a:extLst>
          </p:cNvPr>
          <p:cNvSpPr>
            <a:spLocks noGrp="1"/>
          </p:cNvSpPr>
          <p:nvPr>
            <p:ph type="title"/>
          </p:nvPr>
        </p:nvSpPr>
        <p:spPr>
          <a:xfrm>
            <a:off x="209426" y="268320"/>
            <a:ext cx="6226543" cy="1624520"/>
          </a:xfrm>
        </p:spPr>
        <p:txBody>
          <a:bodyPr anchor="ctr">
            <a:normAutofit/>
          </a:bodyPr>
          <a:lstStyle/>
          <a:p>
            <a:r>
              <a:rPr lang="en-GB" sz="4000" b="1" dirty="0">
                <a:latin typeface="Arial" panose="020B0604020202020204" pitchFamily="34" charset="0"/>
                <a:cs typeface="Arial" panose="020B0604020202020204" pitchFamily="34" charset="0"/>
              </a:rPr>
              <a:t>Ethical Considerations</a:t>
            </a:r>
          </a:p>
        </p:txBody>
      </p:sp>
      <p:sp>
        <p:nvSpPr>
          <p:cNvPr id="12" name="Content Placeholder 2">
            <a:extLst>
              <a:ext uri="{FF2B5EF4-FFF2-40B4-BE49-F238E27FC236}">
                <a16:creationId xmlns:a16="http://schemas.microsoft.com/office/drawing/2014/main" id="{0BF83CBB-EC63-F230-8CA4-2B682E9BFF6A}"/>
              </a:ext>
            </a:extLst>
          </p:cNvPr>
          <p:cNvSpPr>
            <a:spLocks noGrp="1"/>
          </p:cNvSpPr>
          <p:nvPr>
            <p:ph idx="1"/>
          </p:nvPr>
        </p:nvSpPr>
        <p:spPr>
          <a:xfrm>
            <a:off x="412802" y="1674957"/>
            <a:ext cx="5408706" cy="4303681"/>
          </a:xfrm>
        </p:spPr>
        <p:txBody>
          <a:bodyPr anchor="ctr">
            <a:noAutofit/>
          </a:bodyPr>
          <a:lstStyle/>
          <a:p>
            <a:endParaRPr lang="en-US" sz="2000" dirty="0">
              <a:latin typeface="Arial" panose="020B0604020202020204" pitchFamily="34" charset="0"/>
              <a:cs typeface="Arial" panose="020B0604020202020204" pitchFamily="34" charset="0"/>
            </a:endParaRPr>
          </a:p>
          <a:p>
            <a:pPr marL="0" indent="0">
              <a:buNone/>
            </a:pPr>
            <a:r>
              <a:rPr lang="en-US" sz="2000" dirty="0">
                <a:latin typeface="Arial" panose="020B0604020202020204" pitchFamily="34" charset="0"/>
                <a:cs typeface="Arial" panose="020B0604020202020204" pitchFamily="34" charset="0"/>
              </a:rPr>
              <a:t>Taking into account research from Department of Health(2005) . Here are the  Ethical Considerations to the PCP: </a:t>
            </a:r>
          </a:p>
          <a:p>
            <a:r>
              <a:rPr lang="en-US" sz="2000" dirty="0">
                <a:latin typeface="Arial" panose="020B0604020202020204" pitchFamily="34" charset="0"/>
                <a:cs typeface="Arial" panose="020B0604020202020204" pitchFamily="34" charset="0"/>
              </a:rPr>
              <a:t>Autonomy: patient involved in all decisions. </a:t>
            </a:r>
          </a:p>
          <a:p>
            <a:r>
              <a:rPr lang="en-US" sz="2000" dirty="0">
                <a:latin typeface="Arial" panose="020B0604020202020204" pitchFamily="34" charset="0"/>
                <a:cs typeface="Arial" panose="020B0604020202020204" pitchFamily="34" charset="0"/>
              </a:rPr>
              <a:t>Beneficence: act for the patient’s best interest.</a:t>
            </a:r>
          </a:p>
          <a:p>
            <a:r>
              <a:rPr lang="en-US" sz="2000" dirty="0">
                <a:latin typeface="Arial" panose="020B0604020202020204" pitchFamily="34" charset="0"/>
                <a:cs typeface="Arial" panose="020B0604020202020204" pitchFamily="34" charset="0"/>
              </a:rPr>
              <a:t>Non-maleficence: </a:t>
            </a:r>
            <a:r>
              <a:rPr lang="en-US" sz="2000" dirty="0" err="1">
                <a:latin typeface="Arial" panose="020B0604020202020204" pitchFamily="34" charset="0"/>
                <a:cs typeface="Arial" panose="020B0604020202020204" pitchFamily="34" charset="0"/>
              </a:rPr>
              <a:t>minimise</a:t>
            </a:r>
            <a:r>
              <a:rPr lang="en-US" sz="2000" dirty="0">
                <a:latin typeface="Arial" panose="020B0604020202020204" pitchFamily="34" charset="0"/>
                <a:cs typeface="Arial" panose="020B0604020202020204" pitchFamily="34" charset="0"/>
              </a:rPr>
              <a:t> side effects and harm.</a:t>
            </a:r>
          </a:p>
          <a:p>
            <a:r>
              <a:rPr lang="en-US" sz="2000" dirty="0">
                <a:latin typeface="Arial" panose="020B0604020202020204" pitchFamily="34" charset="0"/>
                <a:cs typeface="Arial" panose="020B0604020202020204" pitchFamily="34" charset="0"/>
              </a:rPr>
              <a:t>Justice: fair access to treatments and resources.</a:t>
            </a:r>
          </a:p>
          <a:p>
            <a:r>
              <a:rPr lang="en-US" sz="2000" dirty="0">
                <a:latin typeface="Arial" panose="020B0604020202020204" pitchFamily="34" charset="0"/>
                <a:cs typeface="Arial" panose="020B0604020202020204" pitchFamily="34" charset="0"/>
              </a:rPr>
              <a:t>Confidentiality: protect personal health information.</a:t>
            </a:r>
          </a:p>
          <a:p>
            <a:r>
              <a:rPr lang="en-US" sz="2000" dirty="0">
                <a:latin typeface="Arial" panose="020B0604020202020204" pitchFamily="34" charset="0"/>
                <a:cs typeface="Arial" panose="020B0604020202020204" pitchFamily="34" charset="0"/>
              </a:rPr>
              <a:t>End-of-life care: discuss preferences early; respect dignity (NHS 2022).</a:t>
            </a:r>
          </a:p>
          <a:p>
            <a:r>
              <a:rPr lang="en-US" sz="2000" dirty="0">
                <a:latin typeface="Arial" panose="020B0604020202020204" pitchFamily="34" charset="0"/>
                <a:cs typeface="Arial" panose="020B0604020202020204" pitchFamily="34" charset="0"/>
              </a:rPr>
              <a:t>Duty to offer palliative care early</a:t>
            </a:r>
            <a:endParaRPr lang="en-GB" sz="2000" dirty="0">
              <a:latin typeface="Arial" panose="020B0604020202020204" pitchFamily="34" charset="0"/>
              <a:cs typeface="Arial" panose="020B0604020202020204" pitchFamily="34" charset="0"/>
            </a:endParaRPr>
          </a:p>
        </p:txBody>
      </p:sp>
      <p:pic>
        <p:nvPicPr>
          <p:cNvPr id="13" name="Picture 12" descr="People holding hands">
            <a:extLst>
              <a:ext uri="{FF2B5EF4-FFF2-40B4-BE49-F238E27FC236}">
                <a16:creationId xmlns:a16="http://schemas.microsoft.com/office/drawing/2014/main" id="{D7CC4775-CD23-E051-EADB-A7A12270090A}"/>
              </a:ext>
            </a:extLst>
          </p:cNvPr>
          <p:cNvPicPr>
            <a:picLocks noChangeAspect="1"/>
          </p:cNvPicPr>
          <p:nvPr/>
        </p:nvPicPr>
        <p:blipFill>
          <a:blip r:embed="rId5"/>
          <a:srcRect l="26381" r="14219" b="-2"/>
          <a:stretch>
            <a:fillRect/>
          </a:stretch>
        </p:blipFill>
        <p:spPr>
          <a:xfrm>
            <a:off x="6096000" y="1"/>
            <a:ext cx="6102825" cy="6858000"/>
          </a:xfrm>
          <a:prstGeom prst="rect">
            <a:avLst/>
          </a:prstGeom>
        </p:spPr>
      </p:pic>
      <p:pic>
        <p:nvPicPr>
          <p:cNvPr id="19" name="Audio 18">
            <a:hlinkClick r:id="" action="ppaction://media"/>
            <a:extLst>
              <a:ext uri="{FF2B5EF4-FFF2-40B4-BE49-F238E27FC236}">
                <a16:creationId xmlns:a16="http://schemas.microsoft.com/office/drawing/2014/main" id="{4B392497-296E-F3AC-9701-1139DFC84027}"/>
              </a:ext>
            </a:extLst>
          </p:cNvPr>
          <p:cNvPicPr>
            <a:picLocks noChangeAspect="1"/>
          </p:cNvPicPr>
          <p:nvPr>
            <a:audioFile r:link="rId2"/>
            <p:extLst>
              <p:ext uri="{DAA4B4D4-6D71-4841-9C94-3DE7FCFB9230}">
                <p14:media xmlns:p14="http://schemas.microsoft.com/office/powerpoint/2010/main" r:embed="rId1"/>
              </p:ext>
            </p:extLst>
          </p:nvPr>
        </p:nvPicPr>
        <p:blipFill>
          <a:blip r:embed="rId6">
            <a:biLevel thresh="75000"/>
          </a:blip>
          <a:srcRect l="-118750" t="-118750" r="-118750" b="-118750"/>
          <a:stretch>
            <a:fillRect/>
          </a:stretch>
        </p:blipFill>
        <p:spPr>
          <a:xfrm>
            <a:off x="4507138" y="4219957"/>
            <a:ext cx="2057400" cy="2057400"/>
          </a:xfrm>
          <a:prstGeom prst="ellipse">
            <a:avLst/>
          </a:prstGeom>
        </p:spPr>
      </p:pic>
    </p:spTree>
    <p:extLst>
      <p:ext uri="{BB962C8B-B14F-4D97-AF65-F5344CB8AC3E}">
        <p14:creationId xmlns:p14="http://schemas.microsoft.com/office/powerpoint/2010/main" val="2283174670"/>
      </p:ext>
    </p:extLst>
  </p:cSld>
  <p:clrMapOvr>
    <a:masterClrMapping/>
  </p:clrMapOvr>
  <mc:AlternateContent xmlns:mc="http://schemas.openxmlformats.org/markup-compatibility/2006" xmlns:p14="http://schemas.microsoft.com/office/powerpoint/2010/main">
    <mc:Choice Requires="p14">
      <p:transition spd="slow" p14:dur="2000" advTm="47200"/>
    </mc:Choice>
    <mc:Fallback xmlns="">
      <p:transition spd="slow" advTm="472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9"/>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EAE48C4B-3A90-42C3-BA00-6092B47717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11CC38-C445-C913-3F97-245E524D8A09}"/>
              </a:ext>
            </a:extLst>
          </p:cNvPr>
          <p:cNvSpPr>
            <a:spLocks noGrp="1"/>
          </p:cNvSpPr>
          <p:nvPr>
            <p:ph type="title"/>
          </p:nvPr>
        </p:nvSpPr>
        <p:spPr>
          <a:xfrm>
            <a:off x="4654296" y="349197"/>
            <a:ext cx="7152693" cy="1783080"/>
          </a:xfrm>
        </p:spPr>
        <p:txBody>
          <a:bodyPr anchor="b">
            <a:noAutofit/>
          </a:bodyPr>
          <a:lstStyle/>
          <a:p>
            <a:r>
              <a:rPr lang="en-US" b="1" dirty="0">
                <a:latin typeface="Arial" panose="020B0604020202020204" pitchFamily="34" charset="0"/>
                <a:cs typeface="Arial" panose="020B0604020202020204" pitchFamily="34" charset="0"/>
              </a:rPr>
              <a:t>Lifestyle Changes and Evidence-Based Recommendations</a:t>
            </a:r>
            <a:endParaRPr lang="en-GB" b="1" dirty="0">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0FA6B221-044D-9253-A999-007F7CAAB166}"/>
              </a:ext>
            </a:extLst>
          </p:cNvPr>
          <p:cNvPicPr>
            <a:picLocks noChangeAspect="1"/>
          </p:cNvPicPr>
          <p:nvPr/>
        </p:nvPicPr>
        <p:blipFill>
          <a:blip r:embed="rId5"/>
          <a:srcRect l="19676" r="16001"/>
          <a:stretch>
            <a:fillRect/>
          </a:stretch>
        </p:blipFill>
        <p:spPr>
          <a:xfrm>
            <a:off x="20" y="10"/>
            <a:ext cx="4041316" cy="4193753"/>
          </a:xfrm>
          <a:custGeom>
            <a:avLst/>
            <a:gdLst/>
            <a:ahLst/>
            <a:cxnLst/>
            <a:rect l="l" t="t" r="r" b="b"/>
            <a:pathLst>
              <a:path w="4041336" h="4193763">
                <a:moveTo>
                  <a:pt x="0" y="0"/>
                </a:moveTo>
                <a:lnTo>
                  <a:pt x="4019848" y="0"/>
                </a:lnTo>
                <a:lnTo>
                  <a:pt x="4021195" y="11419"/>
                </a:lnTo>
                <a:cubicBezTo>
                  <a:pt x="4036145" y="95184"/>
                  <a:pt x="4033611" y="180091"/>
                  <a:pt x="4037665" y="264364"/>
                </a:cubicBezTo>
                <a:cubicBezTo>
                  <a:pt x="4042480" y="367421"/>
                  <a:pt x="4036399" y="470858"/>
                  <a:pt x="4034118" y="574168"/>
                </a:cubicBezTo>
                <a:cubicBezTo>
                  <a:pt x="4032344" y="662121"/>
                  <a:pt x="4023602" y="749948"/>
                  <a:pt x="4026263" y="838028"/>
                </a:cubicBezTo>
                <a:cubicBezTo>
                  <a:pt x="4026453" y="841074"/>
                  <a:pt x="4026453" y="844120"/>
                  <a:pt x="4026263" y="847166"/>
                </a:cubicBezTo>
                <a:cubicBezTo>
                  <a:pt x="4018154" y="944003"/>
                  <a:pt x="4018154" y="1041348"/>
                  <a:pt x="4026263" y="1138186"/>
                </a:cubicBezTo>
                <a:cubicBezTo>
                  <a:pt x="4028835" y="1178494"/>
                  <a:pt x="4028113" y="1218943"/>
                  <a:pt x="4024109" y="1259137"/>
                </a:cubicBezTo>
                <a:cubicBezTo>
                  <a:pt x="4020308" y="1310285"/>
                  <a:pt x="4008145" y="1362194"/>
                  <a:pt x="4016887" y="1412960"/>
                </a:cubicBezTo>
                <a:cubicBezTo>
                  <a:pt x="4022576" y="1454780"/>
                  <a:pt x="4025705" y="1496916"/>
                  <a:pt x="4026263" y="1539116"/>
                </a:cubicBezTo>
                <a:cubicBezTo>
                  <a:pt x="4030697" y="1633542"/>
                  <a:pt x="4026516" y="1728475"/>
                  <a:pt x="4024869" y="1823155"/>
                </a:cubicBezTo>
                <a:cubicBezTo>
                  <a:pt x="4023095" y="1933446"/>
                  <a:pt x="4025883" y="2043737"/>
                  <a:pt x="4017014" y="2154154"/>
                </a:cubicBezTo>
                <a:cubicBezTo>
                  <a:pt x="4012136" y="2243351"/>
                  <a:pt x="4012136" y="2332751"/>
                  <a:pt x="4017014" y="2421948"/>
                </a:cubicBezTo>
                <a:cubicBezTo>
                  <a:pt x="4019421" y="2503683"/>
                  <a:pt x="4031711" y="2584656"/>
                  <a:pt x="4029684" y="2667279"/>
                </a:cubicBezTo>
                <a:cubicBezTo>
                  <a:pt x="4027276" y="2763608"/>
                  <a:pt x="4015874" y="2859684"/>
                  <a:pt x="4019421" y="2956268"/>
                </a:cubicBezTo>
                <a:cubicBezTo>
                  <a:pt x="4021068" y="3002339"/>
                  <a:pt x="4021195" y="3048410"/>
                  <a:pt x="4022082" y="3094480"/>
                </a:cubicBezTo>
                <a:cubicBezTo>
                  <a:pt x="4023222" y="3149943"/>
                  <a:pt x="4033231" y="3205278"/>
                  <a:pt x="4027656" y="3260614"/>
                </a:cubicBezTo>
                <a:cubicBezTo>
                  <a:pt x="4018408" y="3352883"/>
                  <a:pt x="3994462" y="3443628"/>
                  <a:pt x="4009412" y="3538181"/>
                </a:cubicBezTo>
                <a:cubicBezTo>
                  <a:pt x="4017647" y="3590217"/>
                  <a:pt x="4026896" y="3642380"/>
                  <a:pt x="4031711" y="3694923"/>
                </a:cubicBezTo>
                <a:cubicBezTo>
                  <a:pt x="4035892" y="3741882"/>
                  <a:pt x="4046407" y="3789603"/>
                  <a:pt x="4038425" y="3836308"/>
                </a:cubicBezTo>
                <a:cubicBezTo>
                  <a:pt x="4031584" y="3876287"/>
                  <a:pt x="4035131" y="3916266"/>
                  <a:pt x="4029810" y="3956245"/>
                </a:cubicBezTo>
                <a:cubicBezTo>
                  <a:pt x="4022842" y="4008661"/>
                  <a:pt x="4019168" y="4061966"/>
                  <a:pt x="4013847" y="4114764"/>
                </a:cubicBezTo>
                <a:lnTo>
                  <a:pt x="4010970" y="4161894"/>
                </a:lnTo>
                <a:lnTo>
                  <a:pt x="4002764" y="4161042"/>
                </a:lnTo>
                <a:cubicBezTo>
                  <a:pt x="3957904" y="4159210"/>
                  <a:pt x="3912934" y="4160186"/>
                  <a:pt x="3868108" y="4163980"/>
                </a:cubicBezTo>
                <a:cubicBezTo>
                  <a:pt x="3637072" y="4178737"/>
                  <a:pt x="3405779" y="4172076"/>
                  <a:pt x="3174741" y="4175341"/>
                </a:cubicBezTo>
                <a:cubicBezTo>
                  <a:pt x="2865668" y="4179782"/>
                  <a:pt x="2556851" y="4168420"/>
                  <a:pt x="2247906" y="4167376"/>
                </a:cubicBezTo>
                <a:cubicBezTo>
                  <a:pt x="2184582" y="4167115"/>
                  <a:pt x="2121002" y="4170510"/>
                  <a:pt x="2057934" y="4175733"/>
                </a:cubicBezTo>
                <a:cubicBezTo>
                  <a:pt x="1970560" y="4182786"/>
                  <a:pt x="1884336" y="4173905"/>
                  <a:pt x="1797729" y="4165547"/>
                </a:cubicBezTo>
                <a:cubicBezTo>
                  <a:pt x="1693340" y="4155492"/>
                  <a:pt x="1589207" y="4164372"/>
                  <a:pt x="1485458" y="4175995"/>
                </a:cubicBezTo>
                <a:cubicBezTo>
                  <a:pt x="1307344" y="4195571"/>
                  <a:pt x="1127888" y="4198979"/>
                  <a:pt x="949185" y="4186181"/>
                </a:cubicBezTo>
                <a:cubicBezTo>
                  <a:pt x="751793" y="4172468"/>
                  <a:pt x="554529" y="4174950"/>
                  <a:pt x="357136" y="4175995"/>
                </a:cubicBezTo>
                <a:lnTo>
                  <a:pt x="0" y="4175060"/>
                </a:lnTo>
                <a:close/>
              </a:path>
            </a:pathLst>
          </a:custGeom>
        </p:spPr>
      </p:pic>
      <p:sp>
        <p:nvSpPr>
          <p:cNvPr id="24" name="sketch line">
            <a:extLst>
              <a:ext uri="{FF2B5EF4-FFF2-40B4-BE49-F238E27FC236}">
                <a16:creationId xmlns:a16="http://schemas.microsoft.com/office/drawing/2014/main" id="{F919E280-CA27-4214-97E6-294E0C3BC4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463186"/>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E81357FF-2E79-2EF8-8E97-06EBEB4E5AFD}"/>
              </a:ext>
            </a:extLst>
          </p:cNvPr>
          <p:cNvPicPr>
            <a:picLocks noChangeAspect="1"/>
          </p:cNvPicPr>
          <p:nvPr/>
        </p:nvPicPr>
        <p:blipFill>
          <a:blip r:embed="rId6"/>
          <a:srcRect t="3830" r="3" b="3"/>
          <a:stretch>
            <a:fillRect/>
          </a:stretch>
        </p:blipFill>
        <p:spPr>
          <a:xfrm>
            <a:off x="1" y="4267200"/>
            <a:ext cx="4051081" cy="2590800"/>
          </a:xfrm>
          <a:custGeom>
            <a:avLst/>
            <a:gdLst/>
            <a:ahLst/>
            <a:cxnLst/>
            <a:rect l="l" t="t" r="r" b="b"/>
            <a:pathLst>
              <a:path w="4051081" h="2496030">
                <a:moveTo>
                  <a:pt x="2464753" y="4"/>
                </a:moveTo>
                <a:cubicBezTo>
                  <a:pt x="2509518" y="-78"/>
                  <a:pt x="2554292" y="1163"/>
                  <a:pt x="2599067" y="4428"/>
                </a:cubicBezTo>
                <a:cubicBezTo>
                  <a:pt x="2749817" y="17813"/>
                  <a:pt x="2901270" y="21079"/>
                  <a:pt x="3052443" y="14222"/>
                </a:cubicBezTo>
                <a:cubicBezTo>
                  <a:pt x="3173923" y="5694"/>
                  <a:pt x="3295774" y="4206"/>
                  <a:pt x="3417420" y="9782"/>
                </a:cubicBezTo>
                <a:cubicBezTo>
                  <a:pt x="3530764" y="16442"/>
                  <a:pt x="3644108" y="23233"/>
                  <a:pt x="3757835" y="19315"/>
                </a:cubicBezTo>
                <a:cubicBezTo>
                  <a:pt x="3803121" y="17748"/>
                  <a:pt x="3847768" y="15789"/>
                  <a:pt x="3892671" y="13177"/>
                </a:cubicBezTo>
                <a:cubicBezTo>
                  <a:pt x="3933972" y="9619"/>
                  <a:pt x="3975386" y="7938"/>
                  <a:pt x="4016790" y="8134"/>
                </a:cubicBezTo>
                <a:lnTo>
                  <a:pt x="4034037" y="8999"/>
                </a:lnTo>
                <a:lnTo>
                  <a:pt x="4035370" y="62503"/>
                </a:lnTo>
                <a:cubicBezTo>
                  <a:pt x="4033549" y="118790"/>
                  <a:pt x="4026390" y="174983"/>
                  <a:pt x="4020562" y="231143"/>
                </a:cubicBezTo>
                <a:cubicBezTo>
                  <a:pt x="4014860" y="285717"/>
                  <a:pt x="4006498" y="343464"/>
                  <a:pt x="4019168" y="393470"/>
                </a:cubicBezTo>
                <a:cubicBezTo>
                  <a:pt x="4042480" y="482184"/>
                  <a:pt x="4024236" y="566457"/>
                  <a:pt x="4014100" y="651618"/>
                </a:cubicBezTo>
                <a:cubicBezTo>
                  <a:pt x="4001874" y="734926"/>
                  <a:pt x="4003635" y="819681"/>
                  <a:pt x="4019295" y="902406"/>
                </a:cubicBezTo>
                <a:cubicBezTo>
                  <a:pt x="4031711" y="960787"/>
                  <a:pt x="4031711" y="1020184"/>
                  <a:pt x="4033231" y="1078946"/>
                </a:cubicBezTo>
                <a:cubicBezTo>
                  <a:pt x="4034118" y="1115753"/>
                  <a:pt x="4020562" y="1153193"/>
                  <a:pt x="4011566" y="1189872"/>
                </a:cubicBezTo>
                <a:cubicBezTo>
                  <a:pt x="3995476" y="1256123"/>
                  <a:pt x="3989648" y="1323388"/>
                  <a:pt x="4011566" y="1387989"/>
                </a:cubicBezTo>
                <a:cubicBezTo>
                  <a:pt x="4042100" y="1477465"/>
                  <a:pt x="4059584" y="1566941"/>
                  <a:pt x="4046914" y="1661622"/>
                </a:cubicBezTo>
                <a:cubicBezTo>
                  <a:pt x="4039566" y="1720003"/>
                  <a:pt x="4037919" y="1779654"/>
                  <a:pt x="4026896" y="1837274"/>
                </a:cubicBezTo>
                <a:cubicBezTo>
                  <a:pt x="4008779" y="1932843"/>
                  <a:pt x="4015240" y="2027776"/>
                  <a:pt x="4029684" y="2121948"/>
                </a:cubicBezTo>
                <a:cubicBezTo>
                  <a:pt x="4039832" y="2200637"/>
                  <a:pt x="4040934" y="2280226"/>
                  <a:pt x="4032978" y="2359155"/>
                </a:cubicBezTo>
                <a:lnTo>
                  <a:pt x="4023519" y="2496030"/>
                </a:lnTo>
                <a:lnTo>
                  <a:pt x="0" y="2496030"/>
                </a:lnTo>
                <a:lnTo>
                  <a:pt x="0" y="12459"/>
                </a:lnTo>
                <a:lnTo>
                  <a:pt x="17104" y="15006"/>
                </a:lnTo>
                <a:cubicBezTo>
                  <a:pt x="83627" y="15006"/>
                  <a:pt x="150022" y="12263"/>
                  <a:pt x="216416" y="7824"/>
                </a:cubicBezTo>
                <a:cubicBezTo>
                  <a:pt x="361434" y="-156"/>
                  <a:pt x="506837" y="3162"/>
                  <a:pt x="651370" y="17748"/>
                </a:cubicBezTo>
                <a:cubicBezTo>
                  <a:pt x="753623" y="25440"/>
                  <a:pt x="856335" y="24213"/>
                  <a:pt x="958396" y="14092"/>
                </a:cubicBezTo>
                <a:cubicBezTo>
                  <a:pt x="1145682" y="-1710"/>
                  <a:pt x="1332584" y="10958"/>
                  <a:pt x="1519486" y="21666"/>
                </a:cubicBezTo>
                <a:cubicBezTo>
                  <a:pt x="1700504" y="32113"/>
                  <a:pt x="1881394" y="24408"/>
                  <a:pt x="2062411" y="17487"/>
                </a:cubicBezTo>
                <a:cubicBezTo>
                  <a:pt x="2196255" y="12394"/>
                  <a:pt x="2330459" y="249"/>
                  <a:pt x="2464753" y="4"/>
                </a:cubicBezTo>
                <a:close/>
              </a:path>
            </a:pathLst>
          </a:custGeom>
        </p:spPr>
      </p:pic>
      <p:sp>
        <p:nvSpPr>
          <p:cNvPr id="3" name="Content Placeholder 2">
            <a:extLst>
              <a:ext uri="{FF2B5EF4-FFF2-40B4-BE49-F238E27FC236}">
                <a16:creationId xmlns:a16="http://schemas.microsoft.com/office/drawing/2014/main" id="{CDF1BFD5-664B-C7B5-809D-D0223D2FAFD0}"/>
              </a:ext>
            </a:extLst>
          </p:cNvPr>
          <p:cNvSpPr>
            <a:spLocks noGrp="1"/>
          </p:cNvSpPr>
          <p:nvPr>
            <p:ph idx="1"/>
          </p:nvPr>
        </p:nvSpPr>
        <p:spPr>
          <a:xfrm>
            <a:off x="4301369" y="2634595"/>
            <a:ext cx="7505620" cy="3483864"/>
          </a:xfrm>
        </p:spPr>
        <p:txBody>
          <a:bodyPr>
            <a:noAutofit/>
          </a:bodyPr>
          <a:lstStyle/>
          <a:p>
            <a:r>
              <a:rPr lang="en-US" sz="1800" dirty="0">
                <a:latin typeface="Arial" panose="020B0604020202020204" pitchFamily="34" charset="0"/>
                <a:cs typeface="Arial" panose="020B0604020202020204" pitchFamily="34" charset="0"/>
              </a:rPr>
              <a:t>Smoking cessation: Stopping smoking after diagnosis can improve treatment response and survival rates (NICE, 2019)</a:t>
            </a:r>
          </a:p>
          <a:p>
            <a:r>
              <a:rPr lang="en-US" sz="1800" dirty="0">
                <a:latin typeface="Arial" panose="020B0604020202020204" pitchFamily="34" charset="0"/>
                <a:cs typeface="Arial" panose="020B0604020202020204" pitchFamily="34" charset="0"/>
              </a:rPr>
              <a:t>Balanced diet: A diet rich in fruit, vegetables, lean proteins, and whole grains supports immune function and recovery (Macmillan, 2022)</a:t>
            </a:r>
          </a:p>
          <a:p>
            <a:r>
              <a:rPr lang="en-US" sz="1800" dirty="0">
                <a:latin typeface="Arial" panose="020B0604020202020204" pitchFamily="34" charset="0"/>
                <a:cs typeface="Arial" panose="020B0604020202020204" pitchFamily="34" charset="0"/>
              </a:rPr>
              <a:t>Physical activity: Moderate exercise (e.g., walking, gentle yoga) helps reduce fatigue, anxiety, and breathlessness (NHS England, 2021).</a:t>
            </a:r>
          </a:p>
          <a:p>
            <a:r>
              <a:rPr lang="en-US" sz="1800" dirty="0">
                <a:latin typeface="Arial" panose="020B0604020202020204" pitchFamily="34" charset="0"/>
                <a:cs typeface="Arial" panose="020B0604020202020204" pitchFamily="34" charset="0"/>
              </a:rPr>
              <a:t>Hydration guidance to protect and supports liver and kidney function during chemotherapy (BMJ, 2020).</a:t>
            </a:r>
          </a:p>
          <a:p>
            <a:r>
              <a:rPr lang="en-US" sz="1800" dirty="0">
                <a:latin typeface="Arial" panose="020B0604020202020204" pitchFamily="34" charset="0"/>
                <a:cs typeface="Arial" panose="020B0604020202020204" pitchFamily="34" charset="0"/>
              </a:rPr>
              <a:t>Emotional wellbeing: Stress management through mindfulness and relaxation techniques can enhance quality of life (British Lung Foundation, 2022).</a:t>
            </a:r>
          </a:p>
          <a:p>
            <a:r>
              <a:rPr lang="en-US" sz="1800" dirty="0">
                <a:latin typeface="Arial" panose="020B0604020202020204" pitchFamily="34" charset="0"/>
                <a:cs typeface="Arial" panose="020B0604020202020204" pitchFamily="34" charset="0"/>
              </a:rPr>
              <a:t>Regular follow-up: Enables ongoing adjustment of lifestyle advice based on progress and tolerance.</a:t>
            </a:r>
            <a:endParaRPr lang="en-GB" sz="1800" dirty="0">
              <a:latin typeface="Arial" panose="020B0604020202020204" pitchFamily="34" charset="0"/>
              <a:cs typeface="Arial" panose="020B0604020202020204" pitchFamily="34" charset="0"/>
            </a:endParaRPr>
          </a:p>
        </p:txBody>
      </p:sp>
      <p:pic>
        <p:nvPicPr>
          <p:cNvPr id="14" name="Audio 13">
            <a:hlinkClick r:id="" action="ppaction://media"/>
            <a:extLst>
              <a:ext uri="{FF2B5EF4-FFF2-40B4-BE49-F238E27FC236}">
                <a16:creationId xmlns:a16="http://schemas.microsoft.com/office/drawing/2014/main" id="{63941365-D46B-50CE-959E-A8B0EC45C44C}"/>
              </a:ext>
            </a:extLst>
          </p:cNvPr>
          <p:cNvPicPr>
            <a:picLocks noChangeAspect="1"/>
          </p:cNvPicPr>
          <p:nvPr>
            <a:audioFile r:link="rId2"/>
            <p:extLst>
              <p:ext uri="{DAA4B4D4-6D71-4841-9C94-3DE7FCFB9230}">
                <p14:media xmlns:p14="http://schemas.microsoft.com/office/powerpoint/2010/main" r:embed="rId1"/>
              </p:ext>
            </p:extLst>
          </p:nvPr>
        </p:nvPicPr>
        <p:blipFill>
          <a:blip r:embed="rId7">
            <a:biLevel thresh="75000"/>
          </a:blip>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992229812"/>
      </p:ext>
    </p:extLst>
  </p:cSld>
  <p:clrMapOvr>
    <a:masterClrMapping/>
  </p:clrMapOvr>
  <mc:AlternateContent xmlns:mc="http://schemas.openxmlformats.org/markup-compatibility/2006" xmlns:p14="http://schemas.microsoft.com/office/powerpoint/2010/main">
    <mc:Choice Requires="p14">
      <p:transition spd="slow" p14:dur="2000" advTm="54941"/>
    </mc:Choice>
    <mc:Fallback xmlns="">
      <p:transition spd="slow" advTm="549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EB6C10-A976-9B99-1881-DDF49437D6BE}"/>
              </a:ext>
            </a:extLst>
          </p:cNvPr>
          <p:cNvSpPr>
            <a:spLocks noGrp="1"/>
          </p:cNvSpPr>
          <p:nvPr>
            <p:ph type="title"/>
          </p:nvPr>
        </p:nvSpPr>
        <p:spPr>
          <a:xfrm>
            <a:off x="838200" y="172620"/>
            <a:ext cx="10515600" cy="1325563"/>
          </a:xfrm>
        </p:spPr>
        <p:txBody>
          <a:bodyPr>
            <a:normAutofit/>
          </a:bodyPr>
          <a:lstStyle/>
          <a:p>
            <a:r>
              <a:rPr lang="fr-FR" sz="3600" b="1" dirty="0">
                <a:latin typeface="Arial" panose="020B0604020202020204" pitchFamily="34" charset="0"/>
                <a:cs typeface="Arial" panose="020B0604020202020204" pitchFamily="34" charset="0"/>
              </a:rPr>
              <a:t>Challenges &amp; Communication </a:t>
            </a:r>
            <a:r>
              <a:rPr lang="fr-FR" sz="3600" b="1" dirty="0" err="1">
                <a:latin typeface="Arial" panose="020B0604020202020204" pitchFamily="34" charset="0"/>
                <a:cs typeface="Arial" panose="020B0604020202020204" pitchFamily="34" charset="0"/>
              </a:rPr>
              <a:t>Strategies</a:t>
            </a:r>
            <a:r>
              <a:rPr lang="fr-FR" sz="3600" b="1" dirty="0">
                <a:latin typeface="Arial" panose="020B0604020202020204" pitchFamily="34" charset="0"/>
                <a:cs typeface="Arial" panose="020B0604020202020204" pitchFamily="34" charset="0"/>
              </a:rPr>
              <a:t> </a:t>
            </a:r>
            <a:r>
              <a:rPr lang="fr-FR" sz="3600" b="1" dirty="0" err="1">
                <a:latin typeface="Arial" panose="020B0604020202020204" pitchFamily="34" charset="0"/>
                <a:cs typeface="Arial" panose="020B0604020202020204" pitchFamily="34" charset="0"/>
              </a:rPr>
              <a:t>with</a:t>
            </a:r>
            <a:r>
              <a:rPr lang="fr-FR" sz="3600" b="1" dirty="0">
                <a:latin typeface="Arial" panose="020B0604020202020204" pitchFamily="34" charset="0"/>
                <a:cs typeface="Arial" panose="020B0604020202020204" pitchFamily="34" charset="0"/>
              </a:rPr>
              <a:t> </a:t>
            </a:r>
            <a:r>
              <a:rPr lang="en-GB" sz="3600" b="1" dirty="0">
                <a:latin typeface="Arial" panose="020B0604020202020204" pitchFamily="34" charset="0"/>
                <a:cs typeface="Arial" panose="020B0604020202020204" pitchFamily="34" charset="0"/>
              </a:rPr>
              <a:t>multidisciplinary team </a:t>
            </a:r>
            <a:r>
              <a:rPr lang="fr-FR" sz="3600" b="1" dirty="0">
                <a:latin typeface="Arial" panose="020B0604020202020204" pitchFamily="34" charset="0"/>
                <a:cs typeface="Arial" panose="020B0604020202020204" pitchFamily="34" charset="0"/>
              </a:rPr>
              <a:t>(MDT) support</a:t>
            </a:r>
            <a:endParaRPr lang="en-GB" sz="36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0AC6D81C-B53E-1CB7-C217-1377C44E09FE}"/>
              </a:ext>
            </a:extLst>
          </p:cNvPr>
          <p:cNvSpPr>
            <a:spLocks noGrp="1"/>
          </p:cNvSpPr>
          <p:nvPr>
            <p:ph idx="1"/>
          </p:nvPr>
        </p:nvSpPr>
        <p:spPr>
          <a:xfrm>
            <a:off x="838200" y="1253331"/>
            <a:ext cx="5442204" cy="4351338"/>
          </a:xfrm>
        </p:spPr>
        <p:txBody>
          <a:bodyPr>
            <a:noAutofit/>
          </a:bodyPr>
          <a:lstStyle/>
          <a:p>
            <a:pPr>
              <a:buNone/>
            </a:pPr>
            <a:r>
              <a:rPr lang="en-GB" sz="1800" b="1" dirty="0">
                <a:latin typeface="Arial" panose="020B0604020202020204" pitchFamily="34" charset="0"/>
                <a:cs typeface="Arial" panose="020B0604020202020204" pitchFamily="34" charset="0"/>
              </a:rPr>
              <a:t>Challenges</a:t>
            </a:r>
          </a:p>
          <a:p>
            <a:pPr>
              <a:buFont typeface="Arial" panose="020B0604020202020204" pitchFamily="34" charset="0"/>
              <a:buChar char="•"/>
            </a:pPr>
            <a:r>
              <a:rPr lang="en-GB" sz="1800" dirty="0">
                <a:latin typeface="Arial" panose="020B0604020202020204" pitchFamily="34" charset="0"/>
                <a:cs typeface="Arial" panose="020B0604020202020204" pitchFamily="34" charset="0"/>
              </a:rPr>
              <a:t>Complex treatment decisions</a:t>
            </a:r>
          </a:p>
          <a:p>
            <a:pPr>
              <a:buFont typeface="Arial" panose="020B0604020202020204" pitchFamily="34" charset="0"/>
              <a:buChar char="•"/>
            </a:pPr>
            <a:r>
              <a:rPr lang="en-GB" sz="1800" dirty="0">
                <a:latin typeface="Arial" panose="020B0604020202020204" pitchFamily="34" charset="0"/>
                <a:cs typeface="Arial" panose="020B0604020202020204" pitchFamily="34" charset="0"/>
              </a:rPr>
              <a:t>Managing breathlessness and fatigue</a:t>
            </a:r>
          </a:p>
          <a:p>
            <a:pPr>
              <a:buFont typeface="Arial" panose="020B0604020202020204" pitchFamily="34" charset="0"/>
              <a:buChar char="•"/>
            </a:pPr>
            <a:r>
              <a:rPr lang="en-GB" sz="1800" dirty="0">
                <a:latin typeface="Arial" panose="020B0604020202020204" pitchFamily="34" charset="0"/>
                <a:cs typeface="Arial" panose="020B0604020202020204" pitchFamily="34" charset="0"/>
              </a:rPr>
              <a:t>Fear, uncertainty, and emotional distress</a:t>
            </a:r>
          </a:p>
          <a:p>
            <a:pPr>
              <a:buFont typeface="Arial" panose="020B0604020202020204" pitchFamily="34" charset="0"/>
              <a:buChar char="•"/>
            </a:pPr>
            <a:r>
              <a:rPr lang="en-GB" sz="1800" dirty="0">
                <a:latin typeface="Arial" panose="020B0604020202020204" pitchFamily="34" charset="0"/>
                <a:cs typeface="Arial" panose="020B0604020202020204" pitchFamily="34" charset="0"/>
              </a:rPr>
              <a:t>Travel difficulties for appointments</a:t>
            </a:r>
          </a:p>
          <a:p>
            <a:pPr>
              <a:buFont typeface="Arial" panose="020B0604020202020204" pitchFamily="34" charset="0"/>
              <a:buChar char="•"/>
            </a:pPr>
            <a:r>
              <a:rPr lang="en-GB" sz="1800" dirty="0">
                <a:latin typeface="Arial" panose="020B0604020202020204" pitchFamily="34" charset="0"/>
                <a:cs typeface="Arial" panose="020B0604020202020204" pitchFamily="34" charset="0"/>
              </a:rPr>
              <a:t>Social isolation</a:t>
            </a:r>
          </a:p>
          <a:p>
            <a:pPr>
              <a:buNone/>
            </a:pPr>
            <a:r>
              <a:rPr lang="en-GB" sz="1800" b="1" dirty="0">
                <a:latin typeface="Arial" panose="020B0604020202020204" pitchFamily="34" charset="0"/>
                <a:cs typeface="Arial" panose="020B0604020202020204" pitchFamily="34" charset="0"/>
              </a:rPr>
              <a:t>Communication Strategies</a:t>
            </a:r>
          </a:p>
          <a:p>
            <a:pPr>
              <a:buFont typeface="Arial" panose="020B0604020202020204" pitchFamily="34" charset="0"/>
              <a:buChar char="•"/>
            </a:pPr>
            <a:r>
              <a:rPr lang="en-GB" sz="1800" dirty="0">
                <a:latin typeface="Arial" panose="020B0604020202020204" pitchFamily="34" charset="0"/>
                <a:cs typeface="Arial" panose="020B0604020202020204" pitchFamily="34" charset="0"/>
              </a:rPr>
              <a:t>Teach-back method</a:t>
            </a:r>
          </a:p>
          <a:p>
            <a:pPr>
              <a:buFont typeface="Arial" panose="020B0604020202020204" pitchFamily="34" charset="0"/>
              <a:buChar char="•"/>
            </a:pPr>
            <a:r>
              <a:rPr lang="en-GB" sz="1800" dirty="0">
                <a:latin typeface="Arial" panose="020B0604020202020204" pitchFamily="34" charset="0"/>
                <a:cs typeface="Arial" panose="020B0604020202020204" pitchFamily="34" charset="0"/>
              </a:rPr>
              <a:t>Holistic Needs Assessment</a:t>
            </a:r>
          </a:p>
          <a:p>
            <a:pPr>
              <a:buFont typeface="Arial" panose="020B0604020202020204" pitchFamily="34" charset="0"/>
              <a:buChar char="•"/>
            </a:pPr>
            <a:r>
              <a:rPr lang="en-GB" sz="1800" dirty="0">
                <a:latin typeface="Arial" panose="020B0604020202020204" pitchFamily="34" charset="0"/>
                <a:cs typeface="Arial" panose="020B0604020202020204" pitchFamily="34" charset="0"/>
              </a:rPr>
              <a:t>Use of simple language &amp; visual aids</a:t>
            </a:r>
          </a:p>
          <a:p>
            <a:pPr>
              <a:buFont typeface="Arial" panose="020B0604020202020204" pitchFamily="34" charset="0"/>
              <a:buChar char="•"/>
            </a:pPr>
            <a:r>
              <a:rPr lang="en-GB" sz="1800" dirty="0">
                <a:latin typeface="Arial" panose="020B0604020202020204" pitchFamily="34" charset="0"/>
                <a:cs typeface="Arial" panose="020B0604020202020204" pitchFamily="34" charset="0"/>
              </a:rPr>
              <a:t>Regular MDT meetings (oncologist, radiologist, respiratory nurse, pharmacist, dietitian, psychologist, palliative care)</a:t>
            </a:r>
          </a:p>
          <a:p>
            <a:pPr>
              <a:buFont typeface="Arial" panose="020B0604020202020204" pitchFamily="34" charset="0"/>
              <a:buChar char="•"/>
            </a:pPr>
            <a:r>
              <a:rPr lang="en-GB" sz="1800" dirty="0">
                <a:latin typeface="Arial" panose="020B0604020202020204" pitchFamily="34" charset="0"/>
                <a:cs typeface="Arial" panose="020B0604020202020204" pitchFamily="34" charset="0"/>
              </a:rPr>
              <a:t>Involving wife in care discussions</a:t>
            </a:r>
          </a:p>
          <a:p>
            <a:pPr>
              <a:buFont typeface="Arial" panose="020B0604020202020204" pitchFamily="34" charset="0"/>
              <a:buChar char="•"/>
            </a:pPr>
            <a:r>
              <a:rPr lang="en-GB" sz="1800" dirty="0">
                <a:latin typeface="Arial" panose="020B0604020202020204" pitchFamily="34" charset="0"/>
                <a:cs typeface="Arial" panose="020B0604020202020204" pitchFamily="34" charset="0"/>
              </a:rPr>
              <a:t>Providing written care plan summary</a:t>
            </a:r>
          </a:p>
        </p:txBody>
      </p:sp>
      <p:pic>
        <p:nvPicPr>
          <p:cNvPr id="14" name="Audio 13">
            <a:hlinkClick r:id="" action="ppaction://media"/>
            <a:extLst>
              <a:ext uri="{FF2B5EF4-FFF2-40B4-BE49-F238E27FC236}">
                <a16:creationId xmlns:a16="http://schemas.microsoft.com/office/drawing/2014/main" id="{D1BC2B2E-F2A1-1F10-7640-0C4A8F2696F7}"/>
              </a:ext>
            </a:extLst>
          </p:cNvPr>
          <p:cNvPicPr>
            <a:picLocks noChangeAspect="1"/>
          </p:cNvPicPr>
          <p:nvPr>
            <a:audioFile r:link="rId2"/>
            <p:extLst>
              <p:ext uri="{DAA4B4D4-6D71-4841-9C94-3DE7FCFB9230}">
                <p14:media xmlns:p14="http://schemas.microsoft.com/office/powerpoint/2010/main" r:embed="rId1"/>
              </p:ext>
            </p:extLst>
          </p:nvPr>
        </p:nvPicPr>
        <p:blipFill>
          <a:blip r:embed="rId5">
            <a:biLevel thresh="75000"/>
          </a:blip>
          <a:srcRect l="-118750" t="-118750" r="-118750" b="-118750"/>
          <a:stretch>
            <a:fillRect/>
          </a:stretch>
        </p:blipFill>
        <p:spPr>
          <a:xfrm>
            <a:off x="10052304" y="4718304"/>
            <a:ext cx="2057400" cy="2057400"/>
          </a:xfrm>
          <a:prstGeom prst="ellipse">
            <a:avLst/>
          </a:prstGeom>
        </p:spPr>
      </p:pic>
      <p:pic>
        <p:nvPicPr>
          <p:cNvPr id="20" name="Picture 19">
            <a:extLst>
              <a:ext uri="{FF2B5EF4-FFF2-40B4-BE49-F238E27FC236}">
                <a16:creationId xmlns:a16="http://schemas.microsoft.com/office/drawing/2014/main" id="{1DDBD950-3838-4AA2-44E5-49B733254F83}"/>
              </a:ext>
            </a:extLst>
          </p:cNvPr>
          <p:cNvPicPr>
            <a:picLocks noChangeAspect="1"/>
          </p:cNvPicPr>
          <p:nvPr/>
        </p:nvPicPr>
        <p:blipFill>
          <a:blip r:embed="rId6"/>
          <a:stretch>
            <a:fillRect/>
          </a:stretch>
        </p:blipFill>
        <p:spPr>
          <a:xfrm>
            <a:off x="5902452" y="1498183"/>
            <a:ext cx="5829300" cy="3790950"/>
          </a:xfrm>
          <a:prstGeom prst="rect">
            <a:avLst/>
          </a:prstGeom>
        </p:spPr>
      </p:pic>
      <p:sp>
        <p:nvSpPr>
          <p:cNvPr id="21" name="TextBox 20">
            <a:extLst>
              <a:ext uri="{FF2B5EF4-FFF2-40B4-BE49-F238E27FC236}">
                <a16:creationId xmlns:a16="http://schemas.microsoft.com/office/drawing/2014/main" id="{C070CF21-5268-6115-9352-2D4788D48DF7}"/>
              </a:ext>
            </a:extLst>
          </p:cNvPr>
          <p:cNvSpPr txBox="1"/>
          <p:nvPr/>
        </p:nvSpPr>
        <p:spPr>
          <a:xfrm>
            <a:off x="5902451" y="5382061"/>
            <a:ext cx="3733917" cy="646331"/>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All information, according to </a:t>
            </a:r>
            <a:r>
              <a:rPr lang="en-US" dirty="0">
                <a:latin typeface="Arial" panose="020B0604020202020204" pitchFamily="34" charset="0"/>
                <a:cs typeface="Arial" panose="020B0604020202020204" pitchFamily="34" charset="0"/>
              </a:rPr>
              <a:t>Macmillan Cancer Support (2025). </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6117631"/>
      </p:ext>
    </p:extLst>
  </p:cSld>
  <p:clrMapOvr>
    <a:masterClrMapping/>
  </p:clrMapOvr>
  <mc:AlternateContent xmlns:mc="http://schemas.openxmlformats.org/markup-compatibility/2006" xmlns:p14="http://schemas.microsoft.com/office/powerpoint/2010/main">
    <mc:Choice Requires="p14">
      <p:transition spd="slow" p14:dur="2000" advTm="66774"/>
    </mc:Choice>
    <mc:Fallback xmlns="">
      <p:transition spd="slow" advTm="667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87" name="Rectangle 3086">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Peace of Mind in Memory Care | Pegasus Senior Living">
            <a:extLst>
              <a:ext uri="{FF2B5EF4-FFF2-40B4-BE49-F238E27FC236}">
                <a16:creationId xmlns:a16="http://schemas.microsoft.com/office/drawing/2014/main" id="{7D4B1316-A1D9-70FC-8E46-0F2BBBC9F76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l="5884" r="-1" b="-1"/>
          <a:stretch>
            <a:fillRect/>
          </a:stretch>
        </p:blipFill>
        <p:spPr bwMode="auto">
          <a:xfrm>
            <a:off x="2727158" y="10"/>
            <a:ext cx="9464840" cy="6857990"/>
          </a:xfrm>
          <a:prstGeom prst="rect">
            <a:avLst/>
          </a:prstGeom>
          <a:noFill/>
          <a:extLst>
            <a:ext uri="{909E8E84-426E-40DD-AFC4-6F175D3DCCD1}">
              <a14:hiddenFill xmlns:a14="http://schemas.microsoft.com/office/drawing/2010/main">
                <a:solidFill>
                  <a:srgbClr val="FFFFFF"/>
                </a:solidFill>
              </a14:hiddenFill>
            </a:ext>
          </a:extLst>
        </p:spPr>
      </p:pic>
      <p:sp>
        <p:nvSpPr>
          <p:cNvPr id="3089" name="Rectangle 3088">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136CA77-A429-166D-3430-CCFDA7E1068A}"/>
              </a:ext>
            </a:extLst>
          </p:cNvPr>
          <p:cNvSpPr>
            <a:spLocks noGrp="1"/>
          </p:cNvSpPr>
          <p:nvPr>
            <p:ph type="title"/>
          </p:nvPr>
        </p:nvSpPr>
        <p:spPr>
          <a:xfrm>
            <a:off x="838200" y="365125"/>
            <a:ext cx="3822189" cy="1899912"/>
          </a:xfrm>
        </p:spPr>
        <p:txBody>
          <a:bodyPr>
            <a:normAutofit/>
          </a:bodyPr>
          <a:lstStyle/>
          <a:p>
            <a:r>
              <a:rPr lang="en-GB" sz="4000" b="1" dirty="0">
                <a:latin typeface="Arial" panose="020B0604020202020204" pitchFamily="34" charset="0"/>
                <a:cs typeface="Arial" panose="020B0604020202020204" pitchFamily="34" charset="0"/>
              </a:rPr>
              <a:t>Goals of Care</a:t>
            </a:r>
          </a:p>
        </p:txBody>
      </p:sp>
      <p:sp>
        <p:nvSpPr>
          <p:cNvPr id="3" name="Content Placeholder 2">
            <a:extLst>
              <a:ext uri="{FF2B5EF4-FFF2-40B4-BE49-F238E27FC236}">
                <a16:creationId xmlns:a16="http://schemas.microsoft.com/office/drawing/2014/main" id="{A6D1EC38-0CCB-B5BE-CF94-BB2D6FF6BAA4}"/>
              </a:ext>
            </a:extLst>
          </p:cNvPr>
          <p:cNvSpPr>
            <a:spLocks noGrp="1"/>
          </p:cNvSpPr>
          <p:nvPr>
            <p:ph idx="1"/>
          </p:nvPr>
        </p:nvSpPr>
        <p:spPr>
          <a:xfrm>
            <a:off x="500590" y="1776474"/>
            <a:ext cx="4969769" cy="4303483"/>
          </a:xfrm>
        </p:spPr>
        <p:txBody>
          <a:bodyPr>
            <a:noAutofit/>
          </a:bodyPr>
          <a:lstStyle/>
          <a:p>
            <a:r>
              <a:rPr lang="en-US" sz="1800" dirty="0">
                <a:latin typeface="Arial" panose="020B0604020202020204" pitchFamily="34" charset="0"/>
                <a:cs typeface="Arial" panose="020B0604020202020204" pitchFamily="34" charset="0"/>
              </a:rPr>
              <a:t>Achieve maximal </a:t>
            </a:r>
            <a:r>
              <a:rPr lang="en-US" sz="1800" dirty="0" err="1">
                <a:latin typeface="Arial" panose="020B0604020202020204" pitchFamily="34" charset="0"/>
                <a:cs typeface="Arial" panose="020B0604020202020204" pitchFamily="34" charset="0"/>
              </a:rPr>
              <a:t>tumour</a:t>
            </a:r>
            <a:r>
              <a:rPr lang="en-US" sz="1800" dirty="0">
                <a:latin typeface="Arial" panose="020B0604020202020204" pitchFamily="34" charset="0"/>
                <a:cs typeface="Arial" panose="020B0604020202020204" pitchFamily="34" charset="0"/>
              </a:rPr>
              <a:t> control (aiming for remission or stable disease) while preserving quality of life.</a:t>
            </a:r>
          </a:p>
          <a:p>
            <a:r>
              <a:rPr lang="en-US" sz="1800" dirty="0" err="1">
                <a:latin typeface="Arial" panose="020B0604020202020204" pitchFamily="34" charset="0"/>
                <a:cs typeface="Arial" panose="020B0604020202020204" pitchFamily="34" charset="0"/>
              </a:rPr>
              <a:t>Minimise</a:t>
            </a:r>
            <a:r>
              <a:rPr lang="en-US" sz="1800" dirty="0">
                <a:latin typeface="Arial" panose="020B0604020202020204" pitchFamily="34" charset="0"/>
                <a:cs typeface="Arial" panose="020B0604020202020204" pitchFamily="34" charset="0"/>
              </a:rPr>
              <a:t> symptom burden (breathlessness, cough, fatigue). </a:t>
            </a:r>
          </a:p>
          <a:p>
            <a:r>
              <a:rPr lang="en-US" sz="1800" dirty="0">
                <a:latin typeface="Arial" panose="020B0604020202020204" pitchFamily="34" charset="0"/>
                <a:cs typeface="Arial" panose="020B0604020202020204" pitchFamily="34" charset="0"/>
              </a:rPr>
              <a:t>Prevent deterioration of comorbid COPD and </a:t>
            </a:r>
            <a:r>
              <a:rPr lang="en-US" sz="1800" dirty="0" err="1">
                <a:latin typeface="Arial" panose="020B0604020202020204" pitchFamily="34" charset="0"/>
                <a:cs typeface="Arial" panose="020B0604020202020204" pitchFamily="34" charset="0"/>
              </a:rPr>
              <a:t>optimise</a:t>
            </a:r>
            <a:r>
              <a:rPr lang="en-US" sz="1800" dirty="0">
                <a:latin typeface="Arial" panose="020B0604020202020204" pitchFamily="34" charset="0"/>
                <a:cs typeface="Arial" panose="020B0604020202020204" pitchFamily="34" charset="0"/>
              </a:rPr>
              <a:t> overall health. </a:t>
            </a:r>
          </a:p>
          <a:p>
            <a:r>
              <a:rPr lang="en-US" sz="1800" dirty="0">
                <a:latin typeface="Arial" panose="020B0604020202020204" pitchFamily="34" charset="0"/>
                <a:cs typeface="Arial" panose="020B0604020202020204" pitchFamily="34" charset="0"/>
              </a:rPr>
              <a:t>Support psychological wellbeing of Tommy and his wife; reduce anxiety, promote coping. </a:t>
            </a:r>
          </a:p>
          <a:p>
            <a:r>
              <a:rPr lang="en-US" sz="1800" dirty="0">
                <a:latin typeface="Arial" panose="020B0604020202020204" pitchFamily="34" charset="0"/>
                <a:cs typeface="Arial" panose="020B0604020202020204" pitchFamily="34" charset="0"/>
              </a:rPr>
              <a:t>Maintain his independence and social participation. </a:t>
            </a:r>
          </a:p>
          <a:p>
            <a:r>
              <a:rPr lang="en-US" sz="1800" dirty="0">
                <a:latin typeface="Arial" panose="020B0604020202020204" pitchFamily="34" charset="0"/>
                <a:cs typeface="Arial" panose="020B0604020202020204" pitchFamily="34" charset="0"/>
              </a:rPr>
              <a:t>Ensure smooth transition from hospital-based treatment to community/primary care and survivorship pathway. </a:t>
            </a:r>
            <a:endParaRPr lang="en-GB" sz="1800" dirty="0">
              <a:latin typeface="Arial" panose="020B0604020202020204" pitchFamily="34" charset="0"/>
              <a:cs typeface="Arial" panose="020B0604020202020204" pitchFamily="34" charset="0"/>
            </a:endParaRPr>
          </a:p>
        </p:txBody>
      </p:sp>
      <p:pic>
        <p:nvPicPr>
          <p:cNvPr id="26" name="Audio 25">
            <a:hlinkClick r:id="" action="ppaction://media"/>
            <a:extLst>
              <a:ext uri="{FF2B5EF4-FFF2-40B4-BE49-F238E27FC236}">
                <a16:creationId xmlns:a16="http://schemas.microsoft.com/office/drawing/2014/main" id="{3648A9B9-7E35-A065-3745-68D04F18CEEC}"/>
              </a:ext>
            </a:extLst>
          </p:cNvPr>
          <p:cNvPicPr>
            <a:picLocks noChangeAspect="1"/>
          </p:cNvPicPr>
          <p:nvPr>
            <a:audioFile r:link="rId2"/>
            <p:extLst>
              <p:ext uri="{DAA4B4D4-6D71-4841-9C94-3DE7FCFB9230}">
                <p14:media xmlns:p14="http://schemas.microsoft.com/office/powerpoint/2010/main" r:embed="rId1"/>
              </p:ext>
            </p:extLst>
          </p:nvPr>
        </p:nvPicPr>
        <p:blipFill>
          <a:blip r:embed="rId6">
            <a:biLevel thresh="75000"/>
          </a:blip>
          <a:srcRect l="-118750" t="-118750" r="-118750" b="-118750"/>
          <a:stretch>
            <a:fillRect/>
          </a:stretch>
        </p:blipFill>
        <p:spPr>
          <a:xfrm>
            <a:off x="2602989" y="5189622"/>
            <a:ext cx="2057400" cy="2057400"/>
          </a:xfrm>
          <a:prstGeom prst="ellipse">
            <a:avLst/>
          </a:prstGeom>
        </p:spPr>
      </p:pic>
    </p:spTree>
    <p:extLst>
      <p:ext uri="{BB962C8B-B14F-4D97-AF65-F5344CB8AC3E}">
        <p14:creationId xmlns:p14="http://schemas.microsoft.com/office/powerpoint/2010/main" val="650914363"/>
      </p:ext>
    </p:extLst>
  </p:cSld>
  <p:clrMapOvr>
    <a:masterClrMapping/>
  </p:clrMapOvr>
  <mc:AlternateContent xmlns:mc="http://schemas.openxmlformats.org/markup-compatibility/2006" xmlns:p14="http://schemas.microsoft.com/office/powerpoint/2010/main">
    <mc:Choice Requires="p14">
      <p:transition spd="slow" p14:dur="2000" advTm="57545"/>
    </mc:Choice>
    <mc:Fallback xmlns="">
      <p:transition spd="slow" advTm="575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6"/>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32BA6F-37F4-8942-5B62-7FDD50647A4C}"/>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Conclusion</a:t>
            </a:r>
            <a:endParaRPr lang="en-GB" dirty="0">
              <a:latin typeface="Arial" panose="020B0604020202020204" pitchFamily="34" charset="0"/>
              <a:cs typeface="Arial" panose="020B0604020202020204" pitchFamily="34" charset="0"/>
            </a:endParaRPr>
          </a:p>
        </p:txBody>
      </p:sp>
      <p:graphicFrame>
        <p:nvGraphicFramePr>
          <p:cNvPr id="5" name="Content Placeholder 2">
            <a:extLst>
              <a:ext uri="{FF2B5EF4-FFF2-40B4-BE49-F238E27FC236}">
                <a16:creationId xmlns:a16="http://schemas.microsoft.com/office/drawing/2014/main" id="{B5903300-D981-FB12-B877-F3151932020B}"/>
              </a:ext>
            </a:extLst>
          </p:cNvPr>
          <p:cNvGraphicFramePr>
            <a:graphicFrameLocks noGrp="1"/>
          </p:cNvGraphicFramePr>
          <p:nvPr>
            <p:ph idx="1"/>
            <p:extLst>
              <p:ext uri="{D42A27DB-BD31-4B8C-83A1-F6EECF244321}">
                <p14:modId xmlns:p14="http://schemas.microsoft.com/office/powerpoint/2010/main" val="2834354875"/>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13" name="Audio 12">
            <a:hlinkClick r:id="" action="ppaction://media"/>
            <a:extLst>
              <a:ext uri="{FF2B5EF4-FFF2-40B4-BE49-F238E27FC236}">
                <a16:creationId xmlns:a16="http://schemas.microsoft.com/office/drawing/2014/main" id="{48A9B619-C384-FC1B-D062-F4015174FC80}"/>
              </a:ext>
            </a:extLst>
          </p:cNvPr>
          <p:cNvPicPr>
            <a:picLocks noChangeAspect="1"/>
          </p:cNvPicPr>
          <p:nvPr>
            <a:audioFile r:link="rId2"/>
            <p:extLst>
              <p:ext uri="{DAA4B4D4-6D71-4841-9C94-3DE7FCFB9230}">
                <p14:media xmlns:p14="http://schemas.microsoft.com/office/powerpoint/2010/main" r:embed="rId1"/>
              </p:ext>
            </p:extLst>
          </p:nvPr>
        </p:nvPicPr>
        <p:blipFill>
          <a:blip r:embed="rId10">
            <a:biLevel thresh="75000"/>
          </a:blip>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477970644"/>
      </p:ext>
    </p:extLst>
  </p:cSld>
  <p:clrMapOvr>
    <a:masterClrMapping/>
  </p:clrMapOvr>
  <mc:AlternateContent xmlns:mc="http://schemas.openxmlformats.org/markup-compatibility/2006" xmlns:p14="http://schemas.microsoft.com/office/powerpoint/2010/main">
    <mc:Choice Requires="p14">
      <p:transition spd="slow" p14:dur="2000" advTm="76736"/>
    </mc:Choice>
    <mc:Fallback xmlns="">
      <p:transition spd="slow" advTm="767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7A75D4-7EA4-D9E4-5A8E-A90440050B8A}"/>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Reference List</a:t>
            </a:r>
          </a:p>
        </p:txBody>
      </p:sp>
      <p:sp>
        <p:nvSpPr>
          <p:cNvPr id="3" name="Content Placeholder 2">
            <a:extLst>
              <a:ext uri="{FF2B5EF4-FFF2-40B4-BE49-F238E27FC236}">
                <a16:creationId xmlns:a16="http://schemas.microsoft.com/office/drawing/2014/main" id="{C7CAE22B-C923-0347-A58A-D7D8B4712FC6}"/>
              </a:ext>
            </a:extLst>
          </p:cNvPr>
          <p:cNvSpPr>
            <a:spLocks noGrp="1"/>
          </p:cNvSpPr>
          <p:nvPr>
            <p:ph idx="1"/>
          </p:nvPr>
        </p:nvSpPr>
        <p:spPr>
          <a:xfrm>
            <a:off x="838200" y="1368425"/>
            <a:ext cx="10515600" cy="5124450"/>
          </a:xfrm>
        </p:spPr>
        <p:txBody>
          <a:bodyPr>
            <a:noAutofit/>
          </a:bodyPr>
          <a:lstStyle/>
          <a:p>
            <a:r>
              <a:rPr lang="en-US" sz="1200" dirty="0">
                <a:latin typeface="Arial" panose="020B0604020202020204" pitchFamily="34" charset="0"/>
                <a:cs typeface="Arial" panose="020B0604020202020204" pitchFamily="34" charset="0"/>
              </a:rPr>
              <a:t>British Lung Foundation (2022) </a:t>
            </a:r>
            <a:r>
              <a:rPr lang="en-US" sz="1200" i="1" dirty="0">
                <a:latin typeface="Arial" panose="020B0604020202020204" pitchFamily="34" charset="0"/>
                <a:cs typeface="Arial" panose="020B0604020202020204" pitchFamily="34" charset="0"/>
              </a:rPr>
              <a:t>Understanding lung conditions.</a:t>
            </a:r>
            <a:r>
              <a:rPr lang="en-US" sz="1200" dirty="0">
                <a:latin typeface="Arial" panose="020B0604020202020204" pitchFamily="34" charset="0"/>
                <a:cs typeface="Arial" panose="020B0604020202020204" pitchFamily="34" charset="0"/>
              </a:rPr>
              <a:t> Available at: </a:t>
            </a:r>
            <a:r>
              <a:rPr lang="en-US" sz="1200" dirty="0">
                <a:latin typeface="Arial" panose="020B0604020202020204" pitchFamily="34" charset="0"/>
                <a:cs typeface="Arial" panose="020B0604020202020204" pitchFamily="34" charset="0"/>
                <a:hlinkClick r:id="rId4"/>
              </a:rPr>
              <a:t>https://www.blf.org.uk</a:t>
            </a:r>
            <a:r>
              <a:rPr lang="en-US" sz="1200" dirty="0">
                <a:latin typeface="Arial" panose="020B0604020202020204" pitchFamily="34" charset="0"/>
                <a:cs typeface="Arial" panose="020B0604020202020204" pitchFamily="34" charset="0"/>
              </a:rPr>
              <a:t> (Accessed: 10 November 2025).</a:t>
            </a:r>
          </a:p>
          <a:p>
            <a:r>
              <a:rPr lang="en-US" sz="1200" dirty="0">
                <a:latin typeface="Arial" panose="020B0604020202020204" pitchFamily="34" charset="0"/>
                <a:cs typeface="Arial" panose="020B0604020202020204" pitchFamily="34" charset="0"/>
              </a:rPr>
              <a:t>Cancer Research UK (2023) </a:t>
            </a:r>
            <a:r>
              <a:rPr lang="en-US" sz="1200" i="1" dirty="0">
                <a:latin typeface="Arial" panose="020B0604020202020204" pitchFamily="34" charset="0"/>
                <a:cs typeface="Arial" panose="020B0604020202020204" pitchFamily="34" charset="0"/>
              </a:rPr>
              <a:t>Lung cancer statistics.</a:t>
            </a:r>
            <a:r>
              <a:rPr lang="en-US" sz="1200" dirty="0">
                <a:latin typeface="Arial" panose="020B0604020202020204" pitchFamily="34" charset="0"/>
                <a:cs typeface="Arial" panose="020B0604020202020204" pitchFamily="34" charset="0"/>
              </a:rPr>
              <a:t> Available at: </a:t>
            </a:r>
            <a:r>
              <a:rPr lang="en-US" sz="1200" dirty="0">
                <a:latin typeface="Arial" panose="020B0604020202020204" pitchFamily="34" charset="0"/>
                <a:cs typeface="Arial" panose="020B0604020202020204" pitchFamily="34" charset="0"/>
                <a:hlinkClick r:id="rId5"/>
              </a:rPr>
              <a:t>https://www.cancerresearchuk.org/health-professional/cancer-statistics/statistics-by-cancer-type/lung-cancer</a:t>
            </a:r>
            <a:r>
              <a:rPr lang="en-US" sz="1200" dirty="0">
                <a:latin typeface="Arial" panose="020B0604020202020204" pitchFamily="34" charset="0"/>
                <a:cs typeface="Arial" panose="020B0604020202020204" pitchFamily="34" charset="0"/>
              </a:rPr>
              <a:t> (Accessed: 10 November 2025).</a:t>
            </a:r>
          </a:p>
          <a:p>
            <a:r>
              <a:rPr lang="en-US" sz="1200" dirty="0">
                <a:latin typeface="Arial" panose="020B0604020202020204" pitchFamily="34" charset="0"/>
                <a:cs typeface="Arial" panose="020B0604020202020204" pitchFamily="34" charset="0"/>
              </a:rPr>
              <a:t>Department of Health (2005) Cancer Reform Strategy. London: Department of Health. Available at: https://www.gov.uk/government/publications/cancer-reform-strategy (Accessed: 15 November 2025).</a:t>
            </a:r>
          </a:p>
          <a:p>
            <a:r>
              <a:rPr lang="en-US" sz="1200" dirty="0">
                <a:latin typeface="Arial" panose="020B0604020202020204" pitchFamily="34" charset="0"/>
                <a:cs typeface="Arial" panose="020B0604020202020204" pitchFamily="34" charset="0"/>
              </a:rPr>
              <a:t>General Medical Council (GMC) (2023) </a:t>
            </a:r>
            <a:r>
              <a:rPr lang="en-US" sz="1200" i="1" dirty="0">
                <a:latin typeface="Arial" panose="020B0604020202020204" pitchFamily="34" charset="0"/>
                <a:cs typeface="Arial" panose="020B0604020202020204" pitchFamily="34" charset="0"/>
              </a:rPr>
              <a:t>Good medical practice: Ethics and decision making.</a:t>
            </a:r>
            <a:r>
              <a:rPr lang="en-US" sz="1200" dirty="0">
                <a:latin typeface="Arial" panose="020B0604020202020204" pitchFamily="34" charset="0"/>
                <a:cs typeface="Arial" panose="020B0604020202020204" pitchFamily="34" charset="0"/>
              </a:rPr>
              <a:t> London: GMC. Available at: </a:t>
            </a:r>
            <a:r>
              <a:rPr lang="en-US" sz="1200" dirty="0">
                <a:latin typeface="Arial" panose="020B0604020202020204" pitchFamily="34" charset="0"/>
                <a:cs typeface="Arial" panose="020B0604020202020204" pitchFamily="34" charset="0"/>
                <a:hlinkClick r:id="rId6"/>
              </a:rPr>
              <a:t>https://www.gmc-uk.org</a:t>
            </a:r>
            <a:r>
              <a:rPr lang="en-US" sz="1200" dirty="0">
                <a:latin typeface="Arial" panose="020B0604020202020204" pitchFamily="34" charset="0"/>
                <a:cs typeface="Arial" panose="020B0604020202020204" pitchFamily="34" charset="0"/>
              </a:rPr>
              <a:t> (Accessed: 10 November 2025).</a:t>
            </a:r>
          </a:p>
          <a:p>
            <a:r>
              <a:rPr lang="en-US" sz="1200" dirty="0">
                <a:latin typeface="Arial" panose="020B0604020202020204" pitchFamily="34" charset="0"/>
                <a:cs typeface="Arial" panose="020B0604020202020204" pitchFamily="34" charset="0"/>
              </a:rPr>
              <a:t>Macmillan Cancer Support (2025). Multidisciplinary team (MDT) for lung cancer [online] Available at: </a:t>
            </a:r>
            <a:r>
              <a:rPr lang="en-US" sz="1200" dirty="0">
                <a:latin typeface="Arial" panose="020B0604020202020204" pitchFamily="34" charset="0"/>
                <a:cs typeface="Arial" panose="020B0604020202020204" pitchFamily="34" charset="0"/>
                <a:hlinkClick r:id="rId7"/>
              </a:rPr>
              <a:t>https://www.macmillan.org.uk/cancer-information-and-support/lung-cancer/multidisciplinary-team-for-lung-cancer</a:t>
            </a:r>
            <a:r>
              <a:rPr lang="en-US" sz="1200" dirty="0">
                <a:latin typeface="Arial" panose="020B0604020202020204" pitchFamily="34" charset="0"/>
                <a:cs typeface="Arial" panose="020B0604020202020204" pitchFamily="34" charset="0"/>
              </a:rPr>
              <a:t>. (Accessed: 10 November 2025).</a:t>
            </a:r>
          </a:p>
          <a:p>
            <a:r>
              <a:rPr lang="en-US" sz="1200" dirty="0">
                <a:latin typeface="Arial" panose="020B0604020202020204" pitchFamily="34" charset="0"/>
                <a:cs typeface="Arial" panose="020B0604020202020204" pitchFamily="34" charset="0"/>
              </a:rPr>
              <a:t>Macmillan Cancer Support (2022) </a:t>
            </a:r>
            <a:r>
              <a:rPr lang="en-US" sz="1200" i="1" dirty="0">
                <a:latin typeface="Arial" panose="020B0604020202020204" pitchFamily="34" charset="0"/>
                <a:cs typeface="Arial" panose="020B0604020202020204" pitchFamily="34" charset="0"/>
              </a:rPr>
              <a:t>Planning your care and support.</a:t>
            </a:r>
            <a:r>
              <a:rPr lang="en-US" sz="1200" dirty="0">
                <a:latin typeface="Arial" panose="020B0604020202020204" pitchFamily="34" charset="0"/>
                <a:cs typeface="Arial" panose="020B0604020202020204" pitchFamily="34" charset="0"/>
              </a:rPr>
              <a:t> London: Macmillan Cancer Support. Available at: </a:t>
            </a:r>
            <a:r>
              <a:rPr lang="en-US" sz="1200" dirty="0">
                <a:latin typeface="Arial" panose="020B0604020202020204" pitchFamily="34" charset="0"/>
                <a:cs typeface="Arial" panose="020B0604020202020204" pitchFamily="34" charset="0"/>
                <a:hlinkClick r:id="rId8"/>
              </a:rPr>
              <a:t>https://www.macmillan.org.uk</a:t>
            </a:r>
            <a:r>
              <a:rPr lang="en-US" sz="1200" dirty="0">
                <a:latin typeface="Arial" panose="020B0604020202020204" pitchFamily="34" charset="0"/>
                <a:cs typeface="Arial" panose="020B0604020202020204" pitchFamily="34" charset="0"/>
              </a:rPr>
              <a:t> (Accessed: 10 November 2025).</a:t>
            </a:r>
          </a:p>
          <a:p>
            <a:r>
              <a:rPr lang="en-US" sz="1200" dirty="0">
                <a:latin typeface="Arial" panose="020B0604020202020204" pitchFamily="34" charset="0"/>
                <a:cs typeface="Arial" panose="020B0604020202020204" pitchFamily="34" charset="0"/>
              </a:rPr>
              <a:t>Mayo Clinic (2024). Bronchioles and alveoli. [online] Mayo Clinic. Available at: https://www.mayoclinic.org/airways-and-air-sacs-of-the-lungs/img-20008294.</a:t>
            </a:r>
          </a:p>
          <a:p>
            <a:r>
              <a:rPr lang="en-US" sz="1200" dirty="0">
                <a:latin typeface="Arial" panose="020B0604020202020204" pitchFamily="34" charset="0"/>
                <a:cs typeface="Arial" panose="020B0604020202020204" pitchFamily="34" charset="0"/>
              </a:rPr>
              <a:t>National Institute for Health and Care Excellence (NICE) (2019) </a:t>
            </a:r>
            <a:r>
              <a:rPr lang="en-US" sz="1200" i="1" dirty="0">
                <a:latin typeface="Arial" panose="020B0604020202020204" pitchFamily="34" charset="0"/>
                <a:cs typeface="Arial" panose="020B0604020202020204" pitchFamily="34" charset="0"/>
              </a:rPr>
              <a:t>Lung cancer: diagnosis and management (NG122).</a:t>
            </a:r>
            <a:r>
              <a:rPr lang="en-US" sz="1200" dirty="0">
                <a:latin typeface="Arial" panose="020B0604020202020204" pitchFamily="34" charset="0"/>
                <a:cs typeface="Arial" panose="020B0604020202020204" pitchFamily="34" charset="0"/>
              </a:rPr>
              <a:t> London: NICE. Available at: </a:t>
            </a:r>
            <a:r>
              <a:rPr lang="en-US" sz="1200" dirty="0">
                <a:latin typeface="Arial" panose="020B0604020202020204" pitchFamily="34" charset="0"/>
                <a:cs typeface="Arial" panose="020B0604020202020204" pitchFamily="34" charset="0"/>
                <a:hlinkClick r:id="rId9"/>
              </a:rPr>
              <a:t>https://www.nice.org.uk/guidance/ng122</a:t>
            </a:r>
            <a:r>
              <a:rPr lang="en-US" sz="1200" dirty="0">
                <a:latin typeface="Arial" panose="020B0604020202020204" pitchFamily="34" charset="0"/>
                <a:cs typeface="Arial" panose="020B0604020202020204" pitchFamily="34" charset="0"/>
              </a:rPr>
              <a:t> (Accessed: 10 November 2025).</a:t>
            </a:r>
          </a:p>
          <a:p>
            <a:r>
              <a:rPr lang="en-US" sz="1200" dirty="0">
                <a:latin typeface="Arial" panose="020B0604020202020204" pitchFamily="34" charset="0"/>
                <a:cs typeface="Arial" panose="020B0604020202020204" pitchFamily="34" charset="0"/>
              </a:rPr>
              <a:t>NHS (2022). Overview - Lung cancer. [online] NHS. Available at: https://www.nhs.uk/conditions/lung-cancer/.</a:t>
            </a:r>
          </a:p>
          <a:p>
            <a:r>
              <a:rPr lang="en-US" sz="1200" dirty="0">
                <a:latin typeface="Arial" panose="020B0604020202020204" pitchFamily="34" charset="0"/>
                <a:cs typeface="Arial" panose="020B0604020202020204" pitchFamily="34" charset="0"/>
              </a:rPr>
              <a:t>NHS England (2021) </a:t>
            </a:r>
            <a:r>
              <a:rPr lang="en-US" sz="1200" i="1" dirty="0" err="1">
                <a:latin typeface="Arial" panose="020B0604020202020204" pitchFamily="34" charset="0"/>
                <a:cs typeface="Arial" panose="020B0604020202020204" pitchFamily="34" charset="0"/>
              </a:rPr>
              <a:t>Personalised</a:t>
            </a:r>
            <a:r>
              <a:rPr lang="en-US" sz="1200" i="1" dirty="0">
                <a:latin typeface="Arial" panose="020B0604020202020204" pitchFamily="34" charset="0"/>
                <a:cs typeface="Arial" panose="020B0604020202020204" pitchFamily="34" charset="0"/>
              </a:rPr>
              <a:t> care and support planning handbook: The journey to </a:t>
            </a:r>
            <a:r>
              <a:rPr lang="en-US" sz="1200" i="1" dirty="0" err="1">
                <a:latin typeface="Arial" panose="020B0604020202020204" pitchFamily="34" charset="0"/>
                <a:cs typeface="Arial" panose="020B0604020202020204" pitchFamily="34" charset="0"/>
              </a:rPr>
              <a:t>personalised</a:t>
            </a:r>
            <a:r>
              <a:rPr lang="en-US" sz="1200" i="1" dirty="0">
                <a:latin typeface="Arial" panose="020B0604020202020204" pitchFamily="34" charset="0"/>
                <a:cs typeface="Arial" panose="020B0604020202020204" pitchFamily="34" charset="0"/>
              </a:rPr>
              <a:t> care.</a:t>
            </a:r>
            <a:r>
              <a:rPr lang="en-US" sz="1200" dirty="0">
                <a:latin typeface="Arial" panose="020B0604020202020204" pitchFamily="34" charset="0"/>
                <a:cs typeface="Arial" panose="020B0604020202020204" pitchFamily="34" charset="0"/>
              </a:rPr>
              <a:t> London: NHS England. Available at: https://www.england.nhs.uk/personalisedcare (Accessed: 10 November 2025).</a:t>
            </a:r>
          </a:p>
          <a:p>
            <a:r>
              <a:rPr lang="en-US" sz="1200" dirty="0">
                <a:latin typeface="Arial" panose="020B0604020202020204" pitchFamily="34" charset="0"/>
                <a:cs typeface="Arial" panose="020B0604020202020204" pitchFamily="34" charset="0"/>
              </a:rPr>
              <a:t> Pressbooks (2025). 8.2 Review of Anatomy &amp; Physiology of the Urinary System. wtcs.pressbooks.pub. [online] Available at: https://wtcs.pressbooks.pub/healthalts/chapter/8-2-review-of-anatomy-physiology-of-the-urinary-system/.</a:t>
            </a:r>
          </a:p>
          <a:p>
            <a:r>
              <a:rPr lang="en-US" sz="1200" dirty="0">
                <a:latin typeface="Arial" panose="020B0604020202020204" pitchFamily="34" charset="0"/>
                <a:cs typeface="Arial" panose="020B0604020202020204" pitchFamily="34" charset="0"/>
              </a:rPr>
              <a:t>Tortora, G.J. and Derrickson, B. (2018) </a:t>
            </a:r>
            <a:r>
              <a:rPr lang="en-US" sz="1200" i="1" dirty="0">
                <a:latin typeface="Arial" panose="020B0604020202020204" pitchFamily="34" charset="0"/>
                <a:cs typeface="Arial" panose="020B0604020202020204" pitchFamily="34" charset="0"/>
              </a:rPr>
              <a:t>Principles of anatomy and physiology.</a:t>
            </a:r>
            <a:r>
              <a:rPr lang="en-US" sz="1200" dirty="0">
                <a:latin typeface="Arial" panose="020B0604020202020204" pitchFamily="34" charset="0"/>
                <a:cs typeface="Arial" panose="020B0604020202020204" pitchFamily="34" charset="0"/>
              </a:rPr>
              <a:t> 15th </a:t>
            </a:r>
            <a:r>
              <a:rPr lang="en-US" sz="1200" dirty="0" err="1">
                <a:latin typeface="Arial" panose="020B0604020202020204" pitchFamily="34" charset="0"/>
                <a:cs typeface="Arial" panose="020B0604020202020204" pitchFamily="34" charset="0"/>
              </a:rPr>
              <a:t>edn</a:t>
            </a:r>
            <a:r>
              <a:rPr lang="en-US" sz="1200" dirty="0">
                <a:latin typeface="Arial" panose="020B0604020202020204" pitchFamily="34" charset="0"/>
                <a:cs typeface="Arial" panose="020B0604020202020204" pitchFamily="34" charset="0"/>
              </a:rPr>
              <a:t>. Hoboken, NJ: John Wiley &amp; Sons.</a:t>
            </a:r>
          </a:p>
          <a:p>
            <a:r>
              <a:rPr lang="en-US" sz="1200" dirty="0">
                <a:latin typeface="Arial" panose="020B0604020202020204" pitchFamily="34" charset="0"/>
                <a:cs typeface="Arial" panose="020B0604020202020204" pitchFamily="34" charset="0"/>
              </a:rPr>
              <a:t>The BMJ (2020) ‘Chronic obstructive pulmonary disease and risk of lung cancer’, </a:t>
            </a:r>
            <a:r>
              <a:rPr lang="en-US" sz="1200" i="1" dirty="0">
                <a:latin typeface="Arial" panose="020B0604020202020204" pitchFamily="34" charset="0"/>
                <a:cs typeface="Arial" panose="020B0604020202020204" pitchFamily="34" charset="0"/>
              </a:rPr>
              <a:t>The BMJ</a:t>
            </a:r>
            <a:r>
              <a:rPr lang="en-US" sz="1200" dirty="0">
                <a:latin typeface="Arial" panose="020B0604020202020204" pitchFamily="34" charset="0"/>
                <a:cs typeface="Arial" panose="020B0604020202020204" pitchFamily="34" charset="0"/>
              </a:rPr>
              <a:t>, 371, m3652. doi:10.1136/bmj.m3652.</a:t>
            </a:r>
          </a:p>
        </p:txBody>
      </p:sp>
      <p:pic>
        <p:nvPicPr>
          <p:cNvPr id="14" name="Audio 13">
            <a:hlinkClick r:id="" action="ppaction://media"/>
            <a:extLst>
              <a:ext uri="{FF2B5EF4-FFF2-40B4-BE49-F238E27FC236}">
                <a16:creationId xmlns:a16="http://schemas.microsoft.com/office/drawing/2014/main" id="{21FA4E45-A9AD-EC64-5B30-A0050FBBDB53}"/>
              </a:ext>
            </a:extLst>
          </p:cNvPr>
          <p:cNvPicPr>
            <a:picLocks noChangeAspect="1"/>
          </p:cNvPicPr>
          <p:nvPr>
            <a:audioFile r:link="rId2"/>
            <p:extLst>
              <p:ext uri="{DAA4B4D4-6D71-4841-9C94-3DE7FCFB9230}">
                <p14:media xmlns:p14="http://schemas.microsoft.com/office/powerpoint/2010/main" r:embed="rId1"/>
              </p:ext>
            </p:extLst>
          </p:nvPr>
        </p:nvPicPr>
        <p:blipFill>
          <a:blip r:embed="rId10">
            <a:biLevel thresh="75000"/>
          </a:blip>
          <a:srcRect l="-118750" t="-118750" r="-118750" b="-118750"/>
          <a:stretch>
            <a:fillRect/>
          </a:stretch>
        </p:blipFill>
        <p:spPr>
          <a:xfrm>
            <a:off x="10582656" y="4800600"/>
            <a:ext cx="2057400" cy="2057400"/>
          </a:xfrm>
          <a:prstGeom prst="ellipse">
            <a:avLst/>
          </a:prstGeom>
        </p:spPr>
      </p:pic>
    </p:spTree>
    <p:extLst>
      <p:ext uri="{BB962C8B-B14F-4D97-AF65-F5344CB8AC3E}">
        <p14:creationId xmlns:p14="http://schemas.microsoft.com/office/powerpoint/2010/main" val="4157492434"/>
      </p:ext>
    </p:extLst>
  </p:cSld>
  <p:clrMapOvr>
    <a:masterClrMapping/>
  </p:clrMapOvr>
  <mc:AlternateContent xmlns:mc="http://schemas.openxmlformats.org/markup-compatibility/2006" xmlns:p14="http://schemas.microsoft.com/office/powerpoint/2010/main">
    <mc:Choice Requires="p14">
      <p:transition spd="slow" p14:dur="2000" advTm="11720"/>
    </mc:Choice>
    <mc:Fallback xmlns="">
      <p:transition spd="slow" advTm="117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TIMING" val="|11.1|2.8"/>
</p:tagLst>
</file>

<file path=ppt/theme/theme1.xml><?xml version="1.0" encoding="utf-8"?>
<a:theme xmlns:a="http://schemas.openxmlformats.org/drawingml/2006/main" name="office theme">
  <a:themeElements>
    <a:clrScheme name="Blue">
      <a:dk1>
        <a:sysClr val="windowText" lastClr="000000"/>
      </a:dk1>
      <a:lt1>
        <a:sysClr val="window" lastClr="FFFFFF"/>
      </a:lt1>
      <a:dk2>
        <a:srgbClr val="17406D"/>
      </a:dk2>
      <a:lt2>
        <a:srgbClr val="DBEF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TM03457491[[fn=Metropolitan]]</Template>
  <TotalTime>5656</TotalTime>
  <Words>3228</Words>
  <Application>Microsoft Office PowerPoint</Application>
  <PresentationFormat>Widescreen</PresentationFormat>
  <Paragraphs>170</Paragraphs>
  <Slides>16</Slides>
  <Notes>15</Notes>
  <HiddenSlides>0</HiddenSlides>
  <MMClips>15</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office theme</vt:lpstr>
      <vt:lpstr>A Personalised Care Plan for a Lung Cancer Patient</vt:lpstr>
      <vt:lpstr>PRESENTATION BREAKDOWN</vt:lpstr>
      <vt:lpstr>Introduction to the Disease, Non-Small Cell Lung Cancer</vt:lpstr>
      <vt:lpstr>Physiological System 1: Pulmonary System</vt:lpstr>
      <vt:lpstr>Physiological System 2: Urinary System</vt:lpstr>
      <vt:lpstr>How the Systems Link to the Disease</vt:lpstr>
      <vt:lpstr>Demographics of Fictional Patient</vt:lpstr>
      <vt:lpstr>Main Risk Factors for the Patient</vt:lpstr>
      <vt:lpstr>Personal Care Plan (PCP)</vt:lpstr>
      <vt:lpstr>Key Needs, Monitoring &amp; Follow-Ups</vt:lpstr>
      <vt:lpstr>Ethical Considerations</vt:lpstr>
      <vt:lpstr>Lifestyle Changes and Evidence-Based Recommendations</vt:lpstr>
      <vt:lpstr>Challenges &amp; Communication Strategies with multidisciplinary team (MDT) support</vt:lpstr>
      <vt:lpstr>Goals of Care</vt:lpstr>
      <vt:lpstr>Conclusion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Marcia Miller (2406690)</cp:lastModifiedBy>
  <cp:revision>27</cp:revision>
  <dcterms:created xsi:type="dcterms:W3CDTF">2025-11-12T22:24:43Z</dcterms:created>
  <dcterms:modified xsi:type="dcterms:W3CDTF">2025-11-16T21:27:15Z</dcterms:modified>
</cp:coreProperties>
</file>