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8" r:id="rId5"/>
  </p:sldMasterIdLst>
  <p:notesMasterIdLst>
    <p:notesMasterId r:id="rId48"/>
  </p:notesMasterIdLst>
  <p:handoutMasterIdLst>
    <p:handoutMasterId r:id="rId49"/>
  </p:handoutMasterIdLst>
  <p:sldIdLst>
    <p:sldId id="400" r:id="rId6"/>
    <p:sldId id="401" r:id="rId7"/>
    <p:sldId id="402" r:id="rId8"/>
    <p:sldId id="403" r:id="rId9"/>
    <p:sldId id="404" r:id="rId10"/>
    <p:sldId id="261" r:id="rId11"/>
    <p:sldId id="262" r:id="rId12"/>
    <p:sldId id="416" r:id="rId13"/>
    <p:sldId id="405" r:id="rId14"/>
    <p:sldId id="406" r:id="rId15"/>
    <p:sldId id="268" r:id="rId16"/>
    <p:sldId id="269" r:id="rId17"/>
    <p:sldId id="270" r:id="rId18"/>
    <p:sldId id="415" r:id="rId19"/>
    <p:sldId id="407" r:id="rId20"/>
    <p:sldId id="408" r:id="rId21"/>
    <p:sldId id="274" r:id="rId22"/>
    <p:sldId id="300" r:id="rId23"/>
    <p:sldId id="275" r:id="rId24"/>
    <p:sldId id="276" r:id="rId25"/>
    <p:sldId id="277" r:id="rId26"/>
    <p:sldId id="278" r:id="rId27"/>
    <p:sldId id="409" r:id="rId28"/>
    <p:sldId id="410" r:id="rId29"/>
    <p:sldId id="417" r:id="rId30"/>
    <p:sldId id="412" r:id="rId31"/>
    <p:sldId id="283" r:id="rId32"/>
    <p:sldId id="284" r:id="rId33"/>
    <p:sldId id="285" r:id="rId34"/>
    <p:sldId id="413" r:id="rId35"/>
    <p:sldId id="287" r:id="rId36"/>
    <p:sldId id="288" r:id="rId37"/>
    <p:sldId id="289" r:id="rId38"/>
    <p:sldId id="290" r:id="rId39"/>
    <p:sldId id="291" r:id="rId40"/>
    <p:sldId id="414" r:id="rId41"/>
    <p:sldId id="293" r:id="rId42"/>
    <p:sldId id="294" r:id="rId43"/>
    <p:sldId id="295" r:id="rId44"/>
    <p:sldId id="296" r:id="rId45"/>
    <p:sldId id="298" r:id="rId46"/>
    <p:sldId id="299" r:id="rId4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varScale="1">
        <p:scale>
          <a:sx n="77" d="100"/>
          <a:sy n="77" d="100"/>
        </p:scale>
        <p:origin x="450" y="81"/>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02/12/2024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02/12/2024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7DF0C19C-32C3-E8B3-9212-125B707C7C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D41D8C4F-A40C-9209-6EA0-522A8EF6A7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8FDBEB42-F375-D090-7D41-69C8A112FE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BCAED61-7093-4BEC-A7B0-3499813A38A8}" type="slidenum">
              <a:rPr lang="en-GB" altLang="en-US" smtClean="0">
                <a:latin typeface="Arial" panose="020B0604020202020204" pitchFamily="34" charset="0"/>
              </a:rPr>
              <a:pPr eaLnBrk="1" hangingPunct="1">
                <a:spcBef>
                  <a:spcPct val="0"/>
                </a:spcBef>
              </a:pPr>
              <a:t>11</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A9FF83E-2713-4ED9-AB7B-6B3F949760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7276460A-10E2-83FB-377F-6FF7A4C3C4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97BD573C-D126-D060-FAA8-173F9CFB9F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CBB2F6A-B36E-4F4C-8607-7DA2B7EB91A8}" type="slidenum">
              <a:rPr lang="en-GB" altLang="en-US" smtClean="0">
                <a:latin typeface="Arial" panose="020B0604020202020204" pitchFamily="34" charset="0"/>
              </a:rPr>
              <a:pPr eaLnBrk="1" hangingPunct="1">
                <a:spcBef>
                  <a:spcPct val="0"/>
                </a:spcBef>
              </a:pPr>
              <a:t>12</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6C75DCFB-F1E1-0646-67F2-7A45F8B6F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86C6A740-D411-624E-41DB-D3B1B3131E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EE871885-27A2-ED8E-8F86-E737E65954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754D64C-22B5-463E-ABBB-D0F921CF33A4}" type="slidenum">
              <a:rPr lang="en-GB" altLang="en-US" smtClean="0">
                <a:latin typeface="Arial" panose="020B0604020202020204" pitchFamily="34" charset="0"/>
              </a:rPr>
              <a:pPr eaLnBrk="1" hangingPunct="1">
                <a:spcBef>
                  <a:spcPct val="0"/>
                </a:spcBef>
              </a:pPr>
              <a:t>13</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134E627-FD7C-A58A-BD69-1F41D571037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AB1E22BA-228B-FEE0-A8B9-37E43680ED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6EB3EF43-DF73-566A-3756-3AD69229A63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4AD0610-A6F4-43DA-A7BF-1495F240ADCF}" type="slidenum">
              <a:rPr lang="en-GB" altLang="en-US" smtClean="0">
                <a:latin typeface="Arial" panose="020B0604020202020204" pitchFamily="34" charset="0"/>
              </a:rPr>
              <a:pPr eaLnBrk="1" hangingPunct="1">
                <a:spcBef>
                  <a:spcPct val="0"/>
                </a:spcBef>
              </a:pPr>
              <a:t>15</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61AC120-AFC6-8F7E-35A5-1A49B28E7C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B53B470-1E0D-D152-D881-FCECD5CD4E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2CD2BDCB-4302-A0DE-FB1A-DD00DF709E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DAEF838-FF19-4A36-A47C-4B9A81C84E68}" type="slidenum">
              <a:rPr lang="en-GB" altLang="en-US" smtClean="0">
                <a:latin typeface="Arial" panose="020B0604020202020204" pitchFamily="34" charset="0"/>
              </a:rPr>
              <a:pPr eaLnBrk="1" hangingPunct="1">
                <a:spcBef>
                  <a:spcPct val="0"/>
                </a:spcBef>
              </a:pPr>
              <a:t>16</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C5EB76B-A2CC-1FBF-E701-806BE1DA25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049B0C9C-BBB9-BFAE-796F-52392EFDB7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08B7F644-DFAE-7D81-9075-6F2DDB937BD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78BC309-4730-4523-90E1-5259810E2933}" type="slidenum">
              <a:rPr lang="en-GB" altLang="en-US" smtClean="0">
                <a:latin typeface="Arial" panose="020B0604020202020204" pitchFamily="34" charset="0"/>
              </a:rPr>
              <a:pPr eaLnBrk="1" hangingPunct="1">
                <a:spcBef>
                  <a:spcPct val="0"/>
                </a:spcBef>
              </a:pPr>
              <a:t>17</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9440D52-9C9F-E30D-97FD-FB0FB91738D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C7C1BC8-CEC5-D635-FBCA-D62E6AA395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9D6F432B-4DCF-D420-08AC-44938A2A27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17DFCAE-6182-4EEF-8192-1F4A430D7DEB}" type="slidenum">
              <a:rPr lang="en-GB" altLang="en-US" smtClean="0">
                <a:latin typeface="Arial" panose="020B0604020202020204" pitchFamily="34" charset="0"/>
              </a:rPr>
              <a:pPr eaLnBrk="1" hangingPunct="1">
                <a:spcBef>
                  <a:spcPct val="0"/>
                </a:spcBef>
              </a:pPr>
              <a:t>19</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BDEB520-A1A3-2F72-EB70-EBC0A927B0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931A938F-1238-05B1-DDCF-AB11A9157F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6DEBB3E3-A211-F849-8968-EEE7B63AEA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C2F87EA-579F-4B53-95B5-91FE4EDD56D1}" type="slidenum">
              <a:rPr lang="en-GB" altLang="en-US" smtClean="0">
                <a:latin typeface="Arial" panose="020B0604020202020204" pitchFamily="34" charset="0"/>
              </a:rPr>
              <a:pPr eaLnBrk="1" hangingPunct="1">
                <a:spcBef>
                  <a:spcPct val="0"/>
                </a:spcBef>
              </a:pPr>
              <a:t>20</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8B299CB0-C608-C9E7-2624-7B892E9855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7A39D7E1-A9CA-EA31-3612-42117C126E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0B714A21-C4C5-5536-0C6D-9E7AB1C14D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85FDFA7-B83E-47CC-820A-30C087EC2D6F}" type="slidenum">
              <a:rPr lang="en-GB" altLang="en-US" smtClean="0">
                <a:latin typeface="Arial" panose="020B0604020202020204" pitchFamily="34" charset="0"/>
              </a:rPr>
              <a:pPr eaLnBrk="1" hangingPunct="1">
                <a:spcBef>
                  <a:spcPct val="0"/>
                </a:spcBef>
              </a:pPr>
              <a:t>21</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767C5D8-5298-FBAA-A1D9-DC124292EE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9BD24B0-FBDD-C179-A5B4-12972A7EB1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7AC67FBD-75B3-9CAB-EC15-A73B1711B53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5B0270E-8B22-4D01-B9B1-40F79F81061D}" type="slidenum">
              <a:rPr lang="en-GB" altLang="en-US" smtClean="0">
                <a:latin typeface="Arial" panose="020B0604020202020204" pitchFamily="34" charset="0"/>
              </a:rPr>
              <a:pPr eaLnBrk="1" hangingPunct="1">
                <a:spcBef>
                  <a:spcPct val="0"/>
                </a:spcBef>
              </a:pPr>
              <a:t>22</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C0BF6C2-8E2E-1E96-7290-A0DE9440A7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BE41250-9564-4798-9C47-D3EEAB1351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BCDACAAB-9D3A-7895-4C10-9DBEE595CF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B0A45DB-ED61-451E-9B13-D9AB36A2DA8B}" type="slidenum">
              <a:rPr lang="en-GB" altLang="en-US" smtClean="0">
                <a:latin typeface="Arial" panose="020B0604020202020204" pitchFamily="34" charset="0"/>
              </a:rPr>
              <a:pPr eaLnBrk="1" hangingPunct="1">
                <a:spcBef>
                  <a:spcPct val="0"/>
                </a:spcBef>
              </a:pPr>
              <a:t>23</a:t>
            </a:fld>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8F4C1FEA-D26B-A685-02B0-7C499EF4C09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3">
            <a:extLst>
              <a:ext uri="{FF2B5EF4-FFF2-40B4-BE49-F238E27FC236}">
                <a16:creationId xmlns:a16="http://schemas.microsoft.com/office/drawing/2014/main" id="{FADD160D-8930-0C31-377A-6AF8174345A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8EC842F-31D5-555F-36F0-06DE54F058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73E9E7C9-1FA1-8C2A-A923-1156D43EB5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C531DBAF-2E20-924E-82BA-4C67D62FAE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E7E75D8-250D-4CF5-A4B4-D3C0A5795979}" type="slidenum">
              <a:rPr lang="en-GB" altLang="en-US" smtClean="0">
                <a:latin typeface="Arial" panose="020B0604020202020204" pitchFamily="34" charset="0"/>
              </a:rPr>
              <a:pPr eaLnBrk="1" hangingPunct="1">
                <a:spcBef>
                  <a:spcPct val="0"/>
                </a:spcBef>
              </a:pPr>
              <a:t>26</a:t>
            </a:fld>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913B51C9-DCC5-840D-1EA1-A351D4B23D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Rectangle 3">
            <a:extLst>
              <a:ext uri="{FF2B5EF4-FFF2-40B4-BE49-F238E27FC236}">
                <a16:creationId xmlns:a16="http://schemas.microsoft.com/office/drawing/2014/main" id="{3D02F73C-9969-472E-7358-BB374D97CC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26664947-7BB7-1BAB-DCC4-A2318CC6D18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Rectangle 3">
            <a:extLst>
              <a:ext uri="{FF2B5EF4-FFF2-40B4-BE49-F238E27FC236}">
                <a16:creationId xmlns:a16="http://schemas.microsoft.com/office/drawing/2014/main" id="{494E13CE-F5F3-0B3B-4308-07CA2C7579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D01A67DB-FFD5-FAA9-2F3F-6D13983246D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Rectangle 3">
            <a:extLst>
              <a:ext uri="{FF2B5EF4-FFF2-40B4-BE49-F238E27FC236}">
                <a16:creationId xmlns:a16="http://schemas.microsoft.com/office/drawing/2014/main" id="{DD342C09-B56B-535D-B79A-DD3F00F8C0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16196287-5BE8-70E4-372C-ED7D21CEFFF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Rectangle 3">
            <a:extLst>
              <a:ext uri="{FF2B5EF4-FFF2-40B4-BE49-F238E27FC236}">
                <a16:creationId xmlns:a16="http://schemas.microsoft.com/office/drawing/2014/main" id="{62C251BD-0BE9-414F-D779-726D6E4FEA9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C1500E3C-3C07-1F17-7AA9-6DFBD9FD0C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355AC2A9-AC70-901E-B964-9FF172AE48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7348" name="Slide Number Placeholder 3">
            <a:extLst>
              <a:ext uri="{FF2B5EF4-FFF2-40B4-BE49-F238E27FC236}">
                <a16:creationId xmlns:a16="http://schemas.microsoft.com/office/drawing/2014/main" id="{14613C49-45FB-6788-7F8D-F29F3ECA36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3590748-FDD2-4D73-8D16-A564C015A2BA}" type="slidenum">
              <a:rPr lang="en-GB" altLang="en-US" smtClean="0">
                <a:latin typeface="Arial" panose="020B0604020202020204" pitchFamily="34" charset="0"/>
              </a:rPr>
              <a:pPr eaLnBrk="1" hangingPunct="1">
                <a:spcBef>
                  <a:spcPct val="0"/>
                </a:spcBef>
              </a:pPr>
              <a:t>32</a:t>
            </a:fld>
            <a:endParaRPr lang="en-GB"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D85C94AE-F5FC-936E-9DD5-BF1E06E59D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FECCF37-8D7B-B083-573A-0457417710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9396" name="Slide Number Placeholder 3">
            <a:extLst>
              <a:ext uri="{FF2B5EF4-FFF2-40B4-BE49-F238E27FC236}">
                <a16:creationId xmlns:a16="http://schemas.microsoft.com/office/drawing/2014/main" id="{3F2218D8-E129-E79F-CEA4-A0A27107B4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1E26754-78C2-4F6E-836F-A126A7F03BDD}" type="slidenum">
              <a:rPr lang="en-GB" altLang="en-US" smtClean="0">
                <a:latin typeface="Arial" panose="020B0604020202020204" pitchFamily="34" charset="0"/>
              </a:rPr>
              <a:pPr eaLnBrk="1" hangingPunct="1">
                <a:spcBef>
                  <a:spcPct val="0"/>
                </a:spcBef>
              </a:pPr>
              <a:t>33</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A09D08B7-0407-FBCC-59F4-83EE907BF4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4546A2B0-BC27-D500-CA85-A576FBBAC8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1444" name="Slide Number Placeholder 3">
            <a:extLst>
              <a:ext uri="{FF2B5EF4-FFF2-40B4-BE49-F238E27FC236}">
                <a16:creationId xmlns:a16="http://schemas.microsoft.com/office/drawing/2014/main" id="{AFA3F770-85C8-61A6-B775-CC2B4239F6D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095CBE3-A48B-4762-ACFC-6D5616A420A8}" type="slidenum">
              <a:rPr lang="en-GB" altLang="en-US" smtClean="0">
                <a:latin typeface="Arial" panose="020B0604020202020204" pitchFamily="34" charset="0"/>
              </a:rPr>
              <a:pPr eaLnBrk="1" hangingPunct="1">
                <a:spcBef>
                  <a:spcPct val="0"/>
                </a:spcBef>
              </a:pPr>
              <a:t>34</a:t>
            </a:fld>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F41E5019-B0D6-A32D-D3D5-13FBB47739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8E518B0C-2E30-0781-0AB3-5FB9CE1EBB5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F5886E51-C889-9696-8ABB-7A2DAF91E2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CF1C27F-8777-4012-90D6-3DAA073B2D12}" type="slidenum">
              <a:rPr lang="en-GB" altLang="en-US" smtClean="0">
                <a:latin typeface="Arial" panose="020B0604020202020204" pitchFamily="34" charset="0"/>
              </a:rPr>
              <a:pPr eaLnBrk="1" hangingPunct="1">
                <a:spcBef>
                  <a:spcPct val="0"/>
                </a:spcBef>
              </a:pPr>
              <a:t>35</a:t>
            </a:fld>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7E3807C-8239-F339-6838-4AF63F701F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AF79C2F1-1464-2AC7-D3AC-20DBE6F00D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5540" name="Slide Number Placeholder 3">
            <a:extLst>
              <a:ext uri="{FF2B5EF4-FFF2-40B4-BE49-F238E27FC236}">
                <a16:creationId xmlns:a16="http://schemas.microsoft.com/office/drawing/2014/main" id="{CAD8A309-03D9-2275-2048-F4106E52C0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7AFB100-FC0C-4327-89B4-56D270EB2653}" type="slidenum">
              <a:rPr lang="en-GB" altLang="en-US" smtClean="0">
                <a:latin typeface="Arial" panose="020B0604020202020204" pitchFamily="34" charset="0"/>
              </a:rPr>
              <a:pPr eaLnBrk="1" hangingPunct="1">
                <a:spcBef>
                  <a:spcPct val="0"/>
                </a:spcBef>
              </a:pPr>
              <a:t>36</a:t>
            </a:fld>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B7053CD-6EDF-228B-7F12-36223E31D0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4A64727A-39C4-4C73-844E-9F9B31B6F6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7588" name="Slide Number Placeholder 3">
            <a:extLst>
              <a:ext uri="{FF2B5EF4-FFF2-40B4-BE49-F238E27FC236}">
                <a16:creationId xmlns:a16="http://schemas.microsoft.com/office/drawing/2014/main" id="{0D183E9A-B2D3-3DF6-268E-43A462FDE7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227A9FD-3E44-4D76-A8AA-9565F16DF3C2}" type="slidenum">
              <a:rPr lang="en-GB" altLang="en-US" smtClean="0">
                <a:latin typeface="Arial" panose="020B0604020202020204" pitchFamily="34" charset="0"/>
              </a:rPr>
              <a:pPr eaLnBrk="1" hangingPunct="1">
                <a:spcBef>
                  <a:spcPct val="0"/>
                </a:spcBef>
              </a:pPr>
              <a:t>37</a:t>
            </a:fld>
            <a:endParaRPr lang="en-GB"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162F64ED-92B6-FE16-C3D4-CD75AB68B4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CE9A6E95-CEE3-9513-F50F-9880C47DF3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9636" name="Slide Number Placeholder 3">
            <a:extLst>
              <a:ext uri="{FF2B5EF4-FFF2-40B4-BE49-F238E27FC236}">
                <a16:creationId xmlns:a16="http://schemas.microsoft.com/office/drawing/2014/main" id="{352E470F-6048-3EA9-B0BF-EC41EB395A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22E033B-896C-405B-B952-E20DDB5E26DD}" type="slidenum">
              <a:rPr lang="en-GB" altLang="en-US" smtClean="0">
                <a:latin typeface="Arial" panose="020B0604020202020204" pitchFamily="34" charset="0"/>
              </a:rPr>
              <a:pPr eaLnBrk="1" hangingPunct="1">
                <a:spcBef>
                  <a:spcPct val="0"/>
                </a:spcBef>
              </a:pPr>
              <a:t>38</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B1FFE248-E3FB-62A6-FE52-4C4CC854F3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268F2FA9-1766-AF33-FAF8-D3A9BA9455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1684" name="Slide Number Placeholder 3">
            <a:extLst>
              <a:ext uri="{FF2B5EF4-FFF2-40B4-BE49-F238E27FC236}">
                <a16:creationId xmlns:a16="http://schemas.microsoft.com/office/drawing/2014/main" id="{C4AF821E-A33E-A3E9-F05A-DA41E3B718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68D3DE4-10D9-469E-9AD6-8476671C2EB2}" type="slidenum">
              <a:rPr lang="en-GB" altLang="en-US" smtClean="0">
                <a:latin typeface="Arial" panose="020B0604020202020204" pitchFamily="34" charset="0"/>
              </a:rPr>
              <a:pPr eaLnBrk="1" hangingPunct="1">
                <a:spcBef>
                  <a:spcPct val="0"/>
                </a:spcBef>
              </a:pPr>
              <a:t>39</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F4D9A8C-E95E-C92A-50D0-7A6D06E00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D4D1B65A-BBCF-9B3F-A864-1211E3C136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3732" name="Slide Number Placeholder 3">
            <a:extLst>
              <a:ext uri="{FF2B5EF4-FFF2-40B4-BE49-F238E27FC236}">
                <a16:creationId xmlns:a16="http://schemas.microsoft.com/office/drawing/2014/main" id="{8702D065-AAF3-7B9A-E450-1014B50AF7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CB215C1-B38F-423D-AF45-D8D894DA73F1}" type="slidenum">
              <a:rPr lang="en-GB" altLang="en-US" smtClean="0">
                <a:latin typeface="Arial" panose="020B0604020202020204" pitchFamily="34" charset="0"/>
              </a:rPr>
              <a:pPr eaLnBrk="1" hangingPunct="1">
                <a:spcBef>
                  <a:spcPct val="0"/>
                </a:spcBef>
              </a:pPr>
              <a:t>40</a:t>
            </a:fld>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73FC73F4-5AFC-3681-DC78-05F706FB0C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1840C74-6620-425C-E85E-1CA7EB1851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5780" name="Slide Number Placeholder 3">
            <a:extLst>
              <a:ext uri="{FF2B5EF4-FFF2-40B4-BE49-F238E27FC236}">
                <a16:creationId xmlns:a16="http://schemas.microsoft.com/office/drawing/2014/main" id="{D19548A8-EE0D-0B38-5D4B-75058363EA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872D099-9BDA-42BF-A842-2207AB2EB46D}" type="slidenum">
              <a:rPr lang="en-GB" altLang="en-US" smtClean="0">
                <a:latin typeface="Arial" panose="020B0604020202020204" pitchFamily="34" charset="0"/>
              </a:rPr>
              <a:pPr eaLnBrk="1" hangingPunct="1">
                <a:spcBef>
                  <a:spcPct val="0"/>
                </a:spcBef>
              </a:pPr>
              <a:t>41</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3D00BD4A-B0F5-386F-3F48-0FE936A517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5C930B5-D8C1-F8B3-3593-5C01D27DE1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7828" name="Slide Number Placeholder 3">
            <a:extLst>
              <a:ext uri="{FF2B5EF4-FFF2-40B4-BE49-F238E27FC236}">
                <a16:creationId xmlns:a16="http://schemas.microsoft.com/office/drawing/2014/main" id="{CB9A71E1-C3E3-2905-0F17-5FF06E4295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8280615-4985-44E1-A115-83A558881583}" type="slidenum">
              <a:rPr lang="en-GB" altLang="en-US" smtClean="0">
                <a:latin typeface="Arial" panose="020B0604020202020204" pitchFamily="34" charset="0"/>
              </a:rPr>
              <a:pPr eaLnBrk="1" hangingPunct="1">
                <a:spcBef>
                  <a:spcPct val="0"/>
                </a:spcBef>
              </a:pPr>
              <a:t>42</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7019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02/12/2024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18700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02/12/2024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35506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02/12/2024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48327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70858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04596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337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594064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24480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45150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02/12/2024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0495996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49099359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12/2/2024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58205516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hyperlink" Target="http://www.youthandpolicy.org/images/stories/journal90-103/youthandpolicy103.pdf" TargetMode="External"/><Relationship Id="rId2" Type="http://schemas.openxmlformats.org/officeDocument/2006/relationships/notesSlide" Target="../notesSlides/notesSlide28.xml"/><Relationship Id="rId1" Type="http://schemas.openxmlformats.org/officeDocument/2006/relationships/slideLayout" Target="../slideLayouts/slideLayout11.xml"/><Relationship Id="rId4" Type="http://schemas.openxmlformats.org/officeDocument/2006/relationships/hyperlink" Target="http://www.infed.org/youthwork/ragged_school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F9FDA7F-4553-BA8D-C062-AC8F5B12DE67}"/>
              </a:ext>
            </a:extLst>
          </p:cNvPr>
          <p:cNvSpPr>
            <a:spLocks noGrp="1" noChangeArrowheads="1"/>
          </p:cNvSpPr>
          <p:nvPr>
            <p:ph type="title"/>
          </p:nvPr>
        </p:nvSpPr>
        <p:spPr/>
        <p:txBody>
          <a:bodyPr>
            <a:normAutofit fontScale="90000"/>
          </a:bodyPr>
          <a:lstStyle/>
          <a:p>
            <a:br>
              <a:rPr lang="en-GB" altLang="en-US" sz="3400" b="1" dirty="0"/>
            </a:br>
            <a:r>
              <a:rPr lang="en-GB" altLang="en-US" sz="3400" b="1" dirty="0"/>
              <a:t>ECYW4002</a:t>
            </a:r>
            <a:br>
              <a:rPr lang="en-GB" altLang="en-US" sz="3400" b="1"/>
            </a:br>
            <a:r>
              <a:rPr lang="en-GB" altLang="en-US" sz="3600" b="1"/>
              <a:t>04.12.24</a:t>
            </a:r>
            <a:br>
              <a:rPr lang="en-GB" altLang="en-US" sz="3400" b="1" dirty="0"/>
            </a:br>
            <a:br>
              <a:rPr lang="en-GB" altLang="en-US" sz="3400" b="1" dirty="0"/>
            </a:br>
            <a:endParaRPr lang="en-GB" altLang="en-US" sz="1800" b="1" dirty="0"/>
          </a:p>
        </p:txBody>
      </p:sp>
      <p:sp>
        <p:nvSpPr>
          <p:cNvPr id="4099" name="Rectangle 3">
            <a:extLst>
              <a:ext uri="{FF2B5EF4-FFF2-40B4-BE49-F238E27FC236}">
                <a16:creationId xmlns:a16="http://schemas.microsoft.com/office/drawing/2014/main" id="{D72F1622-E3D8-5ED0-B551-EC0AB643DE0D}"/>
              </a:ext>
            </a:extLst>
          </p:cNvPr>
          <p:cNvSpPr>
            <a:spLocks noGrp="1" noChangeArrowheads="1"/>
          </p:cNvSpPr>
          <p:nvPr>
            <p:ph sz="half" idx="1"/>
          </p:nvPr>
        </p:nvSpPr>
        <p:spPr>
          <a:xfrm>
            <a:off x="838200" y="2427652"/>
            <a:ext cx="5334000" cy="4351338"/>
          </a:xfrm>
        </p:spPr>
        <p:txBody>
          <a:bodyPr>
            <a:normAutofit/>
          </a:bodyPr>
          <a:lstStyle/>
          <a:p>
            <a:pPr eaLnBrk="1" hangingPunct="1"/>
            <a:r>
              <a:rPr lang="en-GB" altLang="en-US" sz="2400" b="1" dirty="0" err="1"/>
              <a:t>Arfer</a:t>
            </a:r>
            <a:r>
              <a:rPr lang="en-GB" altLang="en-US" sz="2400" b="1" dirty="0"/>
              <a:t> </a:t>
            </a:r>
            <a:r>
              <a:rPr lang="en-GB" altLang="en-US" sz="2400" b="1" dirty="0" err="1"/>
              <a:t>Proffesiynol</a:t>
            </a:r>
            <a:r>
              <a:rPr lang="en-GB" altLang="en-US" sz="2400" b="1" dirty="0"/>
              <a:t>: </a:t>
            </a:r>
            <a:r>
              <a:rPr lang="en-GB" altLang="en-US" sz="2400" b="1" dirty="0" err="1"/>
              <a:t>Egwyddorion</a:t>
            </a:r>
            <a:r>
              <a:rPr lang="en-GB" altLang="en-US" sz="2400" b="1" dirty="0"/>
              <a:t> a </a:t>
            </a:r>
            <a:r>
              <a:rPr lang="en-GB" altLang="en-US" sz="2400" b="1" dirty="0" err="1"/>
              <a:t>Chyd-destunau</a:t>
            </a:r>
            <a:r>
              <a:rPr lang="en-GB" altLang="en-US" sz="2400" b="1" dirty="0"/>
              <a:t> Gwaith </a:t>
            </a:r>
            <a:r>
              <a:rPr lang="en-GB" altLang="en-US" sz="2400" b="1" dirty="0" err="1"/>
              <a:t>gyda</a:t>
            </a:r>
            <a:r>
              <a:rPr lang="en-GB" altLang="en-US" sz="2400" b="1" dirty="0"/>
              <a:t> </a:t>
            </a:r>
            <a:r>
              <a:rPr lang="en-GB" altLang="en-US" sz="2400" b="1" dirty="0" err="1"/>
              <a:t>Phobl</a:t>
            </a:r>
            <a:r>
              <a:rPr lang="en-GB" altLang="en-US" sz="2400" b="1" dirty="0"/>
              <a:t> </a:t>
            </a:r>
            <a:r>
              <a:rPr lang="en-GB" altLang="en-US" sz="2400" b="1" dirty="0" err="1"/>
              <a:t>Ifanc</a:t>
            </a:r>
            <a:r>
              <a:rPr lang="en-GB" altLang="en-US" sz="2400" b="1" dirty="0"/>
              <a:t> </a:t>
            </a:r>
          </a:p>
          <a:p>
            <a:pPr eaLnBrk="1" hangingPunct="1"/>
            <a:r>
              <a:rPr lang="en-GB" altLang="en-US" sz="2400" b="1" dirty="0" err="1"/>
              <a:t>Darlith</a:t>
            </a:r>
            <a:r>
              <a:rPr lang="en-GB" altLang="en-US" sz="2400" b="1" dirty="0"/>
              <a:t> 1</a:t>
            </a:r>
          </a:p>
        </p:txBody>
      </p:sp>
      <p:sp>
        <p:nvSpPr>
          <p:cNvPr id="2" name="Content Placeholder 1">
            <a:extLst>
              <a:ext uri="{FF2B5EF4-FFF2-40B4-BE49-F238E27FC236}">
                <a16:creationId xmlns:a16="http://schemas.microsoft.com/office/drawing/2014/main" id="{90CEB85B-0EF2-47AA-7122-D05124641063}"/>
              </a:ext>
            </a:extLst>
          </p:cNvPr>
          <p:cNvSpPr>
            <a:spLocks noGrp="1"/>
          </p:cNvSpPr>
          <p:nvPr>
            <p:ph sz="half" idx="2"/>
          </p:nvPr>
        </p:nvSpPr>
        <p:spPr>
          <a:xfrm>
            <a:off x="6172200" y="2427652"/>
            <a:ext cx="5181600" cy="4351338"/>
          </a:xfrm>
        </p:spPr>
        <p:txBody>
          <a:bodyPr/>
          <a:lstStyle/>
          <a:p>
            <a:r>
              <a:rPr lang="en-GB" altLang="en-US" sz="2400" b="1" dirty="0">
                <a:solidFill>
                  <a:schemeClr val="accent5">
                    <a:lumMod val="75000"/>
                  </a:schemeClr>
                </a:solidFill>
              </a:rPr>
              <a:t>Professional Practice: Principles and Contexts of Work with Young People</a:t>
            </a:r>
          </a:p>
          <a:p>
            <a:r>
              <a:rPr lang="en-GB" altLang="en-US" sz="2400" b="1" dirty="0">
                <a:solidFill>
                  <a:schemeClr val="accent5">
                    <a:lumMod val="75000"/>
                  </a:schemeClr>
                </a:solidFill>
              </a:rPr>
              <a:t>Lecture 1</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006AAB0-F4FE-37F7-6C67-99E4D002A94F}"/>
              </a:ext>
            </a:extLst>
          </p:cNvPr>
          <p:cNvSpPr>
            <a:spLocks noGrp="1" noChangeArrowheads="1"/>
          </p:cNvSpPr>
          <p:nvPr>
            <p:ph type="title"/>
          </p:nvPr>
        </p:nvSpPr>
        <p:spPr/>
        <p:txBody>
          <a:bodyPr/>
          <a:lstStyle/>
          <a:p>
            <a:pPr eaLnBrk="1" hangingPunct="1"/>
            <a:r>
              <a:rPr lang="en-GB" altLang="en-US" b="1" dirty="0" err="1"/>
              <a:t>Amcan</a:t>
            </a:r>
            <a:r>
              <a:rPr lang="en-GB" altLang="en-US" b="1" dirty="0"/>
              <a:t> y </a:t>
            </a:r>
            <a:r>
              <a:rPr lang="en-GB" altLang="en-US" b="1" dirty="0" err="1"/>
              <a:t>Modiwl</a:t>
            </a:r>
            <a:r>
              <a:rPr lang="en-GB" altLang="en-US" b="1" dirty="0"/>
              <a:t>		</a:t>
            </a:r>
            <a:r>
              <a:rPr lang="en-GB" altLang="en-US" b="1" dirty="0">
                <a:solidFill>
                  <a:schemeClr val="accent5">
                    <a:lumMod val="75000"/>
                  </a:schemeClr>
                </a:solidFill>
              </a:rPr>
              <a:t>Module Aim</a:t>
            </a:r>
          </a:p>
        </p:txBody>
      </p:sp>
      <p:sp>
        <p:nvSpPr>
          <p:cNvPr id="5123" name="Rectangle 3">
            <a:extLst>
              <a:ext uri="{FF2B5EF4-FFF2-40B4-BE49-F238E27FC236}">
                <a16:creationId xmlns:a16="http://schemas.microsoft.com/office/drawing/2014/main" id="{6167D206-110E-2EB1-68F9-4D4C15FEDB2D}"/>
              </a:ext>
            </a:extLst>
          </p:cNvPr>
          <p:cNvSpPr>
            <a:spLocks noGrp="1" noChangeArrowheads="1"/>
          </p:cNvSpPr>
          <p:nvPr>
            <p:ph sz="half" idx="1"/>
          </p:nvPr>
        </p:nvSpPr>
        <p:spPr/>
        <p:txBody>
          <a:bodyPr/>
          <a:lstStyle/>
          <a:p>
            <a:pPr eaLnBrk="1" hangingPunct="1"/>
            <a:r>
              <a:rPr lang="en-GB" altLang="en-US" dirty="0" err="1"/>
              <a:t>Cyflwyno’r</a:t>
            </a:r>
            <a:r>
              <a:rPr lang="en-GB" altLang="en-US" dirty="0"/>
              <a:t> </a:t>
            </a:r>
            <a:r>
              <a:rPr lang="en-GB" altLang="en-US" dirty="0" err="1"/>
              <a:t>myfyriwr</a:t>
            </a:r>
            <a:r>
              <a:rPr lang="en-GB" altLang="en-US" dirty="0"/>
              <a:t> </a:t>
            </a:r>
            <a:r>
              <a:rPr lang="en-GB" altLang="en-US" dirty="0" err="1"/>
              <a:t>i</a:t>
            </a:r>
            <a:r>
              <a:rPr lang="en-GB" altLang="en-US" dirty="0"/>
              <a:t> </a:t>
            </a:r>
            <a:r>
              <a:rPr lang="en-GB" altLang="en-US" dirty="0" err="1"/>
              <a:t>ddealltwriaeth</a:t>
            </a:r>
            <a:r>
              <a:rPr lang="en-GB" altLang="en-US" dirty="0"/>
              <a:t> o </a:t>
            </a:r>
            <a:r>
              <a:rPr lang="en-GB" altLang="en-US" dirty="0" err="1"/>
              <a:t>egwyddorion</a:t>
            </a:r>
            <a:r>
              <a:rPr lang="en-GB" altLang="en-US" dirty="0"/>
              <a:t>, </a:t>
            </a:r>
            <a:r>
              <a:rPr lang="en-GB" altLang="en-US" dirty="0" err="1"/>
              <a:t>dibenion</a:t>
            </a:r>
            <a:r>
              <a:rPr lang="en-GB" altLang="en-US" dirty="0"/>
              <a:t>, </a:t>
            </a:r>
            <a:r>
              <a:rPr lang="en-GB" altLang="en-US" dirty="0" err="1"/>
              <a:t>cyd-destunau</a:t>
            </a:r>
            <a:r>
              <a:rPr lang="en-GB" altLang="en-US" dirty="0"/>
              <a:t>, </a:t>
            </a:r>
            <a:r>
              <a:rPr lang="en-GB" altLang="en-US" dirty="0" err="1"/>
              <a:t>rolau</a:t>
            </a:r>
            <a:r>
              <a:rPr lang="en-GB" altLang="en-US" dirty="0"/>
              <a:t> ac </a:t>
            </a:r>
            <a:r>
              <a:rPr lang="en-GB" altLang="en-US" dirty="0" err="1"/>
              <a:t>arferion</a:t>
            </a:r>
            <a:r>
              <a:rPr lang="en-GB" altLang="en-US" dirty="0"/>
              <a:t> </a:t>
            </a:r>
            <a:r>
              <a:rPr lang="en-GB" altLang="en-US" dirty="0" err="1"/>
              <a:t>proffesiynol</a:t>
            </a:r>
            <a:r>
              <a:rPr lang="en-GB" altLang="en-US" dirty="0"/>
              <a:t> </a:t>
            </a:r>
            <a:r>
              <a:rPr lang="en-GB" altLang="en-US" dirty="0" err="1"/>
              <a:t>gwaith</a:t>
            </a:r>
            <a:r>
              <a:rPr lang="en-GB" altLang="en-US" dirty="0"/>
              <a:t> </a:t>
            </a:r>
            <a:r>
              <a:rPr lang="en-GB" altLang="en-US" dirty="0" err="1"/>
              <a:t>ieuenctid</a:t>
            </a:r>
            <a:r>
              <a:rPr lang="en-GB" altLang="en-US" dirty="0"/>
              <a:t>, ac </a:t>
            </a:r>
            <a:r>
              <a:rPr lang="en-GB" altLang="en-US" dirty="0" err="1"/>
              <a:t>archwilio</a:t>
            </a:r>
            <a:r>
              <a:rPr lang="en-GB" altLang="en-US" dirty="0"/>
              <a:t> </a:t>
            </a:r>
            <a:r>
              <a:rPr lang="en-GB" altLang="en-US" dirty="0" err="1"/>
              <a:t>i’r</a:t>
            </a:r>
            <a:r>
              <a:rPr lang="en-GB" altLang="en-US" dirty="0"/>
              <a:t> </a:t>
            </a:r>
            <a:r>
              <a:rPr lang="en-GB" altLang="en-US" dirty="0" err="1"/>
              <a:t>ystod</a:t>
            </a:r>
            <a:r>
              <a:rPr lang="en-GB" altLang="en-US" dirty="0"/>
              <a:t> </a:t>
            </a:r>
            <a:r>
              <a:rPr lang="en-GB" altLang="en-US" dirty="0" err="1"/>
              <a:t>ehangach</a:t>
            </a:r>
            <a:r>
              <a:rPr lang="en-GB" altLang="en-US" dirty="0"/>
              <a:t> o </a:t>
            </a:r>
            <a:r>
              <a:rPr lang="en-GB" altLang="en-US" dirty="0" err="1"/>
              <a:t>wasanaethau</a:t>
            </a:r>
            <a:r>
              <a:rPr lang="en-GB" altLang="en-US" dirty="0"/>
              <a:t> </a:t>
            </a:r>
            <a:r>
              <a:rPr lang="en-GB" altLang="en-US" dirty="0" err="1"/>
              <a:t>sy’n</a:t>
            </a:r>
            <a:r>
              <a:rPr lang="en-GB" altLang="en-US" dirty="0"/>
              <a:t> </a:t>
            </a:r>
            <a:r>
              <a:rPr lang="en-GB" altLang="en-US" dirty="0" err="1"/>
              <a:t>cefnogi</a:t>
            </a:r>
            <a:r>
              <a:rPr lang="en-GB" altLang="en-US" dirty="0"/>
              <a:t> </a:t>
            </a:r>
            <a:r>
              <a:rPr lang="en-GB" altLang="en-US" dirty="0" err="1"/>
              <a:t>pobl</a:t>
            </a:r>
            <a:r>
              <a:rPr lang="en-GB" altLang="en-US" dirty="0"/>
              <a:t> </a:t>
            </a:r>
            <a:r>
              <a:rPr lang="en-GB" altLang="en-US" dirty="0" err="1"/>
              <a:t>ifanc</a:t>
            </a:r>
            <a:r>
              <a:rPr lang="en-GB" altLang="en-US" dirty="0"/>
              <a:t>;</a:t>
            </a:r>
          </a:p>
        </p:txBody>
      </p:sp>
      <p:sp>
        <p:nvSpPr>
          <p:cNvPr id="2" name="Content Placeholder 1">
            <a:extLst>
              <a:ext uri="{FF2B5EF4-FFF2-40B4-BE49-F238E27FC236}">
                <a16:creationId xmlns:a16="http://schemas.microsoft.com/office/drawing/2014/main" id="{C8EE9AA9-0951-41D7-E190-0688A88B4456}"/>
              </a:ext>
            </a:extLst>
          </p:cNvPr>
          <p:cNvSpPr>
            <a:spLocks noGrp="1"/>
          </p:cNvSpPr>
          <p:nvPr>
            <p:ph sz="half" idx="2"/>
          </p:nvPr>
        </p:nvSpPr>
        <p:spPr/>
        <p:txBody>
          <a:bodyPr/>
          <a:lstStyle/>
          <a:p>
            <a:r>
              <a:rPr lang="en-GB" altLang="en-US" dirty="0">
                <a:solidFill>
                  <a:schemeClr val="accent5">
                    <a:lumMod val="75000"/>
                  </a:schemeClr>
                </a:solidFill>
              </a:rPr>
              <a:t>To introduce the student to an understanding of youth work’s principles, purposes, contexts, roles and professional practices, and to explore the wider range of services which support young people</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9DD8C3C3-2460-1642-E16A-FC8591259DF0}"/>
              </a:ext>
            </a:extLst>
          </p:cNvPr>
          <p:cNvSpPr>
            <a:spLocks noGrp="1" noChangeArrowheads="1"/>
          </p:cNvSpPr>
          <p:nvPr>
            <p:ph type="title"/>
          </p:nvPr>
        </p:nvSpPr>
        <p:spPr/>
        <p:txBody>
          <a:bodyPr/>
          <a:lstStyle/>
          <a:p>
            <a:pPr eaLnBrk="1" hangingPunct="1"/>
            <a:r>
              <a:rPr lang="en-GB" altLang="en-US" b="1" dirty="0" err="1"/>
              <a:t>Deilliannau</a:t>
            </a:r>
            <a:r>
              <a:rPr lang="en-GB" altLang="en-US" b="1" dirty="0"/>
              <a:t> </a:t>
            </a:r>
            <a:r>
              <a:rPr lang="en-GB" altLang="en-US" b="1" dirty="0" err="1"/>
              <a:t>Dysgu’r</a:t>
            </a:r>
            <a:r>
              <a:rPr lang="en-GB" altLang="en-US" b="1" dirty="0"/>
              <a:t> </a:t>
            </a:r>
            <a:r>
              <a:rPr lang="en-GB" altLang="en-US" b="1" dirty="0" err="1"/>
              <a:t>Modiwl</a:t>
            </a:r>
            <a:br>
              <a:rPr lang="en-GB" altLang="en-US" b="1" dirty="0"/>
            </a:br>
            <a:r>
              <a:rPr lang="en-GB" altLang="en-US" b="1" dirty="0">
                <a:solidFill>
                  <a:schemeClr val="accent5">
                    <a:lumMod val="75000"/>
                  </a:schemeClr>
                </a:solidFill>
              </a:rPr>
              <a:t>Module Learning Outcomes</a:t>
            </a:r>
          </a:p>
        </p:txBody>
      </p:sp>
      <p:sp>
        <p:nvSpPr>
          <p:cNvPr id="6147" name="Rectangle 3">
            <a:extLst>
              <a:ext uri="{FF2B5EF4-FFF2-40B4-BE49-F238E27FC236}">
                <a16:creationId xmlns:a16="http://schemas.microsoft.com/office/drawing/2014/main" id="{CD1B5C7B-9139-0474-2F33-180E6475DAB1}"/>
              </a:ext>
            </a:extLst>
          </p:cNvPr>
          <p:cNvSpPr>
            <a:spLocks noGrp="1" noChangeArrowheads="1"/>
          </p:cNvSpPr>
          <p:nvPr>
            <p:ph sz="half" idx="1"/>
          </p:nvPr>
        </p:nvSpPr>
        <p:spPr/>
        <p:txBody>
          <a:bodyPr>
            <a:normAutofit lnSpcReduction="10000"/>
          </a:bodyPr>
          <a:lstStyle/>
          <a:p>
            <a:pPr marL="0" indent="0">
              <a:buNone/>
            </a:pPr>
            <a:r>
              <a:rPr lang="en-GB" altLang="en-US" sz="1500" dirty="0" err="1"/>
              <a:t>Ar</a:t>
            </a:r>
            <a:r>
              <a:rPr lang="en-GB" altLang="en-US" sz="1500" dirty="0"/>
              <a:t> </a:t>
            </a:r>
            <a:r>
              <a:rPr lang="en-GB" altLang="en-US" sz="1500" dirty="0" err="1"/>
              <a:t>ôl</a:t>
            </a:r>
            <a:r>
              <a:rPr lang="en-GB" altLang="en-US" sz="1500" dirty="0"/>
              <a:t> </a:t>
            </a:r>
            <a:r>
              <a:rPr lang="en-GB" altLang="en-US" sz="1500" dirty="0" err="1"/>
              <a:t>cwblhau’r</a:t>
            </a:r>
            <a:r>
              <a:rPr lang="en-GB" altLang="en-US" sz="1500" dirty="0"/>
              <a:t> </a:t>
            </a:r>
            <a:r>
              <a:rPr lang="en-GB" altLang="en-US" sz="1500" dirty="0" err="1"/>
              <a:t>modwl</a:t>
            </a:r>
            <a:r>
              <a:rPr lang="en-GB" altLang="en-US" sz="1500" dirty="0"/>
              <a:t> </a:t>
            </a:r>
            <a:r>
              <a:rPr lang="en-GB" altLang="en-US" sz="1500" dirty="0" err="1"/>
              <a:t>hwn</a:t>
            </a:r>
            <a:r>
              <a:rPr lang="en-GB" altLang="en-US" sz="1500" dirty="0"/>
              <a:t> </a:t>
            </a:r>
            <a:r>
              <a:rPr lang="en-GB" altLang="en-US" sz="1500" dirty="0" err="1"/>
              <a:t>yn</a:t>
            </a:r>
            <a:r>
              <a:rPr lang="en-GB" altLang="en-US" sz="1500" dirty="0"/>
              <a:t> </a:t>
            </a:r>
            <a:r>
              <a:rPr lang="en-GB" altLang="en-US" sz="1500" dirty="0" err="1"/>
              <a:t>llwyddiannus</a:t>
            </a:r>
            <a:r>
              <a:rPr lang="en-GB" altLang="en-US" sz="1500" dirty="0"/>
              <a:t>, </a:t>
            </a:r>
            <a:r>
              <a:rPr lang="en-GB" altLang="en-US" sz="1500" dirty="0" err="1"/>
              <a:t>dylai’r</a:t>
            </a:r>
            <a:r>
              <a:rPr lang="en-GB" altLang="en-US" sz="1500" dirty="0"/>
              <a:t> </a:t>
            </a:r>
            <a:r>
              <a:rPr lang="en-GB" altLang="en-US" sz="1500" dirty="0" err="1"/>
              <a:t>myfyriwr</a:t>
            </a:r>
            <a:r>
              <a:rPr lang="en-GB" altLang="en-US" sz="1500" dirty="0"/>
              <a:t> </a:t>
            </a:r>
            <a:r>
              <a:rPr lang="en-GB" altLang="en-US" sz="1500" dirty="0" err="1"/>
              <a:t>allu</a:t>
            </a:r>
            <a:r>
              <a:rPr lang="en-GB" altLang="en-US" sz="1500" dirty="0"/>
              <a:t>:</a:t>
            </a:r>
          </a:p>
          <a:p>
            <a:r>
              <a:rPr lang="en-GB" altLang="en-US" sz="1500" dirty="0" err="1"/>
              <a:t>Arddangos</a:t>
            </a:r>
            <a:r>
              <a:rPr lang="en-GB" altLang="en-US" sz="1500" dirty="0"/>
              <a:t> </a:t>
            </a:r>
            <a:r>
              <a:rPr lang="en-GB" altLang="en-US" sz="1500" dirty="0" err="1"/>
              <a:t>dealltwriaeth</a:t>
            </a:r>
            <a:r>
              <a:rPr lang="en-GB" altLang="en-US" sz="1500" dirty="0"/>
              <a:t> o </a:t>
            </a:r>
            <a:r>
              <a:rPr lang="en-GB" altLang="en-US" sz="1500" dirty="0" err="1"/>
              <a:t>egwyddorion</a:t>
            </a:r>
            <a:r>
              <a:rPr lang="en-GB" altLang="en-US" sz="1500" dirty="0"/>
              <a:t> ac </a:t>
            </a:r>
            <a:r>
              <a:rPr lang="en-GB" altLang="en-US" sz="1500" dirty="0" err="1"/>
              <a:t>arferion</a:t>
            </a:r>
            <a:r>
              <a:rPr lang="en-GB" altLang="en-US" sz="1500" dirty="0"/>
              <a:t> </a:t>
            </a:r>
            <a:r>
              <a:rPr lang="en-GB" altLang="en-US" sz="1500" dirty="0" err="1"/>
              <a:t>addysg</a:t>
            </a:r>
            <a:r>
              <a:rPr lang="en-GB" altLang="en-US" sz="1500" dirty="0"/>
              <a:t> </a:t>
            </a:r>
            <a:r>
              <a:rPr lang="en-GB" altLang="en-US" sz="1500" dirty="0" err="1"/>
              <a:t>nad</a:t>
            </a:r>
            <a:r>
              <a:rPr lang="en-GB" altLang="en-US" sz="1500" dirty="0"/>
              <a:t> </a:t>
            </a:r>
            <a:r>
              <a:rPr lang="en-GB" altLang="en-US" sz="1500" dirty="0" err="1"/>
              <a:t>yw’n</a:t>
            </a:r>
            <a:r>
              <a:rPr lang="en-GB" altLang="en-US" sz="1500" dirty="0"/>
              <a:t> </a:t>
            </a:r>
            <a:r>
              <a:rPr lang="en-GB" altLang="en-US" sz="1500" dirty="0" err="1"/>
              <a:t>ffurfiol</a:t>
            </a:r>
            <a:r>
              <a:rPr lang="en-GB" altLang="en-US" sz="1500" dirty="0"/>
              <a:t>, ac o </a:t>
            </a:r>
            <a:r>
              <a:rPr lang="en-GB" altLang="en-US" sz="1500" dirty="0" err="1"/>
              <a:t>wasanaethau</a:t>
            </a:r>
            <a:r>
              <a:rPr lang="en-GB" altLang="en-US" sz="1500" dirty="0"/>
              <a:t> </a:t>
            </a:r>
            <a:r>
              <a:rPr lang="en-GB" altLang="en-US" sz="1500" dirty="0" err="1"/>
              <a:t>ehangach</a:t>
            </a:r>
            <a:r>
              <a:rPr lang="en-GB" altLang="en-US" sz="1500" dirty="0"/>
              <a:t> </a:t>
            </a:r>
            <a:r>
              <a:rPr lang="en-GB" altLang="en-US" sz="1500" dirty="0" err="1"/>
              <a:t>sy’n</a:t>
            </a:r>
            <a:r>
              <a:rPr lang="en-GB" altLang="en-US" sz="1500" dirty="0"/>
              <a:t> </a:t>
            </a:r>
            <a:r>
              <a:rPr lang="en-GB" altLang="en-US" sz="1500" dirty="0" err="1"/>
              <a:t>gweithio</a:t>
            </a:r>
            <a:r>
              <a:rPr lang="en-GB" altLang="en-US" sz="1500" dirty="0"/>
              <a:t> </a:t>
            </a:r>
            <a:r>
              <a:rPr lang="en-GB" altLang="en-US" sz="1500" dirty="0" err="1"/>
              <a:t>gyda</a:t>
            </a:r>
            <a:r>
              <a:rPr lang="en-GB" altLang="en-US" sz="1500" dirty="0"/>
              <a:t> </a:t>
            </a:r>
            <a:r>
              <a:rPr lang="en-GB" altLang="en-US" sz="1500" dirty="0" err="1"/>
              <a:t>phobl</a:t>
            </a:r>
            <a:r>
              <a:rPr lang="en-GB" altLang="en-US" sz="1500" dirty="0"/>
              <a:t> </a:t>
            </a:r>
            <a:r>
              <a:rPr lang="en-GB" altLang="en-US" sz="1500" dirty="0" err="1"/>
              <a:t>ifanc</a:t>
            </a:r>
            <a:r>
              <a:rPr lang="en-GB" altLang="en-US" sz="1500" dirty="0"/>
              <a:t>;</a:t>
            </a:r>
          </a:p>
          <a:p>
            <a:r>
              <a:rPr lang="en-GB" altLang="en-US" sz="1500" dirty="0" err="1"/>
              <a:t>Deall</a:t>
            </a:r>
            <a:r>
              <a:rPr lang="en-GB" altLang="en-US" sz="1500" dirty="0"/>
              <a:t> </a:t>
            </a:r>
            <a:r>
              <a:rPr lang="en-GB" altLang="en-US" sz="1500" dirty="0" err="1"/>
              <a:t>sut</a:t>
            </a:r>
            <a:r>
              <a:rPr lang="en-GB" altLang="en-US" sz="1500" dirty="0"/>
              <a:t> </a:t>
            </a:r>
            <a:r>
              <a:rPr lang="en-GB" altLang="en-US" sz="1500" dirty="0" err="1"/>
              <a:t>mae</a:t>
            </a:r>
            <a:r>
              <a:rPr lang="en-GB" altLang="en-US" sz="1500" dirty="0"/>
              <a:t> </a:t>
            </a:r>
            <a:r>
              <a:rPr lang="en-GB" altLang="en-US" sz="1500" dirty="0" err="1"/>
              <a:t>cerrig</a:t>
            </a:r>
            <a:r>
              <a:rPr lang="en-GB" altLang="en-US" sz="1500" dirty="0"/>
              <a:t> </a:t>
            </a:r>
            <a:r>
              <a:rPr lang="en-GB" altLang="en-US" sz="1500" dirty="0" err="1"/>
              <a:t>milltir</a:t>
            </a:r>
            <a:r>
              <a:rPr lang="en-GB" altLang="en-US" sz="1500" dirty="0"/>
              <a:t> </a:t>
            </a:r>
            <a:r>
              <a:rPr lang="en-GB" altLang="en-US" sz="1500" dirty="0" err="1"/>
              <a:t>hanesyddol</a:t>
            </a:r>
            <a:r>
              <a:rPr lang="en-GB" altLang="en-US" sz="1500" dirty="0"/>
              <a:t> </a:t>
            </a:r>
            <a:r>
              <a:rPr lang="en-GB" altLang="en-US" sz="1500" dirty="0" err="1"/>
              <a:t>wedi</a:t>
            </a:r>
            <a:r>
              <a:rPr lang="en-GB" altLang="en-US" sz="1500" dirty="0"/>
              <a:t> </a:t>
            </a:r>
            <a:r>
              <a:rPr lang="en-GB" altLang="en-US" sz="1500" dirty="0" err="1"/>
              <a:t>siapio’r</a:t>
            </a:r>
            <a:r>
              <a:rPr lang="en-GB" altLang="en-US" sz="1500" dirty="0"/>
              <a:t> </a:t>
            </a:r>
            <a:r>
              <a:rPr lang="en-GB" altLang="en-US" sz="1500" dirty="0" err="1"/>
              <a:t>arfer</a:t>
            </a:r>
            <a:r>
              <a:rPr lang="en-GB" altLang="en-US" sz="1500" dirty="0"/>
              <a:t> </a:t>
            </a:r>
            <a:r>
              <a:rPr lang="en-GB" altLang="en-US" sz="1500" dirty="0" err="1"/>
              <a:t>cyfredol</a:t>
            </a:r>
            <a:r>
              <a:rPr lang="en-GB" altLang="en-US" sz="1500" dirty="0"/>
              <a:t>;</a:t>
            </a:r>
          </a:p>
          <a:p>
            <a:r>
              <a:rPr lang="en-GB" altLang="en-US" sz="1500" dirty="0" err="1"/>
              <a:t>Egluro’r</a:t>
            </a:r>
            <a:r>
              <a:rPr lang="en-GB" altLang="en-US" sz="1500" dirty="0"/>
              <a:t> </a:t>
            </a:r>
            <a:r>
              <a:rPr lang="en-GB" altLang="en-US" sz="1500" dirty="0" err="1"/>
              <a:t>polisïau</a:t>
            </a:r>
            <a:r>
              <a:rPr lang="en-GB" altLang="en-US" sz="1500" dirty="0"/>
              <a:t> </a:t>
            </a:r>
            <a:r>
              <a:rPr lang="en-GB" altLang="en-US" sz="1500" dirty="0" err="1"/>
              <a:t>allweddol</a:t>
            </a:r>
            <a:r>
              <a:rPr lang="en-GB" altLang="en-US" sz="1500" dirty="0"/>
              <a:t> </a:t>
            </a:r>
            <a:r>
              <a:rPr lang="en-GB" altLang="en-US" sz="1500" dirty="0" err="1"/>
              <a:t>sy’n</a:t>
            </a:r>
            <a:r>
              <a:rPr lang="en-GB" altLang="en-US" sz="1500" dirty="0"/>
              <a:t> </a:t>
            </a:r>
            <a:r>
              <a:rPr lang="en-GB" altLang="en-US" sz="1500" dirty="0" err="1"/>
              <a:t>effeithio</a:t>
            </a:r>
            <a:r>
              <a:rPr lang="en-GB" altLang="en-US" sz="1500" dirty="0"/>
              <a:t> </a:t>
            </a:r>
            <a:r>
              <a:rPr lang="en-GB" altLang="en-US" sz="1500" dirty="0" err="1"/>
              <a:t>ar</a:t>
            </a:r>
            <a:r>
              <a:rPr lang="en-GB" altLang="en-US" sz="1500" dirty="0"/>
              <a:t> </a:t>
            </a:r>
            <a:r>
              <a:rPr lang="en-GB" altLang="en-US" sz="1500" dirty="0" err="1"/>
              <a:t>sefydliadau</a:t>
            </a:r>
            <a:r>
              <a:rPr lang="en-GB" altLang="en-US" sz="1500" dirty="0"/>
              <a:t> a </a:t>
            </a:r>
            <a:r>
              <a:rPr lang="en-GB" altLang="en-US" sz="1500" dirty="0" err="1"/>
              <a:t>gwasanaethau</a:t>
            </a:r>
            <a:r>
              <a:rPr lang="en-GB" altLang="en-US" sz="1500" dirty="0"/>
              <a:t> </a:t>
            </a:r>
            <a:r>
              <a:rPr lang="en-GB" altLang="en-US" sz="1500" dirty="0" err="1"/>
              <a:t>sy’n</a:t>
            </a:r>
            <a:r>
              <a:rPr lang="en-GB" altLang="en-US" sz="1500" dirty="0"/>
              <a:t> </a:t>
            </a:r>
            <a:r>
              <a:rPr lang="en-GB" altLang="en-US" sz="1500" dirty="0" err="1"/>
              <a:t>gweithio</a:t>
            </a:r>
            <a:r>
              <a:rPr lang="en-GB" altLang="en-US" sz="1500" dirty="0"/>
              <a:t> </a:t>
            </a:r>
            <a:r>
              <a:rPr lang="en-GB" altLang="en-US" sz="1500" dirty="0" err="1"/>
              <a:t>gyda</a:t>
            </a:r>
            <a:r>
              <a:rPr lang="en-GB" altLang="en-US" sz="1500" dirty="0"/>
              <a:t> </a:t>
            </a:r>
            <a:r>
              <a:rPr lang="en-GB" altLang="en-US" sz="1500" dirty="0" err="1"/>
              <a:t>phobl</a:t>
            </a:r>
            <a:r>
              <a:rPr lang="en-GB" altLang="en-US" sz="1500" dirty="0"/>
              <a:t> </a:t>
            </a:r>
            <a:r>
              <a:rPr lang="en-GB" altLang="en-US" sz="1500" dirty="0" err="1"/>
              <a:t>ifanc</a:t>
            </a:r>
            <a:r>
              <a:rPr lang="en-GB" altLang="en-US" sz="1500" dirty="0"/>
              <a:t>;</a:t>
            </a:r>
          </a:p>
          <a:p>
            <a:r>
              <a:rPr lang="en-GB" altLang="en-US" sz="1500" dirty="0" err="1"/>
              <a:t>Arddangos</a:t>
            </a:r>
            <a:r>
              <a:rPr lang="en-GB" altLang="en-US" sz="1500" dirty="0"/>
              <a:t> </a:t>
            </a:r>
            <a:r>
              <a:rPr lang="en-GB" altLang="en-US" sz="1500" dirty="0" err="1"/>
              <a:t>dealltwriaeth</a:t>
            </a:r>
            <a:r>
              <a:rPr lang="en-GB" altLang="en-US" sz="1500" dirty="0"/>
              <a:t> </a:t>
            </a:r>
            <a:r>
              <a:rPr lang="en-GB" altLang="en-US" sz="1500" dirty="0" err="1"/>
              <a:t>o’r</a:t>
            </a:r>
            <a:r>
              <a:rPr lang="en-GB" altLang="en-US" sz="1500" dirty="0"/>
              <a:t> </a:t>
            </a:r>
            <a:r>
              <a:rPr lang="en-GB" altLang="en-US" sz="1500" dirty="0" err="1"/>
              <a:t>amrywiaeth</a:t>
            </a:r>
            <a:r>
              <a:rPr lang="en-GB" altLang="en-US" sz="1500" dirty="0"/>
              <a:t> o </a:t>
            </a:r>
            <a:r>
              <a:rPr lang="en-GB" altLang="en-US" sz="1500" dirty="0" err="1"/>
              <a:t>gyd-destunau</a:t>
            </a:r>
            <a:r>
              <a:rPr lang="en-GB" altLang="en-US" sz="1500" dirty="0"/>
              <a:t> </a:t>
            </a:r>
            <a:r>
              <a:rPr lang="en-GB" altLang="en-US" sz="1500" dirty="0" err="1"/>
              <a:t>lle</a:t>
            </a:r>
            <a:r>
              <a:rPr lang="en-GB" altLang="en-US" sz="1500" dirty="0"/>
              <a:t> </a:t>
            </a:r>
            <a:r>
              <a:rPr lang="en-GB" altLang="en-US" sz="1500" dirty="0" err="1"/>
              <a:t>mae</a:t>
            </a:r>
            <a:r>
              <a:rPr lang="en-GB" altLang="en-US" sz="1500" dirty="0"/>
              <a:t> </a:t>
            </a:r>
            <a:r>
              <a:rPr lang="en-GB" altLang="en-US" sz="1500" dirty="0" err="1"/>
              <a:t>gwaith</a:t>
            </a:r>
            <a:r>
              <a:rPr lang="en-GB" altLang="en-US" sz="1500" dirty="0"/>
              <a:t> </a:t>
            </a:r>
            <a:r>
              <a:rPr lang="en-GB" altLang="en-US" sz="1500" dirty="0" err="1"/>
              <a:t>ieuenctid</a:t>
            </a:r>
            <a:r>
              <a:rPr lang="en-GB" altLang="en-US" sz="1500" dirty="0"/>
              <a:t> </a:t>
            </a:r>
            <a:r>
              <a:rPr lang="en-GB" altLang="en-US" sz="1500" dirty="0" err="1"/>
              <a:t>yn</a:t>
            </a:r>
            <a:r>
              <a:rPr lang="en-GB" altLang="en-US" sz="1500" dirty="0"/>
              <a:t> </a:t>
            </a:r>
            <a:r>
              <a:rPr lang="en-GB" altLang="en-US" sz="1500" dirty="0" err="1"/>
              <a:t>digwydd</a:t>
            </a:r>
            <a:r>
              <a:rPr lang="en-GB" altLang="en-US" sz="1500" dirty="0"/>
              <a:t>, ac </a:t>
            </a:r>
            <a:r>
              <a:rPr lang="en-GB" altLang="en-US" sz="1500" dirty="0" err="1"/>
              <a:t>mewn</a:t>
            </a:r>
            <a:r>
              <a:rPr lang="en-GB" altLang="en-US" sz="1500" dirty="0"/>
              <a:t> </a:t>
            </a:r>
            <a:r>
              <a:rPr lang="en-GB" altLang="en-US" sz="1500" dirty="0" err="1"/>
              <a:t>gwasanaethau</a:t>
            </a:r>
            <a:r>
              <a:rPr lang="en-GB" altLang="en-US" sz="1500" dirty="0"/>
              <a:t> </a:t>
            </a:r>
            <a:r>
              <a:rPr lang="en-GB" altLang="en-US" sz="1500" dirty="0" err="1"/>
              <a:t>ehangach</a:t>
            </a:r>
            <a:r>
              <a:rPr lang="en-GB" altLang="en-US" sz="1500" dirty="0"/>
              <a:t> </a:t>
            </a:r>
            <a:r>
              <a:rPr lang="en-GB" altLang="en-US" sz="1500" dirty="0" err="1"/>
              <a:t>lle</a:t>
            </a:r>
            <a:r>
              <a:rPr lang="en-GB" altLang="en-US" sz="1500" dirty="0"/>
              <a:t> </a:t>
            </a:r>
            <a:r>
              <a:rPr lang="en-GB" altLang="en-US" sz="1500" dirty="0" err="1"/>
              <a:t>caiff</a:t>
            </a:r>
            <a:r>
              <a:rPr lang="en-GB" altLang="en-US" sz="1500" dirty="0"/>
              <a:t> </a:t>
            </a:r>
            <a:r>
              <a:rPr lang="en-GB" altLang="en-US" sz="1500" dirty="0" err="1"/>
              <a:t>pobl</a:t>
            </a:r>
            <a:r>
              <a:rPr lang="en-GB" altLang="en-US" sz="1500" dirty="0"/>
              <a:t> </a:t>
            </a:r>
            <a:r>
              <a:rPr lang="en-GB" altLang="en-US" sz="1500" dirty="0" err="1"/>
              <a:t>ifanc</a:t>
            </a:r>
            <a:r>
              <a:rPr lang="en-GB" altLang="en-US" sz="1500" dirty="0"/>
              <a:t> </a:t>
            </a:r>
            <a:r>
              <a:rPr lang="en-GB" altLang="en-US" sz="1500" dirty="0" err="1"/>
              <a:t>eu</a:t>
            </a:r>
            <a:r>
              <a:rPr lang="en-GB" altLang="en-US" sz="1500" dirty="0"/>
              <a:t> </a:t>
            </a:r>
            <a:r>
              <a:rPr lang="en-GB" altLang="en-US" sz="1500" dirty="0" err="1"/>
              <a:t>cefnogi</a:t>
            </a:r>
            <a:r>
              <a:rPr lang="en-GB" altLang="en-US" sz="1500" dirty="0"/>
              <a:t>;</a:t>
            </a:r>
          </a:p>
          <a:p>
            <a:r>
              <a:rPr lang="en-GB" altLang="en-US" sz="1500" dirty="0" err="1"/>
              <a:t>Trefnu</a:t>
            </a:r>
            <a:r>
              <a:rPr lang="en-GB" altLang="en-US" sz="1500" dirty="0"/>
              <a:t> </a:t>
            </a:r>
            <a:r>
              <a:rPr lang="en-GB" altLang="en-US" sz="1500" dirty="0" err="1"/>
              <a:t>eu</a:t>
            </a:r>
            <a:r>
              <a:rPr lang="en-GB" altLang="en-US" sz="1500" dirty="0"/>
              <a:t> </a:t>
            </a:r>
            <a:r>
              <a:rPr lang="en-GB" altLang="en-US" sz="1500" dirty="0" err="1"/>
              <a:t>gwybodaeth</a:t>
            </a:r>
            <a:r>
              <a:rPr lang="en-GB" altLang="en-US" sz="1500" dirty="0"/>
              <a:t> </a:t>
            </a:r>
            <a:r>
              <a:rPr lang="en-GB" altLang="en-US" sz="1500" dirty="0" err="1"/>
              <a:t>a’r</a:t>
            </a:r>
            <a:r>
              <a:rPr lang="en-GB" altLang="en-US" sz="1500" dirty="0"/>
              <a:t> </a:t>
            </a:r>
            <a:r>
              <a:rPr lang="en-GB" altLang="en-US" sz="1500" dirty="0" err="1"/>
              <a:t>hyn</a:t>
            </a:r>
            <a:r>
              <a:rPr lang="en-GB" altLang="en-US" sz="1500" dirty="0"/>
              <a:t> y </a:t>
            </a:r>
            <a:r>
              <a:rPr lang="en-GB" altLang="en-US" sz="1500" dirty="0" err="1"/>
              <a:t>maent</a:t>
            </a:r>
            <a:r>
              <a:rPr lang="en-GB" altLang="en-US" sz="1500" dirty="0"/>
              <a:t> </a:t>
            </a:r>
            <a:r>
              <a:rPr lang="en-GB" altLang="en-US" sz="1500" dirty="0" err="1"/>
              <a:t>wedi’i</a:t>
            </a:r>
            <a:r>
              <a:rPr lang="en-GB" altLang="en-US" sz="1500" dirty="0"/>
              <a:t> </a:t>
            </a:r>
            <a:r>
              <a:rPr lang="en-GB" altLang="en-US" sz="1500" dirty="0" err="1"/>
              <a:t>ddysgu</a:t>
            </a:r>
            <a:r>
              <a:rPr lang="en-GB" altLang="en-US" sz="1500" dirty="0"/>
              <a:t> </a:t>
            </a:r>
            <a:r>
              <a:rPr lang="en-GB" altLang="en-US" sz="1500" dirty="0" err="1"/>
              <a:t>drwy</a:t>
            </a:r>
            <a:r>
              <a:rPr lang="en-GB" altLang="en-US" sz="1500" dirty="0"/>
              <a:t> </a:t>
            </a:r>
            <a:r>
              <a:rPr lang="en-GB" altLang="en-US" sz="1500" dirty="0" err="1"/>
              <a:t>ddefnyddio</a:t>
            </a:r>
            <a:r>
              <a:rPr lang="en-GB" altLang="en-US" sz="1500" dirty="0"/>
              <a:t> </a:t>
            </a:r>
            <a:r>
              <a:rPr lang="en-GB" altLang="en-US" sz="1500" dirty="0" err="1"/>
              <a:t>amrywiaeth</a:t>
            </a:r>
            <a:r>
              <a:rPr lang="en-GB" altLang="en-US" sz="1500" dirty="0"/>
              <a:t> o </a:t>
            </a:r>
            <a:r>
              <a:rPr lang="en-GB" altLang="en-US" sz="1500" dirty="0" err="1"/>
              <a:t>adnoddau</a:t>
            </a:r>
            <a:r>
              <a:rPr lang="en-GB" altLang="en-US" sz="1500" dirty="0"/>
              <a:t> </a:t>
            </a:r>
            <a:r>
              <a:rPr lang="en-GB" altLang="en-US" sz="1500" dirty="0" err="1"/>
              <a:t>gwybodaeth</a:t>
            </a:r>
            <a:r>
              <a:rPr lang="en-GB" altLang="en-US" sz="1500" dirty="0"/>
              <a:t> a </a:t>
            </a:r>
            <a:r>
              <a:rPr lang="en-GB" altLang="en-US" sz="1500" dirty="0" err="1"/>
              <a:t>chyflwyno</a:t>
            </a:r>
            <a:r>
              <a:rPr lang="en-GB" altLang="en-US" sz="1500" dirty="0"/>
              <a:t> </a:t>
            </a:r>
            <a:r>
              <a:rPr lang="en-GB" altLang="en-US" sz="1500" dirty="0" err="1"/>
              <a:t>eu</a:t>
            </a:r>
            <a:r>
              <a:rPr lang="en-GB" altLang="en-US" sz="1500" dirty="0"/>
              <a:t> </a:t>
            </a:r>
            <a:r>
              <a:rPr lang="en-GB" altLang="en-US" sz="1500" dirty="0" err="1"/>
              <a:t>gwaith</a:t>
            </a:r>
            <a:r>
              <a:rPr lang="en-GB" altLang="en-US" sz="1500" dirty="0"/>
              <a:t> </a:t>
            </a:r>
            <a:r>
              <a:rPr lang="en-GB" altLang="en-US" sz="1500" dirty="0" err="1"/>
              <a:t>yn</a:t>
            </a:r>
            <a:r>
              <a:rPr lang="en-GB" altLang="en-US" sz="1500" dirty="0"/>
              <a:t> </a:t>
            </a:r>
            <a:r>
              <a:rPr lang="en-GB" altLang="en-US" sz="1500" dirty="0" err="1"/>
              <a:t>briodol</a:t>
            </a:r>
            <a:r>
              <a:rPr lang="en-GB" altLang="en-US" sz="1500" dirty="0"/>
              <a:t>.</a:t>
            </a:r>
          </a:p>
          <a:p>
            <a:endParaRPr lang="en-GB" altLang="en-US" sz="2000" dirty="0"/>
          </a:p>
        </p:txBody>
      </p:sp>
      <p:sp>
        <p:nvSpPr>
          <p:cNvPr id="2" name="Content Placeholder 1">
            <a:extLst>
              <a:ext uri="{FF2B5EF4-FFF2-40B4-BE49-F238E27FC236}">
                <a16:creationId xmlns:a16="http://schemas.microsoft.com/office/drawing/2014/main" id="{5459B2AD-BCBA-E983-9C19-AC980DB65935}"/>
              </a:ext>
            </a:extLst>
          </p:cNvPr>
          <p:cNvSpPr>
            <a:spLocks noGrp="1"/>
          </p:cNvSpPr>
          <p:nvPr>
            <p:ph sz="half" idx="2"/>
          </p:nvPr>
        </p:nvSpPr>
        <p:spPr/>
        <p:txBody>
          <a:bodyPr>
            <a:normAutofit lnSpcReduction="10000"/>
          </a:bodyPr>
          <a:lstStyle/>
          <a:p>
            <a:r>
              <a:rPr lang="en-GB" altLang="en-US" sz="1550" dirty="0">
                <a:solidFill>
                  <a:schemeClr val="accent5">
                    <a:lumMod val="75000"/>
                  </a:schemeClr>
                </a:solidFill>
              </a:rPr>
              <a:t>Upon the successful completion of this module, the student should be able to:</a:t>
            </a:r>
          </a:p>
          <a:p>
            <a:pPr lvl="1"/>
            <a:r>
              <a:rPr lang="en-GB" altLang="en-US" sz="1550" dirty="0">
                <a:solidFill>
                  <a:schemeClr val="accent5">
                    <a:lumMod val="75000"/>
                  </a:schemeClr>
                </a:solidFill>
              </a:rPr>
              <a:t>Demonstrate an understanding of the principles and practices of non-formal education, and of wider services who work with young people;</a:t>
            </a:r>
          </a:p>
          <a:p>
            <a:pPr lvl="1"/>
            <a:r>
              <a:rPr lang="en-GB" altLang="en-US" sz="1550" dirty="0">
                <a:solidFill>
                  <a:schemeClr val="accent5">
                    <a:lumMod val="75000"/>
                  </a:schemeClr>
                </a:solidFill>
              </a:rPr>
              <a:t>Understand how historical milestones have shaped current practice;</a:t>
            </a:r>
          </a:p>
          <a:p>
            <a:pPr lvl="1"/>
            <a:r>
              <a:rPr lang="en-GB" altLang="en-US" sz="1550" dirty="0">
                <a:solidFill>
                  <a:schemeClr val="accent5">
                    <a:lumMod val="75000"/>
                  </a:schemeClr>
                </a:solidFill>
              </a:rPr>
              <a:t>Illustrate the key policies which impact upon organisations and services that work with young people;</a:t>
            </a:r>
          </a:p>
          <a:p>
            <a:pPr lvl="1"/>
            <a:r>
              <a:rPr lang="en-GB" altLang="en-US" sz="1550" dirty="0">
                <a:solidFill>
                  <a:schemeClr val="accent5">
                    <a:lumMod val="75000"/>
                  </a:schemeClr>
                </a:solidFill>
              </a:rPr>
              <a:t>Demonstrate an understanding of the variety of contexts where youth work happens, and in wider services where young people are supported;</a:t>
            </a:r>
          </a:p>
          <a:p>
            <a:pPr lvl="1"/>
            <a:r>
              <a:rPr lang="en-GB" altLang="en-US" sz="1550" dirty="0">
                <a:solidFill>
                  <a:schemeClr val="accent5">
                    <a:lumMod val="75000"/>
                  </a:schemeClr>
                </a:solidFill>
              </a:rPr>
              <a:t>Organise their knowledge and learning through use of a range of information resources, and present their work appropriately</a:t>
            </a:r>
            <a:endParaRPr lang="en-GB" sz="1550" dirty="0">
              <a:solidFill>
                <a:schemeClr val="accent5">
                  <a:lumMod val="7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041E69-3462-6911-410A-479E9E3C9ACF}"/>
              </a:ext>
            </a:extLst>
          </p:cNvPr>
          <p:cNvSpPr>
            <a:spLocks noGrp="1" noChangeArrowheads="1"/>
          </p:cNvSpPr>
          <p:nvPr>
            <p:ph type="title"/>
          </p:nvPr>
        </p:nvSpPr>
        <p:spPr/>
        <p:txBody>
          <a:bodyPr/>
          <a:lstStyle/>
          <a:p>
            <a:pPr eaLnBrk="1" hangingPunct="1"/>
            <a:r>
              <a:rPr lang="en-GB" altLang="en-US" sz="3800" b="1" dirty="0" err="1"/>
              <a:t>Cynnwys</a:t>
            </a:r>
            <a:r>
              <a:rPr lang="en-GB" altLang="en-US" sz="3800" b="1" dirty="0"/>
              <a:t> </a:t>
            </a:r>
            <a:r>
              <a:rPr lang="en-GB" altLang="en-US" sz="3800" b="1" dirty="0" err="1"/>
              <a:t>Dangosol</a:t>
            </a:r>
            <a:r>
              <a:rPr lang="en-GB" altLang="en-US" sz="3800" b="1" dirty="0"/>
              <a:t> y </a:t>
            </a:r>
            <a:r>
              <a:rPr lang="en-GB" altLang="en-US" sz="3800" b="1" dirty="0" err="1"/>
              <a:t>Modiwl</a:t>
            </a:r>
            <a:br>
              <a:rPr lang="en-GB" altLang="en-US" sz="3800" b="1" dirty="0"/>
            </a:br>
            <a:r>
              <a:rPr lang="en-GB" altLang="en-US" sz="3800" b="1" dirty="0">
                <a:solidFill>
                  <a:schemeClr val="accent5">
                    <a:lumMod val="75000"/>
                  </a:schemeClr>
                </a:solidFill>
              </a:rPr>
              <a:t>The Module’s Indicative Content</a:t>
            </a:r>
          </a:p>
        </p:txBody>
      </p:sp>
      <p:sp>
        <p:nvSpPr>
          <p:cNvPr id="7171" name="Rectangle 3">
            <a:extLst>
              <a:ext uri="{FF2B5EF4-FFF2-40B4-BE49-F238E27FC236}">
                <a16:creationId xmlns:a16="http://schemas.microsoft.com/office/drawing/2014/main" id="{0107D21D-0CF9-27B5-63E4-7DA6DFD845C7}"/>
              </a:ext>
            </a:extLst>
          </p:cNvPr>
          <p:cNvSpPr>
            <a:spLocks noGrp="1" noChangeArrowheads="1"/>
          </p:cNvSpPr>
          <p:nvPr>
            <p:ph sz="half" idx="1"/>
          </p:nvPr>
        </p:nvSpPr>
        <p:spPr/>
        <p:txBody>
          <a:bodyPr>
            <a:normAutofit fontScale="62500" lnSpcReduction="20000"/>
          </a:bodyPr>
          <a:lstStyle/>
          <a:p>
            <a:pPr>
              <a:defRPr/>
            </a:pPr>
            <a:r>
              <a:rPr lang="en-GB" altLang="en-US" dirty="0" err="1"/>
              <a:t>Bydd</a:t>
            </a:r>
            <a:r>
              <a:rPr lang="en-GB" altLang="en-US" dirty="0"/>
              <a:t> y </a:t>
            </a:r>
            <a:r>
              <a:rPr lang="en-GB" altLang="en-US" dirty="0" err="1"/>
              <a:t>modwl</a:t>
            </a:r>
            <a:r>
              <a:rPr lang="en-GB" altLang="en-US" dirty="0"/>
              <a:t> </a:t>
            </a:r>
            <a:r>
              <a:rPr lang="en-GB" altLang="en-US" dirty="0" err="1"/>
              <a:t>yn</a:t>
            </a:r>
            <a:r>
              <a:rPr lang="en-GB" altLang="en-US" dirty="0"/>
              <a:t> </a:t>
            </a:r>
            <a:r>
              <a:rPr lang="en-GB" altLang="en-US" dirty="0" err="1"/>
              <a:t>darparu</a:t>
            </a:r>
            <a:r>
              <a:rPr lang="en-GB" altLang="en-US" dirty="0"/>
              <a:t> </a:t>
            </a:r>
            <a:r>
              <a:rPr lang="en-GB" altLang="en-US" dirty="0" err="1"/>
              <a:t>archwiliad</a:t>
            </a:r>
            <a:r>
              <a:rPr lang="en-GB" altLang="en-US" dirty="0"/>
              <a:t> o </a:t>
            </a:r>
            <a:r>
              <a:rPr lang="en-GB" altLang="en-US" dirty="0" err="1"/>
              <a:t>arfer</a:t>
            </a:r>
            <a:r>
              <a:rPr lang="en-GB" altLang="en-US" dirty="0"/>
              <a:t> a </a:t>
            </a:r>
            <a:r>
              <a:rPr lang="en-GB" altLang="en-US" dirty="0" err="1"/>
              <a:t>theori</a:t>
            </a:r>
            <a:r>
              <a:rPr lang="en-GB" altLang="en-US" dirty="0"/>
              <a:t> </a:t>
            </a:r>
            <a:r>
              <a:rPr lang="en-GB" altLang="en-US" dirty="0" err="1"/>
              <a:t>gwaith</a:t>
            </a:r>
            <a:r>
              <a:rPr lang="en-GB" altLang="en-US" dirty="0"/>
              <a:t> </a:t>
            </a:r>
            <a:r>
              <a:rPr lang="en-GB" altLang="en-US" dirty="0" err="1"/>
              <a:t>ieuenctid</a:t>
            </a:r>
            <a:r>
              <a:rPr lang="en-GB" altLang="en-US" dirty="0"/>
              <a:t>, ac </a:t>
            </a:r>
            <a:r>
              <a:rPr lang="en-GB" altLang="en-US" dirty="0" err="1"/>
              <a:t>yn</a:t>
            </a:r>
            <a:r>
              <a:rPr lang="en-GB" altLang="en-US" dirty="0"/>
              <a:t> </a:t>
            </a:r>
            <a:r>
              <a:rPr lang="en-GB" altLang="en-US" dirty="0" err="1"/>
              <a:t>rhoi</a:t>
            </a:r>
            <a:r>
              <a:rPr lang="en-GB" altLang="en-US" dirty="0"/>
              <a:t> </a:t>
            </a:r>
            <a:r>
              <a:rPr lang="en-GB" altLang="en-US" dirty="0" err="1"/>
              <a:t>i</a:t>
            </a:r>
            <a:r>
              <a:rPr lang="en-GB" altLang="en-US" dirty="0"/>
              <a:t> </a:t>
            </a:r>
            <a:r>
              <a:rPr lang="en-GB" altLang="en-US" dirty="0" err="1"/>
              <a:t>fyfyrwyr</a:t>
            </a:r>
            <a:r>
              <a:rPr lang="en-GB" altLang="en-US" dirty="0"/>
              <a:t> y </a:t>
            </a:r>
            <a:r>
              <a:rPr lang="en-GB" altLang="en-US" dirty="0" err="1"/>
              <a:t>cyfle</a:t>
            </a:r>
            <a:r>
              <a:rPr lang="en-GB" altLang="en-US" dirty="0"/>
              <a:t> </a:t>
            </a:r>
            <a:r>
              <a:rPr lang="en-GB" altLang="en-US" dirty="0" err="1"/>
              <a:t>i</a:t>
            </a:r>
            <a:r>
              <a:rPr lang="en-GB" altLang="en-US" dirty="0"/>
              <a:t> </a:t>
            </a:r>
            <a:r>
              <a:rPr lang="en-GB" altLang="en-US" dirty="0" err="1"/>
              <a:t>ymdrin</a:t>
            </a:r>
            <a:r>
              <a:rPr lang="en-GB" altLang="en-US" dirty="0"/>
              <a:t> â </a:t>
            </a:r>
            <a:r>
              <a:rPr lang="en-GB" altLang="en-US" dirty="0" err="1"/>
              <a:t>diffiniadau</a:t>
            </a:r>
            <a:r>
              <a:rPr lang="en-GB" altLang="en-US" dirty="0"/>
              <a:t>, </a:t>
            </a:r>
            <a:r>
              <a:rPr lang="en-GB" altLang="en-US" dirty="0" err="1"/>
              <a:t>dibenion</a:t>
            </a:r>
            <a:r>
              <a:rPr lang="en-GB" altLang="en-US" dirty="0"/>
              <a:t>, </a:t>
            </a:r>
            <a:r>
              <a:rPr lang="en-GB" altLang="en-US" dirty="0" err="1"/>
              <a:t>cyd-destunau</a:t>
            </a:r>
            <a:r>
              <a:rPr lang="en-GB" altLang="en-US" dirty="0"/>
              <a:t>, </a:t>
            </a:r>
            <a:r>
              <a:rPr lang="en-GB" altLang="en-US" dirty="0" err="1"/>
              <a:t>rolau</a:t>
            </a:r>
            <a:r>
              <a:rPr lang="en-GB" altLang="en-US" dirty="0"/>
              <a:t>, </a:t>
            </a:r>
            <a:r>
              <a:rPr lang="en-GB" altLang="en-US" dirty="0" err="1"/>
              <a:t>amcanion</a:t>
            </a:r>
            <a:r>
              <a:rPr lang="en-GB" altLang="en-US" dirty="0"/>
              <a:t> a </a:t>
            </a:r>
            <a:r>
              <a:rPr lang="en-GB" altLang="en-US" dirty="0" err="1"/>
              <a:t>gwerthoedd</a:t>
            </a:r>
            <a:r>
              <a:rPr lang="en-GB" altLang="en-US" dirty="0"/>
              <a:t> </a:t>
            </a:r>
            <a:r>
              <a:rPr lang="en-GB" altLang="en-US" dirty="0" err="1"/>
              <a:t>gwaith</a:t>
            </a:r>
            <a:r>
              <a:rPr lang="en-GB" altLang="en-US" dirty="0"/>
              <a:t> </a:t>
            </a:r>
            <a:r>
              <a:rPr lang="en-GB" altLang="en-US" dirty="0" err="1"/>
              <a:t>ieuenctid</a:t>
            </a:r>
            <a:r>
              <a:rPr lang="en-GB" altLang="en-US" dirty="0"/>
              <a:t>.</a:t>
            </a:r>
          </a:p>
          <a:p>
            <a:pPr>
              <a:defRPr/>
            </a:pPr>
            <a:r>
              <a:rPr lang="en-GB" altLang="en-US" dirty="0" err="1"/>
              <a:t>Bydd</a:t>
            </a:r>
            <a:r>
              <a:rPr lang="en-GB" altLang="en-US" dirty="0"/>
              <a:t> </a:t>
            </a:r>
            <a:r>
              <a:rPr lang="en-GB" altLang="en-US" dirty="0" err="1"/>
              <a:t>myfyrwyr</a:t>
            </a:r>
            <a:r>
              <a:rPr lang="en-GB" altLang="en-US" dirty="0"/>
              <a:t> </a:t>
            </a:r>
            <a:r>
              <a:rPr lang="en-GB" altLang="en-US" dirty="0" err="1"/>
              <a:t>yn</a:t>
            </a:r>
            <a:r>
              <a:rPr lang="en-GB" altLang="en-US" dirty="0"/>
              <a:t> </a:t>
            </a:r>
            <a:r>
              <a:rPr lang="en-GB" altLang="en-US" dirty="0" err="1"/>
              <a:t>trafod</a:t>
            </a:r>
            <a:r>
              <a:rPr lang="en-GB" altLang="en-US" dirty="0"/>
              <a:t> a </a:t>
            </a:r>
            <a:r>
              <a:rPr lang="en-GB" altLang="en-US" dirty="0" err="1"/>
              <a:t>gwerthuso</a:t>
            </a:r>
            <a:r>
              <a:rPr lang="en-GB" altLang="en-US" dirty="0"/>
              <a:t> </a:t>
            </a:r>
            <a:r>
              <a:rPr lang="en-GB" altLang="en-US" dirty="0" err="1"/>
              <a:t>ymagweddau</a:t>
            </a:r>
            <a:r>
              <a:rPr lang="en-GB" altLang="en-US" dirty="0"/>
              <a:t> </a:t>
            </a:r>
            <a:r>
              <a:rPr lang="en-GB" altLang="en-US" dirty="0" err="1"/>
              <a:t>nad</a:t>
            </a:r>
            <a:r>
              <a:rPr lang="en-GB" altLang="en-US" dirty="0"/>
              <a:t> </a:t>
            </a:r>
            <a:r>
              <a:rPr lang="en-GB" altLang="en-US" dirty="0" err="1"/>
              <a:t>ydynt</a:t>
            </a:r>
            <a:r>
              <a:rPr lang="en-GB" altLang="en-US" dirty="0"/>
              <a:t> </a:t>
            </a:r>
            <a:r>
              <a:rPr lang="en-GB" altLang="en-US" dirty="0" err="1"/>
              <a:t>yn</a:t>
            </a:r>
            <a:r>
              <a:rPr lang="en-GB" altLang="en-US" dirty="0"/>
              <a:t> </a:t>
            </a:r>
            <a:r>
              <a:rPr lang="en-GB" altLang="en-US" dirty="0" err="1"/>
              <a:t>ffurfiol</a:t>
            </a:r>
            <a:r>
              <a:rPr lang="en-GB" altLang="en-US" dirty="0"/>
              <a:t> at </a:t>
            </a:r>
            <a:r>
              <a:rPr lang="en-GB" altLang="en-US" dirty="0" err="1"/>
              <a:t>addysg</a:t>
            </a:r>
            <a:r>
              <a:rPr lang="en-GB" altLang="en-US" dirty="0"/>
              <a:t>, a </a:t>
            </a:r>
            <a:r>
              <a:rPr lang="en-GB" altLang="en-US" dirty="0" err="1"/>
              <a:t>hefyd</a:t>
            </a:r>
            <a:r>
              <a:rPr lang="en-GB" altLang="en-US" dirty="0"/>
              <a:t> </a:t>
            </a:r>
            <a:r>
              <a:rPr lang="en-GB" altLang="en-US" dirty="0" err="1"/>
              <a:t>yn</a:t>
            </a:r>
            <a:r>
              <a:rPr lang="en-GB" altLang="en-US" dirty="0"/>
              <a:t> </a:t>
            </a:r>
            <a:r>
              <a:rPr lang="en-GB" altLang="en-US" dirty="0" err="1"/>
              <a:t>archwilio</a:t>
            </a:r>
            <a:r>
              <a:rPr lang="en-GB" altLang="en-US" dirty="0"/>
              <a:t> </a:t>
            </a:r>
            <a:r>
              <a:rPr lang="en-GB" altLang="en-US" dirty="0" err="1"/>
              <a:t>i</a:t>
            </a:r>
            <a:r>
              <a:rPr lang="en-GB" altLang="en-US" dirty="0"/>
              <a:t> </a:t>
            </a:r>
            <a:r>
              <a:rPr lang="en-GB" altLang="en-US" dirty="0" err="1"/>
              <a:t>addysg</a:t>
            </a:r>
            <a:r>
              <a:rPr lang="en-GB" altLang="en-US" dirty="0"/>
              <a:t> </a:t>
            </a:r>
            <a:r>
              <a:rPr lang="en-GB" altLang="en-US" dirty="0" err="1"/>
              <a:t>yn</a:t>
            </a:r>
            <a:r>
              <a:rPr lang="en-GB" altLang="en-US" dirty="0"/>
              <a:t> </a:t>
            </a:r>
            <a:r>
              <a:rPr lang="en-GB" altLang="en-US" dirty="0" err="1"/>
              <a:t>ei</a:t>
            </a:r>
            <a:r>
              <a:rPr lang="en-GB" altLang="en-US" dirty="0"/>
              <a:t> </a:t>
            </a:r>
            <a:r>
              <a:rPr lang="en-GB" altLang="en-US" dirty="0" err="1"/>
              <a:t>hystyr</a:t>
            </a:r>
            <a:r>
              <a:rPr lang="en-GB" altLang="en-US" dirty="0"/>
              <a:t> </a:t>
            </a:r>
            <a:r>
              <a:rPr lang="en-GB" altLang="en-US" dirty="0" err="1"/>
              <a:t>ehangaf</a:t>
            </a:r>
            <a:r>
              <a:rPr lang="en-GB" altLang="en-US" dirty="0"/>
              <a:t> – </a:t>
            </a:r>
            <a:r>
              <a:rPr lang="en-GB" altLang="en-US" dirty="0" err="1"/>
              <a:t>gan</a:t>
            </a:r>
            <a:r>
              <a:rPr lang="en-GB" altLang="en-US" dirty="0"/>
              <a:t> </a:t>
            </a:r>
            <a:r>
              <a:rPr lang="en-GB" altLang="en-US" dirty="0" err="1"/>
              <a:t>gynnwys</a:t>
            </a:r>
            <a:r>
              <a:rPr lang="en-GB" altLang="en-US" dirty="0"/>
              <a:t> </a:t>
            </a:r>
            <a:r>
              <a:rPr lang="en-GB" altLang="en-US" dirty="0" err="1"/>
              <a:t>addysg</a:t>
            </a:r>
            <a:r>
              <a:rPr lang="en-GB" altLang="en-US" dirty="0"/>
              <a:t> </a:t>
            </a:r>
            <a:r>
              <a:rPr lang="en-GB" altLang="en-US" dirty="0" err="1"/>
              <a:t>ffurfiol</a:t>
            </a:r>
            <a:r>
              <a:rPr lang="en-GB" altLang="en-US" dirty="0"/>
              <a:t> ac </a:t>
            </a:r>
            <a:r>
              <a:rPr lang="en-GB" altLang="en-US" dirty="0" err="1"/>
              <a:t>anffurfiol</a:t>
            </a:r>
            <a:r>
              <a:rPr lang="en-GB" altLang="en-US" dirty="0"/>
              <a:t>, ac </a:t>
            </a:r>
            <a:r>
              <a:rPr lang="en-GB" altLang="en-US" dirty="0" err="1"/>
              <a:t>addysg</a:t>
            </a:r>
            <a:r>
              <a:rPr lang="en-GB" altLang="en-US" dirty="0"/>
              <a:t> </a:t>
            </a:r>
            <a:r>
              <a:rPr lang="en-GB" altLang="en-US" dirty="0" err="1"/>
              <a:t>gymunedol</a:t>
            </a:r>
            <a:r>
              <a:rPr lang="en-GB" altLang="en-US" dirty="0"/>
              <a:t>.</a:t>
            </a:r>
          </a:p>
          <a:p>
            <a:pPr>
              <a:defRPr/>
            </a:pPr>
            <a:r>
              <a:rPr lang="en-GB" altLang="en-US" dirty="0" err="1"/>
              <a:t>Bydd</a:t>
            </a:r>
            <a:r>
              <a:rPr lang="en-GB" altLang="en-US" dirty="0"/>
              <a:t> y </a:t>
            </a:r>
            <a:r>
              <a:rPr lang="en-GB" altLang="en-US" dirty="0" err="1"/>
              <a:t>modwl</a:t>
            </a:r>
            <a:r>
              <a:rPr lang="en-GB" altLang="en-US" dirty="0"/>
              <a:t> </a:t>
            </a:r>
            <a:r>
              <a:rPr lang="en-GB" altLang="en-US" dirty="0" err="1"/>
              <a:t>hefyd</a:t>
            </a:r>
            <a:r>
              <a:rPr lang="en-GB" altLang="en-US" dirty="0"/>
              <a:t> </a:t>
            </a:r>
            <a:r>
              <a:rPr lang="en-GB" altLang="en-US" dirty="0" err="1"/>
              <a:t>yn</a:t>
            </a:r>
            <a:r>
              <a:rPr lang="en-GB" altLang="en-US" dirty="0"/>
              <a:t> </a:t>
            </a:r>
            <a:r>
              <a:rPr lang="en-GB" altLang="en-US" dirty="0" err="1"/>
              <a:t>darparu</a:t>
            </a:r>
            <a:r>
              <a:rPr lang="en-GB" altLang="en-US" dirty="0"/>
              <a:t> </a:t>
            </a:r>
            <a:r>
              <a:rPr lang="en-GB" altLang="en-US" dirty="0" err="1"/>
              <a:t>crynodeb</a:t>
            </a:r>
            <a:r>
              <a:rPr lang="en-GB" altLang="en-US" dirty="0"/>
              <a:t> </a:t>
            </a:r>
            <a:r>
              <a:rPr lang="en-GB" altLang="en-US" dirty="0" err="1"/>
              <a:t>hanesyddol</a:t>
            </a:r>
            <a:r>
              <a:rPr lang="en-GB" altLang="en-US" dirty="0"/>
              <a:t> o </a:t>
            </a:r>
            <a:r>
              <a:rPr lang="en-GB" altLang="en-US" dirty="0" err="1"/>
              <a:t>ddatblygiad</a:t>
            </a:r>
            <a:r>
              <a:rPr lang="en-GB" altLang="en-US" dirty="0"/>
              <a:t> </a:t>
            </a:r>
            <a:r>
              <a:rPr lang="en-GB" altLang="en-US" dirty="0" err="1"/>
              <a:t>gwaith</a:t>
            </a:r>
            <a:r>
              <a:rPr lang="en-GB" altLang="en-US" dirty="0"/>
              <a:t> </a:t>
            </a:r>
            <a:r>
              <a:rPr lang="en-GB" altLang="en-US" dirty="0" err="1"/>
              <a:t>ieuenctid</a:t>
            </a:r>
            <a:r>
              <a:rPr lang="en-GB" altLang="en-US" dirty="0"/>
              <a:t>, ac </a:t>
            </a:r>
            <a:r>
              <a:rPr lang="en-GB" altLang="en-US" dirty="0" err="1"/>
              <a:t>archwiliad</a:t>
            </a:r>
            <a:r>
              <a:rPr lang="en-GB" altLang="en-US" dirty="0"/>
              <a:t> </a:t>
            </a:r>
            <a:r>
              <a:rPr lang="en-GB" altLang="en-US" dirty="0" err="1"/>
              <a:t>i</a:t>
            </a:r>
            <a:r>
              <a:rPr lang="en-GB" altLang="en-US" dirty="0"/>
              <a:t> </a:t>
            </a:r>
            <a:r>
              <a:rPr lang="en-GB" altLang="en-US" dirty="0" err="1"/>
              <a:t>brif</a:t>
            </a:r>
            <a:r>
              <a:rPr lang="en-GB" altLang="en-US" dirty="0"/>
              <a:t> </a:t>
            </a:r>
            <a:r>
              <a:rPr lang="en-GB" altLang="en-US" dirty="0" err="1"/>
              <a:t>gerrig</a:t>
            </a:r>
            <a:r>
              <a:rPr lang="en-GB" altLang="en-US" dirty="0"/>
              <a:t> </a:t>
            </a:r>
            <a:r>
              <a:rPr lang="en-GB" altLang="en-US" dirty="0" err="1"/>
              <a:t>milltir</a:t>
            </a:r>
            <a:r>
              <a:rPr lang="en-GB" altLang="en-US" dirty="0"/>
              <a:t>, ac </a:t>
            </a:r>
            <a:r>
              <a:rPr lang="en-GB" altLang="en-US" dirty="0" err="1"/>
              <a:t>yn</a:t>
            </a:r>
            <a:r>
              <a:rPr lang="en-GB" altLang="en-US" dirty="0"/>
              <a:t> </a:t>
            </a:r>
            <a:r>
              <a:rPr lang="en-GB" altLang="en-US" dirty="0" err="1"/>
              <a:t>annog</a:t>
            </a:r>
            <a:r>
              <a:rPr lang="en-GB" altLang="en-US" dirty="0"/>
              <a:t> </a:t>
            </a:r>
            <a:r>
              <a:rPr lang="en-GB" altLang="en-US" dirty="0" err="1"/>
              <a:t>myfyrwyr</a:t>
            </a:r>
            <a:r>
              <a:rPr lang="en-GB" altLang="en-US" dirty="0"/>
              <a:t> </a:t>
            </a:r>
            <a:r>
              <a:rPr lang="en-GB" altLang="en-US" dirty="0" err="1"/>
              <a:t>i</a:t>
            </a:r>
            <a:r>
              <a:rPr lang="en-GB" altLang="en-US" dirty="0"/>
              <a:t> </a:t>
            </a:r>
            <a:r>
              <a:rPr lang="en-GB" altLang="en-US" dirty="0" err="1"/>
              <a:t>ystyried</a:t>
            </a:r>
            <a:r>
              <a:rPr lang="en-GB" altLang="en-US" dirty="0"/>
              <a:t> pam </a:t>
            </a:r>
            <a:r>
              <a:rPr lang="en-GB" altLang="en-US" dirty="0" err="1"/>
              <a:t>ein</a:t>
            </a:r>
            <a:r>
              <a:rPr lang="en-GB" altLang="en-US" dirty="0"/>
              <a:t> bod </a:t>
            </a:r>
            <a:r>
              <a:rPr lang="en-GB" altLang="en-US" dirty="0" err="1"/>
              <a:t>yn</a:t>
            </a:r>
            <a:r>
              <a:rPr lang="en-GB" altLang="en-US" dirty="0"/>
              <a:t> </a:t>
            </a:r>
            <a:r>
              <a:rPr lang="en-GB" altLang="en-US" dirty="0" err="1"/>
              <a:t>gwneud</a:t>
            </a:r>
            <a:r>
              <a:rPr lang="en-GB" altLang="en-US" dirty="0"/>
              <a:t> </a:t>
            </a:r>
            <a:r>
              <a:rPr lang="en-GB" altLang="en-US" dirty="0" err="1"/>
              <a:t>yr</a:t>
            </a:r>
            <a:r>
              <a:rPr lang="en-GB" altLang="en-US" dirty="0"/>
              <a:t> </a:t>
            </a:r>
            <a:r>
              <a:rPr lang="en-GB" altLang="en-US" dirty="0" err="1"/>
              <a:t>hyn</a:t>
            </a:r>
            <a:r>
              <a:rPr lang="en-GB" altLang="en-US" dirty="0"/>
              <a:t> a </a:t>
            </a:r>
            <a:r>
              <a:rPr lang="en-GB" altLang="en-US" dirty="0" err="1"/>
              <a:t>wnawn</a:t>
            </a:r>
            <a:r>
              <a:rPr lang="en-GB" altLang="en-US" dirty="0"/>
              <a:t>, a </a:t>
            </a:r>
            <a:r>
              <a:rPr lang="en-GB" altLang="en-US" dirty="0" err="1"/>
              <a:t>sut</a:t>
            </a:r>
            <a:r>
              <a:rPr lang="en-GB" altLang="en-US" dirty="0"/>
              <a:t> </a:t>
            </a:r>
            <a:r>
              <a:rPr lang="en-GB" altLang="en-US" dirty="0" err="1"/>
              <a:t>rydym</a:t>
            </a:r>
            <a:r>
              <a:rPr lang="en-GB" altLang="en-US" dirty="0"/>
              <a:t> </a:t>
            </a:r>
            <a:r>
              <a:rPr lang="en-GB" altLang="en-US" dirty="0" err="1"/>
              <a:t>yn</a:t>
            </a:r>
            <a:r>
              <a:rPr lang="en-GB" altLang="en-US" dirty="0"/>
              <a:t> </a:t>
            </a:r>
            <a:r>
              <a:rPr lang="en-GB" altLang="en-US" dirty="0" err="1"/>
              <a:t>gwneud</a:t>
            </a:r>
            <a:r>
              <a:rPr lang="en-GB" altLang="en-US" dirty="0"/>
              <a:t> </a:t>
            </a:r>
            <a:r>
              <a:rPr lang="en-GB" altLang="en-US" dirty="0" err="1"/>
              <a:t>yr</a:t>
            </a:r>
            <a:r>
              <a:rPr lang="en-GB" altLang="en-US" dirty="0"/>
              <a:t> </a:t>
            </a:r>
            <a:r>
              <a:rPr lang="en-GB" altLang="en-US" dirty="0" err="1"/>
              <a:t>hyn</a:t>
            </a:r>
            <a:r>
              <a:rPr lang="en-GB" altLang="en-US" dirty="0"/>
              <a:t> a </a:t>
            </a:r>
            <a:r>
              <a:rPr lang="en-GB" altLang="en-US" dirty="0" err="1"/>
              <a:t>wnawn</a:t>
            </a:r>
            <a:r>
              <a:rPr lang="en-GB" altLang="en-US" dirty="0"/>
              <a:t>. </a:t>
            </a:r>
          </a:p>
          <a:p>
            <a:pPr marL="0" indent="0">
              <a:buNone/>
              <a:defRPr/>
            </a:pPr>
            <a:r>
              <a:rPr lang="en-GB" altLang="en-US" dirty="0"/>
              <a:t>•	</a:t>
            </a:r>
          </a:p>
        </p:txBody>
      </p:sp>
      <p:sp>
        <p:nvSpPr>
          <p:cNvPr id="2" name="Content Placeholder 1">
            <a:extLst>
              <a:ext uri="{FF2B5EF4-FFF2-40B4-BE49-F238E27FC236}">
                <a16:creationId xmlns:a16="http://schemas.microsoft.com/office/drawing/2014/main" id="{CED4CCD1-E085-D48E-E7F7-D11FEBDE6FEC}"/>
              </a:ext>
            </a:extLst>
          </p:cNvPr>
          <p:cNvSpPr>
            <a:spLocks noGrp="1"/>
          </p:cNvSpPr>
          <p:nvPr>
            <p:ph sz="half" idx="2"/>
          </p:nvPr>
        </p:nvSpPr>
        <p:spPr/>
        <p:txBody>
          <a:bodyPr>
            <a:normAutofit fontScale="62500" lnSpcReduction="20000"/>
          </a:bodyPr>
          <a:lstStyle/>
          <a:p>
            <a:pPr algn="just">
              <a:defRPr/>
            </a:pPr>
            <a:r>
              <a:rPr lang="en-GB" dirty="0">
                <a:solidFill>
                  <a:schemeClr val="accent5">
                    <a:lumMod val="75000"/>
                  </a:schemeClr>
                </a:solidFill>
              </a:rPr>
              <a:t>The module will provide an exploration of youth work practice and theory, and will provide students with the opportunity to address the definitions, purposes, contexts, roles, objectives and values of youth work.</a:t>
            </a:r>
          </a:p>
          <a:p>
            <a:pPr algn="just">
              <a:defRPr/>
            </a:pPr>
            <a:r>
              <a:rPr lang="en-GB" dirty="0">
                <a:solidFill>
                  <a:schemeClr val="accent5">
                    <a:lumMod val="75000"/>
                  </a:schemeClr>
                </a:solidFill>
              </a:rPr>
              <a:t>Students will discuss and evaluate non-formal approaches to education, and will also explore education in its widest sense – including formal and informal education, and community education.</a:t>
            </a:r>
          </a:p>
          <a:p>
            <a:pPr algn="just">
              <a:defRPr/>
            </a:pPr>
            <a:r>
              <a:rPr lang="en-GB" dirty="0">
                <a:solidFill>
                  <a:schemeClr val="accent5">
                    <a:lumMod val="75000"/>
                  </a:schemeClr>
                </a:solidFill>
              </a:rPr>
              <a:t>The module will also provide a historical summary of youth work’s development, and an exploration of key policy milestones, and will encourage students to consider why we do what we do, and how we do what we do.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9BFD5E3-EA88-681D-F48C-AB5D6AECEDFE}"/>
              </a:ext>
            </a:extLst>
          </p:cNvPr>
          <p:cNvSpPr>
            <a:spLocks noGrp="1" noChangeArrowheads="1"/>
          </p:cNvSpPr>
          <p:nvPr>
            <p:ph type="title"/>
          </p:nvPr>
        </p:nvSpPr>
        <p:spPr/>
        <p:txBody>
          <a:bodyPr/>
          <a:lstStyle/>
          <a:p>
            <a:pPr eaLnBrk="1" hangingPunct="1"/>
            <a:r>
              <a:rPr lang="en-GB" altLang="en-US" sz="3800" b="1" dirty="0" err="1"/>
              <a:t>Cynnwys</a:t>
            </a:r>
            <a:r>
              <a:rPr lang="en-GB" altLang="en-US" sz="3800" b="1" dirty="0"/>
              <a:t> </a:t>
            </a:r>
            <a:r>
              <a:rPr lang="en-GB" altLang="en-US" sz="3800" b="1" dirty="0" err="1"/>
              <a:t>Dangosol</a:t>
            </a:r>
            <a:r>
              <a:rPr lang="en-GB" altLang="en-US" sz="3800" b="1" dirty="0"/>
              <a:t> y </a:t>
            </a:r>
            <a:r>
              <a:rPr lang="en-GB" altLang="en-US" sz="3800" b="1" dirty="0" err="1"/>
              <a:t>Modiwl</a:t>
            </a:r>
            <a:br>
              <a:rPr lang="en-GB" altLang="en-US" sz="3800" b="1" dirty="0"/>
            </a:br>
            <a:r>
              <a:rPr lang="en-GB" altLang="en-US" sz="3800" b="1" dirty="0">
                <a:solidFill>
                  <a:schemeClr val="accent5">
                    <a:lumMod val="75000"/>
                  </a:schemeClr>
                </a:solidFill>
              </a:rPr>
              <a:t>The Module’s Indicative Content</a:t>
            </a:r>
          </a:p>
        </p:txBody>
      </p:sp>
      <p:sp>
        <p:nvSpPr>
          <p:cNvPr id="8195" name="Rectangle 3">
            <a:extLst>
              <a:ext uri="{FF2B5EF4-FFF2-40B4-BE49-F238E27FC236}">
                <a16:creationId xmlns:a16="http://schemas.microsoft.com/office/drawing/2014/main" id="{8A398043-F8E3-89D3-9CA9-3A48F5E00776}"/>
              </a:ext>
            </a:extLst>
          </p:cNvPr>
          <p:cNvSpPr>
            <a:spLocks noGrp="1" noChangeArrowheads="1"/>
          </p:cNvSpPr>
          <p:nvPr>
            <p:ph sz="half" idx="1"/>
          </p:nvPr>
        </p:nvSpPr>
        <p:spPr/>
        <p:txBody>
          <a:bodyPr>
            <a:normAutofit fontScale="77500" lnSpcReduction="20000"/>
          </a:bodyPr>
          <a:lstStyle/>
          <a:p>
            <a:r>
              <a:rPr lang="en-GB" altLang="en-US" sz="2400" dirty="0" err="1"/>
              <a:t>Caiff</a:t>
            </a:r>
            <a:r>
              <a:rPr lang="en-GB" altLang="en-US" sz="2400" dirty="0"/>
              <a:t> </a:t>
            </a:r>
            <a:r>
              <a:rPr lang="en-GB" altLang="en-US" sz="2400" dirty="0" err="1"/>
              <a:t>myfyrwyr</a:t>
            </a:r>
            <a:r>
              <a:rPr lang="en-GB" altLang="en-US" sz="2400" dirty="0"/>
              <a:t> </a:t>
            </a:r>
            <a:r>
              <a:rPr lang="en-GB" altLang="en-US" sz="2400" dirty="0" err="1"/>
              <a:t>gyflwyniad</a:t>
            </a:r>
            <a:r>
              <a:rPr lang="en-GB" altLang="en-US" sz="2400" dirty="0"/>
              <a:t> </a:t>
            </a:r>
            <a:r>
              <a:rPr lang="en-GB" altLang="en-US" sz="2400" dirty="0" err="1"/>
              <a:t>i</a:t>
            </a:r>
            <a:r>
              <a:rPr lang="en-GB" altLang="en-US" sz="2400" dirty="0"/>
              <a:t> </a:t>
            </a:r>
            <a:r>
              <a:rPr lang="en-GB" altLang="en-US" sz="2400" dirty="0" err="1"/>
              <a:t>ystod</a:t>
            </a:r>
            <a:r>
              <a:rPr lang="en-GB" altLang="en-US" sz="2400" dirty="0"/>
              <a:t> o </a:t>
            </a:r>
            <a:r>
              <a:rPr lang="en-GB" altLang="en-US" sz="2400" dirty="0" err="1"/>
              <a:t>wasanaethau</a:t>
            </a:r>
            <a:r>
              <a:rPr lang="en-GB" altLang="en-US" sz="2400" dirty="0"/>
              <a:t> </a:t>
            </a:r>
            <a:r>
              <a:rPr lang="en-GB" altLang="en-US" sz="2400" dirty="0" err="1"/>
              <a:t>sy’n</a:t>
            </a:r>
            <a:r>
              <a:rPr lang="en-GB" altLang="en-US" sz="2400" dirty="0"/>
              <a:t> </a:t>
            </a:r>
            <a:r>
              <a:rPr lang="en-GB" altLang="en-US" sz="2400" dirty="0" err="1"/>
              <a:t>cefnogi</a:t>
            </a:r>
            <a:r>
              <a:rPr lang="en-GB" altLang="en-US" sz="2400" dirty="0"/>
              <a:t> </a:t>
            </a:r>
            <a:r>
              <a:rPr lang="en-GB" altLang="en-US" sz="2400" dirty="0" err="1"/>
              <a:t>pobl</a:t>
            </a:r>
            <a:r>
              <a:rPr lang="en-GB" altLang="en-US" sz="2400" dirty="0"/>
              <a:t> </a:t>
            </a:r>
            <a:r>
              <a:rPr lang="en-GB" altLang="en-US" sz="2400" dirty="0" err="1"/>
              <a:t>ifanc</a:t>
            </a:r>
            <a:r>
              <a:rPr lang="en-GB" altLang="en-US" sz="2400" dirty="0"/>
              <a:t>, ac </a:t>
            </a:r>
            <a:r>
              <a:rPr lang="en-GB" altLang="en-US" sz="2400" dirty="0" err="1"/>
              <a:t>yn</a:t>
            </a:r>
            <a:r>
              <a:rPr lang="en-GB" altLang="en-US" sz="2400" dirty="0"/>
              <a:t> </a:t>
            </a:r>
            <a:r>
              <a:rPr lang="en-GB" altLang="en-US" sz="2400" dirty="0" err="1"/>
              <a:t>defnyddio</a:t>
            </a:r>
            <a:r>
              <a:rPr lang="en-GB" altLang="en-US" sz="2400" dirty="0"/>
              <a:t> </a:t>
            </a:r>
            <a:r>
              <a:rPr lang="en-GB" altLang="en-US" sz="2400" dirty="0" err="1"/>
              <a:t>darlithwyr</a:t>
            </a:r>
            <a:r>
              <a:rPr lang="en-GB" altLang="en-US" sz="2400" dirty="0"/>
              <a:t> </a:t>
            </a:r>
            <a:r>
              <a:rPr lang="en-GB" altLang="en-US" sz="2400" dirty="0" err="1"/>
              <a:t>gwadd</a:t>
            </a:r>
            <a:r>
              <a:rPr lang="en-GB" altLang="en-US" sz="2400" dirty="0"/>
              <a:t> a </a:t>
            </a:r>
            <a:r>
              <a:rPr lang="en-GB" altLang="en-US" sz="2400" dirty="0" err="1"/>
              <a:t>fydd</a:t>
            </a:r>
            <a:r>
              <a:rPr lang="en-GB" altLang="en-US" sz="2400" dirty="0"/>
              <a:t> </a:t>
            </a:r>
            <a:r>
              <a:rPr lang="en-GB" altLang="en-US" sz="2400" dirty="0" err="1"/>
              <a:t>yn</a:t>
            </a:r>
            <a:r>
              <a:rPr lang="en-GB" altLang="en-US" sz="2400" dirty="0"/>
              <a:t> </a:t>
            </a:r>
            <a:r>
              <a:rPr lang="en-GB" altLang="en-US" sz="2400" dirty="0" err="1"/>
              <a:t>rhannu</a:t>
            </a:r>
            <a:r>
              <a:rPr lang="en-GB" altLang="en-US" sz="2400" dirty="0"/>
              <a:t> </a:t>
            </a:r>
            <a:r>
              <a:rPr lang="en-GB" altLang="en-US" sz="2400" dirty="0" err="1"/>
              <a:t>eu</a:t>
            </a:r>
            <a:r>
              <a:rPr lang="en-GB" altLang="en-US" sz="2400" dirty="0"/>
              <a:t> </a:t>
            </a:r>
            <a:r>
              <a:rPr lang="en-GB" altLang="en-US" sz="2400" dirty="0" err="1"/>
              <a:t>gwybodaeth</a:t>
            </a:r>
            <a:r>
              <a:rPr lang="en-GB" altLang="en-US" sz="2400" dirty="0"/>
              <a:t> </a:t>
            </a:r>
            <a:r>
              <a:rPr lang="en-GB" altLang="en-US" sz="2400" dirty="0" err="1"/>
              <a:t>a’u</a:t>
            </a:r>
            <a:r>
              <a:rPr lang="en-GB" altLang="en-US" sz="2400" dirty="0"/>
              <a:t> </a:t>
            </a:r>
            <a:r>
              <a:rPr lang="en-GB" altLang="en-US" sz="2400" dirty="0" err="1"/>
              <a:t>harbenigedd</a:t>
            </a:r>
            <a:r>
              <a:rPr lang="en-GB" altLang="en-US" sz="2400" dirty="0"/>
              <a:t> </a:t>
            </a:r>
            <a:r>
              <a:rPr lang="en-GB" altLang="en-US" sz="2400" dirty="0" err="1"/>
              <a:t>i</a:t>
            </a:r>
            <a:r>
              <a:rPr lang="en-GB" altLang="en-US" sz="2400" dirty="0"/>
              <a:t> </a:t>
            </a:r>
            <a:r>
              <a:rPr lang="en-GB" altLang="en-US" sz="2400" dirty="0" err="1"/>
              <a:t>gyfoethogi</a:t>
            </a:r>
            <a:r>
              <a:rPr lang="en-GB" altLang="en-US" sz="2400" dirty="0"/>
              <a:t> </a:t>
            </a:r>
            <a:r>
              <a:rPr lang="en-GB" altLang="en-US" sz="2400" dirty="0" err="1"/>
              <a:t>dysgu</a:t>
            </a:r>
            <a:r>
              <a:rPr lang="en-GB" altLang="en-US" sz="2400" dirty="0"/>
              <a:t> </a:t>
            </a:r>
            <a:r>
              <a:rPr lang="en-GB" altLang="en-US" sz="2400" dirty="0" err="1"/>
              <a:t>myfyrwyr</a:t>
            </a:r>
            <a:r>
              <a:rPr lang="en-GB" altLang="en-US" sz="2400" dirty="0"/>
              <a:t>.</a:t>
            </a:r>
          </a:p>
          <a:p>
            <a:r>
              <a:rPr lang="en-GB" altLang="en-US" sz="2400" dirty="0" err="1"/>
              <a:t>Bydd</a:t>
            </a:r>
            <a:r>
              <a:rPr lang="en-GB" altLang="en-US" sz="2400" dirty="0"/>
              <a:t> y </a:t>
            </a:r>
            <a:r>
              <a:rPr lang="en-GB" altLang="en-US" sz="2400" dirty="0" err="1"/>
              <a:t>modwl</a:t>
            </a:r>
            <a:r>
              <a:rPr lang="en-GB" altLang="en-US" sz="2400" dirty="0"/>
              <a:t> </a:t>
            </a:r>
            <a:r>
              <a:rPr lang="en-GB" altLang="en-US" sz="2400" dirty="0" err="1"/>
              <a:t>yn</a:t>
            </a:r>
            <a:r>
              <a:rPr lang="en-GB" altLang="en-US" sz="2400" dirty="0"/>
              <a:t> </a:t>
            </a:r>
            <a:r>
              <a:rPr lang="en-GB" altLang="en-US" sz="2400" dirty="0" err="1"/>
              <a:t>archwilio</a:t>
            </a:r>
            <a:r>
              <a:rPr lang="en-GB" altLang="en-US" sz="2400" dirty="0"/>
              <a:t> </a:t>
            </a:r>
            <a:r>
              <a:rPr lang="en-GB" altLang="en-US" sz="2400" dirty="0" err="1"/>
              <a:t>gweithio</a:t>
            </a:r>
            <a:r>
              <a:rPr lang="en-GB" altLang="en-US" sz="2400" dirty="0"/>
              <a:t> </a:t>
            </a:r>
            <a:r>
              <a:rPr lang="en-GB" altLang="en-US" sz="2400" dirty="0" err="1"/>
              <a:t>aml-asiantaeth</a:t>
            </a:r>
            <a:r>
              <a:rPr lang="en-GB" altLang="en-US" sz="2400" dirty="0"/>
              <a:t> </a:t>
            </a:r>
            <a:r>
              <a:rPr lang="en-GB" altLang="en-US" sz="2400" dirty="0" err="1"/>
              <a:t>sy’n</a:t>
            </a:r>
            <a:r>
              <a:rPr lang="en-GB" altLang="en-US" sz="2400" dirty="0"/>
              <a:t> </a:t>
            </a:r>
            <a:r>
              <a:rPr lang="en-GB" altLang="en-US" sz="2400" dirty="0" err="1"/>
              <a:t>cael</a:t>
            </a:r>
            <a:r>
              <a:rPr lang="en-GB" altLang="en-US" sz="2400" dirty="0"/>
              <a:t> </a:t>
            </a:r>
            <a:r>
              <a:rPr lang="en-GB" altLang="en-US" sz="2400" dirty="0" err="1"/>
              <a:t>ei</a:t>
            </a:r>
            <a:r>
              <a:rPr lang="en-GB" altLang="en-US" sz="2400" dirty="0"/>
              <a:t> </a:t>
            </a:r>
            <a:r>
              <a:rPr lang="en-GB" altLang="en-US" sz="2400" dirty="0" err="1"/>
              <a:t>ystyried</a:t>
            </a:r>
            <a:r>
              <a:rPr lang="en-GB" altLang="en-US" sz="2400" dirty="0"/>
              <a:t> </a:t>
            </a:r>
            <a:r>
              <a:rPr lang="en-GB" altLang="en-US" sz="2400" dirty="0" err="1"/>
              <a:t>yn</a:t>
            </a:r>
            <a:r>
              <a:rPr lang="en-GB" altLang="en-US" sz="2400" dirty="0"/>
              <a:t> </a:t>
            </a:r>
            <a:r>
              <a:rPr lang="en-GB" altLang="en-US" sz="2400" dirty="0" err="1"/>
              <a:t>ffocws</a:t>
            </a:r>
            <a:r>
              <a:rPr lang="en-GB" altLang="en-US" sz="2400" dirty="0"/>
              <a:t> </a:t>
            </a:r>
            <a:r>
              <a:rPr lang="en-GB" altLang="en-US" sz="2400" dirty="0" err="1"/>
              <a:t>sylweddol</a:t>
            </a:r>
            <a:r>
              <a:rPr lang="en-GB" altLang="en-US" sz="2400" dirty="0"/>
              <a:t> </a:t>
            </a:r>
            <a:r>
              <a:rPr lang="en-GB" altLang="en-US" sz="2400" dirty="0" err="1"/>
              <a:t>ar</a:t>
            </a:r>
            <a:r>
              <a:rPr lang="en-GB" altLang="en-US" sz="2400" dirty="0"/>
              <a:t> </a:t>
            </a:r>
            <a:r>
              <a:rPr lang="en-GB" altLang="en-US" sz="2400" dirty="0" err="1"/>
              <a:t>gyfer</a:t>
            </a:r>
            <a:r>
              <a:rPr lang="en-GB" altLang="en-US" sz="2400" dirty="0"/>
              <a:t> </a:t>
            </a:r>
            <a:r>
              <a:rPr lang="en-GB" altLang="en-US" sz="2400" dirty="0" err="1"/>
              <a:t>ymarferwyr</a:t>
            </a:r>
            <a:r>
              <a:rPr lang="en-GB" altLang="en-US" sz="2400" dirty="0"/>
              <a:t> </a:t>
            </a:r>
            <a:r>
              <a:rPr lang="en-GB" altLang="en-US" sz="2400" dirty="0" err="1"/>
              <a:t>yr</a:t>
            </a:r>
            <a:r>
              <a:rPr lang="en-GB" altLang="en-US" sz="2400" dirty="0"/>
              <a:t> </a:t>
            </a:r>
            <a:r>
              <a:rPr lang="en-GB" altLang="en-US" sz="2400" dirty="0" err="1"/>
              <a:t>oes</a:t>
            </a:r>
            <a:r>
              <a:rPr lang="en-GB" altLang="en-US" sz="2400" dirty="0"/>
              <a:t> </a:t>
            </a:r>
            <a:r>
              <a:rPr lang="en-GB" altLang="en-US" sz="2400" dirty="0" err="1"/>
              <a:t>sydd</a:t>
            </a:r>
            <a:r>
              <a:rPr lang="en-GB" altLang="en-US" sz="2400" dirty="0"/>
              <a:t> </a:t>
            </a:r>
            <a:r>
              <a:rPr lang="en-GB" altLang="en-US" sz="2400" dirty="0" err="1"/>
              <a:t>ohoni</a:t>
            </a:r>
            <a:r>
              <a:rPr lang="en-GB" altLang="en-US" sz="2400" dirty="0"/>
              <a:t>.</a:t>
            </a:r>
          </a:p>
          <a:p>
            <a:r>
              <a:rPr lang="en-GB" altLang="en-US" sz="2400" dirty="0" err="1"/>
              <a:t>Bydd</a:t>
            </a:r>
            <a:r>
              <a:rPr lang="en-GB" altLang="en-US" sz="2400" dirty="0"/>
              <a:t> </a:t>
            </a:r>
            <a:r>
              <a:rPr lang="en-GB" altLang="en-US" sz="2400" dirty="0" err="1"/>
              <a:t>ffocws</a:t>
            </a:r>
            <a:r>
              <a:rPr lang="en-GB" altLang="en-US" sz="2400" dirty="0"/>
              <a:t> </a:t>
            </a:r>
            <a:r>
              <a:rPr lang="en-GB" altLang="en-US" sz="2400" dirty="0" err="1"/>
              <a:t>dysgu</a:t>
            </a:r>
            <a:r>
              <a:rPr lang="en-GB" altLang="en-US" sz="2400" dirty="0"/>
              <a:t> </a:t>
            </a:r>
            <a:r>
              <a:rPr lang="en-GB" altLang="en-US" sz="2400" dirty="0" err="1"/>
              <a:t>drwy</a:t>
            </a:r>
            <a:r>
              <a:rPr lang="en-GB" altLang="en-US" sz="2400" dirty="0"/>
              <a:t> </a:t>
            </a:r>
            <a:r>
              <a:rPr lang="en-GB" altLang="en-US" sz="2400" dirty="0" err="1"/>
              <a:t>brofiadau</a:t>
            </a:r>
            <a:r>
              <a:rPr lang="en-GB" altLang="en-US" sz="2400" dirty="0"/>
              <a:t> </a:t>
            </a:r>
            <a:r>
              <a:rPr lang="en-GB" altLang="en-US" sz="2400" dirty="0" err="1"/>
              <a:t>yn</a:t>
            </a:r>
            <a:r>
              <a:rPr lang="en-GB" altLang="en-US" sz="2400" dirty="0"/>
              <a:t> </a:t>
            </a:r>
            <a:r>
              <a:rPr lang="en-GB" altLang="en-US" sz="2400" dirty="0" err="1"/>
              <a:t>perthyn</a:t>
            </a:r>
            <a:r>
              <a:rPr lang="en-GB" altLang="en-US" sz="2400" dirty="0"/>
              <a:t> </a:t>
            </a:r>
            <a:r>
              <a:rPr lang="en-GB" altLang="en-US" sz="2400" dirty="0" err="1"/>
              <a:t>i’r</a:t>
            </a:r>
            <a:r>
              <a:rPr lang="en-GB" altLang="en-US" sz="2400" dirty="0"/>
              <a:t> </a:t>
            </a:r>
            <a:r>
              <a:rPr lang="en-GB" altLang="en-US" sz="2400" dirty="0" err="1"/>
              <a:t>modwl</a:t>
            </a:r>
            <a:r>
              <a:rPr lang="en-GB" altLang="en-US" sz="2400" dirty="0"/>
              <a:t> </a:t>
            </a:r>
            <a:r>
              <a:rPr lang="en-GB" altLang="en-US" sz="2400" dirty="0" err="1"/>
              <a:t>hwn</a:t>
            </a:r>
            <a:r>
              <a:rPr lang="en-GB" altLang="en-US" sz="2400" dirty="0"/>
              <a:t>, </a:t>
            </a:r>
            <a:r>
              <a:rPr lang="en-GB" altLang="en-US" sz="2400" dirty="0" err="1"/>
              <a:t>gyda</a:t>
            </a:r>
            <a:r>
              <a:rPr lang="en-GB" altLang="en-US" sz="2400" dirty="0"/>
              <a:t> </a:t>
            </a:r>
            <a:r>
              <a:rPr lang="en-GB" altLang="en-US" sz="2400" dirty="0" err="1"/>
              <a:t>myfyrwyr</a:t>
            </a:r>
            <a:r>
              <a:rPr lang="en-GB" altLang="en-US" sz="2400" dirty="0"/>
              <a:t> </a:t>
            </a:r>
            <a:r>
              <a:rPr lang="en-GB" altLang="en-US" sz="2400" dirty="0" err="1"/>
              <a:t>yn</a:t>
            </a:r>
            <a:r>
              <a:rPr lang="en-GB" altLang="en-US" sz="2400" dirty="0"/>
              <a:t> </a:t>
            </a:r>
            <a:r>
              <a:rPr lang="en-GB" altLang="en-US" sz="2400" dirty="0" err="1"/>
              <a:t>cymryd</a:t>
            </a:r>
            <a:r>
              <a:rPr lang="en-GB" altLang="en-US" sz="2400" dirty="0"/>
              <a:t> </a:t>
            </a:r>
            <a:r>
              <a:rPr lang="en-GB" altLang="en-US" sz="2400" dirty="0" err="1"/>
              <a:t>rhan</a:t>
            </a:r>
            <a:r>
              <a:rPr lang="en-GB" altLang="en-US" sz="2400" dirty="0"/>
              <a:t> </a:t>
            </a:r>
            <a:r>
              <a:rPr lang="en-GB" altLang="en-US" sz="2400" dirty="0" err="1"/>
              <a:t>mewn</a:t>
            </a:r>
            <a:r>
              <a:rPr lang="en-GB" altLang="en-US" sz="2400" dirty="0"/>
              <a:t> </a:t>
            </a:r>
            <a:r>
              <a:rPr lang="en-GB" altLang="en-US" sz="2400" dirty="0" err="1"/>
              <a:t>gweithgareddau</a:t>
            </a:r>
            <a:r>
              <a:rPr lang="en-GB" altLang="en-US" sz="2400" dirty="0"/>
              <a:t> </a:t>
            </a:r>
            <a:r>
              <a:rPr lang="en-GB" altLang="en-US" sz="2400" dirty="0" err="1"/>
              <a:t>ymarferol</a:t>
            </a:r>
            <a:r>
              <a:rPr lang="en-GB" altLang="en-US" sz="2400" dirty="0"/>
              <a:t> </a:t>
            </a:r>
            <a:r>
              <a:rPr lang="en-GB" altLang="en-US" sz="2400" dirty="0" err="1"/>
              <a:t>i</a:t>
            </a:r>
            <a:r>
              <a:rPr lang="en-GB" altLang="en-US" sz="2400" dirty="0"/>
              <a:t> </a:t>
            </a:r>
            <a:r>
              <a:rPr lang="en-GB" altLang="en-US" sz="2400" dirty="0" err="1"/>
              <a:t>integreiddio</a:t>
            </a:r>
            <a:r>
              <a:rPr lang="en-GB" altLang="en-US" sz="2400" dirty="0"/>
              <a:t> </a:t>
            </a:r>
            <a:r>
              <a:rPr lang="en-GB" altLang="en-US" sz="2400" dirty="0" err="1"/>
              <a:t>gydag</a:t>
            </a:r>
            <a:r>
              <a:rPr lang="en-GB" altLang="en-US" sz="2400" dirty="0"/>
              <a:t> </a:t>
            </a:r>
            <a:r>
              <a:rPr lang="en-GB" altLang="en-US" sz="2400" dirty="0" err="1"/>
              <a:t>ymagweddau</a:t>
            </a:r>
            <a:r>
              <a:rPr lang="en-GB" altLang="en-US" sz="2400" dirty="0"/>
              <a:t> </a:t>
            </a:r>
            <a:r>
              <a:rPr lang="en-GB" altLang="en-US" sz="2400" dirty="0" err="1"/>
              <a:t>damcaniaethol</a:t>
            </a:r>
            <a:r>
              <a:rPr lang="en-GB" altLang="en-US" sz="2400" dirty="0"/>
              <a:t> </a:t>
            </a:r>
            <a:r>
              <a:rPr lang="en-GB" altLang="en-US" sz="2400" dirty="0" err="1"/>
              <a:t>sydd</a:t>
            </a:r>
            <a:r>
              <a:rPr lang="en-GB" altLang="en-US" sz="2400" dirty="0"/>
              <a:t> </a:t>
            </a:r>
            <a:r>
              <a:rPr lang="en-GB" altLang="en-US" sz="2400" dirty="0" err="1"/>
              <a:t>hefyd</a:t>
            </a:r>
            <a:r>
              <a:rPr lang="en-GB" altLang="en-US" sz="2400" dirty="0"/>
              <a:t> </a:t>
            </a:r>
            <a:r>
              <a:rPr lang="en-GB" altLang="en-US" sz="2400" dirty="0" err="1"/>
              <a:t>yn</a:t>
            </a:r>
            <a:r>
              <a:rPr lang="en-GB" altLang="en-US" sz="2400" dirty="0"/>
              <a:t> </a:t>
            </a:r>
            <a:r>
              <a:rPr lang="en-GB" altLang="en-US" sz="2400" dirty="0" err="1"/>
              <a:t>llunio</a:t>
            </a:r>
            <a:r>
              <a:rPr lang="en-GB" altLang="en-US" sz="2400" dirty="0"/>
              <a:t> </a:t>
            </a:r>
            <a:r>
              <a:rPr lang="en-GB" altLang="en-US" sz="2400" dirty="0" err="1"/>
              <a:t>rhan</a:t>
            </a:r>
            <a:r>
              <a:rPr lang="en-GB" altLang="en-US" sz="2400" dirty="0"/>
              <a:t> </a:t>
            </a:r>
            <a:r>
              <a:rPr lang="en-GB" altLang="en-US" sz="2400" dirty="0" err="1"/>
              <a:t>o’r</a:t>
            </a:r>
            <a:r>
              <a:rPr lang="en-GB" altLang="en-US" sz="2400" dirty="0"/>
              <a:t> </a:t>
            </a:r>
            <a:r>
              <a:rPr lang="en-GB" altLang="en-US" sz="2400" dirty="0" err="1"/>
              <a:t>modwl</a:t>
            </a:r>
            <a:r>
              <a:rPr lang="en-GB" altLang="en-US" sz="2400" dirty="0"/>
              <a:t> </a:t>
            </a:r>
            <a:r>
              <a:rPr lang="en-GB" altLang="en-US" sz="2400" dirty="0" err="1"/>
              <a:t>hwn</a:t>
            </a:r>
            <a:r>
              <a:rPr lang="en-GB" altLang="en-US" sz="2400" dirty="0"/>
              <a:t>.</a:t>
            </a:r>
          </a:p>
          <a:p>
            <a:endParaRPr lang="en-GB" altLang="en-US" sz="2400" dirty="0"/>
          </a:p>
        </p:txBody>
      </p:sp>
      <p:sp>
        <p:nvSpPr>
          <p:cNvPr id="2" name="Content Placeholder 1">
            <a:extLst>
              <a:ext uri="{FF2B5EF4-FFF2-40B4-BE49-F238E27FC236}">
                <a16:creationId xmlns:a16="http://schemas.microsoft.com/office/drawing/2014/main" id="{E274CF8C-F2D5-5A25-80B0-C2F000C74FA0}"/>
              </a:ext>
            </a:extLst>
          </p:cNvPr>
          <p:cNvSpPr>
            <a:spLocks noGrp="1"/>
          </p:cNvSpPr>
          <p:nvPr>
            <p:ph sz="half" idx="2"/>
          </p:nvPr>
        </p:nvSpPr>
        <p:spPr/>
        <p:txBody>
          <a:bodyPr>
            <a:normAutofit fontScale="77500" lnSpcReduction="20000"/>
          </a:bodyPr>
          <a:lstStyle/>
          <a:p>
            <a:r>
              <a:rPr lang="en-GB" altLang="en-US" dirty="0">
                <a:solidFill>
                  <a:schemeClr val="accent5">
                    <a:lumMod val="75000"/>
                  </a:schemeClr>
                </a:solidFill>
              </a:rPr>
              <a:t>Students will be introduced to a range of services which support young people, and will make use of guest lecturers who will share their knowledge and expertise to enhance students’ learning.</a:t>
            </a:r>
          </a:p>
          <a:p>
            <a:r>
              <a:rPr lang="en-GB" altLang="en-US" dirty="0">
                <a:solidFill>
                  <a:schemeClr val="accent5">
                    <a:lumMod val="75000"/>
                  </a:schemeClr>
                </a:solidFill>
              </a:rPr>
              <a:t>The module will explore multi-agency working which is a considerable focus for today’s practitioners.</a:t>
            </a:r>
          </a:p>
          <a:p>
            <a:r>
              <a:rPr lang="en-GB" altLang="en-US" dirty="0">
                <a:solidFill>
                  <a:schemeClr val="accent5">
                    <a:lumMod val="75000"/>
                  </a:schemeClr>
                </a:solidFill>
              </a:rPr>
              <a:t>There will be an experiential learning focus to this module, with students involved in practical activities to integrate with the theoretical approaches which also form part of this module.</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1C39DF0-F7E6-8C4C-1AF3-0CA2DB56AFF3}"/>
              </a:ext>
            </a:extLst>
          </p:cNvPr>
          <p:cNvSpPr>
            <a:spLocks noGrp="1" noChangeArrowheads="1"/>
          </p:cNvSpPr>
          <p:nvPr>
            <p:ph type="title"/>
          </p:nvPr>
        </p:nvSpPr>
        <p:spPr/>
        <p:txBody>
          <a:bodyPr/>
          <a:lstStyle/>
          <a:p>
            <a:pPr eaLnBrk="1" hangingPunct="1"/>
            <a:r>
              <a:rPr lang="en-GB" altLang="en-US" b="1" dirty="0" err="1"/>
              <a:t>Asesu</a:t>
            </a:r>
            <a:r>
              <a:rPr lang="en-GB" altLang="en-US" b="1" dirty="0"/>
              <a:t>					</a:t>
            </a:r>
            <a:r>
              <a:rPr lang="en-GB" altLang="en-US" b="1" dirty="0">
                <a:solidFill>
                  <a:schemeClr val="accent5">
                    <a:lumMod val="75000"/>
                  </a:schemeClr>
                </a:solidFill>
              </a:rPr>
              <a:t>Assessment</a:t>
            </a:r>
          </a:p>
        </p:txBody>
      </p:sp>
      <p:sp>
        <p:nvSpPr>
          <p:cNvPr id="9219" name="Rectangle 3">
            <a:extLst>
              <a:ext uri="{FF2B5EF4-FFF2-40B4-BE49-F238E27FC236}">
                <a16:creationId xmlns:a16="http://schemas.microsoft.com/office/drawing/2014/main" id="{DC69FFC8-3A74-5A9E-D4A6-A5A1C984B7CB}"/>
              </a:ext>
            </a:extLst>
          </p:cNvPr>
          <p:cNvSpPr>
            <a:spLocks noGrp="1" noChangeArrowheads="1"/>
          </p:cNvSpPr>
          <p:nvPr>
            <p:ph sz="half" idx="1"/>
          </p:nvPr>
        </p:nvSpPr>
        <p:spPr/>
        <p:txBody>
          <a:bodyPr/>
          <a:lstStyle/>
          <a:p>
            <a:pPr marL="0" indent="0">
              <a:buNone/>
            </a:pPr>
            <a:r>
              <a:rPr lang="cy-GB" b="1" dirty="0">
                <a:effectLst/>
                <a:latin typeface="Arial" panose="020B0604020202020204" pitchFamily="34" charset="0"/>
                <a:ea typeface="Times New Roman" panose="02020603050405020304" pitchFamily="18" charset="0"/>
                <a:cs typeface="Arial" panose="020B0604020202020204" pitchFamily="34" charset="0"/>
              </a:rPr>
              <a:t>Elfen Asesu 1 – 50%</a:t>
            </a:r>
          </a:p>
          <a:p>
            <a:pPr lvl="1"/>
            <a:r>
              <a:rPr lang="cy-GB" dirty="0">
                <a:effectLst/>
                <a:latin typeface="Arial" panose="020B0604020202020204" pitchFamily="34" charset="0"/>
                <a:ea typeface="Times New Roman" panose="02020603050405020304" pitchFamily="18" charset="0"/>
                <a:cs typeface="Arial" panose="020B0604020202020204" pitchFamily="34" charset="0"/>
              </a:rPr>
              <a:t>Aseiniad – 1500 o eiriau</a:t>
            </a:r>
          </a:p>
          <a:p>
            <a:pPr marL="0" indent="0">
              <a:buNone/>
            </a:pPr>
            <a:endParaRPr lang="cy-GB" b="1"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cy-GB" b="1" dirty="0">
                <a:effectLst/>
                <a:latin typeface="Arial" panose="020B0604020202020204" pitchFamily="34" charset="0"/>
                <a:ea typeface="Times New Roman" panose="02020603050405020304" pitchFamily="18" charset="0"/>
                <a:cs typeface="Arial" panose="020B0604020202020204" pitchFamily="34" charset="0"/>
              </a:rPr>
              <a:t>Elfen Asesu 1 – 50%</a:t>
            </a:r>
          </a:p>
          <a:p>
            <a:pPr lvl="1"/>
            <a:r>
              <a:rPr lang="cy-GB" dirty="0">
                <a:latin typeface="Arial" panose="020B0604020202020204" pitchFamily="34" charset="0"/>
                <a:ea typeface="Times New Roman" panose="02020603050405020304" pitchFamily="18" charset="0"/>
                <a:cs typeface="Arial" panose="020B0604020202020204" pitchFamily="34" charset="0"/>
              </a:rPr>
              <a:t>Cyflwyniad Seminar – 10 munud</a:t>
            </a:r>
            <a:endParaRPr lang="cy-GB"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cy-GB"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cy-GB"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altLang="en-US" b="1" dirty="0"/>
          </a:p>
          <a:p>
            <a:pPr marL="0" indent="0">
              <a:buNone/>
            </a:pPr>
            <a:endParaRPr lang="en-GB" altLang="en-US" b="1" dirty="0"/>
          </a:p>
        </p:txBody>
      </p:sp>
      <p:sp>
        <p:nvSpPr>
          <p:cNvPr id="2" name="Content Placeholder 1">
            <a:extLst>
              <a:ext uri="{FF2B5EF4-FFF2-40B4-BE49-F238E27FC236}">
                <a16:creationId xmlns:a16="http://schemas.microsoft.com/office/drawing/2014/main" id="{B43E74FD-12AC-EBAE-8655-4EA8A42D6279}"/>
              </a:ext>
            </a:extLst>
          </p:cNvPr>
          <p:cNvSpPr>
            <a:spLocks noGrp="1"/>
          </p:cNvSpPr>
          <p:nvPr>
            <p:ph sz="half" idx="2"/>
          </p:nvPr>
        </p:nvSpPr>
        <p:spPr/>
        <p:txBody>
          <a:bodyPr/>
          <a:lstStyle/>
          <a:p>
            <a:pPr marL="0" indent="0">
              <a:buNone/>
            </a:pPr>
            <a:r>
              <a:rPr lang="en-GB" altLang="en-US" sz="2600" b="1" dirty="0">
                <a:solidFill>
                  <a:schemeClr val="accent5">
                    <a:lumMod val="75000"/>
                  </a:schemeClr>
                </a:solidFill>
                <a:latin typeface="Arial" panose="020B0604020202020204" pitchFamily="34" charset="0"/>
                <a:cs typeface="Arial" panose="020B0604020202020204" pitchFamily="34" charset="0"/>
              </a:rPr>
              <a:t>Assessment Component 1 – 50%</a:t>
            </a:r>
          </a:p>
          <a:p>
            <a:pPr lvl="1"/>
            <a:r>
              <a:rPr lang="en-GB" altLang="en-US" dirty="0">
                <a:solidFill>
                  <a:schemeClr val="accent5">
                    <a:lumMod val="75000"/>
                  </a:schemeClr>
                </a:solidFill>
              </a:rPr>
              <a:t>Assignment – 1500 words</a:t>
            </a:r>
          </a:p>
          <a:p>
            <a:pPr marL="457200" lvl="1" indent="0">
              <a:buNone/>
            </a:pPr>
            <a:endParaRPr lang="en-GB" altLang="en-US" dirty="0">
              <a:solidFill>
                <a:schemeClr val="accent5">
                  <a:lumMod val="75000"/>
                </a:schemeClr>
              </a:solidFill>
            </a:endParaRPr>
          </a:p>
          <a:p>
            <a:pPr marL="0" indent="0">
              <a:buNone/>
            </a:pPr>
            <a:r>
              <a:rPr lang="en-GB" altLang="en-US" sz="2600" b="1" dirty="0">
                <a:solidFill>
                  <a:schemeClr val="accent5">
                    <a:lumMod val="75000"/>
                  </a:schemeClr>
                </a:solidFill>
                <a:latin typeface="Arial" panose="020B0604020202020204" pitchFamily="34" charset="0"/>
                <a:cs typeface="Arial" panose="020B0604020202020204" pitchFamily="34" charset="0"/>
              </a:rPr>
              <a:t>Assessment Component 2 – 50%</a:t>
            </a:r>
          </a:p>
          <a:p>
            <a:pPr lvl="1"/>
            <a:r>
              <a:rPr lang="en-GB" altLang="en-US" dirty="0">
                <a:solidFill>
                  <a:schemeClr val="accent5">
                    <a:lumMod val="75000"/>
                  </a:schemeClr>
                </a:solidFill>
              </a:rPr>
              <a:t>Seminar Presentation – 10 minutes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41C7003-66BB-7905-7B3E-0C1373A9AC37}"/>
              </a:ext>
            </a:extLst>
          </p:cNvPr>
          <p:cNvSpPr>
            <a:spLocks noGrp="1" noChangeArrowheads="1"/>
          </p:cNvSpPr>
          <p:nvPr>
            <p:ph type="title"/>
          </p:nvPr>
        </p:nvSpPr>
        <p:spPr/>
        <p:txBody>
          <a:bodyPr>
            <a:normAutofit/>
          </a:bodyPr>
          <a:lstStyle/>
          <a:p>
            <a:pPr eaLnBrk="1" hangingPunct="1"/>
            <a:r>
              <a:rPr lang="en-GB" altLang="en-US" sz="3800" b="1" dirty="0" err="1"/>
              <a:t>Asesiad</a:t>
            </a:r>
            <a:r>
              <a:rPr lang="en-GB" altLang="en-US" sz="3800" b="1" dirty="0"/>
              <a:t> 1					</a:t>
            </a:r>
            <a:r>
              <a:rPr lang="en-GB" altLang="en-US" sz="3800" b="1" dirty="0">
                <a:solidFill>
                  <a:schemeClr val="accent5">
                    <a:lumMod val="75000"/>
                  </a:schemeClr>
                </a:solidFill>
              </a:rPr>
              <a:t>Assessment 1 </a:t>
            </a:r>
            <a:r>
              <a:rPr lang="en-GB" altLang="en-US" sz="3800" b="1" dirty="0"/>
              <a:t>				</a:t>
            </a:r>
          </a:p>
        </p:txBody>
      </p:sp>
      <p:graphicFrame>
        <p:nvGraphicFramePr>
          <p:cNvPr id="13346" name="Group 34">
            <a:extLst>
              <a:ext uri="{FF2B5EF4-FFF2-40B4-BE49-F238E27FC236}">
                <a16:creationId xmlns:a16="http://schemas.microsoft.com/office/drawing/2014/main" id="{B9C07081-8FC5-3BFD-E519-9D745830B1E0}"/>
              </a:ext>
            </a:extLst>
          </p:cNvPr>
          <p:cNvGraphicFramePr>
            <a:graphicFrameLocks noGrp="1"/>
          </p:cNvGraphicFramePr>
          <p:nvPr>
            <p:ph sz="half" idx="1"/>
            <p:extLst>
              <p:ext uri="{D42A27DB-BD31-4B8C-83A1-F6EECF244321}">
                <p14:modId xmlns:p14="http://schemas.microsoft.com/office/powerpoint/2010/main" val="1159708688"/>
              </p:ext>
            </p:extLst>
          </p:nvPr>
        </p:nvGraphicFramePr>
        <p:xfrm>
          <a:off x="3261308" y="4884120"/>
          <a:ext cx="5156199" cy="957586"/>
        </p:xfrm>
        <a:graphic>
          <a:graphicData uri="http://schemas.openxmlformats.org/drawingml/2006/table">
            <a:tbl>
              <a:tblPr/>
              <a:tblGrid>
                <a:gridCol w="2337982">
                  <a:extLst>
                    <a:ext uri="{9D8B030D-6E8A-4147-A177-3AD203B41FA5}">
                      <a16:colId xmlns:a16="http://schemas.microsoft.com/office/drawing/2014/main" val="20000"/>
                    </a:ext>
                  </a:extLst>
                </a:gridCol>
                <a:gridCol w="2818217">
                  <a:extLst>
                    <a:ext uri="{9D8B030D-6E8A-4147-A177-3AD203B41FA5}">
                      <a16:colId xmlns:a16="http://schemas.microsoft.com/office/drawing/2014/main" val="20001"/>
                    </a:ext>
                  </a:extLst>
                </a:gridCol>
              </a:tblGrid>
              <a:tr h="424059">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dirty="0">
                          <a:ln>
                            <a:noFill/>
                          </a:ln>
                          <a:solidFill>
                            <a:schemeClr val="tx1"/>
                          </a:solidFill>
                          <a:effectLst/>
                          <a:latin typeface="Arial" charset="0"/>
                          <a:cs typeface="Arial" charset="0"/>
                        </a:rPr>
                        <a:t>Submission Date</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a:ln>
                            <a:noFill/>
                          </a:ln>
                          <a:solidFill>
                            <a:schemeClr val="tx1"/>
                          </a:solidFill>
                          <a:effectLst/>
                          <a:latin typeface="Arial" charset="0"/>
                          <a:cs typeface="Arial" charset="0"/>
                        </a:rPr>
                        <a:t>Provisional Grade and Tutor Feedback</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9478">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8</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January 2025</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5</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February 2025</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0243" name="Rectangle 3">
            <a:extLst>
              <a:ext uri="{FF2B5EF4-FFF2-40B4-BE49-F238E27FC236}">
                <a16:creationId xmlns:a16="http://schemas.microsoft.com/office/drawing/2014/main" id="{6BC80B17-3214-88C9-0678-D82F753180C9}"/>
              </a:ext>
            </a:extLst>
          </p:cNvPr>
          <p:cNvSpPr>
            <a:spLocks noGrp="1" noChangeArrowheads="1"/>
          </p:cNvSpPr>
          <p:nvPr>
            <p:ph sz="half" idx="2"/>
          </p:nvPr>
        </p:nvSpPr>
        <p:spPr>
          <a:prstGeom prst="rect">
            <a:avLst/>
          </a:prstGeom>
        </p:spPr>
        <p:txBody>
          <a:bodyPr>
            <a:normAutofit/>
          </a:bodyPr>
          <a:lstStyle/>
          <a:p>
            <a:pPr marL="0" indent="0" eaLnBrk="1" hangingPunct="1">
              <a:buNone/>
              <a:defRPr/>
            </a:pPr>
            <a:r>
              <a:rPr lang="en-GB" altLang="en-US" b="1" dirty="0">
                <a:solidFill>
                  <a:schemeClr val="accent5">
                    <a:lumMod val="75000"/>
                  </a:schemeClr>
                </a:solidFill>
              </a:rPr>
              <a:t>Assignment (1500 words</a:t>
            </a:r>
            <a:r>
              <a:rPr lang="en-GB" altLang="en-US" dirty="0">
                <a:solidFill>
                  <a:schemeClr val="accent5">
                    <a:lumMod val="75000"/>
                  </a:schemeClr>
                </a:solidFill>
              </a:rPr>
              <a:t>) - </a:t>
            </a:r>
            <a:r>
              <a:rPr lang="en-GB" altLang="en-US" sz="2800" b="1" dirty="0">
                <a:solidFill>
                  <a:schemeClr val="accent5">
                    <a:lumMod val="75000"/>
                  </a:schemeClr>
                </a:solidFill>
              </a:rPr>
              <a:t>50%</a:t>
            </a:r>
            <a:endParaRPr lang="en-GB" altLang="en-US" dirty="0">
              <a:solidFill>
                <a:schemeClr val="accent5">
                  <a:lumMod val="75000"/>
                </a:schemeClr>
              </a:solidFill>
            </a:endParaRPr>
          </a:p>
          <a:p>
            <a:pPr marL="0" indent="0" eaLnBrk="1" hangingPunct="1">
              <a:buNone/>
              <a:defRPr/>
            </a:pPr>
            <a:r>
              <a:rPr lang="en-GB" altLang="en-US" sz="1800" dirty="0">
                <a:solidFill>
                  <a:schemeClr val="accent5">
                    <a:lumMod val="75000"/>
                  </a:schemeClr>
                </a:solidFill>
              </a:rPr>
              <a:t>Drawing on the work of Banks, Jeffs &amp; Smith, Sapin and Sercombe, students are required to discuss the principles, values and characteristics which underpin Youth Work practice, and demonstrate their knowledge and understanding of Youth Work and where it takes place.  Your assignment should be supported by other wider reading, and linked to the Youth Work National Occupational Standards (CLD Standards Council Scotland, 2019).</a:t>
            </a:r>
          </a:p>
        </p:txBody>
      </p:sp>
      <p:sp>
        <p:nvSpPr>
          <p:cNvPr id="2" name="Rectangle 3">
            <a:extLst>
              <a:ext uri="{FF2B5EF4-FFF2-40B4-BE49-F238E27FC236}">
                <a16:creationId xmlns:a16="http://schemas.microsoft.com/office/drawing/2014/main" id="{0DBB6832-8A67-7340-2E39-BB9618D046A0}"/>
              </a:ext>
            </a:extLst>
          </p:cNvPr>
          <p:cNvSpPr txBox="1">
            <a:spLocks noChangeArrowheads="1"/>
          </p:cNvSpPr>
          <p:nvPr/>
        </p:nvSpPr>
        <p:spPr>
          <a:xfrm>
            <a:off x="683208" y="1825625"/>
            <a:ext cx="5156200" cy="38098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altLang="en-US" b="1" dirty="0" err="1"/>
              <a:t>Aseiniad</a:t>
            </a:r>
            <a:r>
              <a:rPr lang="en-GB" altLang="en-US" b="1" dirty="0"/>
              <a:t> (1500 o </a:t>
            </a:r>
            <a:r>
              <a:rPr lang="en-GB" altLang="en-US" b="1" dirty="0" err="1"/>
              <a:t>eiriau</a:t>
            </a:r>
            <a:r>
              <a:rPr lang="en-GB" altLang="en-US" dirty="0"/>
              <a:t>) - </a:t>
            </a:r>
            <a:r>
              <a:rPr lang="en-GB" altLang="en-US" sz="2800" b="1" dirty="0"/>
              <a:t>50%</a:t>
            </a:r>
            <a:endParaRPr lang="en-GB" altLang="en-US" dirty="0"/>
          </a:p>
          <a:p>
            <a:pPr marL="0" indent="0">
              <a:buNone/>
              <a:defRPr/>
            </a:pPr>
            <a:r>
              <a:rPr lang="en-GB" altLang="en-US" sz="1800" dirty="0"/>
              <a:t>Gan </a:t>
            </a:r>
            <a:r>
              <a:rPr lang="en-GB" altLang="en-US" sz="1800" dirty="0" err="1"/>
              <a:t>dynnu</a:t>
            </a:r>
            <a:r>
              <a:rPr lang="en-GB" altLang="en-US" sz="1800" dirty="0"/>
              <a:t> </a:t>
            </a:r>
            <a:r>
              <a:rPr lang="en-GB" altLang="en-US" sz="1800" dirty="0" err="1"/>
              <a:t>ar</a:t>
            </a:r>
            <a:r>
              <a:rPr lang="en-GB" altLang="en-US" sz="1800" dirty="0"/>
              <a:t> </a:t>
            </a:r>
            <a:r>
              <a:rPr lang="en-GB" altLang="en-US" sz="1800" dirty="0" err="1"/>
              <a:t>waith</a:t>
            </a:r>
            <a:r>
              <a:rPr lang="en-GB" altLang="en-US" sz="1800" dirty="0"/>
              <a:t> Banks, Jeffs &amp; Smith, Sapin a Sercombe, </a:t>
            </a:r>
            <a:r>
              <a:rPr lang="en-GB" altLang="en-US" sz="1800" dirty="0" err="1"/>
              <a:t>mae</a:t>
            </a:r>
            <a:r>
              <a:rPr lang="en-GB" altLang="en-US" sz="1800" dirty="0"/>
              <a:t> </a:t>
            </a:r>
            <a:r>
              <a:rPr lang="en-GB" altLang="en-US" sz="1800" dirty="0" err="1"/>
              <a:t>gofyn</a:t>
            </a:r>
            <a:r>
              <a:rPr lang="en-GB" altLang="en-US" sz="1800" dirty="0"/>
              <a:t> </a:t>
            </a:r>
            <a:r>
              <a:rPr lang="en-GB" altLang="en-US" sz="1800" dirty="0" err="1"/>
              <a:t>i</a:t>
            </a:r>
            <a:r>
              <a:rPr lang="en-GB" altLang="en-US" sz="1800" dirty="0"/>
              <a:t> </a:t>
            </a:r>
            <a:r>
              <a:rPr lang="en-GB" altLang="en-US" sz="1800" dirty="0" err="1"/>
              <a:t>fyfyrwyr</a:t>
            </a:r>
            <a:r>
              <a:rPr lang="en-GB" altLang="en-US" sz="1800" dirty="0"/>
              <a:t> </a:t>
            </a:r>
            <a:r>
              <a:rPr lang="en-GB" altLang="en-US" sz="1800" dirty="0" err="1"/>
              <a:t>drafod</a:t>
            </a:r>
            <a:r>
              <a:rPr lang="en-GB" altLang="en-US" sz="1800" dirty="0"/>
              <a:t> yr </a:t>
            </a:r>
            <a:r>
              <a:rPr lang="en-GB" altLang="en-US" sz="1800" dirty="0" err="1"/>
              <a:t>egwyddorion</a:t>
            </a:r>
            <a:r>
              <a:rPr lang="en-GB" altLang="en-US" sz="1800" dirty="0"/>
              <a:t>, y </a:t>
            </a:r>
            <a:r>
              <a:rPr lang="en-GB" altLang="en-US" sz="1800" dirty="0" err="1"/>
              <a:t>gwerthoedd</a:t>
            </a:r>
            <a:r>
              <a:rPr lang="en-GB" altLang="en-US" sz="1800" dirty="0"/>
              <a:t> </a:t>
            </a:r>
            <a:r>
              <a:rPr lang="en-GB" altLang="en-US" sz="1800" dirty="0" err="1"/>
              <a:t>a'r</a:t>
            </a:r>
            <a:r>
              <a:rPr lang="en-GB" altLang="en-US" sz="1800" dirty="0"/>
              <a:t> </a:t>
            </a:r>
            <a:r>
              <a:rPr lang="en-GB" altLang="en-US" sz="1800" dirty="0" err="1"/>
              <a:t>nodweddion</a:t>
            </a:r>
            <a:r>
              <a:rPr lang="en-GB" altLang="en-US" sz="1800" dirty="0"/>
              <a:t> </a:t>
            </a:r>
            <a:r>
              <a:rPr lang="en-GB" altLang="en-US" sz="1800" dirty="0" err="1"/>
              <a:t>sy'n</a:t>
            </a:r>
            <a:r>
              <a:rPr lang="en-GB" altLang="en-US" sz="1800" dirty="0"/>
              <a:t> sail </a:t>
            </a:r>
            <a:r>
              <a:rPr lang="en-GB" altLang="en-US" sz="1800" dirty="0" err="1"/>
              <a:t>i</a:t>
            </a:r>
            <a:r>
              <a:rPr lang="en-GB" altLang="en-US" sz="1800" dirty="0"/>
              <a:t> </a:t>
            </a:r>
            <a:r>
              <a:rPr lang="en-GB" altLang="en-US" sz="1800" dirty="0" err="1"/>
              <a:t>ymarfer</a:t>
            </a:r>
            <a:r>
              <a:rPr lang="en-GB" altLang="en-US" sz="1800" dirty="0"/>
              <a:t> Gwaith Ieuenctid, a </a:t>
            </a:r>
            <a:r>
              <a:rPr lang="en-GB" altLang="en-US" sz="1800" dirty="0" err="1"/>
              <a:t>dangos</a:t>
            </a:r>
            <a:r>
              <a:rPr lang="en-GB" altLang="en-US" sz="1800" dirty="0"/>
              <a:t> </a:t>
            </a:r>
            <a:r>
              <a:rPr lang="en-GB" altLang="en-US" sz="1800" dirty="0" err="1"/>
              <a:t>eu</a:t>
            </a:r>
            <a:r>
              <a:rPr lang="en-GB" altLang="en-US" sz="1800" dirty="0"/>
              <a:t> </a:t>
            </a:r>
            <a:r>
              <a:rPr lang="en-GB" altLang="en-US" sz="1800" dirty="0" err="1"/>
              <a:t>gwybodaeth</a:t>
            </a:r>
            <a:r>
              <a:rPr lang="en-GB" altLang="en-US" sz="1800" dirty="0"/>
              <a:t> </a:t>
            </a:r>
            <a:r>
              <a:rPr lang="en-GB" altLang="en-US" sz="1800" dirty="0" err="1"/>
              <a:t>a'u</a:t>
            </a:r>
            <a:r>
              <a:rPr lang="en-GB" altLang="en-US" sz="1800" dirty="0"/>
              <a:t> </a:t>
            </a:r>
            <a:r>
              <a:rPr lang="en-GB" altLang="en-US" sz="1800" dirty="0" err="1"/>
              <a:t>dealltwriaeth</a:t>
            </a:r>
            <a:r>
              <a:rPr lang="en-GB" altLang="en-US" sz="1800" dirty="0"/>
              <a:t> o </a:t>
            </a:r>
            <a:r>
              <a:rPr lang="en-GB" altLang="en-US" sz="1800" dirty="0" err="1"/>
              <a:t>Waith</a:t>
            </a:r>
            <a:r>
              <a:rPr lang="en-GB" altLang="en-US" sz="1800" dirty="0"/>
              <a:t> Ieuenctid a </a:t>
            </a:r>
            <a:r>
              <a:rPr lang="en-GB" altLang="en-US" sz="1800" dirty="0" err="1"/>
              <a:t>ble</a:t>
            </a:r>
            <a:r>
              <a:rPr lang="en-GB" altLang="en-US" sz="1800" dirty="0"/>
              <a:t> </a:t>
            </a:r>
            <a:r>
              <a:rPr lang="en-GB" altLang="en-US" sz="1800" dirty="0" err="1"/>
              <a:t>mae'n</a:t>
            </a:r>
            <a:r>
              <a:rPr lang="en-GB" altLang="en-US" sz="1800" dirty="0"/>
              <a:t> </a:t>
            </a:r>
            <a:r>
              <a:rPr lang="en-GB" altLang="en-US" sz="1800" dirty="0" err="1"/>
              <a:t>digwydd</a:t>
            </a:r>
            <a:r>
              <a:rPr lang="en-GB" altLang="en-US" sz="1800" dirty="0"/>
              <a:t>. </a:t>
            </a:r>
            <a:r>
              <a:rPr lang="en-GB" altLang="en-US" sz="1800" dirty="0" err="1"/>
              <a:t>Dylai</a:t>
            </a:r>
            <a:r>
              <a:rPr lang="en-GB" altLang="en-US" sz="1800" dirty="0"/>
              <a:t> </a:t>
            </a:r>
            <a:r>
              <a:rPr lang="en-GB" altLang="en-US" sz="1800" dirty="0" err="1"/>
              <a:t>eich</a:t>
            </a:r>
            <a:r>
              <a:rPr lang="en-GB" altLang="en-US" sz="1800" dirty="0"/>
              <a:t> </a:t>
            </a:r>
            <a:r>
              <a:rPr lang="en-GB" altLang="en-US" sz="1800" dirty="0" err="1"/>
              <a:t>aseiniad</a:t>
            </a:r>
            <a:r>
              <a:rPr lang="en-GB" altLang="en-US" sz="1800" dirty="0"/>
              <a:t> </a:t>
            </a:r>
            <a:r>
              <a:rPr lang="en-GB" altLang="en-US" sz="1800" dirty="0" err="1"/>
              <a:t>gael</a:t>
            </a:r>
            <a:r>
              <a:rPr lang="en-GB" altLang="en-US" sz="1800" dirty="0"/>
              <a:t> </a:t>
            </a:r>
            <a:r>
              <a:rPr lang="en-GB" altLang="en-US" sz="1800" dirty="0" err="1"/>
              <a:t>ei</a:t>
            </a:r>
            <a:r>
              <a:rPr lang="en-GB" altLang="en-US" sz="1800" dirty="0"/>
              <a:t> </a:t>
            </a:r>
            <a:r>
              <a:rPr lang="en-GB" altLang="en-US" sz="1800" dirty="0" err="1"/>
              <a:t>gefnogi</a:t>
            </a:r>
            <a:r>
              <a:rPr lang="en-GB" altLang="en-US" sz="1800" dirty="0"/>
              <a:t> </a:t>
            </a:r>
            <a:r>
              <a:rPr lang="en-GB" altLang="en-US" sz="1800" dirty="0" err="1"/>
              <a:t>gan</a:t>
            </a:r>
            <a:r>
              <a:rPr lang="en-GB" altLang="en-US" sz="1800" dirty="0"/>
              <a:t> </a:t>
            </a:r>
            <a:r>
              <a:rPr lang="en-GB" altLang="en-US" sz="1800" dirty="0" err="1"/>
              <a:t>ddeunydd</a:t>
            </a:r>
            <a:r>
              <a:rPr lang="en-GB" altLang="en-US" sz="1800" dirty="0"/>
              <a:t> </a:t>
            </a:r>
            <a:r>
              <a:rPr lang="en-GB" altLang="en-US" sz="1800" dirty="0" err="1"/>
              <a:t>darllen</a:t>
            </a:r>
            <a:r>
              <a:rPr lang="en-GB" altLang="en-US" sz="1800" dirty="0"/>
              <a:t> </a:t>
            </a:r>
            <a:r>
              <a:rPr lang="en-GB" altLang="en-US" sz="1800" dirty="0" err="1"/>
              <a:t>ehangach</a:t>
            </a:r>
            <a:r>
              <a:rPr lang="en-GB" altLang="en-US" sz="1800" dirty="0"/>
              <a:t> </a:t>
            </a:r>
            <a:r>
              <a:rPr lang="en-GB" altLang="en-US" sz="1800" dirty="0" err="1"/>
              <a:t>arall</a:t>
            </a:r>
            <a:r>
              <a:rPr lang="en-GB" altLang="en-US" sz="1800" dirty="0"/>
              <a:t>, </a:t>
            </a:r>
            <a:r>
              <a:rPr lang="en-GB" altLang="en-US" sz="1800" dirty="0" err="1"/>
              <a:t>a’i</a:t>
            </a:r>
            <a:r>
              <a:rPr lang="en-GB" altLang="en-US" sz="1800" dirty="0"/>
              <a:t> </a:t>
            </a:r>
            <a:r>
              <a:rPr lang="en-GB" altLang="en-US" sz="1800" dirty="0" err="1"/>
              <a:t>gysylltu</a:t>
            </a:r>
            <a:r>
              <a:rPr lang="en-GB" altLang="en-US" sz="1800" dirty="0"/>
              <a:t> â </a:t>
            </a:r>
            <a:r>
              <a:rPr lang="en-GB" altLang="en-US" sz="1800" dirty="0" err="1"/>
              <a:t>Safonau</a:t>
            </a:r>
            <a:r>
              <a:rPr lang="en-GB" altLang="en-US" sz="1800" dirty="0"/>
              <a:t> </a:t>
            </a:r>
            <a:r>
              <a:rPr lang="en-GB" altLang="en-US" sz="1800" dirty="0" err="1"/>
              <a:t>Galwedigaethol</a:t>
            </a:r>
            <a:r>
              <a:rPr lang="en-GB" altLang="en-US" sz="1800" dirty="0"/>
              <a:t> </a:t>
            </a:r>
            <a:r>
              <a:rPr lang="en-GB" altLang="en-US" sz="1800" dirty="0" err="1"/>
              <a:t>Cenedlaethol</a:t>
            </a:r>
            <a:r>
              <a:rPr lang="en-GB" altLang="en-US" sz="1800" dirty="0"/>
              <a:t> Gwaith Ieuenctid (CLD Standards Council Scotland, 2019).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41C7003-66BB-7905-7B3E-0C1373A9AC37}"/>
              </a:ext>
            </a:extLst>
          </p:cNvPr>
          <p:cNvSpPr>
            <a:spLocks noGrp="1" noChangeArrowheads="1"/>
          </p:cNvSpPr>
          <p:nvPr>
            <p:ph type="title"/>
          </p:nvPr>
        </p:nvSpPr>
        <p:spPr/>
        <p:txBody>
          <a:bodyPr>
            <a:normAutofit/>
          </a:bodyPr>
          <a:lstStyle/>
          <a:p>
            <a:pPr eaLnBrk="1" hangingPunct="1"/>
            <a:r>
              <a:rPr lang="en-GB" altLang="en-US" sz="3800" b="1" dirty="0" err="1"/>
              <a:t>Asesiad</a:t>
            </a:r>
            <a:r>
              <a:rPr lang="en-GB" altLang="en-US" sz="3800" b="1" dirty="0"/>
              <a:t> 2					</a:t>
            </a:r>
            <a:r>
              <a:rPr lang="en-GB" altLang="en-US" sz="3800" b="1" dirty="0">
                <a:solidFill>
                  <a:schemeClr val="accent5">
                    <a:lumMod val="75000"/>
                  </a:schemeClr>
                </a:solidFill>
              </a:rPr>
              <a:t>Assessment 2 </a:t>
            </a:r>
            <a:r>
              <a:rPr lang="en-GB" altLang="en-US" sz="3800" b="1" dirty="0"/>
              <a:t>				</a:t>
            </a:r>
          </a:p>
        </p:txBody>
      </p:sp>
      <p:graphicFrame>
        <p:nvGraphicFramePr>
          <p:cNvPr id="13346" name="Group 34">
            <a:extLst>
              <a:ext uri="{FF2B5EF4-FFF2-40B4-BE49-F238E27FC236}">
                <a16:creationId xmlns:a16="http://schemas.microsoft.com/office/drawing/2014/main" id="{B9C07081-8FC5-3BFD-E519-9D745830B1E0}"/>
              </a:ext>
            </a:extLst>
          </p:cNvPr>
          <p:cNvGraphicFramePr>
            <a:graphicFrameLocks noGrp="1"/>
          </p:cNvGraphicFramePr>
          <p:nvPr>
            <p:ph sz="half" idx="1"/>
            <p:extLst>
              <p:ext uri="{D42A27DB-BD31-4B8C-83A1-F6EECF244321}">
                <p14:modId xmlns:p14="http://schemas.microsoft.com/office/powerpoint/2010/main" val="3737220399"/>
              </p:ext>
            </p:extLst>
          </p:nvPr>
        </p:nvGraphicFramePr>
        <p:xfrm>
          <a:off x="3261308" y="4884120"/>
          <a:ext cx="5156199" cy="957586"/>
        </p:xfrm>
        <a:graphic>
          <a:graphicData uri="http://schemas.openxmlformats.org/drawingml/2006/table">
            <a:tbl>
              <a:tblPr/>
              <a:tblGrid>
                <a:gridCol w="2337982">
                  <a:extLst>
                    <a:ext uri="{9D8B030D-6E8A-4147-A177-3AD203B41FA5}">
                      <a16:colId xmlns:a16="http://schemas.microsoft.com/office/drawing/2014/main" val="20000"/>
                    </a:ext>
                  </a:extLst>
                </a:gridCol>
                <a:gridCol w="2818217">
                  <a:extLst>
                    <a:ext uri="{9D8B030D-6E8A-4147-A177-3AD203B41FA5}">
                      <a16:colId xmlns:a16="http://schemas.microsoft.com/office/drawing/2014/main" val="20001"/>
                    </a:ext>
                  </a:extLst>
                </a:gridCol>
              </a:tblGrid>
              <a:tr h="424059">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dirty="0">
                          <a:ln>
                            <a:noFill/>
                          </a:ln>
                          <a:solidFill>
                            <a:schemeClr val="tx1"/>
                          </a:solidFill>
                          <a:effectLst/>
                          <a:latin typeface="Arial" charset="0"/>
                          <a:cs typeface="Arial" charset="0"/>
                        </a:rPr>
                        <a:t>Submission Date</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a:ln>
                            <a:noFill/>
                          </a:ln>
                          <a:solidFill>
                            <a:schemeClr val="tx1"/>
                          </a:solidFill>
                          <a:effectLst/>
                          <a:latin typeface="Arial" charset="0"/>
                          <a:cs typeface="Arial" charset="0"/>
                        </a:rPr>
                        <a:t>Provisional Grade and Tutor Feedback</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39478">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16</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January 2025</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13</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February 2025</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10243" name="Rectangle 3">
            <a:extLst>
              <a:ext uri="{FF2B5EF4-FFF2-40B4-BE49-F238E27FC236}">
                <a16:creationId xmlns:a16="http://schemas.microsoft.com/office/drawing/2014/main" id="{6BC80B17-3214-88C9-0678-D82F753180C9}"/>
              </a:ext>
            </a:extLst>
          </p:cNvPr>
          <p:cNvSpPr>
            <a:spLocks noGrp="1" noChangeArrowheads="1"/>
          </p:cNvSpPr>
          <p:nvPr>
            <p:ph sz="half" idx="2"/>
          </p:nvPr>
        </p:nvSpPr>
        <p:spPr>
          <a:xfrm>
            <a:off x="6197599" y="1825625"/>
            <a:ext cx="5372359" cy="3809862"/>
          </a:xfrm>
          <a:prstGeom prst="rect">
            <a:avLst/>
          </a:prstGeom>
        </p:spPr>
        <p:txBody>
          <a:bodyPr>
            <a:normAutofit/>
          </a:bodyPr>
          <a:lstStyle/>
          <a:p>
            <a:pPr marL="0" indent="0" eaLnBrk="1" hangingPunct="1">
              <a:buNone/>
              <a:defRPr/>
            </a:pPr>
            <a:r>
              <a:rPr lang="en-GB" altLang="en-US" b="1" dirty="0">
                <a:solidFill>
                  <a:schemeClr val="accent5">
                    <a:lumMod val="75000"/>
                  </a:schemeClr>
                </a:solidFill>
              </a:rPr>
              <a:t>Seminar Presentation</a:t>
            </a:r>
            <a:r>
              <a:rPr lang="en-GB" altLang="en-US" dirty="0">
                <a:solidFill>
                  <a:schemeClr val="accent5">
                    <a:lumMod val="75000"/>
                  </a:schemeClr>
                </a:solidFill>
              </a:rPr>
              <a:t> – </a:t>
            </a:r>
            <a:r>
              <a:rPr lang="en-GB" altLang="en-US" sz="2800" b="1" dirty="0">
                <a:solidFill>
                  <a:schemeClr val="accent5">
                    <a:lumMod val="75000"/>
                  </a:schemeClr>
                </a:solidFill>
              </a:rPr>
              <a:t>10 minutes</a:t>
            </a:r>
            <a:endParaRPr lang="en-GB" altLang="en-US" dirty="0">
              <a:solidFill>
                <a:schemeClr val="accent5">
                  <a:lumMod val="75000"/>
                </a:schemeClr>
              </a:solidFill>
            </a:endParaRPr>
          </a:p>
          <a:p>
            <a:pPr marL="0" indent="0" eaLnBrk="1" hangingPunct="1">
              <a:buNone/>
              <a:defRPr/>
            </a:pPr>
            <a:r>
              <a:rPr lang="en-GB" altLang="en-US" sz="1800" dirty="0">
                <a:solidFill>
                  <a:schemeClr val="accent5">
                    <a:lumMod val="75000"/>
                  </a:schemeClr>
                </a:solidFill>
              </a:rPr>
              <a:t>Prepare a seminar which focuses on a decade of your choice, and illustrate how the events in that decade impacted upon young people, their lives, their communities, on policy development, and on Youth Work practice.  Discuss any similarities between the decade of your choice and life today for young people in their communities.</a:t>
            </a:r>
          </a:p>
        </p:txBody>
      </p:sp>
      <p:sp>
        <p:nvSpPr>
          <p:cNvPr id="2" name="Rectangle 3">
            <a:extLst>
              <a:ext uri="{FF2B5EF4-FFF2-40B4-BE49-F238E27FC236}">
                <a16:creationId xmlns:a16="http://schemas.microsoft.com/office/drawing/2014/main" id="{0DBB6832-8A67-7340-2E39-BB9618D046A0}"/>
              </a:ext>
            </a:extLst>
          </p:cNvPr>
          <p:cNvSpPr txBox="1">
            <a:spLocks noChangeArrowheads="1"/>
          </p:cNvSpPr>
          <p:nvPr/>
        </p:nvSpPr>
        <p:spPr>
          <a:xfrm>
            <a:off x="683208" y="1825625"/>
            <a:ext cx="5156200" cy="380986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altLang="en-US" b="1" dirty="0"/>
              <a:t>Cyflwyniad Seminar </a:t>
            </a:r>
            <a:r>
              <a:rPr lang="en-GB" altLang="en-US" dirty="0"/>
              <a:t>– </a:t>
            </a:r>
            <a:r>
              <a:rPr lang="en-GB" altLang="en-US" b="1" dirty="0"/>
              <a:t>10 </a:t>
            </a:r>
            <a:r>
              <a:rPr lang="en-GB" altLang="en-US" b="1" dirty="0" err="1"/>
              <a:t>munud</a:t>
            </a:r>
            <a:endParaRPr lang="en-GB" altLang="en-US" dirty="0"/>
          </a:p>
          <a:p>
            <a:pPr marL="0" indent="0">
              <a:buNone/>
              <a:defRPr/>
            </a:pPr>
            <a:r>
              <a:rPr lang="en-GB" altLang="en-US" sz="1800" dirty="0" err="1"/>
              <a:t>Paratowch</a:t>
            </a:r>
            <a:r>
              <a:rPr lang="en-GB" altLang="en-US" sz="1800" dirty="0"/>
              <a:t> seminar </a:t>
            </a:r>
            <a:r>
              <a:rPr lang="en-GB" altLang="en-US" sz="1800" dirty="0" err="1"/>
              <a:t>sy'n</a:t>
            </a:r>
            <a:r>
              <a:rPr lang="en-GB" altLang="en-US" sz="1800" dirty="0"/>
              <a:t> </a:t>
            </a:r>
            <a:r>
              <a:rPr lang="en-GB" altLang="en-US" sz="1800" dirty="0" err="1"/>
              <a:t>canolbwyntio</a:t>
            </a:r>
            <a:r>
              <a:rPr lang="en-GB" altLang="en-US" sz="1800" dirty="0"/>
              <a:t> </a:t>
            </a:r>
            <a:r>
              <a:rPr lang="en-GB" altLang="en-US" sz="1800" dirty="0" err="1"/>
              <a:t>ar</a:t>
            </a:r>
            <a:r>
              <a:rPr lang="en-GB" altLang="en-US" sz="1800" dirty="0"/>
              <a:t> </a:t>
            </a:r>
            <a:r>
              <a:rPr lang="en-GB" altLang="en-US" sz="1800" dirty="0" err="1"/>
              <a:t>ddegawd</a:t>
            </a:r>
            <a:r>
              <a:rPr lang="en-GB" altLang="en-US" sz="1800" dirty="0"/>
              <a:t> </a:t>
            </a:r>
            <a:r>
              <a:rPr lang="en-GB" altLang="en-US" sz="1800" dirty="0" err="1"/>
              <a:t>o'ch</a:t>
            </a:r>
            <a:r>
              <a:rPr lang="en-GB" altLang="en-US" sz="1800" dirty="0"/>
              <a:t> </a:t>
            </a:r>
            <a:r>
              <a:rPr lang="en-GB" altLang="en-US" sz="1800" dirty="0" err="1"/>
              <a:t>dewis</a:t>
            </a:r>
            <a:r>
              <a:rPr lang="en-GB" altLang="en-US" sz="1800" dirty="0"/>
              <a:t>, a </a:t>
            </a:r>
            <a:r>
              <a:rPr lang="en-GB" altLang="en-US" sz="1800" dirty="0" err="1"/>
              <a:t>dangoswch</a:t>
            </a:r>
            <a:r>
              <a:rPr lang="en-GB" altLang="en-US" sz="1800" dirty="0"/>
              <a:t> </a:t>
            </a:r>
            <a:r>
              <a:rPr lang="en-GB" altLang="en-US" sz="1800" dirty="0" err="1"/>
              <a:t>sut</a:t>
            </a:r>
            <a:r>
              <a:rPr lang="en-GB" altLang="en-US" sz="1800" dirty="0"/>
              <a:t> yr </a:t>
            </a:r>
            <a:r>
              <a:rPr lang="en-GB" altLang="en-US" sz="1800" dirty="0" err="1"/>
              <a:t>effeithiodd</a:t>
            </a:r>
            <a:r>
              <a:rPr lang="en-GB" altLang="en-US" sz="1800" dirty="0"/>
              <a:t> </a:t>
            </a:r>
            <a:r>
              <a:rPr lang="en-GB" altLang="en-US" sz="1800" dirty="0" err="1"/>
              <a:t>digwyddiadau'r</a:t>
            </a:r>
            <a:r>
              <a:rPr lang="en-GB" altLang="en-US" sz="1800" dirty="0"/>
              <a:t> </a:t>
            </a:r>
            <a:r>
              <a:rPr lang="en-GB" altLang="en-US" sz="1800" dirty="0" err="1"/>
              <a:t>degawd</a:t>
            </a:r>
            <a:r>
              <a:rPr lang="en-GB" altLang="en-US" sz="1800" dirty="0"/>
              <a:t> </a:t>
            </a:r>
            <a:r>
              <a:rPr lang="en-GB" altLang="en-US" sz="1800" dirty="0" err="1"/>
              <a:t>hwnnw</a:t>
            </a:r>
            <a:r>
              <a:rPr lang="en-GB" altLang="en-US" sz="1800" dirty="0"/>
              <a:t> </a:t>
            </a:r>
            <a:r>
              <a:rPr lang="en-GB" altLang="en-US" sz="1800" dirty="0" err="1"/>
              <a:t>ar</a:t>
            </a:r>
            <a:r>
              <a:rPr lang="en-GB" altLang="en-US" sz="1800" dirty="0"/>
              <a:t> </a:t>
            </a:r>
            <a:r>
              <a:rPr lang="en-GB" altLang="en-US" sz="1800" dirty="0" err="1"/>
              <a:t>bobl</a:t>
            </a:r>
            <a:r>
              <a:rPr lang="en-GB" altLang="en-US" sz="1800" dirty="0"/>
              <a:t> </a:t>
            </a:r>
            <a:r>
              <a:rPr lang="en-GB" altLang="en-US" sz="1800" dirty="0" err="1"/>
              <a:t>ifanc</a:t>
            </a:r>
            <a:r>
              <a:rPr lang="en-GB" altLang="en-US" sz="1800" dirty="0"/>
              <a:t>, </a:t>
            </a:r>
            <a:r>
              <a:rPr lang="en-GB" altLang="en-US" sz="1800" dirty="0" err="1"/>
              <a:t>eu</a:t>
            </a:r>
            <a:r>
              <a:rPr lang="en-GB" altLang="en-US" sz="1800" dirty="0"/>
              <a:t> </a:t>
            </a:r>
            <a:r>
              <a:rPr lang="en-GB" altLang="en-US" sz="1800" dirty="0" err="1"/>
              <a:t>bywydau</a:t>
            </a:r>
            <a:r>
              <a:rPr lang="en-GB" altLang="en-US" sz="1800" dirty="0"/>
              <a:t>, </a:t>
            </a:r>
            <a:r>
              <a:rPr lang="en-GB" altLang="en-US" sz="1800" dirty="0" err="1"/>
              <a:t>eu</a:t>
            </a:r>
            <a:r>
              <a:rPr lang="en-GB" altLang="en-US" sz="1800" dirty="0"/>
              <a:t> </a:t>
            </a:r>
            <a:r>
              <a:rPr lang="en-GB" altLang="en-US" sz="1800" dirty="0" err="1"/>
              <a:t>cymunedau</a:t>
            </a:r>
            <a:r>
              <a:rPr lang="en-GB" altLang="en-US" sz="1800" dirty="0"/>
              <a:t>, </a:t>
            </a:r>
            <a:r>
              <a:rPr lang="en-GB" altLang="en-US" sz="1800" dirty="0" err="1"/>
              <a:t>ar</a:t>
            </a:r>
            <a:r>
              <a:rPr lang="en-GB" altLang="en-US" sz="1800" dirty="0"/>
              <a:t> </a:t>
            </a:r>
            <a:r>
              <a:rPr lang="en-GB" altLang="en-US" sz="1800" dirty="0" err="1"/>
              <a:t>ddatblygu</a:t>
            </a:r>
            <a:r>
              <a:rPr lang="en-GB" altLang="en-US" sz="1800" dirty="0"/>
              <a:t> </a:t>
            </a:r>
            <a:r>
              <a:rPr lang="en-GB" altLang="en-US" sz="1800" dirty="0" err="1"/>
              <a:t>polisi</a:t>
            </a:r>
            <a:r>
              <a:rPr lang="en-GB" altLang="en-US" sz="1800" dirty="0"/>
              <a:t>, ac </a:t>
            </a:r>
            <a:r>
              <a:rPr lang="en-GB" altLang="en-US" sz="1800" dirty="0" err="1"/>
              <a:t>ar</a:t>
            </a:r>
            <a:r>
              <a:rPr lang="en-GB" altLang="en-US" sz="1800" dirty="0"/>
              <a:t> </a:t>
            </a:r>
            <a:r>
              <a:rPr lang="en-GB" altLang="en-US" sz="1800" dirty="0" err="1"/>
              <a:t>ymarfer</a:t>
            </a:r>
            <a:r>
              <a:rPr lang="en-GB" altLang="en-US" sz="1800" dirty="0"/>
              <a:t> Gwaith Ieuenctid. </a:t>
            </a:r>
            <a:r>
              <a:rPr lang="en-GB" altLang="en-US" sz="1800" dirty="0" err="1"/>
              <a:t>Trafodwch</a:t>
            </a:r>
            <a:r>
              <a:rPr lang="en-GB" altLang="en-US" sz="1800" dirty="0"/>
              <a:t> </a:t>
            </a:r>
            <a:r>
              <a:rPr lang="en-GB" altLang="en-US" sz="1800" dirty="0" err="1"/>
              <a:t>unrhyw</a:t>
            </a:r>
            <a:r>
              <a:rPr lang="en-GB" altLang="en-US" sz="1800" dirty="0"/>
              <a:t> </a:t>
            </a:r>
            <a:r>
              <a:rPr lang="en-GB" altLang="en-US" sz="1800" dirty="0" err="1"/>
              <a:t>debygrwydd</a:t>
            </a:r>
            <a:r>
              <a:rPr lang="en-GB" altLang="en-US" sz="1800" dirty="0"/>
              <a:t> </a:t>
            </a:r>
            <a:r>
              <a:rPr lang="en-GB" altLang="en-US" sz="1800" dirty="0" err="1"/>
              <a:t>rhwng</a:t>
            </a:r>
            <a:r>
              <a:rPr lang="en-GB" altLang="en-US" sz="1800" dirty="0"/>
              <a:t> y </a:t>
            </a:r>
            <a:r>
              <a:rPr lang="en-GB" altLang="en-US" sz="1800" dirty="0" err="1"/>
              <a:t>degawd</a:t>
            </a:r>
            <a:r>
              <a:rPr lang="en-GB" altLang="en-US" sz="1800" dirty="0"/>
              <a:t> </a:t>
            </a:r>
            <a:r>
              <a:rPr lang="en-GB" altLang="en-US" sz="1800" dirty="0" err="1"/>
              <a:t>o'ch</a:t>
            </a:r>
            <a:r>
              <a:rPr lang="en-GB" altLang="en-US" sz="1800" dirty="0"/>
              <a:t> </a:t>
            </a:r>
            <a:r>
              <a:rPr lang="en-GB" altLang="en-US" sz="1800" dirty="0" err="1"/>
              <a:t>dewis</a:t>
            </a:r>
            <a:r>
              <a:rPr lang="en-GB" altLang="en-US" sz="1800" dirty="0"/>
              <a:t> chi a </a:t>
            </a:r>
            <a:r>
              <a:rPr lang="en-GB" altLang="en-US" sz="1800" dirty="0" err="1"/>
              <a:t>bywyd</a:t>
            </a:r>
            <a:r>
              <a:rPr lang="en-GB" altLang="en-US" sz="1800" dirty="0"/>
              <a:t> </a:t>
            </a:r>
            <a:r>
              <a:rPr lang="en-GB" altLang="en-US" sz="1800" dirty="0" err="1"/>
              <a:t>heddiw</a:t>
            </a:r>
            <a:r>
              <a:rPr lang="en-GB" altLang="en-US" sz="1800" dirty="0"/>
              <a:t> </a:t>
            </a:r>
            <a:r>
              <a:rPr lang="en-GB" altLang="en-US" sz="1800" dirty="0" err="1"/>
              <a:t>i</a:t>
            </a:r>
            <a:r>
              <a:rPr lang="en-GB" altLang="en-US" sz="1800" dirty="0"/>
              <a:t> </a:t>
            </a:r>
            <a:r>
              <a:rPr lang="en-GB" altLang="en-US" sz="1800" dirty="0" err="1"/>
              <a:t>bobl</a:t>
            </a:r>
            <a:r>
              <a:rPr lang="en-GB" altLang="en-US" sz="1800" dirty="0"/>
              <a:t> </a:t>
            </a:r>
            <a:r>
              <a:rPr lang="en-GB" altLang="en-US" sz="1800" dirty="0" err="1"/>
              <a:t>ifanc</a:t>
            </a:r>
            <a:r>
              <a:rPr lang="en-GB" altLang="en-US" sz="1800" dirty="0"/>
              <a:t> </a:t>
            </a:r>
            <a:r>
              <a:rPr lang="en-GB" altLang="en-US" sz="1800" dirty="0" err="1"/>
              <a:t>yn</a:t>
            </a:r>
            <a:r>
              <a:rPr lang="en-GB" altLang="en-US" sz="1800" dirty="0"/>
              <a:t> </a:t>
            </a:r>
            <a:r>
              <a:rPr lang="en-GB" altLang="en-US" sz="1800" dirty="0" err="1"/>
              <a:t>eu</a:t>
            </a:r>
            <a:r>
              <a:rPr lang="en-GB" altLang="en-US" sz="1800" dirty="0"/>
              <a:t> </a:t>
            </a:r>
            <a:r>
              <a:rPr lang="en-GB" altLang="en-US" sz="1800" dirty="0" err="1"/>
              <a:t>cymunedau</a:t>
            </a:r>
            <a:r>
              <a:rPr lang="en-GB" altLang="en-US" sz="1800" dirty="0"/>
              <a:t>.</a:t>
            </a:r>
          </a:p>
        </p:txBody>
      </p:sp>
    </p:spTree>
    <p:extLst>
      <p:ext uri="{BB962C8B-B14F-4D97-AF65-F5344CB8AC3E}">
        <p14:creationId xmlns:p14="http://schemas.microsoft.com/office/powerpoint/2010/main" val="2026544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9D0B5D5-2CEF-6393-381C-65547F8BBB2D}"/>
              </a:ext>
            </a:extLst>
          </p:cNvPr>
          <p:cNvSpPr>
            <a:spLocks noGrp="1" noChangeArrowheads="1"/>
          </p:cNvSpPr>
          <p:nvPr>
            <p:ph type="title"/>
          </p:nvPr>
        </p:nvSpPr>
        <p:spPr/>
        <p:txBody>
          <a:bodyPr/>
          <a:lstStyle/>
          <a:p>
            <a:pPr eaLnBrk="1" hangingPunct="1"/>
            <a:r>
              <a:rPr lang="en-GB" altLang="en-US" b="1" dirty="0" err="1"/>
              <a:t>Tasg</a:t>
            </a:r>
            <a:r>
              <a:rPr lang="en-GB" altLang="en-US" b="1" dirty="0"/>
              <a:t> Grŵp Bach 1</a:t>
            </a:r>
            <a:br>
              <a:rPr lang="en-GB" altLang="en-US" b="1" dirty="0"/>
            </a:br>
            <a:r>
              <a:rPr lang="en-GB" altLang="en-US" b="1" dirty="0">
                <a:solidFill>
                  <a:schemeClr val="accent5">
                    <a:lumMod val="75000"/>
                  </a:schemeClr>
                </a:solidFill>
              </a:rPr>
              <a:t>Small Group Task 1</a:t>
            </a:r>
          </a:p>
        </p:txBody>
      </p:sp>
      <p:sp>
        <p:nvSpPr>
          <p:cNvPr id="13315" name="Rectangle 3">
            <a:extLst>
              <a:ext uri="{FF2B5EF4-FFF2-40B4-BE49-F238E27FC236}">
                <a16:creationId xmlns:a16="http://schemas.microsoft.com/office/drawing/2014/main" id="{44A8642C-88E0-090D-253F-7588921F68BE}"/>
              </a:ext>
            </a:extLst>
          </p:cNvPr>
          <p:cNvSpPr>
            <a:spLocks noGrp="1" noChangeArrowheads="1"/>
          </p:cNvSpPr>
          <p:nvPr>
            <p:ph sz="half" idx="1"/>
          </p:nvPr>
        </p:nvSpPr>
        <p:spPr/>
        <p:txBody>
          <a:bodyPr/>
          <a:lstStyle/>
          <a:p>
            <a:pPr eaLnBrk="1" hangingPunct="1"/>
            <a:r>
              <a:rPr lang="en-GB" altLang="en-US" dirty="0"/>
              <a:t>Y </a:t>
            </a:r>
            <a:r>
              <a:rPr lang="en-GB" altLang="en-US" dirty="0" err="1"/>
              <a:t>Gweithiwr</a:t>
            </a:r>
            <a:r>
              <a:rPr lang="en-GB" altLang="en-US" dirty="0"/>
              <a:t> Ieuenctid…</a:t>
            </a:r>
          </a:p>
        </p:txBody>
      </p:sp>
      <p:sp>
        <p:nvSpPr>
          <p:cNvPr id="2" name="Content Placeholder 1">
            <a:extLst>
              <a:ext uri="{FF2B5EF4-FFF2-40B4-BE49-F238E27FC236}">
                <a16:creationId xmlns:a16="http://schemas.microsoft.com/office/drawing/2014/main" id="{A14FFEF7-D477-0655-4A4F-F2D2F79E60DE}"/>
              </a:ext>
            </a:extLst>
          </p:cNvPr>
          <p:cNvSpPr>
            <a:spLocks noGrp="1"/>
          </p:cNvSpPr>
          <p:nvPr>
            <p:ph sz="half" idx="2"/>
          </p:nvPr>
        </p:nvSpPr>
        <p:spPr/>
        <p:txBody>
          <a:bodyPr/>
          <a:lstStyle/>
          <a:p>
            <a:r>
              <a:rPr lang="en-GB" altLang="en-US" dirty="0">
                <a:solidFill>
                  <a:schemeClr val="accent5">
                    <a:lumMod val="75000"/>
                  </a:schemeClr>
                </a:solidFill>
              </a:rPr>
              <a:t>The Youth Worker…</a:t>
            </a:r>
          </a:p>
          <a:p>
            <a:endParaRPr lang="en-GB" dirty="0"/>
          </a:p>
        </p:txBody>
      </p:sp>
      <p:pic>
        <p:nvPicPr>
          <p:cNvPr id="13316" name="Picture 1">
            <a:extLst>
              <a:ext uri="{FF2B5EF4-FFF2-40B4-BE49-F238E27FC236}">
                <a16:creationId xmlns:a16="http://schemas.microsoft.com/office/drawing/2014/main" id="{63E0876B-DBDA-8529-9536-4BCE24ECAEC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77882" y="2408109"/>
            <a:ext cx="1805885" cy="3291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0CEAE3F-58F6-1C79-815A-5AFF0176D51C}"/>
              </a:ext>
            </a:extLst>
          </p:cNvPr>
          <p:cNvSpPr>
            <a:spLocks noGrp="1" noChangeArrowheads="1"/>
          </p:cNvSpPr>
          <p:nvPr>
            <p:ph type="title"/>
          </p:nvPr>
        </p:nvSpPr>
        <p:spPr/>
        <p:txBody>
          <a:bodyPr/>
          <a:lstStyle/>
          <a:p>
            <a:pPr eaLnBrk="1" hangingPunct="1"/>
            <a:r>
              <a:rPr lang="en-GB" altLang="en-US" b="1" dirty="0" err="1"/>
              <a:t>Tasg</a:t>
            </a:r>
            <a:r>
              <a:rPr lang="en-GB" altLang="en-US" b="1" dirty="0"/>
              <a:t> Grŵp Bach 2</a:t>
            </a:r>
            <a:br>
              <a:rPr lang="en-GB" altLang="en-US" b="1" dirty="0"/>
            </a:br>
            <a:r>
              <a:rPr lang="en-GB" altLang="en-US" b="1" dirty="0">
                <a:solidFill>
                  <a:schemeClr val="accent5">
                    <a:lumMod val="75000"/>
                  </a:schemeClr>
                </a:solidFill>
              </a:rPr>
              <a:t>Small Group Task 2</a:t>
            </a:r>
          </a:p>
        </p:txBody>
      </p:sp>
      <p:sp>
        <p:nvSpPr>
          <p:cNvPr id="13315" name="Rectangle 3">
            <a:extLst>
              <a:ext uri="{FF2B5EF4-FFF2-40B4-BE49-F238E27FC236}">
                <a16:creationId xmlns:a16="http://schemas.microsoft.com/office/drawing/2014/main" id="{D27979AF-E74E-2EA8-3348-B672147CADDB}"/>
              </a:ext>
            </a:extLst>
          </p:cNvPr>
          <p:cNvSpPr>
            <a:spLocks noGrp="1" noChangeArrowheads="1"/>
          </p:cNvSpPr>
          <p:nvPr>
            <p:ph sz="half" idx="1"/>
          </p:nvPr>
        </p:nvSpPr>
        <p:spPr>
          <a:xfrm>
            <a:off x="838200" y="2024678"/>
            <a:ext cx="5156200" cy="3809862"/>
          </a:xfrm>
        </p:spPr>
        <p:txBody>
          <a:bodyPr/>
          <a:lstStyle/>
          <a:p>
            <a:pPr>
              <a:defRPr/>
            </a:pPr>
            <a:r>
              <a:rPr lang="en-GB" altLang="en-US" dirty="0"/>
              <a:t>Beth </a:t>
            </a:r>
            <a:r>
              <a:rPr lang="en-GB" altLang="en-US" dirty="0" err="1"/>
              <a:t>yw</a:t>
            </a:r>
            <a:r>
              <a:rPr lang="en-GB" altLang="en-US" dirty="0"/>
              <a:t> Gwaith Ieuenctid?</a:t>
            </a:r>
          </a:p>
          <a:p>
            <a:pPr>
              <a:defRPr/>
            </a:pPr>
            <a:r>
              <a:rPr lang="en-GB" altLang="en-US" dirty="0"/>
              <a:t>Beth </a:t>
            </a:r>
            <a:r>
              <a:rPr lang="en-GB" altLang="en-US" dirty="0" err="1"/>
              <a:t>yw</a:t>
            </a:r>
            <a:r>
              <a:rPr lang="en-GB" altLang="en-US" dirty="0"/>
              <a:t> </a:t>
            </a:r>
            <a:r>
              <a:rPr lang="en-GB" altLang="en-US" dirty="0" err="1"/>
              <a:t>ei</a:t>
            </a:r>
            <a:r>
              <a:rPr lang="en-GB" altLang="en-US" dirty="0"/>
              <a:t> </a:t>
            </a:r>
            <a:r>
              <a:rPr lang="en-GB" altLang="en-US" dirty="0" err="1"/>
              <a:t>bwrpas</a:t>
            </a:r>
            <a:r>
              <a:rPr lang="en-GB" altLang="en-US" dirty="0"/>
              <a:t>?</a:t>
            </a:r>
          </a:p>
        </p:txBody>
      </p:sp>
      <p:sp>
        <p:nvSpPr>
          <p:cNvPr id="2" name="Content Placeholder 1">
            <a:extLst>
              <a:ext uri="{FF2B5EF4-FFF2-40B4-BE49-F238E27FC236}">
                <a16:creationId xmlns:a16="http://schemas.microsoft.com/office/drawing/2014/main" id="{FE5AE404-4CE8-7016-75DA-CD62333E816F}"/>
              </a:ext>
            </a:extLst>
          </p:cNvPr>
          <p:cNvSpPr>
            <a:spLocks noGrp="1"/>
          </p:cNvSpPr>
          <p:nvPr>
            <p:ph sz="half" idx="2"/>
          </p:nvPr>
        </p:nvSpPr>
        <p:spPr>
          <a:xfrm>
            <a:off x="6197602" y="2024678"/>
            <a:ext cx="5156200" cy="3809862"/>
          </a:xfrm>
        </p:spPr>
        <p:txBody>
          <a:bodyPr/>
          <a:lstStyle/>
          <a:p>
            <a:pPr>
              <a:defRPr/>
            </a:pPr>
            <a:r>
              <a:rPr lang="en-GB" altLang="en-US" dirty="0">
                <a:solidFill>
                  <a:schemeClr val="accent5">
                    <a:lumMod val="75000"/>
                  </a:schemeClr>
                </a:solidFill>
              </a:rPr>
              <a:t>What is youth work?</a:t>
            </a:r>
          </a:p>
          <a:p>
            <a:pPr>
              <a:defRPr/>
            </a:pPr>
            <a:r>
              <a:rPr lang="en-GB" altLang="en-US" dirty="0">
                <a:solidFill>
                  <a:schemeClr val="accent5">
                    <a:lumMod val="75000"/>
                  </a:schemeClr>
                </a:solidFill>
              </a:rPr>
              <a:t>What is its purpose?</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4A356-85AA-AD24-ED36-45F6A437C553}"/>
              </a:ext>
            </a:extLst>
          </p:cNvPr>
          <p:cNvSpPr>
            <a:spLocks noGrp="1"/>
          </p:cNvSpPr>
          <p:nvPr>
            <p:ph type="title"/>
          </p:nvPr>
        </p:nvSpPr>
        <p:spPr/>
        <p:txBody>
          <a:bodyPr/>
          <a:lstStyle/>
          <a:p>
            <a:endParaRPr lang="en-GB"/>
          </a:p>
        </p:txBody>
      </p:sp>
      <p:sp>
        <p:nvSpPr>
          <p:cNvPr id="15363" name="Rectangle 3">
            <a:extLst>
              <a:ext uri="{FF2B5EF4-FFF2-40B4-BE49-F238E27FC236}">
                <a16:creationId xmlns:a16="http://schemas.microsoft.com/office/drawing/2014/main" id="{45C2CCEB-8CE9-8536-0D58-DE7DAF5D940E}"/>
              </a:ext>
            </a:extLst>
          </p:cNvPr>
          <p:cNvSpPr>
            <a:spLocks noGrp="1" noChangeArrowheads="1"/>
          </p:cNvSpPr>
          <p:nvPr>
            <p:ph sz="half" idx="1"/>
          </p:nvPr>
        </p:nvSpPr>
        <p:spPr/>
        <p:txBody>
          <a:bodyPr>
            <a:normAutofit/>
          </a:bodyPr>
          <a:lstStyle/>
          <a:p>
            <a:pPr>
              <a:lnSpc>
                <a:spcPct val="80000"/>
              </a:lnSpc>
            </a:pPr>
            <a:r>
              <a:rPr lang="en-GB" altLang="en-US" sz="2400" dirty="0" err="1"/>
              <a:t>Ers</a:t>
            </a:r>
            <a:r>
              <a:rPr lang="en-GB" altLang="en-US" sz="2400" dirty="0"/>
              <a:t> </a:t>
            </a:r>
            <a:r>
              <a:rPr lang="en-GB" altLang="en-US" sz="2400" dirty="0" err="1"/>
              <a:t>blynyddoedd</a:t>
            </a:r>
            <a:r>
              <a:rPr lang="en-GB" altLang="en-US" sz="2400" dirty="0"/>
              <a:t> </a:t>
            </a:r>
            <a:r>
              <a:rPr lang="en-GB" altLang="en-US" sz="2400" dirty="0" err="1"/>
              <a:t>lawer</a:t>
            </a:r>
            <a:r>
              <a:rPr lang="en-GB" altLang="en-US" sz="2400" dirty="0"/>
              <a:t> </a:t>
            </a:r>
            <a:r>
              <a:rPr lang="en-GB" altLang="en-US" sz="2400" dirty="0" err="1"/>
              <a:t>iawn</a:t>
            </a:r>
            <a:r>
              <a:rPr lang="en-GB" altLang="en-US" sz="2400" dirty="0"/>
              <a:t>, </a:t>
            </a:r>
            <a:r>
              <a:rPr lang="en-GB" altLang="en-US" sz="2400" dirty="0" err="1"/>
              <a:t>mae</a:t>
            </a:r>
            <a:r>
              <a:rPr lang="en-GB" altLang="en-US" sz="2400" dirty="0"/>
              <a:t> </a:t>
            </a:r>
            <a:r>
              <a:rPr lang="en-GB" altLang="en-US" sz="2400" dirty="0" err="1"/>
              <a:t>dynion</a:t>
            </a:r>
            <a:r>
              <a:rPr lang="en-GB" altLang="en-US" sz="2400" dirty="0"/>
              <a:t> a </a:t>
            </a:r>
            <a:r>
              <a:rPr lang="en-GB" altLang="en-US" sz="2400" dirty="0" err="1"/>
              <a:t>menywod</a:t>
            </a:r>
            <a:r>
              <a:rPr lang="en-GB" altLang="en-US" sz="2400" dirty="0"/>
              <a:t> </a:t>
            </a:r>
            <a:r>
              <a:rPr lang="en-GB" altLang="en-US" sz="2400" dirty="0" err="1"/>
              <a:t>yn</a:t>
            </a:r>
            <a:r>
              <a:rPr lang="en-GB" altLang="en-US" sz="2400" dirty="0"/>
              <a:t> </a:t>
            </a:r>
            <a:r>
              <a:rPr lang="en-GB" altLang="en-US" sz="2400" dirty="0" err="1"/>
              <a:t>eu</a:t>
            </a:r>
            <a:r>
              <a:rPr lang="en-GB" altLang="en-US" sz="2400" dirty="0"/>
              <a:t> </a:t>
            </a:r>
            <a:r>
              <a:rPr lang="en-GB" altLang="en-US" sz="2400" dirty="0" err="1"/>
              <a:t>holl</a:t>
            </a:r>
            <a:r>
              <a:rPr lang="en-GB" altLang="en-US" sz="2400" dirty="0"/>
              <a:t> </a:t>
            </a:r>
            <a:r>
              <a:rPr lang="en-GB" altLang="en-US" sz="2400" dirty="0" err="1"/>
              <a:t>amrywiaeth</a:t>
            </a:r>
            <a:r>
              <a:rPr lang="en-GB" altLang="en-US" sz="2400" dirty="0"/>
              <a:t> </a:t>
            </a:r>
            <a:r>
              <a:rPr lang="en-GB" altLang="en-US" sz="2400" dirty="0" err="1"/>
              <a:t>wedi</a:t>
            </a:r>
            <a:r>
              <a:rPr lang="en-GB" altLang="en-US" sz="2400" dirty="0"/>
              <a:t> bod </a:t>
            </a:r>
            <a:r>
              <a:rPr lang="en-GB" altLang="en-US" sz="2400" dirty="0" err="1"/>
              <a:t>yn</a:t>
            </a:r>
            <a:r>
              <a:rPr lang="en-GB" altLang="en-US" sz="2400" dirty="0"/>
              <a:t> </a:t>
            </a:r>
            <a:r>
              <a:rPr lang="en-GB" altLang="en-US" sz="2400" dirty="0" err="1"/>
              <a:t>cefnogi</a:t>
            </a:r>
            <a:r>
              <a:rPr lang="en-GB" altLang="en-US" sz="2400" dirty="0"/>
              <a:t> ac </a:t>
            </a:r>
            <a:r>
              <a:rPr lang="en-GB" altLang="en-US" sz="2400" dirty="0" err="1"/>
              <a:t>yn</a:t>
            </a:r>
            <a:r>
              <a:rPr lang="en-GB" altLang="en-US" sz="2400" dirty="0"/>
              <a:t> </a:t>
            </a:r>
            <a:r>
              <a:rPr lang="en-GB" altLang="en-US" sz="2400" dirty="0" err="1"/>
              <a:t>arwain</a:t>
            </a:r>
            <a:r>
              <a:rPr lang="en-GB" altLang="en-US" sz="2400" dirty="0"/>
              <a:t> </a:t>
            </a:r>
            <a:r>
              <a:rPr lang="en-GB" altLang="en-US" sz="2400" dirty="0" err="1"/>
              <a:t>pobl</a:t>
            </a:r>
            <a:r>
              <a:rPr lang="en-GB" altLang="en-US" sz="2400" dirty="0"/>
              <a:t> </a:t>
            </a:r>
            <a:r>
              <a:rPr lang="en-GB" altLang="en-US" sz="2400" dirty="0" err="1"/>
              <a:t>ifanc</a:t>
            </a:r>
            <a:r>
              <a:rPr lang="en-GB" altLang="en-US" sz="2400" dirty="0"/>
              <a:t> </a:t>
            </a:r>
            <a:r>
              <a:rPr lang="en-GB" altLang="en-US" sz="2400" dirty="0" err="1"/>
              <a:t>wrth</a:t>
            </a:r>
            <a:r>
              <a:rPr lang="en-GB" altLang="en-US" sz="2400" dirty="0"/>
              <a:t> </a:t>
            </a:r>
            <a:r>
              <a:rPr lang="en-GB" altLang="en-US" sz="2400" dirty="0" err="1"/>
              <a:t>iddynt</a:t>
            </a:r>
            <a:r>
              <a:rPr lang="en-GB" altLang="en-US" sz="2400" dirty="0"/>
              <a:t> </a:t>
            </a:r>
            <a:r>
              <a:rPr lang="en-GB" altLang="en-US" sz="2400" dirty="0" err="1"/>
              <a:t>drosglwyddo</a:t>
            </a:r>
            <a:r>
              <a:rPr lang="en-GB" altLang="en-US" sz="2400" dirty="0"/>
              <a:t> o </a:t>
            </a:r>
            <a:r>
              <a:rPr lang="en-GB" altLang="en-US" sz="2400" dirty="0" err="1"/>
              <a:t>ddibyniaeth</a:t>
            </a:r>
            <a:r>
              <a:rPr lang="en-GB" altLang="en-US" sz="2400" dirty="0"/>
              <a:t> </a:t>
            </a:r>
            <a:r>
              <a:rPr lang="en-GB" altLang="en-US" sz="2400" dirty="0" err="1"/>
              <a:t>i</a:t>
            </a:r>
            <a:r>
              <a:rPr lang="en-GB" altLang="en-US" sz="2400" dirty="0"/>
              <a:t> </a:t>
            </a:r>
            <a:r>
              <a:rPr lang="en-GB" altLang="en-US" sz="2400" dirty="0" err="1"/>
              <a:t>gyd-ddibyniaeth</a:t>
            </a:r>
            <a:r>
              <a:rPr lang="en-GB" altLang="en-US" sz="2400" dirty="0"/>
              <a:t>, </a:t>
            </a:r>
            <a:r>
              <a:rPr lang="en-GB" altLang="en-US" sz="2400" dirty="0" err="1"/>
              <a:t>trwy</a:t>
            </a:r>
            <a:r>
              <a:rPr lang="en-GB" altLang="en-US" sz="2400" dirty="0"/>
              <a:t> </a:t>
            </a:r>
            <a:r>
              <a:rPr lang="en-GB" altLang="en-US" sz="2400" dirty="0" err="1"/>
              <a:t>ffordd</a:t>
            </a:r>
            <a:r>
              <a:rPr lang="en-GB" altLang="en-US" sz="2400" dirty="0"/>
              <a:t> o </a:t>
            </a:r>
            <a:r>
              <a:rPr lang="en-GB" altLang="en-US" sz="2400" dirty="0" err="1"/>
              <a:t>weithio</a:t>
            </a:r>
            <a:r>
              <a:rPr lang="en-GB" altLang="en-US" sz="2400" dirty="0"/>
              <a:t> y </a:t>
            </a:r>
            <a:r>
              <a:rPr lang="en-GB" altLang="en-US" sz="2400" dirty="0" err="1"/>
              <a:t>cyfeirir</a:t>
            </a:r>
            <a:r>
              <a:rPr lang="en-GB" altLang="en-US" sz="2400" dirty="0"/>
              <a:t> </a:t>
            </a:r>
            <a:r>
              <a:rPr lang="en-GB" altLang="en-US" sz="2400" dirty="0" err="1"/>
              <a:t>ato</a:t>
            </a:r>
            <a:r>
              <a:rPr lang="en-GB" altLang="en-US" sz="2400" dirty="0"/>
              <a:t> </a:t>
            </a:r>
            <a:r>
              <a:rPr lang="en-GB" altLang="en-US" sz="2400" dirty="0" err="1"/>
              <a:t>fel</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a:t>
            </a:r>
          </a:p>
          <a:p>
            <a:pPr>
              <a:lnSpc>
                <a:spcPct val="80000"/>
              </a:lnSpc>
            </a:pPr>
            <a:r>
              <a:rPr lang="en-GB" altLang="en-US" sz="2400" dirty="0"/>
              <a:t>Gall </a:t>
            </a:r>
            <a:r>
              <a:rPr lang="en-GB" altLang="en-US" sz="2400" dirty="0" err="1"/>
              <a:t>diffinio’r</a:t>
            </a:r>
            <a:r>
              <a:rPr lang="en-GB" altLang="en-US" sz="2400" dirty="0"/>
              <a:t> math </a:t>
            </a:r>
            <a:r>
              <a:rPr lang="en-GB" altLang="en-US" sz="2400" dirty="0" err="1"/>
              <a:t>hwn</a:t>
            </a:r>
            <a:r>
              <a:rPr lang="en-GB" altLang="en-US" sz="2400" dirty="0"/>
              <a:t> o </a:t>
            </a:r>
            <a:r>
              <a:rPr lang="en-GB" altLang="en-US" sz="2400" dirty="0" err="1"/>
              <a:t>waith</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dipyn</a:t>
            </a:r>
            <a:r>
              <a:rPr lang="en-GB" altLang="en-US" sz="2400" dirty="0"/>
              <a:t> o her, a gall danio </a:t>
            </a:r>
            <a:r>
              <a:rPr lang="en-GB" altLang="en-US" sz="2400" dirty="0" err="1"/>
              <a:t>dadl</a:t>
            </a:r>
            <a:r>
              <a:rPr lang="en-GB" altLang="en-US" sz="2400" dirty="0"/>
              <a:t> </a:t>
            </a:r>
            <a:r>
              <a:rPr lang="en-GB" altLang="en-US" sz="2400" dirty="0" err="1"/>
              <a:t>ffyrnig</a:t>
            </a:r>
            <a:r>
              <a:rPr lang="en-GB" altLang="en-US" sz="2400" dirty="0"/>
              <a:t> (Davies 2010, t. 1).</a:t>
            </a:r>
          </a:p>
        </p:txBody>
      </p:sp>
      <p:sp>
        <p:nvSpPr>
          <p:cNvPr id="3" name="Content Placeholder 2">
            <a:extLst>
              <a:ext uri="{FF2B5EF4-FFF2-40B4-BE49-F238E27FC236}">
                <a16:creationId xmlns:a16="http://schemas.microsoft.com/office/drawing/2014/main" id="{4F072F48-40EA-2DDB-BB8A-27EA448F0E17}"/>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For very many years, men and women in all their diversity have been supporting and guiding young people as they make their transition from dependence to interdependence, through a way of working referred to as youth work.  </a:t>
            </a:r>
          </a:p>
          <a:p>
            <a:pPr>
              <a:lnSpc>
                <a:spcPct val="80000"/>
              </a:lnSpc>
            </a:pPr>
            <a:r>
              <a:rPr lang="en-GB" altLang="en-US" sz="2400" dirty="0">
                <a:solidFill>
                  <a:schemeClr val="accent5">
                    <a:lumMod val="75000"/>
                  </a:schemeClr>
                </a:solidFill>
              </a:rPr>
              <a:t>Defining this form of work can be somewhat challenging, and can ignite fierce debate (Davies 2010, p. 1).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2CD9-457D-E2F3-F2D5-F9C4811C9AAF}"/>
              </a:ext>
            </a:extLst>
          </p:cNvPr>
          <p:cNvSpPr>
            <a:spLocks noGrp="1"/>
          </p:cNvSpPr>
          <p:nvPr>
            <p:ph type="title"/>
          </p:nvPr>
        </p:nvSpPr>
        <p:spPr/>
        <p:txBody>
          <a:bodyPr/>
          <a:lstStyle/>
          <a:p>
            <a:endParaRPr lang="en-GB"/>
          </a:p>
        </p:txBody>
      </p:sp>
      <p:sp>
        <p:nvSpPr>
          <p:cNvPr id="17411" name="Rectangle 3">
            <a:extLst>
              <a:ext uri="{FF2B5EF4-FFF2-40B4-BE49-F238E27FC236}">
                <a16:creationId xmlns:a16="http://schemas.microsoft.com/office/drawing/2014/main" id="{AE40F957-1AB4-0CCD-BAFD-A933AB400C43}"/>
              </a:ext>
            </a:extLst>
          </p:cNvPr>
          <p:cNvSpPr>
            <a:spLocks noGrp="1" noChangeArrowheads="1"/>
          </p:cNvSpPr>
          <p:nvPr>
            <p:ph sz="half" idx="1"/>
          </p:nvPr>
        </p:nvSpPr>
        <p:spPr/>
        <p:txBody>
          <a:bodyPr>
            <a:normAutofit/>
          </a:bodyPr>
          <a:lstStyle/>
          <a:p>
            <a:pPr>
              <a:lnSpc>
                <a:spcPct val="80000"/>
              </a:lnSpc>
            </a:pPr>
            <a:r>
              <a:rPr lang="en-GB" altLang="en-US" sz="2400" dirty="0"/>
              <a:t>Mae </a:t>
            </a:r>
            <a:r>
              <a:rPr lang="en-GB" altLang="en-US" sz="2400" dirty="0" err="1"/>
              <a:t>hyn</a:t>
            </a:r>
            <a:r>
              <a:rPr lang="en-GB" altLang="en-US" sz="2400" dirty="0"/>
              <a:t> </a:t>
            </a:r>
            <a:r>
              <a:rPr lang="en-GB" altLang="en-US" sz="2400" dirty="0" err="1"/>
              <a:t>yn</a:t>
            </a:r>
            <a:r>
              <a:rPr lang="en-GB" altLang="en-US" sz="2400" dirty="0"/>
              <a:t> </a:t>
            </a:r>
            <a:r>
              <a:rPr lang="en-GB" altLang="en-US" sz="2400" dirty="0" err="1"/>
              <a:t>arbennig</a:t>
            </a:r>
            <a:r>
              <a:rPr lang="en-GB" altLang="en-US" sz="2400" dirty="0"/>
              <a:t> o </a:t>
            </a:r>
            <a:r>
              <a:rPr lang="en-GB" altLang="en-US" sz="2400" dirty="0" err="1"/>
              <a:t>wir</a:t>
            </a:r>
            <a:r>
              <a:rPr lang="en-GB" altLang="en-US" sz="2400" dirty="0"/>
              <a:t> am </a:t>
            </a:r>
            <a:r>
              <a:rPr lang="en-GB" altLang="en-US" sz="2400" dirty="0" err="1"/>
              <a:t>arfer</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 </a:t>
            </a:r>
            <a:r>
              <a:rPr lang="en-GB" altLang="en-US" sz="2400" dirty="0" err="1"/>
              <a:t>cyfoes</a:t>
            </a:r>
            <a:r>
              <a:rPr lang="en-GB" altLang="en-US" sz="2400" dirty="0"/>
              <a:t>. Yn </a:t>
            </a:r>
            <a:r>
              <a:rPr lang="en-GB" altLang="en-US" sz="2400" dirty="0" err="1"/>
              <a:t>digwydd</a:t>
            </a:r>
            <a:r>
              <a:rPr lang="en-GB" altLang="en-US" sz="2400" dirty="0"/>
              <a:t> </a:t>
            </a:r>
            <a:r>
              <a:rPr lang="en-GB" altLang="en-US" sz="2400" dirty="0" err="1"/>
              <a:t>mewn</a:t>
            </a:r>
            <a:r>
              <a:rPr lang="en-GB" altLang="en-US" sz="2400" dirty="0"/>
              <a:t> </a:t>
            </a:r>
            <a:r>
              <a:rPr lang="en-GB" altLang="en-US" sz="2400" dirty="0" err="1"/>
              <a:t>amrywiaeth</a:t>
            </a:r>
            <a:r>
              <a:rPr lang="en-GB" altLang="en-US" sz="2400" dirty="0"/>
              <a:t> o </a:t>
            </a:r>
            <a:r>
              <a:rPr lang="en-GB" altLang="en-US" sz="2400" dirty="0" err="1"/>
              <a:t>leoliadau</a:t>
            </a:r>
            <a:r>
              <a:rPr lang="en-GB" altLang="en-US" sz="2400" dirty="0"/>
              <a:t> a </a:t>
            </a:r>
            <a:r>
              <a:rPr lang="en-GB" altLang="en-US" sz="2400" dirty="0" err="1"/>
              <a:t>chyd-destunau</a:t>
            </a:r>
            <a:r>
              <a:rPr lang="en-GB" altLang="en-US" sz="2400" dirty="0"/>
              <a:t>, </a:t>
            </a:r>
            <a:r>
              <a:rPr lang="en-GB" altLang="en-US" sz="2400" dirty="0" err="1"/>
              <a:t>ar</a:t>
            </a:r>
            <a:r>
              <a:rPr lang="en-GB" altLang="en-US" sz="2400" dirty="0"/>
              <a:t> </a:t>
            </a:r>
            <a:r>
              <a:rPr lang="en-GB" altLang="en-US" sz="2400" dirty="0" err="1"/>
              <a:t>sawl</a:t>
            </a:r>
            <a:r>
              <a:rPr lang="en-GB" altLang="en-US" sz="2400" dirty="0"/>
              <a:t> </a:t>
            </a:r>
            <a:r>
              <a:rPr lang="en-GB" altLang="en-US" sz="2400" dirty="0" err="1"/>
              <a:t>ffurf</a:t>
            </a:r>
            <a:r>
              <a:rPr lang="en-GB" altLang="en-US" sz="2400" dirty="0"/>
              <a:t> a </a:t>
            </a:r>
            <a:r>
              <a:rPr lang="en-GB" altLang="en-US" sz="2400" dirty="0" err="1"/>
              <a:t>chan</a:t>
            </a:r>
            <a:r>
              <a:rPr lang="en-GB" altLang="en-US" sz="2400" dirty="0"/>
              <a:t> </a:t>
            </a:r>
            <a:r>
              <a:rPr lang="en-GB" altLang="en-US" sz="2400" dirty="0" err="1"/>
              <a:t>ddefnyddio</a:t>
            </a:r>
            <a:r>
              <a:rPr lang="en-GB" altLang="en-US" sz="2400" dirty="0"/>
              <a:t> </a:t>
            </a:r>
            <a:r>
              <a:rPr lang="en-GB" altLang="en-US" sz="2400" dirty="0" err="1"/>
              <a:t>ystod</a:t>
            </a:r>
            <a:r>
              <a:rPr lang="en-GB" altLang="en-US" sz="2400" dirty="0"/>
              <a:t> o </a:t>
            </a:r>
            <a:r>
              <a:rPr lang="en-GB" altLang="en-US" sz="2400" dirty="0" err="1"/>
              <a:t>ddulliau</a:t>
            </a:r>
            <a:r>
              <a:rPr lang="en-GB" altLang="en-US" sz="2400" dirty="0"/>
              <a:t>, </a:t>
            </a:r>
            <a:r>
              <a:rPr lang="en-GB" altLang="en-US" sz="2400" dirty="0" err="1"/>
              <a:t>mae</a:t>
            </a:r>
            <a:r>
              <a:rPr lang="en-GB" altLang="en-US" sz="2400" dirty="0"/>
              <a:t> </a:t>
            </a:r>
            <a:r>
              <a:rPr lang="en-GB" altLang="en-US" sz="2400" dirty="0" err="1"/>
              <a:t>gweithwyr</a:t>
            </a:r>
            <a:r>
              <a:rPr lang="en-GB" altLang="en-US" sz="2400" dirty="0"/>
              <a:t> </a:t>
            </a:r>
            <a:r>
              <a:rPr lang="en-GB" altLang="en-US" sz="2400" dirty="0" err="1"/>
              <a:t>ieuenctid</a:t>
            </a:r>
            <a:r>
              <a:rPr lang="en-GB" altLang="en-US" sz="2400" dirty="0"/>
              <a:t> </a:t>
            </a:r>
            <a:r>
              <a:rPr lang="en-GB" altLang="en-US" sz="2400" dirty="0" err="1"/>
              <a:t>ar</a:t>
            </a:r>
            <a:r>
              <a:rPr lang="en-GB" altLang="en-US" sz="2400" dirty="0"/>
              <a:t> </a:t>
            </a:r>
            <a:r>
              <a:rPr lang="en-GB" altLang="en-US" sz="2400" dirty="0" err="1"/>
              <a:t>hyn</a:t>
            </a:r>
            <a:r>
              <a:rPr lang="en-GB" altLang="en-US" sz="2400" dirty="0"/>
              <a:t> o </a:t>
            </a:r>
            <a:r>
              <a:rPr lang="en-GB" altLang="en-US" sz="2400" dirty="0" err="1"/>
              <a:t>bryd</a:t>
            </a:r>
            <a:r>
              <a:rPr lang="en-GB" altLang="en-US" sz="2400" dirty="0"/>
              <a:t> </a:t>
            </a:r>
            <a:r>
              <a:rPr lang="en-GB" altLang="en-US" sz="2400" dirty="0" err="1"/>
              <a:t>yn</a:t>
            </a:r>
            <a:r>
              <a:rPr lang="en-GB" altLang="en-US" sz="2400" dirty="0"/>
              <a:t> </a:t>
            </a:r>
            <a:r>
              <a:rPr lang="en-GB" altLang="en-US" sz="2400" dirty="0" err="1"/>
              <a:t>ymgymryd</a:t>
            </a:r>
            <a:r>
              <a:rPr lang="en-GB" altLang="en-US" sz="2400" dirty="0"/>
              <a:t> â </a:t>
            </a:r>
            <a:r>
              <a:rPr lang="en-GB" altLang="en-US" sz="2400" dirty="0" err="1"/>
              <a:t>rolau</a:t>
            </a:r>
            <a:r>
              <a:rPr lang="en-GB" altLang="en-US" sz="2400" dirty="0"/>
              <a:t> </a:t>
            </a:r>
            <a:r>
              <a:rPr lang="en-GB" altLang="en-US" sz="2400" dirty="0" err="1"/>
              <a:t>amrywiol</a:t>
            </a:r>
            <a:r>
              <a:rPr lang="en-GB" altLang="en-US" sz="2400" dirty="0"/>
              <a:t> </a:t>
            </a:r>
            <a:r>
              <a:rPr lang="en-GB" altLang="en-US" sz="2400" dirty="0" err="1"/>
              <a:t>gan</a:t>
            </a:r>
            <a:r>
              <a:rPr lang="en-GB" altLang="en-US" sz="2400" dirty="0"/>
              <a:t> </a:t>
            </a:r>
            <a:r>
              <a:rPr lang="en-GB" altLang="en-US" sz="2400" dirty="0" err="1"/>
              <a:t>weithio</a:t>
            </a:r>
            <a:r>
              <a:rPr lang="en-GB" altLang="en-US" sz="2400" dirty="0"/>
              <a:t> </a:t>
            </a:r>
            <a:r>
              <a:rPr lang="en-GB" altLang="en-US" sz="2400" dirty="0" err="1"/>
              <a:t>yn</a:t>
            </a:r>
            <a:r>
              <a:rPr lang="en-GB" altLang="en-US" sz="2400" dirty="0"/>
              <a:t> </a:t>
            </a:r>
            <a:r>
              <a:rPr lang="en-GB" altLang="en-US" sz="2400" dirty="0" err="1"/>
              <a:t>unol</a:t>
            </a:r>
            <a:r>
              <a:rPr lang="en-GB" altLang="en-US" sz="2400" dirty="0"/>
              <a:t> â </a:t>
            </a:r>
            <a:r>
              <a:rPr lang="en-GB" altLang="en-US" sz="2400" dirty="0" err="1"/>
              <a:t>llu</a:t>
            </a:r>
            <a:r>
              <a:rPr lang="en-GB" altLang="en-US" sz="2400" dirty="0"/>
              <a:t> o </a:t>
            </a:r>
            <a:r>
              <a:rPr lang="en-GB" altLang="en-US" sz="2400" dirty="0" err="1"/>
              <a:t>flaenoriaethau</a:t>
            </a:r>
            <a:r>
              <a:rPr lang="en-GB" altLang="en-US" sz="2400" dirty="0"/>
              <a:t> a </a:t>
            </a:r>
            <a:r>
              <a:rPr lang="en-GB" altLang="en-US" sz="2400" dirty="0" err="1"/>
              <a:t>bennir</a:t>
            </a:r>
            <a:r>
              <a:rPr lang="en-GB" altLang="en-US" sz="2400" dirty="0"/>
              <a:t> ac a </a:t>
            </a:r>
            <a:r>
              <a:rPr lang="en-GB" altLang="en-US" sz="2400" dirty="0" err="1"/>
              <a:t>osodir</a:t>
            </a:r>
            <a:r>
              <a:rPr lang="en-GB" altLang="en-US" sz="2400" dirty="0"/>
              <a:t> </a:t>
            </a:r>
            <a:r>
              <a:rPr lang="en-GB" altLang="en-US" sz="2400" dirty="0" err="1"/>
              <a:t>yn</a:t>
            </a:r>
            <a:r>
              <a:rPr lang="en-GB" altLang="en-US" sz="2400" dirty="0"/>
              <a:t> </a:t>
            </a:r>
            <a:r>
              <a:rPr lang="en-GB" altLang="en-US" sz="2400" dirty="0" err="1"/>
              <a:t>aml</a:t>
            </a:r>
            <a:r>
              <a:rPr lang="en-GB" altLang="en-US" sz="2400" dirty="0"/>
              <a:t> </a:t>
            </a:r>
            <a:r>
              <a:rPr lang="en-GB" altLang="en-US" sz="2400" dirty="0" err="1"/>
              <a:t>gan</a:t>
            </a:r>
            <a:r>
              <a:rPr lang="en-GB" altLang="en-US" sz="2400" dirty="0"/>
              <a:t> </a:t>
            </a:r>
            <a:r>
              <a:rPr lang="en-GB" altLang="en-US" sz="2400" dirty="0" err="1"/>
              <a:t>unigolion</a:t>
            </a:r>
            <a:r>
              <a:rPr lang="en-GB" altLang="en-US" sz="2400" dirty="0"/>
              <a:t> </a:t>
            </a:r>
            <a:r>
              <a:rPr lang="en-GB" altLang="en-US" sz="2400" dirty="0" err="1"/>
              <a:t>nad</a:t>
            </a:r>
            <a:r>
              <a:rPr lang="en-GB" altLang="en-US" sz="2400" dirty="0"/>
              <a:t> </a:t>
            </a:r>
            <a:r>
              <a:rPr lang="en-GB" altLang="en-US" sz="2400" dirty="0" err="1"/>
              <a:t>ydynt</a:t>
            </a:r>
            <a:r>
              <a:rPr lang="en-GB" altLang="en-US" sz="2400" dirty="0"/>
              <a:t> </a:t>
            </a:r>
            <a:r>
              <a:rPr lang="en-GB" altLang="en-US" sz="2400" dirty="0" err="1"/>
              <a:t>yn</a:t>
            </a:r>
            <a:r>
              <a:rPr lang="en-GB" altLang="en-US" sz="2400" dirty="0"/>
              <a:t> </a:t>
            </a:r>
            <a:r>
              <a:rPr lang="en-GB" altLang="en-US" sz="2400" dirty="0" err="1"/>
              <a:t>deall</a:t>
            </a:r>
            <a:r>
              <a:rPr lang="en-GB" altLang="en-US" sz="2400" dirty="0"/>
              <a:t> </a:t>
            </a:r>
            <a:r>
              <a:rPr lang="en-GB" altLang="en-US" sz="2400" dirty="0" err="1"/>
              <a:t>nac</a:t>
            </a:r>
            <a:r>
              <a:rPr lang="en-GB" altLang="en-US" sz="2400" dirty="0"/>
              <a:t> </a:t>
            </a:r>
            <a:r>
              <a:rPr lang="en-GB" altLang="en-US" sz="2400" dirty="0" err="1"/>
              <a:t>yn</a:t>
            </a:r>
            <a:r>
              <a:rPr lang="en-GB" altLang="en-US" sz="2400" dirty="0"/>
              <a:t> </a:t>
            </a:r>
            <a:r>
              <a:rPr lang="en-GB" altLang="en-US" sz="2400" dirty="0" err="1"/>
              <a:t>gwerthfawrogi</a:t>
            </a:r>
            <a:r>
              <a:rPr lang="en-GB" altLang="en-US" sz="2400" dirty="0"/>
              <a:t> </a:t>
            </a:r>
            <a:r>
              <a:rPr lang="en-GB" altLang="en-US" sz="2400" dirty="0" err="1"/>
              <a:t>pwrpas</a:t>
            </a:r>
            <a:r>
              <a:rPr lang="en-GB" altLang="en-US" sz="2400" dirty="0"/>
              <a:t> neu </a:t>
            </a:r>
            <a:r>
              <a:rPr lang="en-GB" altLang="en-US" sz="2400" dirty="0" err="1"/>
              <a:t>werth</a:t>
            </a:r>
            <a:r>
              <a:rPr lang="en-GB" altLang="en-US" sz="2400" dirty="0"/>
              <a:t> y </a:t>
            </a:r>
            <a:r>
              <a:rPr lang="en-GB" altLang="en-US" sz="2400" dirty="0" err="1"/>
              <a:t>gwaith</a:t>
            </a:r>
            <a:r>
              <a:rPr lang="en-GB" altLang="en-US" sz="2400" dirty="0"/>
              <a:t>.</a:t>
            </a:r>
          </a:p>
        </p:txBody>
      </p:sp>
      <p:sp>
        <p:nvSpPr>
          <p:cNvPr id="3" name="Content Placeholder 2">
            <a:extLst>
              <a:ext uri="{FF2B5EF4-FFF2-40B4-BE49-F238E27FC236}">
                <a16:creationId xmlns:a16="http://schemas.microsoft.com/office/drawing/2014/main" id="{79AF1AC9-9D70-3F5D-F0CB-973F980D1D12}"/>
              </a:ext>
            </a:extLst>
          </p:cNvPr>
          <p:cNvSpPr>
            <a:spLocks noGrp="1"/>
          </p:cNvSpPr>
          <p:nvPr>
            <p:ph sz="half" idx="2"/>
          </p:nvPr>
        </p:nvSpPr>
        <p:spPr/>
        <p:txBody>
          <a:bodyPr>
            <a:normAutofit/>
          </a:bodyPr>
          <a:lstStyle/>
          <a:p>
            <a:r>
              <a:rPr lang="en-GB" altLang="en-US" sz="2400" dirty="0">
                <a:solidFill>
                  <a:schemeClr val="accent5">
                    <a:lumMod val="75000"/>
                  </a:schemeClr>
                </a:solidFill>
              </a:rPr>
              <a:t>This is particularly true of contemporary youth work practice.  Taking place in a variety of settings and contexts, under many guises and using a range of methods, youth workers currently undertake diverse roles working to a myriad of priorities often determined and set by individuals who do not understand nor appreciate the purpose or value of the work.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7734A-68D9-ACC3-B539-7D4ED52DCB47}"/>
              </a:ext>
            </a:extLst>
          </p:cNvPr>
          <p:cNvSpPr>
            <a:spLocks noGrp="1"/>
          </p:cNvSpPr>
          <p:nvPr>
            <p:ph type="title"/>
          </p:nvPr>
        </p:nvSpPr>
        <p:spPr/>
        <p:txBody>
          <a:bodyPr/>
          <a:lstStyle/>
          <a:p>
            <a:endParaRPr lang="en-GB"/>
          </a:p>
        </p:txBody>
      </p:sp>
      <p:sp>
        <p:nvSpPr>
          <p:cNvPr id="19459" name="Rectangle 3">
            <a:extLst>
              <a:ext uri="{FF2B5EF4-FFF2-40B4-BE49-F238E27FC236}">
                <a16:creationId xmlns:a16="http://schemas.microsoft.com/office/drawing/2014/main" id="{B010E440-9DD3-2868-8BF4-675B2C97F86F}"/>
              </a:ext>
            </a:extLst>
          </p:cNvPr>
          <p:cNvSpPr>
            <a:spLocks noGrp="1" noChangeArrowheads="1"/>
          </p:cNvSpPr>
          <p:nvPr>
            <p:ph sz="half" idx="1"/>
          </p:nvPr>
        </p:nvSpPr>
        <p:spPr/>
        <p:txBody>
          <a:bodyPr>
            <a:normAutofit/>
          </a:bodyPr>
          <a:lstStyle/>
          <a:p>
            <a:pPr>
              <a:lnSpc>
                <a:spcPct val="80000"/>
              </a:lnSpc>
            </a:pPr>
            <a:r>
              <a:rPr lang="en-GB" altLang="en-US" sz="2100" dirty="0" err="1"/>
              <a:t>Ar</a:t>
            </a:r>
            <a:r>
              <a:rPr lang="en-GB" altLang="en-US" sz="2100" dirty="0"/>
              <a:t> draws </a:t>
            </a:r>
            <a:r>
              <a:rPr lang="en-GB" altLang="en-US" sz="2100" dirty="0" err="1"/>
              <a:t>hanes</a:t>
            </a:r>
            <a:r>
              <a:rPr lang="en-GB" altLang="en-US" sz="2100" dirty="0"/>
              <a:t>, </a:t>
            </a:r>
            <a:r>
              <a:rPr lang="en-GB" altLang="en-US" sz="2100" dirty="0" err="1"/>
              <a:t>mae</a:t>
            </a:r>
            <a:r>
              <a:rPr lang="en-GB" altLang="en-US" sz="2100" dirty="0"/>
              <a:t> </a:t>
            </a:r>
            <a:r>
              <a:rPr lang="en-GB" altLang="en-US" sz="2100" dirty="0" err="1"/>
              <a:t>unigolion</a:t>
            </a:r>
            <a:r>
              <a:rPr lang="en-GB" altLang="en-US" sz="2100" dirty="0"/>
              <a:t> a </a:t>
            </a:r>
            <a:r>
              <a:rPr lang="en-GB" altLang="en-US" sz="2100" dirty="0" err="1"/>
              <a:t>grwpiau</a:t>
            </a:r>
            <a:r>
              <a:rPr lang="en-GB" altLang="en-US" sz="2100" dirty="0"/>
              <a:t> o </a:t>
            </a:r>
            <a:r>
              <a:rPr lang="en-GB" altLang="en-US" sz="2100" dirty="0" err="1"/>
              <a:t>bobl</a:t>
            </a:r>
            <a:r>
              <a:rPr lang="en-GB" altLang="en-US" sz="2100" dirty="0"/>
              <a:t> </a:t>
            </a:r>
            <a:r>
              <a:rPr lang="en-GB" altLang="en-US" sz="2100" dirty="0" err="1"/>
              <a:t>wedi</a:t>
            </a:r>
            <a:r>
              <a:rPr lang="en-GB" altLang="en-US" sz="2100" dirty="0"/>
              <a:t> </a:t>
            </a:r>
            <a:r>
              <a:rPr lang="en-GB" altLang="en-US" sz="2100" dirty="0" err="1"/>
              <a:t>gweithio</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 – ac </a:t>
            </a:r>
            <a:r>
              <a:rPr lang="en-GB" altLang="en-US" sz="2100" dirty="0" err="1"/>
              <a:t>maen</a:t>
            </a:r>
            <a:r>
              <a:rPr lang="en-GB" altLang="en-US" sz="2100" dirty="0"/>
              <a:t> </a:t>
            </a:r>
            <a:r>
              <a:rPr lang="en-GB" altLang="en-US" sz="2100" dirty="0" err="1"/>
              <a:t>nhw’n</a:t>
            </a:r>
            <a:r>
              <a:rPr lang="en-GB" altLang="en-US" sz="2100" dirty="0"/>
              <a:t> </a:t>
            </a:r>
            <a:r>
              <a:rPr lang="en-GB" altLang="en-US" sz="2100" dirty="0" err="1"/>
              <a:t>parhau</a:t>
            </a:r>
            <a:r>
              <a:rPr lang="en-GB" altLang="en-US" sz="2100" dirty="0"/>
              <a:t> </a:t>
            </a:r>
            <a:r>
              <a:rPr lang="en-GB" altLang="en-US" sz="2100" dirty="0" err="1"/>
              <a:t>i</a:t>
            </a:r>
            <a:r>
              <a:rPr lang="en-GB" altLang="en-US" sz="2100" dirty="0"/>
              <a:t> </a:t>
            </a:r>
            <a:r>
              <a:rPr lang="en-GB" altLang="en-US" sz="2100" dirty="0" err="1"/>
              <a:t>wneud</a:t>
            </a:r>
            <a:r>
              <a:rPr lang="en-GB" altLang="en-US" sz="2100" dirty="0"/>
              <a:t> </a:t>
            </a:r>
            <a:r>
              <a:rPr lang="en-GB" altLang="en-US" sz="2100" dirty="0" err="1"/>
              <a:t>hynny</a:t>
            </a:r>
            <a:r>
              <a:rPr lang="en-GB" altLang="en-US" sz="2100" dirty="0"/>
              <a:t>.</a:t>
            </a:r>
          </a:p>
          <a:p>
            <a:pPr lvl="1">
              <a:lnSpc>
                <a:spcPct val="80000"/>
              </a:lnSpc>
            </a:pPr>
            <a:r>
              <a:rPr lang="en-GB" altLang="en-US" sz="1800" dirty="0" err="1"/>
              <a:t>Ydych</a:t>
            </a:r>
            <a:r>
              <a:rPr lang="en-GB" altLang="en-US" sz="1800" dirty="0"/>
              <a:t> </a:t>
            </a:r>
            <a:r>
              <a:rPr lang="en-GB" altLang="en-US" sz="1800" dirty="0" err="1"/>
              <a:t>chi’n</a:t>
            </a:r>
            <a:r>
              <a:rPr lang="en-GB" altLang="en-US" sz="1800" dirty="0"/>
              <a:t> </a:t>
            </a:r>
            <a:r>
              <a:rPr lang="en-GB" altLang="en-US" sz="1800" dirty="0" err="1"/>
              <a:t>gallu</a:t>
            </a:r>
            <a:r>
              <a:rPr lang="en-GB" altLang="en-US" sz="1800" dirty="0"/>
              <a:t> </a:t>
            </a:r>
            <a:r>
              <a:rPr lang="en-GB" altLang="en-US" sz="1800" dirty="0" err="1"/>
              <a:t>meddwl</a:t>
            </a:r>
            <a:r>
              <a:rPr lang="en-GB" altLang="en-US" sz="1800" dirty="0"/>
              <a:t> am </a:t>
            </a:r>
            <a:r>
              <a:rPr lang="en-GB" altLang="en-US" sz="1800" dirty="0" err="1"/>
              <a:t>enghreifftiau</a:t>
            </a:r>
            <a:r>
              <a:rPr lang="en-GB" altLang="en-US" sz="1800" dirty="0"/>
              <a:t> o </a:t>
            </a:r>
            <a:r>
              <a:rPr lang="en-GB" altLang="en-US" sz="1800" dirty="0" err="1"/>
              <a:t>bobl</a:t>
            </a:r>
            <a:r>
              <a:rPr lang="en-GB" altLang="en-US" sz="1800" dirty="0"/>
              <a:t> </a:t>
            </a:r>
            <a:r>
              <a:rPr lang="en-GB" altLang="en-US" sz="1800" dirty="0" err="1"/>
              <a:t>sydd</a:t>
            </a:r>
            <a:r>
              <a:rPr lang="en-GB" altLang="en-US" sz="1800" dirty="0"/>
              <a:t> </a:t>
            </a:r>
            <a:r>
              <a:rPr lang="en-GB" altLang="en-US" sz="1800" dirty="0" err="1"/>
              <a:t>yn</a:t>
            </a:r>
            <a:r>
              <a:rPr lang="en-GB" altLang="en-US" sz="1800" dirty="0"/>
              <a:t> </a:t>
            </a:r>
            <a:r>
              <a:rPr lang="en-GB" altLang="en-US" sz="1800" dirty="0" err="1"/>
              <a:t>gweithio</a:t>
            </a:r>
            <a:r>
              <a:rPr lang="en-GB" altLang="en-US" sz="1800" dirty="0"/>
              <a:t> </a:t>
            </a:r>
            <a:r>
              <a:rPr lang="en-GB" altLang="en-US" sz="1800" dirty="0" err="1"/>
              <a:t>gyda</a:t>
            </a:r>
            <a:r>
              <a:rPr lang="en-GB" altLang="en-US" sz="1800" dirty="0"/>
              <a:t> </a:t>
            </a:r>
            <a:r>
              <a:rPr lang="en-GB" altLang="en-US" sz="1800" dirty="0" err="1"/>
              <a:t>phobl</a:t>
            </a:r>
            <a:r>
              <a:rPr lang="en-GB" altLang="en-US" sz="1800" dirty="0"/>
              <a:t> </a:t>
            </a:r>
            <a:r>
              <a:rPr lang="en-GB" altLang="en-US" sz="1800" dirty="0" err="1"/>
              <a:t>ifanc</a:t>
            </a:r>
            <a:r>
              <a:rPr lang="en-GB" altLang="en-US" sz="1800" dirty="0"/>
              <a:t>?</a:t>
            </a:r>
          </a:p>
          <a:p>
            <a:pPr>
              <a:lnSpc>
                <a:spcPct val="80000"/>
              </a:lnSpc>
            </a:pPr>
            <a:r>
              <a:rPr lang="en-GB" altLang="en-US" sz="2100" dirty="0" err="1"/>
              <a:t>Mae’r</a:t>
            </a:r>
            <a:r>
              <a:rPr lang="en-GB" altLang="en-US" sz="2100" dirty="0"/>
              <a:t> </a:t>
            </a:r>
            <a:r>
              <a:rPr lang="en-GB" altLang="en-US" sz="2100" dirty="0" err="1"/>
              <a:t>unigolion</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gweithio</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 </a:t>
            </a:r>
            <a:r>
              <a:rPr lang="en-GB" altLang="en-US" sz="2100" dirty="0" err="1"/>
              <a:t>fel</a:t>
            </a:r>
            <a:r>
              <a:rPr lang="en-GB" altLang="en-US" sz="2100" dirty="0"/>
              <a:t> </a:t>
            </a:r>
            <a:r>
              <a:rPr lang="en-GB" altLang="en-US" sz="2100" dirty="0" err="1"/>
              <a:t>gweithwyr</a:t>
            </a:r>
            <a:r>
              <a:rPr lang="en-GB" altLang="en-US" sz="2100" dirty="0"/>
              <a:t> </a:t>
            </a:r>
            <a:r>
              <a:rPr lang="en-GB" altLang="en-US" sz="2100" dirty="0" err="1"/>
              <a:t>ieuenctid</a:t>
            </a:r>
            <a:r>
              <a:rPr lang="en-GB" altLang="en-US" sz="2100" dirty="0"/>
              <a:t> </a:t>
            </a:r>
            <a:r>
              <a:rPr lang="en-GB" altLang="en-US" sz="2100" dirty="0" err="1"/>
              <a:t>yn</a:t>
            </a:r>
            <a:r>
              <a:rPr lang="en-GB" altLang="en-US" sz="2100" dirty="0"/>
              <a:t> </a:t>
            </a:r>
            <a:r>
              <a:rPr lang="en-GB" altLang="en-US" sz="2100" dirty="0" err="1"/>
              <a:t>rhan</a:t>
            </a:r>
            <a:r>
              <a:rPr lang="en-GB" altLang="en-US" sz="2100" dirty="0"/>
              <a:t> o </a:t>
            </a:r>
            <a:r>
              <a:rPr lang="en-GB" altLang="en-US" sz="2100" dirty="0" err="1"/>
              <a:t>fath</a:t>
            </a:r>
            <a:r>
              <a:rPr lang="en-GB" altLang="en-US" sz="2100" dirty="0"/>
              <a:t> o </a:t>
            </a:r>
            <a:r>
              <a:rPr lang="en-GB" altLang="en-US" sz="2100" dirty="0" err="1"/>
              <a:t>ymarfer</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unigryw</a:t>
            </a:r>
            <a:r>
              <a:rPr lang="en-GB" altLang="en-US" sz="2100" dirty="0"/>
              <a:t>, </a:t>
            </a:r>
            <a:r>
              <a:rPr lang="en-GB" altLang="en-US" sz="2100" dirty="0" err="1"/>
              <a:t>yn</a:t>
            </a:r>
            <a:r>
              <a:rPr lang="en-GB" altLang="en-US" sz="2100" dirty="0"/>
              <a:t> </a:t>
            </a:r>
            <a:r>
              <a:rPr lang="en-GB" altLang="en-US" sz="2100" dirty="0" err="1"/>
              <a:t>bwerus</a:t>
            </a:r>
            <a:r>
              <a:rPr lang="en-GB" altLang="en-US" sz="2100" dirty="0"/>
              <a:t>, </a:t>
            </a:r>
            <a:r>
              <a:rPr lang="en-GB" altLang="en-US" sz="2100" dirty="0" err="1"/>
              <a:t>a’n</a:t>
            </a:r>
            <a:r>
              <a:rPr lang="en-GB" altLang="en-US" sz="2100" dirty="0"/>
              <a:t> </a:t>
            </a:r>
            <a:r>
              <a:rPr lang="en-GB" altLang="en-US" sz="2100" dirty="0" err="1"/>
              <a:t>drawiadol</a:t>
            </a:r>
            <a:r>
              <a:rPr lang="en-GB" altLang="en-US" sz="2100" dirty="0"/>
              <a:t>, ac </a:t>
            </a:r>
            <a:r>
              <a:rPr lang="en-GB" altLang="en-US" sz="2100" dirty="0" err="1"/>
              <a:t>sy’n</a:t>
            </a:r>
            <a:r>
              <a:rPr lang="en-GB" altLang="en-US" sz="2100" dirty="0"/>
              <a:t> </a:t>
            </a:r>
            <a:r>
              <a:rPr lang="en-GB" altLang="en-US" sz="2100" dirty="0" err="1"/>
              <a:t>diffinio</a:t>
            </a:r>
            <a:r>
              <a:rPr lang="en-GB" altLang="en-US" sz="2100" dirty="0"/>
              <a:t> </a:t>
            </a:r>
            <a:r>
              <a:rPr lang="en-GB" altLang="en-US" sz="2100" dirty="0" err="1"/>
              <a:t>gwaith</a:t>
            </a:r>
            <a:r>
              <a:rPr lang="en-GB" altLang="en-US" sz="2100" dirty="0"/>
              <a:t> </a:t>
            </a:r>
            <a:r>
              <a:rPr lang="en-GB" altLang="en-US" sz="2100" dirty="0" err="1"/>
              <a:t>ieuenctid</a:t>
            </a:r>
            <a:r>
              <a:rPr lang="en-GB" altLang="en-US" sz="2100" dirty="0"/>
              <a:t> </a:t>
            </a:r>
            <a:r>
              <a:rPr lang="en-GB" altLang="en-US" sz="2100" dirty="0" err="1"/>
              <a:t>yn</a:t>
            </a:r>
            <a:r>
              <a:rPr lang="en-GB" altLang="en-US" sz="2100" dirty="0"/>
              <a:t> </a:t>
            </a:r>
            <a:r>
              <a:rPr lang="en-GB" altLang="en-US" sz="2100" dirty="0" err="1"/>
              <a:t>rhywbeth</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annhebyg</a:t>
            </a:r>
            <a:r>
              <a:rPr lang="en-GB" altLang="en-US" sz="2100" dirty="0"/>
              <a:t> </a:t>
            </a:r>
            <a:r>
              <a:rPr lang="en-GB" altLang="en-US" sz="2100" dirty="0" err="1"/>
              <a:t>i</a:t>
            </a:r>
            <a:r>
              <a:rPr lang="en-GB" altLang="en-US" sz="2100" dirty="0"/>
              <a:t> </a:t>
            </a:r>
            <a:r>
              <a:rPr lang="en-GB" altLang="en-US" sz="2100" dirty="0" err="1"/>
              <a:t>unrhyw</a:t>
            </a:r>
            <a:r>
              <a:rPr lang="en-GB" altLang="en-US" sz="2100" dirty="0"/>
              <a:t> </a:t>
            </a:r>
            <a:r>
              <a:rPr lang="en-GB" altLang="en-US" sz="2100" dirty="0" err="1"/>
              <a:t>ffurf</a:t>
            </a:r>
            <a:r>
              <a:rPr lang="en-GB" altLang="en-US" sz="2100" dirty="0"/>
              <a:t> </a:t>
            </a:r>
            <a:r>
              <a:rPr lang="en-GB" altLang="en-US" sz="2100" dirty="0" err="1"/>
              <a:t>arall</a:t>
            </a:r>
            <a:r>
              <a:rPr lang="en-GB" altLang="en-US" sz="2100" dirty="0"/>
              <a:t> o </a:t>
            </a:r>
            <a:r>
              <a:rPr lang="en-GB" altLang="en-US" sz="2100" dirty="0" err="1"/>
              <a:t>waith</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a:t>
            </a:r>
          </a:p>
          <a:p>
            <a:pPr>
              <a:lnSpc>
                <a:spcPct val="80000"/>
              </a:lnSpc>
            </a:pPr>
            <a:endParaRPr lang="en-GB" altLang="en-US" dirty="0"/>
          </a:p>
        </p:txBody>
      </p:sp>
      <p:sp>
        <p:nvSpPr>
          <p:cNvPr id="3" name="Content Placeholder 2">
            <a:extLst>
              <a:ext uri="{FF2B5EF4-FFF2-40B4-BE49-F238E27FC236}">
                <a16:creationId xmlns:a16="http://schemas.microsoft.com/office/drawing/2014/main" id="{AD173E0B-7B34-4946-6D20-AE97920CF541}"/>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Throughout history, individuals and groups of people have, and continue, to work with young people. </a:t>
            </a:r>
          </a:p>
          <a:p>
            <a:pPr lvl="1">
              <a:lnSpc>
                <a:spcPct val="80000"/>
              </a:lnSpc>
            </a:pPr>
            <a:r>
              <a:rPr lang="en-GB" altLang="en-US" sz="2000" dirty="0">
                <a:solidFill>
                  <a:schemeClr val="accent5">
                    <a:lumMod val="75000"/>
                  </a:schemeClr>
                </a:solidFill>
              </a:rPr>
              <a:t>Can you think of examples of people who work with young people? </a:t>
            </a:r>
          </a:p>
          <a:p>
            <a:pPr>
              <a:lnSpc>
                <a:spcPct val="80000"/>
              </a:lnSpc>
            </a:pPr>
            <a:r>
              <a:rPr lang="en-GB" altLang="en-US" sz="2400" dirty="0">
                <a:solidFill>
                  <a:schemeClr val="accent5">
                    <a:lumMod val="75000"/>
                  </a:schemeClr>
                </a:solidFill>
              </a:rPr>
              <a:t>Those individuals who do so as youth workers are involved in a unique, distinctive and powerful form of practice which defines it as something quite unlike any other form of work with young people.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2A3B1-2408-C3A6-AF03-0482F79EA9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E0ECDA-34D1-7708-40AE-D7E4D0D12978}"/>
              </a:ext>
            </a:extLst>
          </p:cNvPr>
          <p:cNvSpPr>
            <a:spLocks noGrp="1"/>
          </p:cNvSpPr>
          <p:nvPr>
            <p:ph sz="half" idx="1"/>
          </p:nvPr>
        </p:nvSpPr>
        <p:spPr/>
        <p:txBody>
          <a:bodyPr>
            <a:noAutofit/>
          </a:bodyPr>
          <a:lstStyle/>
          <a:p>
            <a:pPr>
              <a:lnSpc>
                <a:spcPct val="120000"/>
              </a:lnSpc>
            </a:pPr>
            <a:r>
              <a:rPr lang="en-GB" sz="1600" dirty="0" err="1"/>
              <a:t>Wrth</a:t>
            </a:r>
            <a:r>
              <a:rPr lang="en-GB" sz="1600" dirty="0"/>
              <a:t> </a:t>
            </a:r>
            <a:r>
              <a:rPr lang="en-GB" sz="1600" dirty="0" err="1"/>
              <a:t>graidd</a:t>
            </a:r>
            <a:r>
              <a:rPr lang="en-GB" sz="1600" dirty="0"/>
              <a:t> </a:t>
            </a:r>
            <a:r>
              <a:rPr lang="en-GB" sz="1600" dirty="0" err="1"/>
              <a:t>ymarfer</a:t>
            </a:r>
            <a:r>
              <a:rPr lang="en-GB" sz="1600" dirty="0"/>
              <a:t> </a:t>
            </a:r>
            <a:r>
              <a:rPr lang="en-GB" sz="1600" dirty="0" err="1"/>
              <a:t>gwaith</a:t>
            </a:r>
            <a:r>
              <a:rPr lang="en-GB" sz="1600" dirty="0"/>
              <a:t> </a:t>
            </a:r>
            <a:r>
              <a:rPr lang="en-GB" sz="1600" dirty="0" err="1"/>
              <a:t>ieuenctid</a:t>
            </a:r>
            <a:r>
              <a:rPr lang="en-GB" sz="1600" dirty="0"/>
              <a:t> </a:t>
            </a:r>
            <a:r>
              <a:rPr lang="en-GB" sz="1600" dirty="0" err="1"/>
              <a:t>mae</a:t>
            </a:r>
            <a:r>
              <a:rPr lang="en-GB" sz="1600" dirty="0"/>
              <a:t> </a:t>
            </a:r>
            <a:r>
              <a:rPr lang="en-GB" sz="1600" dirty="0" err="1"/>
              <a:t>deinameg</a:t>
            </a:r>
            <a:r>
              <a:rPr lang="en-GB" sz="1600" dirty="0"/>
              <a:t> </a:t>
            </a:r>
            <a:r>
              <a:rPr lang="en-GB" sz="1600" dirty="0" err="1"/>
              <a:t>benodol</a:t>
            </a:r>
            <a:r>
              <a:rPr lang="en-GB" sz="1600" dirty="0"/>
              <a:t>, </a:t>
            </a:r>
            <a:r>
              <a:rPr lang="en-GB" sz="1600" dirty="0" err="1"/>
              <a:t>dulliau</a:t>
            </a:r>
            <a:r>
              <a:rPr lang="en-GB" sz="1600" dirty="0"/>
              <a:t> </a:t>
            </a:r>
            <a:r>
              <a:rPr lang="en-GB" sz="1600" dirty="0" err="1"/>
              <a:t>athronyddol</a:t>
            </a:r>
            <a:r>
              <a:rPr lang="en-GB" sz="1600" dirty="0"/>
              <a:t> a </a:t>
            </a:r>
            <a:r>
              <a:rPr lang="en-GB" sz="1600" dirty="0" err="1"/>
              <a:t>damcaniaethol</a:t>
            </a:r>
            <a:r>
              <a:rPr lang="en-GB" sz="1600" dirty="0"/>
              <a:t> </a:t>
            </a:r>
            <a:r>
              <a:rPr lang="en-GB" sz="1600" dirty="0" err="1"/>
              <a:t>sy'n</a:t>
            </a:r>
            <a:r>
              <a:rPr lang="en-GB" sz="1600" dirty="0"/>
              <a:t> </a:t>
            </a:r>
            <a:r>
              <a:rPr lang="en-GB" sz="1600" dirty="0" err="1"/>
              <a:t>ffurfio</a:t>
            </a:r>
            <a:r>
              <a:rPr lang="en-GB" sz="1600" dirty="0"/>
              <a:t> </a:t>
            </a:r>
            <a:r>
              <a:rPr lang="en-GB" sz="1600" dirty="0" err="1"/>
              <a:t>hanfod</a:t>
            </a:r>
            <a:r>
              <a:rPr lang="en-GB" sz="1600" dirty="0"/>
              <a:t> y </a:t>
            </a:r>
            <a:r>
              <a:rPr lang="en-GB" sz="1600" dirty="0" err="1"/>
              <a:t>gwaith</a:t>
            </a:r>
            <a:r>
              <a:rPr lang="en-GB" sz="1600" dirty="0"/>
              <a:t>. </a:t>
            </a:r>
            <a:r>
              <a:rPr lang="en-GB" sz="1600" dirty="0" err="1"/>
              <a:t>Gellir</a:t>
            </a:r>
            <a:r>
              <a:rPr lang="en-GB" sz="1600" dirty="0"/>
              <a:t> </a:t>
            </a:r>
            <a:r>
              <a:rPr lang="en-GB" sz="1600" dirty="0" err="1"/>
              <a:t>nodweddu’r</a:t>
            </a:r>
            <a:r>
              <a:rPr lang="en-GB" sz="1600" dirty="0"/>
              <a:t> </a:t>
            </a:r>
            <a:r>
              <a:rPr lang="en-GB" sz="1600" dirty="0" err="1"/>
              <a:t>rhain</a:t>
            </a:r>
            <a:r>
              <a:rPr lang="en-GB" sz="1600" dirty="0"/>
              <a:t> </a:t>
            </a:r>
            <a:r>
              <a:rPr lang="en-GB" sz="1600" dirty="0" err="1"/>
              <a:t>fel</a:t>
            </a:r>
            <a:r>
              <a:rPr lang="en-GB" sz="1600" dirty="0"/>
              <a:t> </a:t>
            </a:r>
            <a:r>
              <a:rPr lang="en-GB" sz="1600" dirty="0" err="1"/>
              <a:t>elfennau</a:t>
            </a:r>
            <a:r>
              <a:rPr lang="en-GB" sz="1600" dirty="0"/>
              <a:t> </a:t>
            </a:r>
            <a:r>
              <a:rPr lang="en-GB" altLang="en-US" sz="1600" dirty="0"/>
              <a:t>‘fused to delineate what we now know as youth work and to distinguish it from other welfare activities’ (Jeffs and Smith, 2008, p. 277).  </a:t>
            </a:r>
          </a:p>
          <a:p>
            <a:pPr>
              <a:lnSpc>
                <a:spcPct val="120000"/>
              </a:lnSpc>
            </a:pPr>
            <a:r>
              <a:rPr lang="en-GB" sz="1600" dirty="0"/>
              <a:t>Mae Jeffs a Smith </a:t>
            </a:r>
            <a:r>
              <a:rPr lang="en-GB" sz="1600" dirty="0" err="1"/>
              <a:t>yn</a:t>
            </a:r>
            <a:r>
              <a:rPr lang="en-GB" sz="1600" dirty="0"/>
              <a:t> </a:t>
            </a:r>
            <a:r>
              <a:rPr lang="en-GB" sz="1600" dirty="0" err="1"/>
              <a:t>parhau</a:t>
            </a:r>
            <a:r>
              <a:rPr lang="en-GB" sz="1600" dirty="0"/>
              <a:t>, </a:t>
            </a:r>
            <a:r>
              <a:rPr lang="en-GB" sz="1600" dirty="0" err="1"/>
              <a:t>gan</a:t>
            </a:r>
            <a:r>
              <a:rPr lang="en-GB" sz="1600" dirty="0"/>
              <a:t> nodi </a:t>
            </a:r>
            <a:r>
              <a:rPr lang="en-GB" sz="1600" dirty="0" err="1"/>
              <a:t>mai</a:t>
            </a:r>
            <a:r>
              <a:rPr lang="en-GB" sz="1600" dirty="0"/>
              <a:t> dim </a:t>
            </a:r>
            <a:r>
              <a:rPr lang="en-GB" sz="1600" dirty="0" err="1"/>
              <a:t>ond</a:t>
            </a:r>
            <a:r>
              <a:rPr lang="en-GB" sz="1600" dirty="0"/>
              <a:t> pan </a:t>
            </a:r>
            <a:r>
              <a:rPr lang="en-GB" sz="1600" dirty="0" err="1"/>
              <a:t>fydd</a:t>
            </a:r>
            <a:r>
              <a:rPr lang="en-GB" sz="1600" dirty="0"/>
              <a:t> </a:t>
            </a:r>
            <a:r>
              <a:rPr lang="en-GB" sz="1600" dirty="0" err="1"/>
              <a:t>yr</a:t>
            </a:r>
            <a:r>
              <a:rPr lang="en-GB" sz="1600" dirty="0"/>
              <a:t> </a:t>
            </a:r>
            <a:r>
              <a:rPr lang="en-GB" sz="1600" dirty="0" err="1"/>
              <a:t>holl</a:t>
            </a:r>
            <a:r>
              <a:rPr lang="en-GB" sz="1600" dirty="0"/>
              <a:t> </a:t>
            </a:r>
            <a:r>
              <a:rPr lang="en-GB" sz="1600" dirty="0" err="1"/>
              <a:t>ddeinameg</a:t>
            </a:r>
            <a:r>
              <a:rPr lang="en-GB" sz="1600" dirty="0"/>
              <a:t> </a:t>
            </a:r>
            <a:r>
              <a:rPr lang="en-GB" sz="1600" dirty="0" err="1"/>
              <a:t>yn</a:t>
            </a:r>
            <a:r>
              <a:rPr lang="en-GB" sz="1600" dirty="0"/>
              <a:t> </a:t>
            </a:r>
            <a:r>
              <a:rPr lang="en-GB" sz="1600" dirty="0" err="1"/>
              <a:t>bresennol</a:t>
            </a:r>
            <a:r>
              <a:rPr lang="en-GB" sz="1600" dirty="0"/>
              <a:t> y </a:t>
            </a:r>
            <a:r>
              <a:rPr lang="en-GB" sz="1600" dirty="0" err="1"/>
              <a:t>gellir</a:t>
            </a:r>
            <a:r>
              <a:rPr lang="en-GB" sz="1600" dirty="0"/>
              <a:t> </a:t>
            </a:r>
            <a:r>
              <a:rPr lang="en-GB" sz="1600" dirty="0" err="1"/>
              <a:t>ystyried</a:t>
            </a:r>
            <a:r>
              <a:rPr lang="en-GB" sz="1600" dirty="0"/>
              <a:t> </a:t>
            </a:r>
            <a:r>
              <a:rPr lang="en-GB" sz="1600" dirty="0" err="1"/>
              <a:t>gwaith</a:t>
            </a:r>
            <a:r>
              <a:rPr lang="en-GB" sz="1600" dirty="0"/>
              <a:t> </a:t>
            </a:r>
            <a:r>
              <a:rPr lang="en-GB" sz="1600" dirty="0" err="1"/>
              <a:t>ieuenctid</a:t>
            </a:r>
            <a:r>
              <a:rPr lang="en-GB" sz="1600" dirty="0"/>
              <a:t> </a:t>
            </a:r>
            <a:r>
              <a:rPr lang="en-GB" sz="1600" dirty="0" err="1"/>
              <a:t>yn</a:t>
            </a:r>
            <a:r>
              <a:rPr lang="en-GB" sz="1600" dirty="0"/>
              <a:t> </a:t>
            </a:r>
            <a:r>
              <a:rPr lang="en-GB" sz="1600" dirty="0" err="1"/>
              <a:t>nodedig</a:t>
            </a:r>
            <a:r>
              <a:rPr lang="en-GB" sz="1600" dirty="0"/>
              <a:t>; </a:t>
            </a:r>
            <a:r>
              <a:rPr lang="en-GB" altLang="en-US" sz="1600" dirty="0"/>
              <a:t>‘Remove one and what is observed may possess a resemblance to, but is unquestionably not, youth work’ (ibid). </a:t>
            </a:r>
            <a:endParaRPr lang="en-GB" sz="1600" dirty="0"/>
          </a:p>
        </p:txBody>
      </p:sp>
      <p:sp>
        <p:nvSpPr>
          <p:cNvPr id="4" name="Content Placeholder 3">
            <a:extLst>
              <a:ext uri="{FF2B5EF4-FFF2-40B4-BE49-F238E27FC236}">
                <a16:creationId xmlns:a16="http://schemas.microsoft.com/office/drawing/2014/main" id="{272A3701-3DD3-5778-88B6-0B8D9FE71A6E}"/>
              </a:ext>
            </a:extLst>
          </p:cNvPr>
          <p:cNvSpPr>
            <a:spLocks noGrp="1"/>
          </p:cNvSpPr>
          <p:nvPr>
            <p:ph sz="half" idx="2"/>
          </p:nvPr>
        </p:nvSpPr>
        <p:spPr/>
        <p:txBody>
          <a:bodyPr>
            <a:normAutofit fontScale="62500" lnSpcReduction="20000"/>
          </a:bodyPr>
          <a:lstStyle/>
          <a:p>
            <a:pPr>
              <a:lnSpc>
                <a:spcPct val="120000"/>
              </a:lnSpc>
            </a:pPr>
            <a:r>
              <a:rPr lang="en-GB" altLang="en-US" dirty="0">
                <a:solidFill>
                  <a:schemeClr val="accent5">
                    <a:lumMod val="75000"/>
                  </a:schemeClr>
                </a:solidFill>
              </a:rPr>
              <a:t>At the core of youth work practice are specific dynamics, philosophical and theoretical approaches which form the essence of the work.  These can be characterised as being elements ‘fused to delineate what we now know as youth work and to distinguish it from other welfare activities’ (Jeffs and Smith, 2008, p. 277).  </a:t>
            </a:r>
          </a:p>
          <a:p>
            <a:pPr>
              <a:lnSpc>
                <a:spcPct val="120000"/>
              </a:lnSpc>
            </a:pPr>
            <a:r>
              <a:rPr lang="en-GB" altLang="en-US" dirty="0">
                <a:solidFill>
                  <a:schemeClr val="accent5">
                    <a:lumMod val="75000"/>
                  </a:schemeClr>
                </a:solidFill>
              </a:rPr>
              <a:t>Jeffs and Smith continue, noting that youth work can only be deemed distinctive when all of the dynamics are present; ‘Remove one and what is observed may possess a resemblance to, but is unquestionably not, youth work’ (ibid).</a:t>
            </a:r>
            <a:r>
              <a:rPr lang="en-GB" altLang="en-US" sz="1400" dirty="0">
                <a:solidFill>
                  <a:schemeClr val="accent5">
                    <a:lumMod val="75000"/>
                  </a:schemeClr>
                </a:solidFill>
              </a:rPr>
              <a:t>  </a:t>
            </a:r>
          </a:p>
          <a:p>
            <a:endParaRPr lang="en-GB" dirty="0"/>
          </a:p>
        </p:txBody>
      </p:sp>
    </p:spTree>
    <p:extLst>
      <p:ext uri="{BB962C8B-B14F-4D97-AF65-F5344CB8AC3E}">
        <p14:creationId xmlns:p14="http://schemas.microsoft.com/office/powerpoint/2010/main" val="3521963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73AAA-4423-3FF5-21A2-97BCCE36833B}"/>
              </a:ext>
            </a:extLst>
          </p:cNvPr>
          <p:cNvSpPr>
            <a:spLocks noGrp="1"/>
          </p:cNvSpPr>
          <p:nvPr>
            <p:ph type="title"/>
          </p:nvPr>
        </p:nvSpPr>
        <p:spPr/>
        <p:txBody>
          <a:bodyPr/>
          <a:lstStyle/>
          <a:p>
            <a:endParaRPr lang="en-GB"/>
          </a:p>
        </p:txBody>
      </p:sp>
      <p:sp>
        <p:nvSpPr>
          <p:cNvPr id="23555" name="Rectangle 3">
            <a:extLst>
              <a:ext uri="{FF2B5EF4-FFF2-40B4-BE49-F238E27FC236}">
                <a16:creationId xmlns:a16="http://schemas.microsoft.com/office/drawing/2014/main" id="{FCDC036C-47D3-684F-1224-CDAEA95171DA}"/>
              </a:ext>
            </a:extLst>
          </p:cNvPr>
          <p:cNvSpPr>
            <a:spLocks noGrp="1" noChangeArrowheads="1"/>
          </p:cNvSpPr>
          <p:nvPr>
            <p:ph sz="half" idx="1"/>
          </p:nvPr>
        </p:nvSpPr>
        <p:spPr/>
        <p:txBody>
          <a:bodyPr>
            <a:noAutofit/>
          </a:bodyPr>
          <a:lstStyle/>
          <a:p>
            <a:pPr>
              <a:lnSpc>
                <a:spcPct val="120000"/>
              </a:lnSpc>
            </a:pPr>
            <a:r>
              <a:rPr lang="en-GB" altLang="en-US" sz="1550" dirty="0" err="1"/>
              <a:t>Ystyrir</a:t>
            </a:r>
            <a:r>
              <a:rPr lang="en-GB" altLang="en-US" sz="1550" dirty="0"/>
              <a:t> bod </a:t>
            </a:r>
            <a:r>
              <a:rPr lang="en-GB" altLang="en-US" sz="1550" dirty="0" err="1"/>
              <a:t>yr</a:t>
            </a:r>
            <a:r>
              <a:rPr lang="en-GB" altLang="en-US" sz="1550" dirty="0"/>
              <a:t> </a:t>
            </a:r>
            <a:r>
              <a:rPr lang="en-GB" altLang="en-US" sz="1550" dirty="0" err="1"/>
              <a:t>egwyddor</a:t>
            </a:r>
            <a:r>
              <a:rPr lang="en-GB" altLang="en-US" sz="1550" dirty="0"/>
              <a:t> bod </a:t>
            </a:r>
            <a:r>
              <a:rPr lang="en-GB" altLang="en-US" sz="1550" dirty="0" err="1"/>
              <a:t>gwaith</a:t>
            </a:r>
            <a:r>
              <a:rPr lang="en-GB" altLang="en-US" sz="1550" dirty="0"/>
              <a:t> </a:t>
            </a:r>
            <a:r>
              <a:rPr lang="en-GB" altLang="en-US" sz="1550" dirty="0" err="1"/>
              <a:t>ieuenctid</a:t>
            </a:r>
            <a:r>
              <a:rPr lang="en-GB" altLang="en-US" sz="1550" dirty="0"/>
              <a:t> </a:t>
            </a:r>
            <a:r>
              <a:rPr lang="en-GB" altLang="en-US" sz="1550" dirty="0" err="1"/>
              <a:t>yn</a:t>
            </a:r>
            <a:r>
              <a:rPr lang="en-GB" altLang="en-US" sz="1550" dirty="0"/>
              <a:t> </a:t>
            </a:r>
            <a:r>
              <a:rPr lang="en-GB" altLang="en-US" sz="1550" dirty="0" err="1"/>
              <a:t>seiliedig</a:t>
            </a:r>
            <a:r>
              <a:rPr lang="en-GB" altLang="en-US" sz="1550" dirty="0"/>
              <a:t> </a:t>
            </a:r>
            <a:r>
              <a:rPr lang="en-GB" altLang="en-US" sz="1550" dirty="0" err="1"/>
              <a:t>ar</a:t>
            </a:r>
            <a:r>
              <a:rPr lang="en-GB" altLang="en-US" sz="1550" dirty="0"/>
              <a:t> </a:t>
            </a:r>
            <a:r>
              <a:rPr lang="en-GB" altLang="en-US" sz="1550" dirty="0" err="1"/>
              <a:t>berthynas</a:t>
            </a:r>
            <a:r>
              <a:rPr lang="en-GB" altLang="en-US" sz="1550" dirty="0"/>
              <a:t> </a:t>
            </a:r>
            <a:r>
              <a:rPr lang="en-GB" altLang="en-US" sz="1550" dirty="0" err="1"/>
              <a:t>wirfoddol</a:t>
            </a:r>
            <a:r>
              <a:rPr lang="en-GB" altLang="en-US" sz="1550" dirty="0"/>
              <a:t> </a:t>
            </a:r>
            <a:r>
              <a:rPr lang="en-GB" altLang="en-US" sz="1550" dirty="0" err="1"/>
              <a:t>rhwng</a:t>
            </a:r>
            <a:r>
              <a:rPr lang="en-GB" altLang="en-US" sz="1550" dirty="0"/>
              <a:t> person </a:t>
            </a:r>
            <a:r>
              <a:rPr lang="en-GB" altLang="en-US" sz="1550" dirty="0" err="1"/>
              <a:t>ifanc</a:t>
            </a:r>
            <a:r>
              <a:rPr lang="en-GB" altLang="en-US" sz="1550" dirty="0"/>
              <a:t> a </a:t>
            </a:r>
            <a:r>
              <a:rPr lang="en-GB" altLang="en-US" sz="1550" dirty="0" err="1"/>
              <a:t>gweithiwr</a:t>
            </a:r>
            <a:r>
              <a:rPr lang="en-GB" altLang="en-US" sz="1550" dirty="0"/>
              <a:t> </a:t>
            </a:r>
            <a:r>
              <a:rPr lang="en-GB" altLang="en-US" sz="1550" dirty="0" err="1"/>
              <a:t>ieuenctid</a:t>
            </a:r>
            <a:r>
              <a:rPr lang="en-GB" altLang="en-US" sz="1550" dirty="0"/>
              <a:t> </a:t>
            </a:r>
            <a:r>
              <a:rPr lang="en-GB" altLang="en-US" sz="1550" dirty="0" err="1"/>
              <a:t>yn</a:t>
            </a:r>
            <a:r>
              <a:rPr lang="en-GB" altLang="en-US" sz="1550" dirty="0"/>
              <a:t> </a:t>
            </a:r>
            <a:r>
              <a:rPr lang="en-GB" altLang="en-US" sz="1550" dirty="0" err="1"/>
              <a:t>cael</a:t>
            </a:r>
            <a:r>
              <a:rPr lang="en-GB" altLang="en-US" sz="1550" dirty="0"/>
              <a:t> </a:t>
            </a:r>
            <a:r>
              <a:rPr lang="en-GB" altLang="en-US" sz="1550" dirty="0" err="1"/>
              <a:t>ei</a:t>
            </a:r>
            <a:r>
              <a:rPr lang="en-GB" altLang="en-US" sz="1550" dirty="0"/>
              <a:t> </a:t>
            </a:r>
            <a:r>
              <a:rPr lang="en-GB" altLang="en-US" sz="1550" dirty="0" err="1"/>
              <a:t>hystyried</a:t>
            </a:r>
            <a:r>
              <a:rPr lang="en-GB" altLang="en-US" sz="1550" dirty="0"/>
              <a:t> </a:t>
            </a:r>
            <a:r>
              <a:rPr lang="en-GB" altLang="en-US" sz="1550" dirty="0" err="1"/>
              <a:t>yn</a:t>
            </a:r>
            <a:r>
              <a:rPr lang="en-GB" altLang="en-US" sz="1550" dirty="0"/>
              <a:t> </a:t>
            </a:r>
            <a:r>
              <a:rPr lang="en-GB" altLang="en-US" sz="1550" dirty="0" err="1"/>
              <a:t>allweddol</a:t>
            </a:r>
            <a:r>
              <a:rPr lang="en-GB" altLang="en-US" sz="1550" dirty="0"/>
              <a:t> </a:t>
            </a:r>
            <a:r>
              <a:rPr lang="en-GB" altLang="en-US" sz="1550" dirty="0" err="1"/>
              <a:t>i’r</a:t>
            </a:r>
            <a:r>
              <a:rPr lang="en-GB" altLang="en-US" sz="1550" dirty="0"/>
              <a:t> </a:t>
            </a:r>
            <a:r>
              <a:rPr lang="en-GB" altLang="en-US" sz="1550" dirty="0" err="1"/>
              <a:t>ffordd</a:t>
            </a:r>
            <a:r>
              <a:rPr lang="en-GB" altLang="en-US" sz="1550" dirty="0"/>
              <a:t> y </a:t>
            </a:r>
            <a:r>
              <a:rPr lang="en-GB" altLang="en-US" sz="1550" dirty="0" err="1"/>
              <a:t>mae’r</a:t>
            </a:r>
            <a:r>
              <a:rPr lang="en-GB" altLang="en-US" sz="1550" dirty="0"/>
              <a:t> math </a:t>
            </a:r>
            <a:r>
              <a:rPr lang="en-GB" altLang="en-US" sz="1550" dirty="0" err="1"/>
              <a:t>hwn</a:t>
            </a:r>
            <a:r>
              <a:rPr lang="en-GB" altLang="en-US" sz="1550" dirty="0"/>
              <a:t> o </a:t>
            </a:r>
            <a:r>
              <a:rPr lang="en-GB" altLang="en-US" sz="1550" dirty="0" err="1"/>
              <a:t>waith</a:t>
            </a:r>
            <a:r>
              <a:rPr lang="en-GB" altLang="en-US" sz="1550" dirty="0"/>
              <a:t> </a:t>
            </a:r>
            <a:r>
              <a:rPr lang="en-GB" altLang="en-US" sz="1550" dirty="0" err="1"/>
              <a:t>yn</a:t>
            </a:r>
            <a:r>
              <a:rPr lang="en-GB" altLang="en-US" sz="1550" dirty="0"/>
              <a:t> </a:t>
            </a:r>
            <a:r>
              <a:rPr lang="en-GB" altLang="en-US" sz="1550" dirty="0" err="1"/>
              <a:t>gwahaniaethu</a:t>
            </a:r>
            <a:r>
              <a:rPr lang="en-GB" altLang="en-US" sz="1550" dirty="0"/>
              <a:t> o </a:t>
            </a:r>
            <a:r>
              <a:rPr lang="en-GB" altLang="en-US" sz="1550" dirty="0" err="1"/>
              <a:t>fathau</a:t>
            </a:r>
            <a:r>
              <a:rPr lang="en-GB" altLang="en-US" sz="1550" dirty="0"/>
              <a:t> </a:t>
            </a:r>
            <a:r>
              <a:rPr lang="en-GB" altLang="en-US" sz="1550" dirty="0" err="1"/>
              <a:t>eraill</a:t>
            </a:r>
            <a:r>
              <a:rPr lang="en-GB" altLang="en-US" sz="1550" dirty="0"/>
              <a:t> o </a:t>
            </a:r>
            <a:r>
              <a:rPr lang="en-GB" altLang="en-US" sz="1550" dirty="0" err="1"/>
              <a:t>waith</a:t>
            </a:r>
            <a:r>
              <a:rPr lang="en-GB" altLang="en-US" sz="1550" dirty="0"/>
              <a:t> </a:t>
            </a:r>
            <a:r>
              <a:rPr lang="en-GB" altLang="en-US" sz="1550" dirty="0" err="1"/>
              <a:t>gyda</a:t>
            </a:r>
            <a:r>
              <a:rPr lang="en-GB" altLang="en-US" sz="1550" dirty="0"/>
              <a:t> </a:t>
            </a:r>
            <a:r>
              <a:rPr lang="en-GB" altLang="en-US" sz="1550" dirty="0" err="1"/>
              <a:t>phobl</a:t>
            </a:r>
            <a:r>
              <a:rPr lang="en-GB" altLang="en-US" sz="1550" dirty="0"/>
              <a:t> </a:t>
            </a:r>
            <a:r>
              <a:rPr lang="en-GB" altLang="en-US" sz="1550" dirty="0" err="1"/>
              <a:t>ifanc</a:t>
            </a:r>
            <a:r>
              <a:rPr lang="en-GB" altLang="en-US" sz="1550" dirty="0"/>
              <a:t> (Jeffs a Smith, 2008, t. 277; </a:t>
            </a:r>
            <a:r>
              <a:rPr lang="en-GB" altLang="en-US" sz="1550" dirty="0" err="1"/>
              <a:t>LlCC</a:t>
            </a:r>
            <a:r>
              <a:rPr lang="en-GB" altLang="en-US" sz="1550" dirty="0"/>
              <a:t>, 2007, p. 3).</a:t>
            </a:r>
          </a:p>
          <a:p>
            <a:pPr>
              <a:lnSpc>
                <a:spcPct val="120000"/>
              </a:lnSpc>
            </a:pPr>
            <a:r>
              <a:rPr lang="en-GB" altLang="en-US" sz="1550" dirty="0" err="1"/>
              <a:t>Fe’i</a:t>
            </a:r>
            <a:r>
              <a:rPr lang="en-GB" altLang="en-US" sz="1550" dirty="0"/>
              <a:t> </a:t>
            </a:r>
            <a:r>
              <a:rPr lang="en-GB" altLang="en-US" sz="1550" dirty="0" err="1"/>
              <a:t>hystyrir</a:t>
            </a:r>
            <a:r>
              <a:rPr lang="en-GB" altLang="en-US" sz="1550" dirty="0"/>
              <a:t> </a:t>
            </a:r>
            <a:r>
              <a:rPr lang="en-GB" altLang="en-US" sz="1550" dirty="0" err="1"/>
              <a:t>yn</a:t>
            </a:r>
            <a:r>
              <a:rPr lang="en-GB" altLang="en-US" sz="1550" dirty="0"/>
              <a:t> </a:t>
            </a:r>
            <a:r>
              <a:rPr lang="en-GB" altLang="en-US" sz="1550" dirty="0" err="1"/>
              <a:t>feincnod</a:t>
            </a:r>
            <a:r>
              <a:rPr lang="en-GB" altLang="en-US" sz="1550" dirty="0"/>
              <a:t> </a:t>
            </a:r>
            <a:r>
              <a:rPr lang="en-GB" altLang="en-US" sz="1550" dirty="0" err="1"/>
              <a:t>o’r</a:t>
            </a:r>
            <a:r>
              <a:rPr lang="en-GB" altLang="en-US" sz="1550" dirty="0"/>
              <a:t> </a:t>
            </a:r>
            <a:r>
              <a:rPr lang="en-GB" altLang="en-US" sz="1550" dirty="0" err="1"/>
              <a:t>proffesiwn</a:t>
            </a:r>
            <a:r>
              <a:rPr lang="en-GB" altLang="en-US" sz="1550" dirty="0"/>
              <a:t>, ac </a:t>
            </a:r>
            <a:r>
              <a:rPr lang="en-GB" altLang="en-US" sz="1550" dirty="0" err="1"/>
              <a:t>yn</a:t>
            </a:r>
            <a:r>
              <a:rPr lang="en-GB" altLang="en-US" sz="1550" dirty="0"/>
              <a:t> ‘</a:t>
            </a:r>
            <a:r>
              <a:rPr lang="en-GB" altLang="en-US" sz="1550" dirty="0" err="1"/>
              <a:t>ragflaenydd</a:t>
            </a:r>
            <a:r>
              <a:rPr lang="en-GB" altLang="en-US" sz="1550" dirty="0"/>
              <a:t> </a:t>
            </a:r>
            <a:r>
              <a:rPr lang="en-GB" altLang="en-US" sz="1550" dirty="0" err="1"/>
              <a:t>angenrheidiol</a:t>
            </a:r>
            <a:r>
              <a:rPr lang="en-GB" altLang="en-US" sz="1550" dirty="0"/>
              <a:t>’ (Ord, 2009, t. 39) </a:t>
            </a:r>
            <a:r>
              <a:rPr lang="en-GB" altLang="en-US" sz="1550" dirty="0" err="1"/>
              <a:t>i’r</a:t>
            </a:r>
            <a:r>
              <a:rPr lang="en-GB" altLang="en-US" sz="1550" dirty="0"/>
              <a:t> </a:t>
            </a:r>
            <a:r>
              <a:rPr lang="en-GB" altLang="en-US" sz="1550" dirty="0" err="1"/>
              <a:t>gwaith</a:t>
            </a:r>
            <a:r>
              <a:rPr lang="en-GB" altLang="en-US" sz="1550" dirty="0"/>
              <a:t>. Gall </a:t>
            </a:r>
            <a:r>
              <a:rPr lang="en-GB" altLang="en-US" sz="1550" dirty="0" err="1"/>
              <a:t>pobl</a:t>
            </a:r>
            <a:r>
              <a:rPr lang="en-GB" altLang="en-US" sz="1550" dirty="0"/>
              <a:t> </a:t>
            </a:r>
            <a:r>
              <a:rPr lang="en-GB" altLang="en-US" sz="1550" dirty="0" err="1"/>
              <a:t>ifanc</a:t>
            </a:r>
            <a:r>
              <a:rPr lang="en-GB" altLang="en-US" sz="1550" dirty="0"/>
              <a:t> </a:t>
            </a:r>
            <a:r>
              <a:rPr lang="en-GB" altLang="en-US" sz="1550" dirty="0" err="1"/>
              <a:t>ymuno’n</a:t>
            </a:r>
            <a:r>
              <a:rPr lang="en-GB" altLang="en-US" sz="1550" dirty="0"/>
              <a:t> </a:t>
            </a:r>
            <a:r>
              <a:rPr lang="en-GB" altLang="en-US" sz="1550" dirty="0" err="1"/>
              <a:t>rhydd</a:t>
            </a:r>
            <a:r>
              <a:rPr lang="en-GB" altLang="en-US" sz="1550" dirty="0"/>
              <a:t> </a:t>
            </a:r>
            <a:r>
              <a:rPr lang="en-GB" altLang="en-US" sz="1550" dirty="0" err="1"/>
              <a:t>â’r</a:t>
            </a:r>
            <a:r>
              <a:rPr lang="en-GB" altLang="en-US" sz="1550" dirty="0"/>
              <a:t> </a:t>
            </a:r>
            <a:r>
              <a:rPr lang="en-GB" altLang="en-US" sz="1550" dirty="0" err="1"/>
              <a:t>ddarpariaeth</a:t>
            </a:r>
            <a:r>
              <a:rPr lang="en-GB" altLang="en-US" sz="1550" dirty="0"/>
              <a:t> </a:t>
            </a:r>
            <a:r>
              <a:rPr lang="en-GB" altLang="en-US" sz="1550" dirty="0" err="1"/>
              <a:t>gwaith</a:t>
            </a:r>
            <a:r>
              <a:rPr lang="en-GB" altLang="en-US" sz="1550" dirty="0"/>
              <a:t> </a:t>
            </a:r>
            <a:r>
              <a:rPr lang="en-GB" altLang="en-US" sz="1550" dirty="0" err="1"/>
              <a:t>ieuenctid</a:t>
            </a:r>
            <a:r>
              <a:rPr lang="en-GB" altLang="en-US" sz="1550" dirty="0"/>
              <a:t> (ac </a:t>
            </a:r>
            <a:r>
              <a:rPr lang="en-GB" altLang="en-US" sz="1550" dirty="0" err="1"/>
              <a:t>i’r</a:t>
            </a:r>
            <a:r>
              <a:rPr lang="en-GB" altLang="en-US" sz="1550" dirty="0"/>
              <a:t> </a:t>
            </a:r>
            <a:r>
              <a:rPr lang="en-GB" altLang="en-US" sz="1550" dirty="0" err="1"/>
              <a:t>berthynas</a:t>
            </a:r>
            <a:r>
              <a:rPr lang="en-GB" altLang="en-US" sz="1550" dirty="0"/>
              <a:t> </a:t>
            </a:r>
            <a:r>
              <a:rPr lang="en-GB" altLang="en-US" sz="1550" dirty="0" err="1"/>
              <a:t>â’r</a:t>
            </a:r>
            <a:r>
              <a:rPr lang="en-GB" altLang="en-US" sz="1550" dirty="0"/>
              <a:t> </a:t>
            </a:r>
            <a:r>
              <a:rPr lang="en-GB" altLang="en-US" sz="1550" dirty="0" err="1"/>
              <a:t>gweithiwr</a:t>
            </a:r>
            <a:r>
              <a:rPr lang="en-GB" altLang="en-US" sz="1550" dirty="0"/>
              <a:t> </a:t>
            </a:r>
            <a:r>
              <a:rPr lang="en-GB" altLang="en-US" sz="1550" dirty="0" err="1"/>
              <a:t>ieuenctid</a:t>
            </a:r>
            <a:r>
              <a:rPr lang="en-GB" altLang="en-US" sz="1550" dirty="0"/>
              <a:t>), a gallant </a:t>
            </a:r>
            <a:r>
              <a:rPr lang="en-GB" altLang="en-US" sz="1550" dirty="0" err="1"/>
              <a:t>ddewis</a:t>
            </a:r>
            <a:r>
              <a:rPr lang="en-GB" altLang="en-US" sz="1550" dirty="0"/>
              <a:t> </a:t>
            </a:r>
            <a:r>
              <a:rPr lang="en-GB" altLang="en-US" sz="1550" dirty="0" err="1"/>
              <a:t>gadael</a:t>
            </a:r>
            <a:r>
              <a:rPr lang="en-GB" altLang="en-US" sz="1550" dirty="0"/>
              <a:t> </a:t>
            </a:r>
            <a:r>
              <a:rPr lang="en-GB" altLang="en-US" sz="1550" dirty="0" err="1"/>
              <a:t>unrhyw</a:t>
            </a:r>
            <a:r>
              <a:rPr lang="en-GB" altLang="en-US" sz="1550" dirty="0"/>
              <a:t> </a:t>
            </a:r>
            <a:r>
              <a:rPr lang="en-GB" altLang="en-US" sz="1550" dirty="0" err="1"/>
              <a:t>ddarpariaeth</a:t>
            </a:r>
            <a:r>
              <a:rPr lang="en-GB" altLang="en-US" sz="1550" dirty="0"/>
              <a:t> a </a:t>
            </a:r>
            <a:r>
              <a:rPr lang="en-GB" altLang="en-US" sz="1550" dirty="0" err="1"/>
              <a:t>dod</a:t>
            </a:r>
            <a:r>
              <a:rPr lang="en-GB" altLang="en-US" sz="1550" dirty="0"/>
              <a:t> ag </a:t>
            </a:r>
            <a:r>
              <a:rPr lang="en-GB" altLang="en-US" sz="1550" dirty="0" err="1"/>
              <a:t>unrhyw</a:t>
            </a:r>
            <a:r>
              <a:rPr lang="en-GB" altLang="en-US" sz="1550" dirty="0"/>
              <a:t> </a:t>
            </a:r>
            <a:r>
              <a:rPr lang="en-GB" altLang="en-US" sz="1550" dirty="0" err="1"/>
              <a:t>berthnasoedd</a:t>
            </a:r>
            <a:r>
              <a:rPr lang="en-GB" altLang="en-US" sz="1550" dirty="0"/>
              <a:t> </a:t>
            </a:r>
            <a:r>
              <a:rPr lang="en-GB" altLang="en-US" sz="1550" dirty="0" err="1"/>
              <a:t>i</a:t>
            </a:r>
            <a:r>
              <a:rPr lang="en-GB" altLang="en-US" sz="1550" dirty="0"/>
              <a:t> ben pan </a:t>
            </a:r>
            <a:r>
              <a:rPr lang="en-GB" altLang="en-US" sz="1550" dirty="0" err="1"/>
              <a:t>fo’r</a:t>
            </a:r>
            <a:r>
              <a:rPr lang="en-GB" altLang="en-US" sz="1550" dirty="0"/>
              <a:t> </a:t>
            </a:r>
            <a:r>
              <a:rPr lang="en-GB" altLang="en-US" sz="1550" dirty="0" err="1"/>
              <a:t>amser</a:t>
            </a:r>
            <a:r>
              <a:rPr lang="en-GB" altLang="en-US" sz="1550" dirty="0"/>
              <a:t> </a:t>
            </a:r>
            <a:r>
              <a:rPr lang="en-GB" altLang="en-US" sz="1550" dirty="0" err="1"/>
              <a:t>yn</a:t>
            </a:r>
            <a:r>
              <a:rPr lang="en-GB" altLang="en-US" sz="1550" dirty="0"/>
              <a:t> </a:t>
            </a:r>
            <a:r>
              <a:rPr lang="en-GB" altLang="en-US" sz="1550" dirty="0" err="1"/>
              <a:t>iawn</a:t>
            </a:r>
            <a:r>
              <a:rPr lang="en-GB" altLang="en-US" sz="1550" dirty="0"/>
              <a:t> </a:t>
            </a:r>
            <a:r>
              <a:rPr lang="en-GB" altLang="en-US" sz="1550" dirty="0" err="1"/>
              <a:t>iddynt</a:t>
            </a:r>
            <a:r>
              <a:rPr lang="en-GB" altLang="en-US" sz="1550" dirty="0"/>
              <a:t> hwy.</a:t>
            </a:r>
          </a:p>
        </p:txBody>
      </p:sp>
      <p:sp>
        <p:nvSpPr>
          <p:cNvPr id="3" name="Content Placeholder 2">
            <a:extLst>
              <a:ext uri="{FF2B5EF4-FFF2-40B4-BE49-F238E27FC236}">
                <a16:creationId xmlns:a16="http://schemas.microsoft.com/office/drawing/2014/main" id="{04B656A6-A0BA-D21B-A44A-7C87B30E8C2D}"/>
              </a:ext>
            </a:extLst>
          </p:cNvPr>
          <p:cNvSpPr>
            <a:spLocks noGrp="1"/>
          </p:cNvSpPr>
          <p:nvPr>
            <p:ph sz="half" idx="2"/>
          </p:nvPr>
        </p:nvSpPr>
        <p:spPr/>
        <p:txBody>
          <a:bodyPr>
            <a:normAutofit fontScale="62500" lnSpcReduction="20000"/>
          </a:bodyPr>
          <a:lstStyle/>
          <a:p>
            <a:pPr>
              <a:lnSpc>
                <a:spcPct val="120000"/>
              </a:lnSpc>
            </a:pPr>
            <a:r>
              <a:rPr lang="en-GB" altLang="en-US" dirty="0">
                <a:solidFill>
                  <a:schemeClr val="accent5">
                    <a:lumMod val="75000"/>
                  </a:schemeClr>
                </a:solidFill>
              </a:rPr>
              <a:t>The principle of youth work being based on a voluntary relationship between young person and youth worker is considered key to how this form of work delineates from other forms of work with young people (Jeffs and Smith, 2008, p. 277; WAG, 2007, p. 3).  </a:t>
            </a:r>
          </a:p>
          <a:p>
            <a:pPr>
              <a:lnSpc>
                <a:spcPct val="120000"/>
              </a:lnSpc>
            </a:pPr>
            <a:r>
              <a:rPr lang="en-GB" altLang="en-US" dirty="0">
                <a:solidFill>
                  <a:schemeClr val="accent5">
                    <a:lumMod val="75000"/>
                  </a:schemeClr>
                </a:solidFill>
              </a:rPr>
              <a:t>It is considered a benchmark of the profession, and a ‘necessary precursor’ (Ord, 2009, p. 39) to the work.  Young people can enter freely into the youth work provision (and into the relationship with the youth worker), and can choose to exit any provision and end any relationships when the time is right for them.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797AE-3B1C-EFC8-05D4-4E5629E37A5D}"/>
              </a:ext>
            </a:extLst>
          </p:cNvPr>
          <p:cNvSpPr>
            <a:spLocks noGrp="1"/>
          </p:cNvSpPr>
          <p:nvPr>
            <p:ph type="title"/>
          </p:nvPr>
        </p:nvSpPr>
        <p:spPr/>
        <p:txBody>
          <a:bodyPr/>
          <a:lstStyle/>
          <a:p>
            <a:endParaRPr lang="en-GB"/>
          </a:p>
        </p:txBody>
      </p:sp>
      <p:sp>
        <p:nvSpPr>
          <p:cNvPr id="25603" name="Rectangle 3">
            <a:extLst>
              <a:ext uri="{FF2B5EF4-FFF2-40B4-BE49-F238E27FC236}">
                <a16:creationId xmlns:a16="http://schemas.microsoft.com/office/drawing/2014/main" id="{D83C101D-4661-99D3-E121-5FEF6FBA12AB}"/>
              </a:ext>
            </a:extLst>
          </p:cNvPr>
          <p:cNvSpPr>
            <a:spLocks noGrp="1" noChangeArrowheads="1"/>
          </p:cNvSpPr>
          <p:nvPr>
            <p:ph sz="half" idx="1"/>
          </p:nvPr>
        </p:nvSpPr>
        <p:spPr/>
        <p:txBody>
          <a:bodyPr>
            <a:normAutofit lnSpcReduction="10000"/>
          </a:bodyPr>
          <a:lstStyle/>
          <a:p>
            <a:pPr>
              <a:lnSpc>
                <a:spcPct val="100000"/>
              </a:lnSpc>
            </a:pPr>
            <a:r>
              <a:rPr lang="en-GB" altLang="en-US" sz="1800" dirty="0"/>
              <a:t>Yn </a:t>
            </a:r>
            <a:r>
              <a:rPr lang="en-GB" altLang="en-US" sz="1800" dirty="0" err="1"/>
              <a:t>wir</a:t>
            </a:r>
            <a:r>
              <a:rPr lang="en-GB" altLang="en-US" sz="1800" dirty="0"/>
              <a:t>, </a:t>
            </a:r>
            <a:r>
              <a:rPr lang="en-GB" altLang="en-US" sz="1800" dirty="0" err="1"/>
              <a:t>mae'r</a:t>
            </a:r>
            <a:r>
              <a:rPr lang="en-GB" altLang="en-US" sz="1800" dirty="0"/>
              <a:t> </a:t>
            </a:r>
            <a:r>
              <a:rPr lang="en-GB" altLang="en-US" sz="1800" dirty="0" err="1"/>
              <a:t>newid</a:t>
            </a:r>
            <a:r>
              <a:rPr lang="en-GB" altLang="en-US" sz="1800" dirty="0"/>
              <a:t> </a:t>
            </a:r>
            <a:r>
              <a:rPr lang="en-GB" altLang="en-US" sz="1800" dirty="0" err="1"/>
              <a:t>hwn</a:t>
            </a:r>
            <a:r>
              <a:rPr lang="en-GB" altLang="en-US" sz="1800" dirty="0"/>
              <a:t> </a:t>
            </a:r>
            <a:r>
              <a:rPr lang="en-GB" altLang="en-US" sz="1800" dirty="0" err="1"/>
              <a:t>mewn</a:t>
            </a:r>
            <a:r>
              <a:rPr lang="en-GB" altLang="en-US" sz="1800" dirty="0"/>
              <a:t> </a:t>
            </a:r>
            <a:r>
              <a:rPr lang="en-GB" altLang="en-US" sz="1800" dirty="0" err="1"/>
              <a:t>grym</a:t>
            </a:r>
            <a:r>
              <a:rPr lang="en-GB" altLang="en-US" sz="1800" dirty="0"/>
              <a:t> o </a:t>
            </a:r>
            <a:r>
              <a:rPr lang="en-GB" altLang="en-US" sz="1800" dirty="0" err="1"/>
              <a:t>oedolyn</a:t>
            </a:r>
            <a:r>
              <a:rPr lang="en-GB" altLang="en-US" sz="1800" dirty="0"/>
              <a:t> </a:t>
            </a:r>
            <a:r>
              <a:rPr lang="en-GB" altLang="en-US" sz="1800" dirty="0" err="1"/>
              <a:t>i</a:t>
            </a:r>
            <a:r>
              <a:rPr lang="en-GB" altLang="en-US" sz="1800" dirty="0"/>
              <a:t> </a:t>
            </a:r>
            <a:r>
              <a:rPr lang="en-GB" altLang="en-US" sz="1800" dirty="0" err="1"/>
              <a:t>berson</a:t>
            </a:r>
            <a:r>
              <a:rPr lang="en-GB" altLang="en-US" sz="1800" dirty="0"/>
              <a:t> </a:t>
            </a:r>
            <a:r>
              <a:rPr lang="en-GB" altLang="en-US" sz="1800" dirty="0" err="1"/>
              <a:t>ifanc</a:t>
            </a:r>
            <a:r>
              <a:rPr lang="en-GB" altLang="en-US" sz="1800" dirty="0"/>
              <a:t> </a:t>
            </a:r>
            <a:r>
              <a:rPr lang="en-GB" altLang="en-US" sz="1800" dirty="0" err="1"/>
              <a:t>yn</a:t>
            </a:r>
            <a:r>
              <a:rPr lang="en-GB" altLang="en-US" sz="1800" dirty="0"/>
              <a:t> </a:t>
            </a:r>
            <a:r>
              <a:rPr lang="en-GB" altLang="en-US" sz="1800" dirty="0" err="1"/>
              <a:t>ymgorffori</a:t>
            </a:r>
            <a:r>
              <a:rPr lang="en-GB" altLang="en-US" sz="1800" dirty="0"/>
              <a:t> </a:t>
            </a:r>
            <a:r>
              <a:rPr lang="en-GB" altLang="en-US" sz="1800" dirty="0" err="1"/>
              <a:t>pwrpas</a:t>
            </a:r>
            <a:r>
              <a:rPr lang="en-GB" altLang="en-US" sz="1800" dirty="0"/>
              <a:t> </a:t>
            </a:r>
            <a:r>
              <a:rPr lang="en-GB" altLang="en-US" sz="1800" dirty="0" err="1"/>
              <a:t>gwaith</a:t>
            </a:r>
            <a:r>
              <a:rPr lang="en-GB" altLang="en-US" sz="1800" dirty="0"/>
              <a:t> </a:t>
            </a:r>
            <a:r>
              <a:rPr lang="en-GB" altLang="en-US" sz="1800" dirty="0" err="1"/>
              <a:t>ieuenctid</a:t>
            </a:r>
            <a:r>
              <a:rPr lang="en-GB" altLang="en-US" sz="1800" dirty="0"/>
              <a:t>.</a:t>
            </a:r>
          </a:p>
          <a:p>
            <a:pPr>
              <a:lnSpc>
                <a:spcPct val="100000"/>
              </a:lnSpc>
            </a:pPr>
            <a:r>
              <a:rPr lang="en-GB" altLang="en-US" sz="1800" dirty="0" err="1"/>
              <a:t>Cefnogir</a:t>
            </a:r>
            <a:r>
              <a:rPr lang="en-GB" altLang="en-US" sz="1800" dirty="0"/>
              <a:t> </a:t>
            </a:r>
            <a:r>
              <a:rPr lang="en-GB" altLang="en-US" sz="1800" dirty="0" err="1"/>
              <a:t>hyn</a:t>
            </a:r>
            <a:r>
              <a:rPr lang="en-GB" altLang="en-US" sz="1800" dirty="0"/>
              <a:t> </a:t>
            </a:r>
            <a:r>
              <a:rPr lang="en-GB" altLang="en-US" sz="1800" dirty="0" err="1"/>
              <a:t>gan</a:t>
            </a:r>
            <a:r>
              <a:rPr lang="en-GB" altLang="en-US" sz="1800" dirty="0"/>
              <a:t> Ord (2009, t. 40) </a:t>
            </a:r>
            <a:r>
              <a:rPr lang="en-GB" altLang="en-US" sz="1800" dirty="0" err="1"/>
              <a:t>sy’n</a:t>
            </a:r>
            <a:r>
              <a:rPr lang="en-GB" altLang="en-US" sz="1800" dirty="0"/>
              <a:t> nodi bod ‘greater parity between youth worker and young person than between young people and other professionals’.  </a:t>
            </a:r>
          </a:p>
          <a:p>
            <a:pPr>
              <a:lnSpc>
                <a:spcPct val="100000"/>
              </a:lnSpc>
            </a:pPr>
            <a:r>
              <a:rPr lang="en-GB" altLang="en-US" sz="1800" dirty="0" err="1"/>
              <a:t>Mae'r</a:t>
            </a:r>
            <a:r>
              <a:rPr lang="en-GB" altLang="en-US" sz="1800" dirty="0"/>
              <a:t> </a:t>
            </a:r>
            <a:r>
              <a:rPr lang="en-GB" altLang="en-US" sz="1800" dirty="0" err="1"/>
              <a:t>egwyddor</a:t>
            </a:r>
            <a:r>
              <a:rPr lang="en-GB" altLang="en-US" sz="1800" dirty="0"/>
              <a:t> </a:t>
            </a:r>
            <a:r>
              <a:rPr lang="en-GB" altLang="en-US" sz="1800" dirty="0" err="1"/>
              <a:t>wirfoddol</a:t>
            </a:r>
            <a:r>
              <a:rPr lang="en-GB" altLang="en-US" sz="1800" dirty="0"/>
              <a:t> </a:t>
            </a:r>
            <a:r>
              <a:rPr lang="en-GB" altLang="en-US" sz="1800" dirty="0" err="1"/>
              <a:t>yn</a:t>
            </a:r>
            <a:r>
              <a:rPr lang="en-GB" altLang="en-US" sz="1800" dirty="0"/>
              <a:t> </a:t>
            </a:r>
            <a:r>
              <a:rPr lang="en-GB" altLang="en-US" sz="1800" dirty="0" err="1"/>
              <a:t>rhan</a:t>
            </a:r>
            <a:r>
              <a:rPr lang="en-GB" altLang="en-US" sz="1800" dirty="0"/>
              <a:t> </a:t>
            </a:r>
            <a:r>
              <a:rPr lang="en-GB" altLang="en-US" sz="1800" dirty="0" err="1"/>
              <a:t>bwysig</a:t>
            </a:r>
            <a:r>
              <a:rPr lang="en-GB" altLang="en-US" sz="1800" dirty="0"/>
              <a:t> </a:t>
            </a:r>
            <a:r>
              <a:rPr lang="en-GB" altLang="en-US" sz="1800" dirty="0" err="1"/>
              <a:t>o'n</a:t>
            </a:r>
            <a:r>
              <a:rPr lang="en-GB" altLang="en-US" sz="1800" dirty="0"/>
              <a:t> </a:t>
            </a:r>
            <a:r>
              <a:rPr lang="en-GB" altLang="en-US" sz="1800" dirty="0" err="1"/>
              <a:t>hymarfer</a:t>
            </a:r>
            <a:r>
              <a:rPr lang="en-GB" altLang="en-US" sz="1800" dirty="0"/>
              <a:t>, ac </a:t>
            </a:r>
            <a:r>
              <a:rPr lang="en-GB" altLang="en-US" sz="1800" dirty="0" err="1"/>
              <a:t>yn</a:t>
            </a:r>
            <a:r>
              <a:rPr lang="en-GB" altLang="en-US" sz="1800" dirty="0"/>
              <a:t> </a:t>
            </a:r>
            <a:r>
              <a:rPr lang="en-GB" altLang="en-US" sz="1800" dirty="0" err="1"/>
              <a:t>draddodiadol</a:t>
            </a:r>
            <a:r>
              <a:rPr lang="en-GB" altLang="en-US" sz="1800" dirty="0"/>
              <a:t> </a:t>
            </a:r>
            <a:r>
              <a:rPr lang="en-GB" altLang="en-US" sz="1800" dirty="0" err="1"/>
              <a:t>wedi</a:t>
            </a:r>
            <a:r>
              <a:rPr lang="en-GB" altLang="en-US" sz="1800" dirty="0"/>
              <a:t> bod, ac </a:t>
            </a:r>
            <a:r>
              <a:rPr lang="en-GB" altLang="en-US" sz="1800" dirty="0" err="1"/>
              <a:t>roedd</a:t>
            </a:r>
            <a:r>
              <a:rPr lang="en-GB" altLang="en-US" sz="1800" dirty="0"/>
              <a:t> </a:t>
            </a:r>
            <a:r>
              <a:rPr lang="en-GB" altLang="en-US" sz="1800" dirty="0" err="1"/>
              <a:t>yn</a:t>
            </a:r>
            <a:r>
              <a:rPr lang="en-GB" altLang="en-US" sz="1800" dirty="0"/>
              <a:t> </a:t>
            </a:r>
            <a:r>
              <a:rPr lang="en-GB" altLang="en-US" sz="1800" dirty="0" err="1"/>
              <a:t>nodwedd</a:t>
            </a:r>
            <a:r>
              <a:rPr lang="en-GB" altLang="en-US" sz="1800" dirty="0"/>
              <a:t> </a:t>
            </a:r>
            <a:r>
              <a:rPr lang="en-GB" altLang="en-US" sz="1800" dirty="0" err="1"/>
              <a:t>allweddol</a:t>
            </a:r>
            <a:r>
              <a:rPr lang="en-GB" altLang="en-US" sz="1800" dirty="0"/>
              <a:t> ac </a:t>
            </a:r>
            <a:r>
              <a:rPr lang="en-GB" altLang="en-US" sz="1800" dirty="0" err="1"/>
              <a:t>arwyddocaol</a:t>
            </a:r>
            <a:r>
              <a:rPr lang="en-GB" altLang="en-US" sz="1800" dirty="0"/>
              <a:t> </a:t>
            </a:r>
            <a:r>
              <a:rPr lang="en-GB" altLang="en-US" sz="1800" dirty="0" err="1"/>
              <a:t>yn</a:t>
            </a:r>
            <a:r>
              <a:rPr lang="en-GB" altLang="en-US" sz="1800" dirty="0"/>
              <a:t> </a:t>
            </a:r>
            <a:r>
              <a:rPr lang="en-GB" altLang="en-US" sz="1800" dirty="0" err="1"/>
              <a:t>adroddiadau</a:t>
            </a:r>
            <a:r>
              <a:rPr lang="en-GB" altLang="en-US" sz="1800" dirty="0"/>
              <a:t> </a:t>
            </a:r>
            <a:r>
              <a:rPr lang="en-GB" altLang="en-US" sz="1800" dirty="0" err="1"/>
              <a:t>llywodraeth</a:t>
            </a:r>
            <a:r>
              <a:rPr lang="en-GB" altLang="en-US" sz="1800" dirty="0"/>
              <a:t> Albemarle, Milson-Fairbairn a Thompson (Ord, 2009, t. 40).</a:t>
            </a:r>
          </a:p>
        </p:txBody>
      </p:sp>
      <p:sp>
        <p:nvSpPr>
          <p:cNvPr id="3" name="Content Placeholder 2">
            <a:extLst>
              <a:ext uri="{FF2B5EF4-FFF2-40B4-BE49-F238E27FC236}">
                <a16:creationId xmlns:a16="http://schemas.microsoft.com/office/drawing/2014/main" id="{B1C0EA2E-F8B6-CE2C-1826-5E224CACE31E}"/>
              </a:ext>
            </a:extLst>
          </p:cNvPr>
          <p:cNvSpPr>
            <a:spLocks noGrp="1"/>
          </p:cNvSpPr>
          <p:nvPr>
            <p:ph sz="half" idx="2"/>
          </p:nvPr>
        </p:nvSpPr>
        <p:spPr/>
        <p:txBody>
          <a:bodyPr>
            <a:normAutofit lnSpcReduction="10000"/>
          </a:bodyPr>
          <a:lstStyle/>
          <a:p>
            <a:pPr>
              <a:lnSpc>
                <a:spcPct val="110000"/>
              </a:lnSpc>
            </a:pPr>
            <a:r>
              <a:rPr lang="en-GB" altLang="en-US" sz="1900" dirty="0">
                <a:solidFill>
                  <a:schemeClr val="accent5">
                    <a:lumMod val="75000"/>
                  </a:schemeClr>
                </a:solidFill>
              </a:rPr>
              <a:t>Indeed, this shift of power from adult to young person embodies the purpose of youth work.  </a:t>
            </a:r>
          </a:p>
          <a:p>
            <a:pPr>
              <a:lnSpc>
                <a:spcPct val="110000"/>
              </a:lnSpc>
            </a:pPr>
            <a:r>
              <a:rPr lang="en-GB" altLang="en-US" sz="1900" dirty="0">
                <a:solidFill>
                  <a:schemeClr val="accent5">
                    <a:lumMod val="75000"/>
                  </a:schemeClr>
                </a:solidFill>
              </a:rPr>
              <a:t>This is supported by Ord (2009, p. 40) who notes that there is ‘greater parity between youth worker and young person than between young people and other professionals’.  </a:t>
            </a:r>
          </a:p>
          <a:p>
            <a:pPr>
              <a:lnSpc>
                <a:spcPct val="110000"/>
              </a:lnSpc>
            </a:pPr>
            <a:r>
              <a:rPr lang="en-GB" altLang="en-US" sz="1900" dirty="0">
                <a:solidFill>
                  <a:schemeClr val="accent5">
                    <a:lumMod val="75000"/>
                  </a:schemeClr>
                </a:solidFill>
              </a:rPr>
              <a:t>The voluntary principle is, and traditionally has been, an important part of our practice, and was a key and significant feature within the Albemarle, Milson-Fairbairn and Thompson government reports (Ord, 2009, p. 40).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67EC9-695D-BE10-AAB0-DC7E6FB3FEE9}"/>
              </a:ext>
            </a:extLst>
          </p:cNvPr>
          <p:cNvSpPr>
            <a:spLocks noGrp="1"/>
          </p:cNvSpPr>
          <p:nvPr>
            <p:ph type="title"/>
          </p:nvPr>
        </p:nvSpPr>
        <p:spPr/>
        <p:txBody>
          <a:bodyPr/>
          <a:lstStyle/>
          <a:p>
            <a:endParaRPr lang="en-GB"/>
          </a:p>
        </p:txBody>
      </p:sp>
      <p:sp>
        <p:nvSpPr>
          <p:cNvPr id="27651" name="Rectangle 3">
            <a:extLst>
              <a:ext uri="{FF2B5EF4-FFF2-40B4-BE49-F238E27FC236}">
                <a16:creationId xmlns:a16="http://schemas.microsoft.com/office/drawing/2014/main" id="{624A331B-9688-31CC-C914-2B28CD7FAC93}"/>
              </a:ext>
            </a:extLst>
          </p:cNvPr>
          <p:cNvSpPr>
            <a:spLocks noGrp="1" noChangeArrowheads="1"/>
          </p:cNvSpPr>
          <p:nvPr>
            <p:ph sz="half" idx="1"/>
          </p:nvPr>
        </p:nvSpPr>
        <p:spPr/>
        <p:txBody>
          <a:bodyPr>
            <a:normAutofit/>
          </a:bodyPr>
          <a:lstStyle/>
          <a:p>
            <a:pPr>
              <a:lnSpc>
                <a:spcPct val="80000"/>
              </a:lnSpc>
            </a:pPr>
            <a:r>
              <a:rPr lang="en-GB" altLang="en-US" sz="2350" dirty="0"/>
              <a:t>Mae Jeffs a Smith (2008, t. 277) </a:t>
            </a:r>
            <a:r>
              <a:rPr lang="en-GB" altLang="en-US" sz="2350" dirty="0" err="1"/>
              <a:t>yn</a:t>
            </a:r>
            <a:r>
              <a:rPr lang="en-GB" altLang="en-US" sz="2350" dirty="0"/>
              <a:t> nodi </a:t>
            </a:r>
            <a:r>
              <a:rPr lang="en-GB" altLang="en-US" sz="2350" dirty="0" err="1"/>
              <a:t>nodwedd</a:t>
            </a:r>
            <a:r>
              <a:rPr lang="en-GB" altLang="en-US" sz="2350" dirty="0"/>
              <a:t> </a:t>
            </a:r>
            <a:r>
              <a:rPr lang="en-GB" altLang="en-US" sz="2350" dirty="0" err="1"/>
              <a:t>ddiffiniol</a:t>
            </a:r>
            <a:r>
              <a:rPr lang="en-GB" altLang="en-US" sz="2350" dirty="0"/>
              <a:t> </a:t>
            </a:r>
            <a:r>
              <a:rPr lang="en-GB" altLang="en-US" sz="2350" dirty="0" err="1"/>
              <a:t>arall</a:t>
            </a:r>
            <a:r>
              <a:rPr lang="en-GB" altLang="en-US" sz="2350" dirty="0"/>
              <a:t> o </a:t>
            </a:r>
            <a:r>
              <a:rPr lang="en-GB" altLang="en-US" sz="2350" dirty="0" err="1"/>
              <a:t>waith</a:t>
            </a:r>
            <a:r>
              <a:rPr lang="en-GB" altLang="en-US" sz="2350" dirty="0"/>
              <a:t> </a:t>
            </a:r>
            <a:r>
              <a:rPr lang="en-GB" altLang="en-US" sz="2350" dirty="0" err="1"/>
              <a:t>ieuenctid</a:t>
            </a:r>
            <a:r>
              <a:rPr lang="en-GB" altLang="en-US" sz="2350" dirty="0"/>
              <a:t> </a:t>
            </a:r>
            <a:r>
              <a:rPr lang="en-GB" altLang="en-US" sz="2350" dirty="0" err="1"/>
              <a:t>fel</a:t>
            </a:r>
            <a:r>
              <a:rPr lang="en-GB" altLang="en-US" sz="2350" dirty="0"/>
              <a:t> un </a:t>
            </a:r>
            <a:r>
              <a:rPr lang="en-GB" altLang="en-US" sz="2350" dirty="0" err="1"/>
              <a:t>sy'n</a:t>
            </a:r>
            <a:r>
              <a:rPr lang="en-GB" altLang="en-US" sz="2350" dirty="0"/>
              <a:t> </a:t>
            </a:r>
            <a:r>
              <a:rPr lang="en-GB" altLang="en-US" sz="2350" dirty="0" err="1"/>
              <a:t>seiliedig</a:t>
            </a:r>
            <a:r>
              <a:rPr lang="en-GB" altLang="en-US" sz="2350" dirty="0"/>
              <a:t> </a:t>
            </a:r>
            <a:r>
              <a:rPr lang="en-GB" altLang="en-US" sz="2350" dirty="0" err="1"/>
              <a:t>ar</a:t>
            </a:r>
            <a:r>
              <a:rPr lang="en-GB" altLang="en-US" sz="2350" dirty="0"/>
              <a:t> </a:t>
            </a:r>
            <a:r>
              <a:rPr lang="en-GB" altLang="en-US" sz="2350" dirty="0" err="1"/>
              <a:t>addysg</a:t>
            </a:r>
            <a:r>
              <a:rPr lang="en-GB" altLang="en-US" sz="2350" dirty="0"/>
              <a:t> a </a:t>
            </a:r>
            <a:r>
              <a:rPr lang="en-GB" altLang="en-US" sz="2350" dirty="0" err="1"/>
              <a:t>lles</a:t>
            </a:r>
            <a:r>
              <a:rPr lang="en-GB" altLang="en-US" sz="2350" dirty="0"/>
              <a:t>.</a:t>
            </a:r>
          </a:p>
          <a:p>
            <a:pPr>
              <a:lnSpc>
                <a:spcPct val="80000"/>
              </a:lnSpc>
            </a:pPr>
            <a:r>
              <a:rPr lang="en-GB" altLang="en-US" sz="2350" dirty="0"/>
              <a:t>Mae </a:t>
            </a:r>
            <a:r>
              <a:rPr lang="en-GB" altLang="en-US" sz="2350" dirty="0" err="1"/>
              <a:t>gwreiddiau</a:t>
            </a:r>
            <a:r>
              <a:rPr lang="en-GB" altLang="en-US" sz="2350" dirty="0"/>
              <a:t> </a:t>
            </a:r>
            <a:r>
              <a:rPr lang="en-GB" altLang="en-US" sz="2350" dirty="0" err="1"/>
              <a:t>cynnar</a:t>
            </a:r>
            <a:r>
              <a:rPr lang="en-GB" altLang="en-US" sz="2350" dirty="0"/>
              <a:t> </a:t>
            </a:r>
            <a:r>
              <a:rPr lang="en-GB" altLang="en-US" sz="2350" dirty="0" err="1"/>
              <a:t>iawn</a:t>
            </a:r>
            <a:r>
              <a:rPr lang="en-GB" altLang="en-US" sz="2350" dirty="0"/>
              <a:t> </a:t>
            </a:r>
            <a:r>
              <a:rPr lang="en-GB" altLang="en-US" sz="2350" dirty="0" err="1"/>
              <a:t>gwaith</a:t>
            </a:r>
            <a:r>
              <a:rPr lang="en-GB" altLang="en-US" sz="2350" dirty="0"/>
              <a:t> </a:t>
            </a:r>
            <a:r>
              <a:rPr lang="en-GB" altLang="en-US" sz="2350" dirty="0" err="1"/>
              <a:t>ieuenctid</a:t>
            </a:r>
            <a:r>
              <a:rPr lang="en-GB" altLang="en-US" sz="2350" dirty="0"/>
              <a:t> </a:t>
            </a:r>
            <a:r>
              <a:rPr lang="en-GB" altLang="en-US" sz="2350" dirty="0" err="1"/>
              <a:t>yn</a:t>
            </a:r>
            <a:r>
              <a:rPr lang="en-GB" altLang="en-US" sz="2350" dirty="0"/>
              <a:t> </a:t>
            </a:r>
            <a:r>
              <a:rPr lang="en-GB" altLang="en-US" sz="2350" dirty="0" err="1"/>
              <a:t>dangos</a:t>
            </a:r>
            <a:r>
              <a:rPr lang="en-GB" altLang="en-US" sz="2350" dirty="0"/>
              <a:t> </a:t>
            </a:r>
            <a:r>
              <a:rPr lang="en-GB" altLang="en-US" sz="2350" dirty="0" err="1"/>
              <a:t>hyn</a:t>
            </a:r>
            <a:r>
              <a:rPr lang="en-GB" altLang="en-US" sz="2350" dirty="0"/>
              <a:t>, </a:t>
            </a:r>
            <a:r>
              <a:rPr lang="en-GB" altLang="en-US" sz="2350" dirty="0" err="1"/>
              <a:t>gydag</a:t>
            </a:r>
            <a:r>
              <a:rPr lang="en-GB" altLang="en-US" sz="2350" dirty="0"/>
              <a:t> </a:t>
            </a:r>
            <a:r>
              <a:rPr lang="en-GB" altLang="en-US" sz="2350" dirty="0" err="1"/>
              <a:t>ymddangosiad</a:t>
            </a:r>
            <a:r>
              <a:rPr lang="en-GB" altLang="en-US" sz="2350" dirty="0"/>
              <a:t> y </a:t>
            </a:r>
            <a:r>
              <a:rPr lang="en-GB" altLang="en-US" sz="2350" dirty="0" err="1"/>
              <a:t>mudiad</a:t>
            </a:r>
            <a:r>
              <a:rPr lang="en-GB" altLang="en-US" sz="2350" dirty="0"/>
              <a:t> </a:t>
            </a:r>
            <a:r>
              <a:rPr lang="en-GB" altLang="en-US" sz="2350" dirty="0" err="1"/>
              <a:t>ysgol</a:t>
            </a:r>
            <a:r>
              <a:rPr lang="en-GB" altLang="en-US" sz="2350" dirty="0"/>
              <a:t> </a:t>
            </a:r>
            <a:r>
              <a:rPr lang="en-GB" altLang="en-US" sz="2350" dirty="0" err="1"/>
              <a:t>carpiog</a:t>
            </a:r>
            <a:r>
              <a:rPr lang="en-GB" altLang="en-US" sz="2350" dirty="0"/>
              <a:t> </a:t>
            </a:r>
            <a:r>
              <a:rPr lang="en-GB" altLang="en-US" sz="2350" dirty="0" err="1"/>
              <a:t>yn</a:t>
            </a:r>
            <a:r>
              <a:rPr lang="en-GB" altLang="en-US" sz="2350" dirty="0"/>
              <a:t> </a:t>
            </a:r>
            <a:r>
              <a:rPr lang="en-GB" altLang="en-US" sz="2350" dirty="0" err="1"/>
              <a:t>gynnar</a:t>
            </a:r>
            <a:r>
              <a:rPr lang="en-GB" altLang="en-US" sz="2350" dirty="0"/>
              <a:t> </a:t>
            </a:r>
            <a:r>
              <a:rPr lang="en-GB" altLang="en-US" sz="2350" dirty="0" err="1"/>
              <a:t>yn</a:t>
            </a:r>
            <a:r>
              <a:rPr lang="en-GB" altLang="en-US" sz="2350" dirty="0"/>
              <a:t> y </a:t>
            </a:r>
            <a:r>
              <a:rPr lang="en-GB" altLang="en-US" sz="2350" dirty="0" err="1"/>
              <a:t>bedwaredd</a:t>
            </a:r>
            <a:r>
              <a:rPr lang="en-GB" altLang="en-US" sz="2350" dirty="0"/>
              <a:t> </a:t>
            </a:r>
            <a:r>
              <a:rPr lang="en-GB" altLang="en-US" sz="2350" dirty="0" err="1"/>
              <a:t>ganrif</a:t>
            </a:r>
            <a:r>
              <a:rPr lang="en-GB" altLang="en-US" sz="2350" dirty="0"/>
              <a:t> </a:t>
            </a:r>
            <a:r>
              <a:rPr lang="en-GB" altLang="en-US" sz="2350" dirty="0" err="1"/>
              <a:t>ar</a:t>
            </a:r>
            <a:r>
              <a:rPr lang="en-GB" altLang="en-US" sz="2350" dirty="0"/>
              <a:t> </a:t>
            </a:r>
            <a:r>
              <a:rPr lang="en-GB" altLang="en-US" sz="2350" dirty="0" err="1"/>
              <a:t>bymtheg</a:t>
            </a:r>
            <a:r>
              <a:rPr lang="en-GB" altLang="en-US" sz="2350" dirty="0"/>
              <a:t> (Smith, 2001), </a:t>
            </a:r>
            <a:r>
              <a:rPr lang="en-GB" altLang="en-US" sz="2350" dirty="0" err="1"/>
              <a:t>heb</a:t>
            </a:r>
            <a:r>
              <a:rPr lang="en-GB" altLang="en-US" sz="2350" dirty="0"/>
              <a:t> </a:t>
            </a:r>
            <a:r>
              <a:rPr lang="en-GB" altLang="en-US" sz="2350" dirty="0" err="1"/>
              <a:t>anghofio'r</a:t>
            </a:r>
            <a:r>
              <a:rPr lang="en-GB" altLang="en-US" sz="2350" dirty="0"/>
              <a:t> </a:t>
            </a:r>
            <a:r>
              <a:rPr lang="en-GB" altLang="en-US" sz="2350" dirty="0" err="1"/>
              <a:t>Ysgolion</a:t>
            </a:r>
            <a:r>
              <a:rPr lang="en-GB" altLang="en-US" sz="2350" dirty="0"/>
              <a:t> Sul </a:t>
            </a:r>
            <a:r>
              <a:rPr lang="en-GB" altLang="en-US" sz="2350" dirty="0" err="1"/>
              <a:t>cynharach</a:t>
            </a:r>
            <a:r>
              <a:rPr lang="en-GB" altLang="en-US" sz="2350" dirty="0"/>
              <a:t> a </a:t>
            </a:r>
            <a:r>
              <a:rPr lang="en-GB" altLang="en-US" sz="2350" dirty="0" err="1"/>
              <a:t>ddaeth</a:t>
            </a:r>
            <a:r>
              <a:rPr lang="en-GB" altLang="en-US" sz="2350" dirty="0"/>
              <a:t> </a:t>
            </a:r>
            <a:r>
              <a:rPr lang="en-GB" altLang="en-US" sz="2350" dirty="0" err="1"/>
              <a:t>i'r</a:t>
            </a:r>
            <a:r>
              <a:rPr lang="en-GB" altLang="en-US" sz="2350" dirty="0"/>
              <a:t> </a:t>
            </a:r>
            <a:r>
              <a:rPr lang="en-GB" altLang="en-US" sz="2350" dirty="0" err="1"/>
              <a:t>amlwg</a:t>
            </a:r>
            <a:r>
              <a:rPr lang="en-GB" altLang="en-US" sz="2350" dirty="0"/>
              <a:t> </a:t>
            </a:r>
            <a:r>
              <a:rPr lang="en-GB" altLang="en-US" sz="2350" dirty="0" err="1"/>
              <a:t>ar</a:t>
            </a:r>
            <a:r>
              <a:rPr lang="en-GB" altLang="en-US" sz="2350" dirty="0"/>
              <a:t> </a:t>
            </a:r>
            <a:r>
              <a:rPr lang="en-GB" altLang="en-US" sz="2350" dirty="0" err="1"/>
              <a:t>ddiwedd</a:t>
            </a:r>
            <a:r>
              <a:rPr lang="en-GB" altLang="en-US" sz="2350" dirty="0"/>
              <a:t> y </a:t>
            </a:r>
            <a:r>
              <a:rPr lang="en-GB" altLang="en-US" sz="2350" dirty="0" err="1"/>
              <a:t>ddeunawfed</a:t>
            </a:r>
            <a:r>
              <a:rPr lang="en-GB" altLang="en-US" sz="2350" dirty="0"/>
              <a:t> </a:t>
            </a:r>
            <a:r>
              <a:rPr lang="en-GB" altLang="en-US" sz="2350" dirty="0" err="1"/>
              <a:t>ganrif</a:t>
            </a:r>
            <a:r>
              <a:rPr lang="en-GB" altLang="en-US" sz="2350" dirty="0"/>
              <a:t>.</a:t>
            </a:r>
          </a:p>
        </p:txBody>
      </p:sp>
      <p:sp>
        <p:nvSpPr>
          <p:cNvPr id="3" name="Content Placeholder 2">
            <a:extLst>
              <a:ext uri="{FF2B5EF4-FFF2-40B4-BE49-F238E27FC236}">
                <a16:creationId xmlns:a16="http://schemas.microsoft.com/office/drawing/2014/main" id="{D1611C0E-9449-6A75-6011-70AF1C6AA7F1}"/>
              </a:ext>
            </a:extLst>
          </p:cNvPr>
          <p:cNvSpPr>
            <a:spLocks noGrp="1"/>
          </p:cNvSpPr>
          <p:nvPr>
            <p:ph sz="half" idx="2"/>
          </p:nvPr>
        </p:nvSpPr>
        <p:spPr/>
        <p:txBody>
          <a:bodyPr>
            <a:normAutofit/>
          </a:bodyPr>
          <a:lstStyle/>
          <a:p>
            <a:pPr>
              <a:lnSpc>
                <a:spcPct val="80000"/>
              </a:lnSpc>
            </a:pPr>
            <a:r>
              <a:rPr lang="en-GB" altLang="en-US" sz="2400" dirty="0">
                <a:solidFill>
                  <a:schemeClr val="accent5">
                    <a:lumMod val="75000"/>
                  </a:schemeClr>
                </a:solidFill>
              </a:rPr>
              <a:t>Jeffs and Smith (2008, p. 277) note another defining characteristic of youth work as being based on education and welfare.  </a:t>
            </a:r>
          </a:p>
          <a:p>
            <a:pPr>
              <a:lnSpc>
                <a:spcPct val="80000"/>
              </a:lnSpc>
            </a:pPr>
            <a:r>
              <a:rPr lang="en-GB" altLang="en-US" sz="2400" dirty="0">
                <a:solidFill>
                  <a:schemeClr val="accent5">
                    <a:lumMod val="75000"/>
                  </a:schemeClr>
                </a:solidFill>
              </a:rPr>
              <a:t>The very early origins of youth work illustrate this, with the emergence of the ragged school movement in the early nineteenth century (Smith, 2001), without forgetting the earlier Sunday Schools which surfaced in the late eighteenth century.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2F430-CDDA-CC0F-80AE-0D8E08557908}"/>
              </a:ext>
            </a:extLst>
          </p:cNvPr>
          <p:cNvSpPr>
            <a:spLocks noGrp="1"/>
          </p:cNvSpPr>
          <p:nvPr>
            <p:ph type="title"/>
          </p:nvPr>
        </p:nvSpPr>
        <p:spPr/>
        <p:txBody>
          <a:bodyPr/>
          <a:lstStyle/>
          <a:p>
            <a:endParaRPr lang="en-GB"/>
          </a:p>
        </p:txBody>
      </p:sp>
      <p:sp>
        <p:nvSpPr>
          <p:cNvPr id="29699" name="Content Placeholder 2">
            <a:extLst>
              <a:ext uri="{FF2B5EF4-FFF2-40B4-BE49-F238E27FC236}">
                <a16:creationId xmlns:a16="http://schemas.microsoft.com/office/drawing/2014/main" id="{D7DDEA6A-22D5-317C-F707-0512320B849F}"/>
              </a:ext>
            </a:extLst>
          </p:cNvPr>
          <p:cNvSpPr>
            <a:spLocks noGrp="1" noChangeArrowheads="1"/>
          </p:cNvSpPr>
          <p:nvPr>
            <p:ph sz="half" idx="1"/>
          </p:nvPr>
        </p:nvSpPr>
        <p:spPr/>
        <p:txBody>
          <a:bodyPr>
            <a:normAutofit/>
          </a:bodyPr>
          <a:lstStyle/>
          <a:p>
            <a:r>
              <a:rPr lang="en-GB" altLang="en-US" sz="2150" dirty="0"/>
              <a:t>Mae </a:t>
            </a:r>
            <a:r>
              <a:rPr lang="en-GB" altLang="en-US" sz="2150" dirty="0" err="1"/>
              <a:t>addysg</a:t>
            </a:r>
            <a:r>
              <a:rPr lang="en-GB" altLang="en-US" sz="2150" dirty="0"/>
              <a:t> </a:t>
            </a:r>
            <a:r>
              <a:rPr lang="en-GB" altLang="en-US" sz="2150" dirty="0" err="1"/>
              <a:t>yn</a:t>
            </a:r>
            <a:r>
              <a:rPr lang="en-GB" altLang="en-US" sz="2150" dirty="0"/>
              <a:t> </a:t>
            </a:r>
            <a:r>
              <a:rPr lang="en-GB" altLang="en-US" sz="2150" dirty="0" err="1"/>
              <a:t>parhau</a:t>
            </a:r>
            <a:r>
              <a:rPr lang="en-GB" altLang="en-US" sz="2150" dirty="0"/>
              <a:t> </a:t>
            </a:r>
            <a:r>
              <a:rPr lang="en-GB" altLang="en-US" sz="2150" dirty="0" err="1"/>
              <a:t>i</a:t>
            </a:r>
            <a:r>
              <a:rPr lang="en-GB" altLang="en-US" sz="2150" dirty="0"/>
              <a:t> </a:t>
            </a:r>
            <a:r>
              <a:rPr lang="en-GB" altLang="en-US" sz="2150" dirty="0" err="1"/>
              <a:t>fod</a:t>
            </a:r>
            <a:r>
              <a:rPr lang="en-GB" altLang="en-US" sz="2150" dirty="0"/>
              <a:t> </a:t>
            </a:r>
            <a:r>
              <a:rPr lang="en-GB" altLang="en-US" sz="2150" dirty="0" err="1"/>
              <a:t>yn</a:t>
            </a:r>
            <a:r>
              <a:rPr lang="en-GB" altLang="en-US" sz="2150" dirty="0"/>
              <a:t> </a:t>
            </a:r>
            <a:r>
              <a:rPr lang="en-GB" altLang="en-US" sz="2150" dirty="0" err="1"/>
              <a:t>gonglfaen</a:t>
            </a:r>
            <a:r>
              <a:rPr lang="en-GB" altLang="en-US" sz="2150" dirty="0"/>
              <a:t> </a:t>
            </a:r>
            <a:r>
              <a:rPr lang="en-GB" altLang="en-US" sz="2150" dirty="0" err="1"/>
              <a:t>ein</a:t>
            </a:r>
            <a:r>
              <a:rPr lang="en-GB" altLang="en-US" sz="2150" dirty="0"/>
              <a:t> </a:t>
            </a:r>
            <a:r>
              <a:rPr lang="en-GB" altLang="en-US" sz="2150" dirty="0" err="1"/>
              <a:t>gwaith</a:t>
            </a:r>
            <a:r>
              <a:rPr lang="en-GB" altLang="en-US" sz="2150" dirty="0"/>
              <a:t> </a:t>
            </a:r>
            <a:r>
              <a:rPr lang="en-GB" altLang="en-US" sz="2150" dirty="0" err="1"/>
              <a:t>fel</a:t>
            </a:r>
            <a:r>
              <a:rPr lang="en-GB" altLang="en-US" sz="2150" dirty="0"/>
              <a:t> </a:t>
            </a:r>
            <a:r>
              <a:rPr lang="en-GB" altLang="en-US" sz="2150" dirty="0" err="1"/>
              <a:t>gweithwyr</a:t>
            </a:r>
            <a:r>
              <a:rPr lang="en-GB" altLang="en-US" sz="2150" dirty="0"/>
              <a:t> </a:t>
            </a:r>
            <a:r>
              <a:rPr lang="en-GB" altLang="en-US" sz="2150" dirty="0" err="1"/>
              <a:t>ieuenctid</a:t>
            </a:r>
            <a:r>
              <a:rPr lang="en-GB" altLang="en-US" sz="2150" dirty="0"/>
              <a:t>, </a:t>
            </a:r>
            <a:r>
              <a:rPr lang="en-GB" altLang="en-US" sz="2150" dirty="0" err="1"/>
              <a:t>gyda</a:t>
            </a:r>
            <a:r>
              <a:rPr lang="en-GB" altLang="en-US" sz="2150" dirty="0"/>
              <a:t> </a:t>
            </a:r>
            <a:r>
              <a:rPr lang="en-GB" altLang="en-US" sz="2150" dirty="0" err="1"/>
              <a:t>gweithwyr</a:t>
            </a:r>
            <a:r>
              <a:rPr lang="en-GB" altLang="en-US" sz="2150" dirty="0"/>
              <a:t> </a:t>
            </a:r>
            <a:r>
              <a:rPr lang="en-GB" altLang="en-US" sz="2150" dirty="0" err="1"/>
              <a:t>ieuenctid</a:t>
            </a:r>
            <a:r>
              <a:rPr lang="en-GB" altLang="en-US" sz="2150" dirty="0"/>
              <a:t> </a:t>
            </a:r>
            <a:r>
              <a:rPr lang="en-GB" altLang="en-US" sz="2150" dirty="0" err="1"/>
              <a:t>yn</a:t>
            </a:r>
            <a:r>
              <a:rPr lang="en-GB" altLang="en-US" sz="2150" dirty="0"/>
              <a:t> </a:t>
            </a:r>
            <a:r>
              <a:rPr lang="en-GB" altLang="en-US" sz="2150" dirty="0" err="1"/>
              <a:t>defnyddio</a:t>
            </a:r>
            <a:r>
              <a:rPr lang="en-GB" altLang="en-US" sz="2150" dirty="0"/>
              <a:t> </a:t>
            </a:r>
            <a:r>
              <a:rPr lang="en-GB" altLang="en-US" sz="2150" dirty="0" err="1"/>
              <a:t>dulliau</a:t>
            </a:r>
            <a:r>
              <a:rPr lang="en-GB" altLang="en-US" sz="2150" dirty="0"/>
              <a:t> </a:t>
            </a:r>
            <a:r>
              <a:rPr lang="en-GB" altLang="en-US" sz="2150" dirty="0" err="1"/>
              <a:t>dysgu</a:t>
            </a:r>
            <a:r>
              <a:rPr lang="en-GB" altLang="en-US" sz="2150" dirty="0"/>
              <a:t> </a:t>
            </a:r>
            <a:r>
              <a:rPr lang="en-GB" altLang="en-US" sz="2150" dirty="0" err="1"/>
              <a:t>anffurfiol</a:t>
            </a:r>
            <a:r>
              <a:rPr lang="en-GB" altLang="en-US" sz="2150" dirty="0"/>
              <a:t> ac </a:t>
            </a:r>
            <a:r>
              <a:rPr lang="en-GB" altLang="en-US" sz="2150" dirty="0" err="1"/>
              <a:t>anffurfiol</a:t>
            </a:r>
            <a:r>
              <a:rPr lang="en-GB" altLang="en-US" sz="2150" dirty="0"/>
              <a:t> </a:t>
            </a:r>
            <a:r>
              <a:rPr lang="en-GB" altLang="en-US" sz="2150" dirty="0" err="1"/>
              <a:t>i</a:t>
            </a:r>
            <a:r>
              <a:rPr lang="en-GB" altLang="en-US" sz="2150" dirty="0"/>
              <a:t> </a:t>
            </a:r>
            <a:r>
              <a:rPr lang="en-GB" altLang="en-US" sz="2150" dirty="0" err="1"/>
              <a:t>annog</a:t>
            </a:r>
            <a:r>
              <a:rPr lang="en-GB" altLang="en-US" sz="2150" dirty="0"/>
              <a:t> </a:t>
            </a:r>
            <a:r>
              <a:rPr lang="en-GB" altLang="en-US" sz="2150" dirty="0" err="1"/>
              <a:t>pobl</a:t>
            </a:r>
            <a:r>
              <a:rPr lang="en-GB" altLang="en-US" sz="2150" dirty="0"/>
              <a:t> </a:t>
            </a:r>
            <a:r>
              <a:rPr lang="en-GB" altLang="en-US" sz="2150" dirty="0" err="1"/>
              <a:t>ifanc</a:t>
            </a:r>
            <a:r>
              <a:rPr lang="en-GB" altLang="en-US" sz="2150" dirty="0"/>
              <a:t> </a:t>
            </a:r>
            <a:r>
              <a:rPr lang="en-GB" altLang="en-US" sz="2150" dirty="0" err="1"/>
              <a:t>i</a:t>
            </a:r>
            <a:r>
              <a:rPr lang="en-GB" altLang="en-US" sz="2150" dirty="0"/>
              <a:t> </a:t>
            </a:r>
            <a:r>
              <a:rPr lang="en-GB" altLang="en-US" sz="2150" dirty="0" err="1"/>
              <a:t>ddysgu</a:t>
            </a:r>
            <a:r>
              <a:rPr lang="en-GB" altLang="en-US" sz="2150" dirty="0"/>
              <a:t> (Jolly, 2010, t. 5).</a:t>
            </a:r>
          </a:p>
          <a:p>
            <a:r>
              <a:rPr lang="en-GB" altLang="en-US" sz="2150" dirty="0"/>
              <a:t>Mae </a:t>
            </a:r>
            <a:r>
              <a:rPr lang="en-GB" altLang="en-US" sz="2150" dirty="0" err="1"/>
              <a:t>Strategaeth</a:t>
            </a:r>
            <a:r>
              <a:rPr lang="en-GB" altLang="en-US" sz="2150" dirty="0"/>
              <a:t> </a:t>
            </a:r>
            <a:r>
              <a:rPr lang="en-GB" altLang="en-US" sz="2150" dirty="0" err="1"/>
              <a:t>Gwasanaeth</a:t>
            </a:r>
            <a:r>
              <a:rPr lang="en-GB" altLang="en-US" sz="2150" dirty="0"/>
              <a:t> Ieuenctid </a:t>
            </a:r>
            <a:r>
              <a:rPr lang="en-GB" altLang="en-US" sz="2150" dirty="0" err="1"/>
              <a:t>Cenedlaethol</a:t>
            </a:r>
            <a:r>
              <a:rPr lang="en-GB" altLang="en-US" sz="2150" dirty="0"/>
              <a:t> Cymru (</a:t>
            </a:r>
            <a:r>
              <a:rPr lang="en-GB" altLang="en-US" sz="2150" dirty="0" err="1"/>
              <a:t>LlCC</a:t>
            </a:r>
            <a:r>
              <a:rPr lang="en-GB" altLang="en-US" sz="2150" dirty="0"/>
              <a:t>, 2007, t. 3) </a:t>
            </a:r>
            <a:r>
              <a:rPr lang="en-GB" altLang="en-US" sz="2150" dirty="0" err="1"/>
              <a:t>hefyd</a:t>
            </a:r>
            <a:r>
              <a:rPr lang="en-GB" altLang="en-US" sz="2150" dirty="0"/>
              <a:t> </a:t>
            </a:r>
            <a:r>
              <a:rPr lang="en-GB" altLang="en-US" sz="2150" dirty="0" err="1"/>
              <a:t>yn</a:t>
            </a:r>
            <a:r>
              <a:rPr lang="en-GB" altLang="en-US" sz="2150" dirty="0"/>
              <a:t> nodi </a:t>
            </a:r>
            <a:r>
              <a:rPr lang="en-GB" altLang="en-US" sz="2150" dirty="0" err="1"/>
              <a:t>mai'r</a:t>
            </a:r>
            <a:r>
              <a:rPr lang="en-GB" altLang="en-US" sz="2150" dirty="0"/>
              <a:t> </a:t>
            </a:r>
            <a:r>
              <a:rPr lang="en-GB" altLang="en-US" sz="2150" dirty="0" err="1"/>
              <a:t>nodwedd</a:t>
            </a:r>
            <a:r>
              <a:rPr lang="en-GB" altLang="en-US" sz="2150" dirty="0"/>
              <a:t> </a:t>
            </a:r>
            <a:r>
              <a:rPr lang="en-GB" altLang="en-US" sz="2150" dirty="0" err="1"/>
              <a:t>allweddol</a:t>
            </a:r>
            <a:r>
              <a:rPr lang="en-GB" altLang="en-US" sz="2150" dirty="0"/>
              <a:t> hon </a:t>
            </a:r>
            <a:r>
              <a:rPr lang="en-GB" altLang="en-US" sz="2150" dirty="0" err="1"/>
              <a:t>yw</a:t>
            </a:r>
            <a:r>
              <a:rPr lang="en-GB" altLang="en-US" sz="2150" dirty="0"/>
              <a:t> </a:t>
            </a:r>
            <a:r>
              <a:rPr lang="en-GB" altLang="en-US" sz="2150" dirty="0" err="1"/>
              <a:t>hanfod</a:t>
            </a:r>
            <a:r>
              <a:rPr lang="en-GB" altLang="en-US" sz="2150" dirty="0"/>
              <a:t> y </a:t>
            </a:r>
            <a:r>
              <a:rPr lang="en-GB" altLang="en-US" sz="2150" dirty="0" err="1"/>
              <a:t>proffesiwn</a:t>
            </a:r>
            <a:r>
              <a:rPr lang="en-GB" altLang="en-US" sz="2150" dirty="0"/>
              <a:t>, </a:t>
            </a:r>
            <a:r>
              <a:rPr lang="en-GB" altLang="en-US" sz="2150" dirty="0" err="1"/>
              <a:t>ond</a:t>
            </a:r>
            <a:r>
              <a:rPr lang="en-GB" altLang="en-US" sz="2150" dirty="0"/>
              <a:t> </a:t>
            </a:r>
            <a:r>
              <a:rPr lang="en-GB" altLang="en-US" sz="2150" dirty="0" err="1"/>
              <a:t>gyda</a:t>
            </a:r>
            <a:r>
              <a:rPr lang="en-GB" altLang="en-US" sz="2150" dirty="0"/>
              <a:t> </a:t>
            </a:r>
            <a:r>
              <a:rPr lang="en-GB" altLang="en-US" sz="2150" dirty="0" err="1"/>
              <a:t>phwyslais</a:t>
            </a:r>
            <a:r>
              <a:rPr lang="en-GB" altLang="en-US" sz="2150" dirty="0"/>
              <a:t> </a:t>
            </a:r>
            <a:r>
              <a:rPr lang="en-GB" altLang="en-US" sz="2150" dirty="0" err="1"/>
              <a:t>arbennig</a:t>
            </a:r>
            <a:r>
              <a:rPr lang="en-GB" altLang="en-US" sz="2150" dirty="0"/>
              <a:t> </a:t>
            </a:r>
            <a:r>
              <a:rPr lang="en-GB" altLang="en-US" sz="2150" dirty="0" err="1"/>
              <a:t>ar</a:t>
            </a:r>
            <a:r>
              <a:rPr lang="en-GB" altLang="en-US" sz="2150" dirty="0"/>
              <a:t> y </a:t>
            </a:r>
            <a:r>
              <a:rPr lang="en-GB" altLang="en-US" sz="2150" dirty="0" err="1"/>
              <a:t>patrwm</a:t>
            </a:r>
            <a:r>
              <a:rPr lang="en-GB" altLang="en-US" sz="2150" dirty="0"/>
              <a:t> </a:t>
            </a:r>
            <a:r>
              <a:rPr lang="en-GB" altLang="en-US" sz="2150" dirty="0" err="1"/>
              <a:t>addysg</a:t>
            </a:r>
            <a:r>
              <a:rPr lang="en-GB" altLang="en-US" sz="2150" dirty="0"/>
              <a:t> </a:t>
            </a:r>
            <a:r>
              <a:rPr lang="en-GB" altLang="en-US" sz="2150" dirty="0" err="1"/>
              <a:t>anffurfiol</a:t>
            </a:r>
            <a:r>
              <a:rPr lang="en-GB" altLang="en-US" sz="2150" dirty="0"/>
              <a:t>.</a:t>
            </a:r>
          </a:p>
        </p:txBody>
      </p:sp>
      <p:sp>
        <p:nvSpPr>
          <p:cNvPr id="3" name="Content Placeholder 2">
            <a:extLst>
              <a:ext uri="{FF2B5EF4-FFF2-40B4-BE49-F238E27FC236}">
                <a16:creationId xmlns:a16="http://schemas.microsoft.com/office/drawing/2014/main" id="{9094EF0F-07E6-DB0A-48C9-7EAB60BA748A}"/>
              </a:ext>
            </a:extLst>
          </p:cNvPr>
          <p:cNvSpPr>
            <a:spLocks noGrp="1"/>
          </p:cNvSpPr>
          <p:nvPr>
            <p:ph sz="half" idx="2"/>
          </p:nvPr>
        </p:nvSpPr>
        <p:spPr/>
        <p:txBody>
          <a:bodyPr>
            <a:normAutofit/>
          </a:bodyPr>
          <a:lstStyle/>
          <a:p>
            <a:pPr>
              <a:lnSpc>
                <a:spcPct val="80000"/>
              </a:lnSpc>
            </a:pPr>
            <a:r>
              <a:rPr lang="en-GB" altLang="en-US" sz="2250" dirty="0">
                <a:solidFill>
                  <a:schemeClr val="accent5">
                    <a:lumMod val="75000"/>
                  </a:schemeClr>
                </a:solidFill>
              </a:rPr>
              <a:t>Education continues to be a cornerstone of our work as youth workers, with youth workers utilising non-formal and informal learning methods to encourage young people to learn (Jolly, 2010, p. 5).  </a:t>
            </a:r>
          </a:p>
          <a:p>
            <a:pPr>
              <a:lnSpc>
                <a:spcPct val="80000"/>
              </a:lnSpc>
            </a:pPr>
            <a:r>
              <a:rPr lang="en-GB" altLang="en-US" sz="2250" dirty="0">
                <a:solidFill>
                  <a:schemeClr val="accent5">
                    <a:lumMod val="75000"/>
                  </a:schemeClr>
                </a:solidFill>
              </a:rPr>
              <a:t>The National Youth Service Strategy for Wales (WAG, 2007, p. 3) also identifies this key characteristic as forming the essence of the profession, but with particular emphasis on the non-formal education paradigm.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709E-362A-D631-8C1C-E29583B52D3B}"/>
              </a:ext>
            </a:extLst>
          </p:cNvPr>
          <p:cNvSpPr>
            <a:spLocks noGrp="1"/>
          </p:cNvSpPr>
          <p:nvPr>
            <p:ph type="title"/>
          </p:nvPr>
        </p:nvSpPr>
        <p:spPr/>
        <p:txBody>
          <a:bodyPr/>
          <a:lstStyle/>
          <a:p>
            <a:endParaRPr lang="en-GB"/>
          </a:p>
        </p:txBody>
      </p:sp>
      <p:sp>
        <p:nvSpPr>
          <p:cNvPr id="30723" name="Rectangle 3">
            <a:extLst>
              <a:ext uri="{FF2B5EF4-FFF2-40B4-BE49-F238E27FC236}">
                <a16:creationId xmlns:a16="http://schemas.microsoft.com/office/drawing/2014/main" id="{8197318E-77EF-BBF0-5C79-33F16590A867}"/>
              </a:ext>
            </a:extLst>
          </p:cNvPr>
          <p:cNvSpPr>
            <a:spLocks noGrp="1" noChangeArrowheads="1"/>
          </p:cNvSpPr>
          <p:nvPr>
            <p:ph sz="half" idx="1"/>
          </p:nvPr>
        </p:nvSpPr>
        <p:spPr/>
        <p:txBody>
          <a:bodyPr>
            <a:normAutofit/>
          </a:bodyPr>
          <a:lstStyle/>
          <a:p>
            <a:pPr>
              <a:lnSpc>
                <a:spcPct val="90000"/>
              </a:lnSpc>
            </a:pPr>
            <a:r>
              <a:rPr lang="en-GB" altLang="en-US" sz="2400" dirty="0" err="1"/>
              <a:t>Trydydd</a:t>
            </a:r>
            <a:r>
              <a:rPr lang="en-GB" altLang="en-US" sz="2400" dirty="0"/>
              <a:t> </a:t>
            </a:r>
            <a:r>
              <a:rPr lang="en-GB" altLang="en-US" sz="2400" dirty="0" err="1"/>
              <a:t>deinameg</a:t>
            </a:r>
            <a:r>
              <a:rPr lang="en-GB" altLang="en-US" sz="2400" dirty="0"/>
              <a:t> a </a:t>
            </a:r>
            <a:r>
              <a:rPr lang="en-GB" altLang="en-US" sz="2400" dirty="0" err="1"/>
              <a:t>gyflwynir</a:t>
            </a:r>
            <a:r>
              <a:rPr lang="en-GB" altLang="en-US" sz="2400" dirty="0"/>
              <a:t> </a:t>
            </a:r>
            <a:r>
              <a:rPr lang="en-GB" altLang="en-US" sz="2400" dirty="0" err="1"/>
              <a:t>gan</a:t>
            </a:r>
            <a:r>
              <a:rPr lang="en-GB" altLang="en-US" sz="2400" dirty="0"/>
              <a:t> Jeffs a Smith (2008, t. 278) </a:t>
            </a:r>
            <a:r>
              <a:rPr lang="en-GB" altLang="en-US" sz="2400" dirty="0" err="1"/>
              <a:t>yw</a:t>
            </a:r>
            <a:r>
              <a:rPr lang="en-GB" altLang="en-US" sz="2400" dirty="0"/>
              <a:t> </a:t>
            </a:r>
            <a:r>
              <a:rPr lang="en-GB" altLang="en-US" sz="2400" b="1" dirty="0" err="1"/>
              <a:t>pobl</a:t>
            </a:r>
            <a:r>
              <a:rPr lang="en-GB" altLang="en-US" sz="2400" b="1" dirty="0"/>
              <a:t> </a:t>
            </a:r>
            <a:r>
              <a:rPr lang="en-GB" altLang="en-US" sz="2400" b="1" dirty="0" err="1"/>
              <a:t>ifanc</a:t>
            </a:r>
            <a:r>
              <a:rPr lang="en-GB" altLang="en-US" sz="2400" dirty="0"/>
              <a:t>.</a:t>
            </a:r>
          </a:p>
          <a:p>
            <a:pPr>
              <a:lnSpc>
                <a:spcPct val="90000"/>
              </a:lnSpc>
            </a:pPr>
            <a:r>
              <a:rPr lang="en-GB" altLang="en-US" sz="2400" dirty="0"/>
              <a:t>Mae </a:t>
            </a:r>
            <a:r>
              <a:rPr lang="en-GB" altLang="en-US" sz="2400" dirty="0" err="1"/>
              <a:t>Strategaeth</a:t>
            </a:r>
            <a:r>
              <a:rPr lang="en-GB" altLang="en-US" sz="2400" dirty="0"/>
              <a:t> </a:t>
            </a:r>
            <a:r>
              <a:rPr lang="en-GB" altLang="en-US" sz="2400" dirty="0" err="1"/>
              <a:t>Gwasanaeth</a:t>
            </a:r>
            <a:r>
              <a:rPr lang="en-GB" altLang="en-US" sz="2400" dirty="0"/>
              <a:t> Ieuenctid </a:t>
            </a:r>
            <a:r>
              <a:rPr lang="en-GB" altLang="en-US" sz="2400" dirty="0" err="1"/>
              <a:t>Cenedlaethol</a:t>
            </a:r>
            <a:r>
              <a:rPr lang="en-GB" altLang="en-US" sz="2400" dirty="0"/>
              <a:t> Cymru (</a:t>
            </a:r>
            <a:r>
              <a:rPr lang="en-GB" altLang="en-US" sz="2400" dirty="0" err="1"/>
              <a:t>LlCC</a:t>
            </a:r>
            <a:r>
              <a:rPr lang="en-GB" altLang="en-US" sz="2400" dirty="0"/>
              <a:t>, 2007, t. 3) </a:t>
            </a:r>
            <a:r>
              <a:rPr lang="en-GB" altLang="en-US" sz="2400" dirty="0" err="1"/>
              <a:t>hefyd</a:t>
            </a:r>
            <a:r>
              <a:rPr lang="en-GB" altLang="en-US" sz="2400" dirty="0"/>
              <a:t> </a:t>
            </a:r>
            <a:r>
              <a:rPr lang="en-GB" altLang="en-US" sz="2400" dirty="0" err="1"/>
              <a:t>yn</a:t>
            </a:r>
            <a:r>
              <a:rPr lang="en-GB" altLang="en-US" sz="2400" dirty="0"/>
              <a:t> </a:t>
            </a:r>
            <a:r>
              <a:rPr lang="en-GB" altLang="en-US" sz="2400" dirty="0" err="1"/>
              <a:t>cadarnhau’r</a:t>
            </a:r>
            <a:r>
              <a:rPr lang="en-GB" altLang="en-US" sz="2400" dirty="0"/>
              <a:t> </a:t>
            </a:r>
            <a:r>
              <a:rPr lang="en-GB" altLang="en-US" sz="2400" dirty="0" err="1"/>
              <a:t>syniad</a:t>
            </a:r>
            <a:r>
              <a:rPr lang="en-GB" altLang="en-US" sz="2400" dirty="0"/>
              <a:t> </a:t>
            </a:r>
            <a:r>
              <a:rPr lang="en-GB" altLang="en-US" sz="2400" dirty="0" err="1"/>
              <a:t>hwn</a:t>
            </a:r>
            <a:r>
              <a:rPr lang="en-GB" altLang="en-US" sz="2400" dirty="0"/>
              <a:t>, </a:t>
            </a:r>
            <a:r>
              <a:rPr lang="en-GB" altLang="en-US" sz="2400" dirty="0" err="1"/>
              <a:t>gan</a:t>
            </a:r>
            <a:r>
              <a:rPr lang="en-GB" altLang="en-US" sz="2400" dirty="0"/>
              <a:t> nodi </a:t>
            </a:r>
            <a:r>
              <a:rPr lang="en-GB" altLang="en-US" sz="2400" dirty="0" err="1"/>
              <a:t>natur</a:t>
            </a:r>
            <a:r>
              <a:rPr lang="en-GB" altLang="en-US" sz="2400" dirty="0"/>
              <a:t> </a:t>
            </a:r>
            <a:r>
              <a:rPr lang="en-GB" altLang="en-US" sz="2400" dirty="0" err="1"/>
              <a:t>oed-benodol</a:t>
            </a:r>
            <a:r>
              <a:rPr lang="en-GB" altLang="en-US" sz="2400" dirty="0"/>
              <a:t> y </a:t>
            </a:r>
            <a:r>
              <a:rPr lang="en-GB" altLang="en-US" sz="2400" dirty="0" err="1"/>
              <a:t>gwaith</a:t>
            </a:r>
            <a:r>
              <a:rPr lang="en-GB" altLang="en-US" sz="2400" dirty="0"/>
              <a:t>, a </a:t>
            </a:r>
            <a:r>
              <a:rPr lang="en-GB" altLang="en-US" sz="2400" dirty="0" err="1"/>
              <a:t>ddiffinnir</a:t>
            </a:r>
            <a:r>
              <a:rPr lang="en-GB" altLang="en-US" sz="2400" dirty="0"/>
              <a:t> </a:t>
            </a:r>
            <a:r>
              <a:rPr lang="en-GB" altLang="en-US" sz="2400" dirty="0" err="1"/>
              <a:t>fel</a:t>
            </a:r>
            <a:r>
              <a:rPr lang="en-GB" altLang="en-US" sz="2400" dirty="0"/>
              <a:t> </a:t>
            </a:r>
            <a:r>
              <a:rPr lang="en-GB" altLang="en-US" sz="2400" dirty="0" err="1"/>
              <a:t>gweithio</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rhwng</a:t>
            </a:r>
            <a:r>
              <a:rPr lang="en-GB" altLang="en-US" sz="2400" dirty="0"/>
              <a:t> 11 a 25 </a:t>
            </a:r>
            <a:r>
              <a:rPr lang="en-GB" altLang="en-US" sz="2400" dirty="0" err="1"/>
              <a:t>oed</a:t>
            </a:r>
            <a:r>
              <a:rPr lang="en-GB" altLang="en-US" sz="2400" dirty="0"/>
              <a:t>.</a:t>
            </a:r>
          </a:p>
        </p:txBody>
      </p:sp>
      <p:sp>
        <p:nvSpPr>
          <p:cNvPr id="3" name="Content Placeholder 2">
            <a:extLst>
              <a:ext uri="{FF2B5EF4-FFF2-40B4-BE49-F238E27FC236}">
                <a16:creationId xmlns:a16="http://schemas.microsoft.com/office/drawing/2014/main" id="{42AE40AF-0B3E-A6C1-2B21-3077BB2105FF}"/>
              </a:ext>
            </a:extLst>
          </p:cNvPr>
          <p:cNvSpPr>
            <a:spLocks noGrp="1"/>
          </p:cNvSpPr>
          <p:nvPr>
            <p:ph sz="half" idx="2"/>
          </p:nvPr>
        </p:nvSpPr>
        <p:spPr/>
        <p:txBody>
          <a:bodyPr>
            <a:normAutofit/>
          </a:bodyPr>
          <a:lstStyle/>
          <a:p>
            <a:r>
              <a:rPr lang="en-GB" altLang="en-US" sz="2400" dirty="0">
                <a:solidFill>
                  <a:schemeClr val="accent5">
                    <a:lumMod val="75000"/>
                  </a:schemeClr>
                </a:solidFill>
              </a:rPr>
              <a:t>A third dynamic presented by Jeffs and Smith (2008, p. 278) is </a:t>
            </a:r>
            <a:r>
              <a:rPr lang="en-GB" altLang="en-US" sz="2400" b="1" dirty="0">
                <a:solidFill>
                  <a:schemeClr val="accent5">
                    <a:lumMod val="75000"/>
                  </a:schemeClr>
                </a:solidFill>
              </a:rPr>
              <a:t>young people.</a:t>
            </a:r>
          </a:p>
          <a:p>
            <a:r>
              <a:rPr lang="en-GB" altLang="en-US" sz="2400" dirty="0">
                <a:solidFill>
                  <a:schemeClr val="accent5">
                    <a:lumMod val="75000"/>
                  </a:schemeClr>
                </a:solidFill>
              </a:rPr>
              <a:t>The National Youth Service Strategy for Wales (WAG, 2007, p. 3) also affirms this notion, specifying the age specific nature of the work, defined as working with young people between the ages of 11 and 25.</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E652-188A-E127-1B4A-DBCBC9679BAC}"/>
              </a:ext>
            </a:extLst>
          </p:cNvPr>
          <p:cNvSpPr>
            <a:spLocks noGrp="1"/>
          </p:cNvSpPr>
          <p:nvPr>
            <p:ph type="title"/>
          </p:nvPr>
        </p:nvSpPr>
        <p:spPr/>
        <p:txBody>
          <a:bodyPr/>
          <a:lstStyle/>
          <a:p>
            <a:endParaRPr lang="en-GB"/>
          </a:p>
        </p:txBody>
      </p:sp>
      <p:sp>
        <p:nvSpPr>
          <p:cNvPr id="32771" name="Rectangle 3">
            <a:extLst>
              <a:ext uri="{FF2B5EF4-FFF2-40B4-BE49-F238E27FC236}">
                <a16:creationId xmlns:a16="http://schemas.microsoft.com/office/drawing/2014/main" id="{868346A2-C558-1874-096C-18C26D7D63E5}"/>
              </a:ext>
            </a:extLst>
          </p:cNvPr>
          <p:cNvSpPr>
            <a:spLocks noGrp="1" noChangeArrowheads="1"/>
          </p:cNvSpPr>
          <p:nvPr>
            <p:ph sz="half" idx="1"/>
          </p:nvPr>
        </p:nvSpPr>
        <p:spPr>
          <a:xfrm>
            <a:off x="838200" y="1734753"/>
            <a:ext cx="5181600" cy="4351338"/>
          </a:xfrm>
        </p:spPr>
        <p:txBody>
          <a:bodyPr>
            <a:noAutofit/>
          </a:bodyPr>
          <a:lstStyle/>
          <a:p>
            <a:pPr>
              <a:lnSpc>
                <a:spcPct val="90000"/>
              </a:lnSpc>
            </a:pPr>
            <a:r>
              <a:rPr lang="en-GB" altLang="en-US" sz="2200" dirty="0"/>
              <a:t>Mae ‘Association, relationship and community’ (Jeffs a Smith, 2008, t. 278) </a:t>
            </a:r>
            <a:r>
              <a:rPr lang="en-GB" altLang="en-US" sz="2200" dirty="0" err="1"/>
              <a:t>yn</a:t>
            </a:r>
            <a:r>
              <a:rPr lang="en-GB" altLang="en-US" sz="2200" dirty="0"/>
              <a:t> </a:t>
            </a:r>
            <a:r>
              <a:rPr lang="en-GB" altLang="en-US" sz="2200" dirty="0" err="1"/>
              <a:t>ddeinamig</a:t>
            </a:r>
            <a:r>
              <a:rPr lang="en-GB" altLang="en-US" sz="2200" dirty="0"/>
              <a:t> </a:t>
            </a:r>
            <a:r>
              <a:rPr lang="en-GB" altLang="en-US" sz="2200" dirty="0" err="1"/>
              <a:t>pwysig</a:t>
            </a:r>
            <a:r>
              <a:rPr lang="en-GB" altLang="en-US" sz="2200" dirty="0"/>
              <a:t> </a:t>
            </a:r>
            <a:r>
              <a:rPr lang="en-GB" altLang="en-US" sz="2200" dirty="0" err="1"/>
              <a:t>arall</a:t>
            </a:r>
            <a:r>
              <a:rPr lang="en-GB" altLang="en-US" sz="2200" dirty="0"/>
              <a:t>, </a:t>
            </a:r>
            <a:r>
              <a:rPr lang="en-GB" altLang="en-US" sz="2200" dirty="0" err="1"/>
              <a:t>ynghyd</a:t>
            </a:r>
            <a:r>
              <a:rPr lang="en-GB" altLang="en-US" sz="2200" dirty="0"/>
              <a:t> â ‘being friendly, accessible and responsive while acting with integrity’ (ibid).</a:t>
            </a:r>
          </a:p>
          <a:p>
            <a:pPr>
              <a:lnSpc>
                <a:spcPct val="90000"/>
              </a:lnSpc>
            </a:pPr>
            <a:r>
              <a:rPr lang="en-GB" altLang="en-US" sz="2200" dirty="0" err="1"/>
              <a:t>Nodweddion</a:t>
            </a:r>
            <a:r>
              <a:rPr lang="en-GB" altLang="en-US" sz="2200" dirty="0"/>
              <a:t> </a:t>
            </a:r>
            <a:r>
              <a:rPr lang="en-GB" altLang="en-US" sz="2200" dirty="0" err="1"/>
              <a:t>allweddol</a:t>
            </a:r>
            <a:r>
              <a:rPr lang="en-GB" altLang="en-US" sz="2200" dirty="0"/>
              <a:t> </a:t>
            </a:r>
            <a:r>
              <a:rPr lang="en-GB" altLang="en-US" sz="2200" dirty="0" err="1"/>
              <a:t>ychwanegol</a:t>
            </a:r>
            <a:r>
              <a:rPr lang="en-GB" altLang="en-US" sz="2200" dirty="0"/>
              <a:t> </a:t>
            </a:r>
            <a:r>
              <a:rPr lang="en-GB" altLang="en-US" sz="2200" dirty="0" err="1"/>
              <a:t>gwaith</a:t>
            </a:r>
            <a:r>
              <a:rPr lang="en-GB" altLang="en-US" sz="2200" dirty="0"/>
              <a:t> </a:t>
            </a:r>
            <a:r>
              <a:rPr lang="en-GB" altLang="en-US" sz="2200" dirty="0" err="1"/>
              <a:t>ieuenctid</a:t>
            </a:r>
            <a:r>
              <a:rPr lang="en-GB" altLang="en-US" sz="2200" dirty="0"/>
              <a:t> </a:t>
            </a:r>
            <a:r>
              <a:rPr lang="en-GB" altLang="en-US" sz="2200" dirty="0" err="1"/>
              <a:t>i'w</a:t>
            </a:r>
            <a:r>
              <a:rPr lang="en-GB" altLang="en-US" sz="2200" dirty="0"/>
              <a:t> </a:t>
            </a:r>
            <a:r>
              <a:rPr lang="en-GB" altLang="en-US" sz="2200" dirty="0" err="1"/>
              <a:t>hystyried</a:t>
            </a:r>
            <a:r>
              <a:rPr lang="en-GB" altLang="en-US" sz="2200" dirty="0"/>
              <a:t>, </a:t>
            </a:r>
            <a:r>
              <a:rPr lang="en-GB" altLang="en-US" sz="2200" dirty="0" err="1"/>
              <a:t>fel</a:t>
            </a:r>
            <a:r>
              <a:rPr lang="en-GB" altLang="en-US" sz="2200" dirty="0"/>
              <a:t> </a:t>
            </a:r>
            <a:r>
              <a:rPr lang="en-GB" altLang="en-US" sz="2200" dirty="0" err="1"/>
              <a:t>y'u</a:t>
            </a:r>
            <a:r>
              <a:rPr lang="en-GB" altLang="en-US" sz="2200" dirty="0"/>
              <a:t> </a:t>
            </a:r>
            <a:r>
              <a:rPr lang="en-GB" altLang="en-US" sz="2200" dirty="0" err="1"/>
              <a:t>diffinnir</a:t>
            </a:r>
            <a:r>
              <a:rPr lang="en-GB" altLang="en-US" sz="2200" dirty="0"/>
              <a:t> </a:t>
            </a:r>
            <a:r>
              <a:rPr lang="en-GB" altLang="en-US" sz="2200" dirty="0" err="1"/>
              <a:t>gan</a:t>
            </a:r>
            <a:r>
              <a:rPr lang="en-GB" altLang="en-US" sz="2200" dirty="0"/>
              <a:t> </a:t>
            </a:r>
            <a:r>
              <a:rPr lang="en-GB" altLang="en-US" sz="2200" dirty="0" err="1"/>
              <a:t>Strategaeth</a:t>
            </a:r>
            <a:r>
              <a:rPr lang="en-GB" altLang="en-US" sz="2200" dirty="0"/>
              <a:t> </a:t>
            </a:r>
            <a:r>
              <a:rPr lang="en-GB" altLang="en-US" sz="2200" dirty="0" err="1"/>
              <a:t>Gwasanaeth</a:t>
            </a:r>
            <a:r>
              <a:rPr lang="en-GB" altLang="en-US" sz="2200" dirty="0"/>
              <a:t> Ieuenctid </a:t>
            </a:r>
            <a:r>
              <a:rPr lang="en-GB" altLang="en-US" sz="2200" dirty="0" err="1"/>
              <a:t>Cenedlaethol</a:t>
            </a:r>
            <a:r>
              <a:rPr lang="en-GB" altLang="en-US" sz="2200" dirty="0"/>
              <a:t> Cymru (</a:t>
            </a:r>
            <a:r>
              <a:rPr lang="en-GB" altLang="en-US" sz="2200" dirty="0" err="1"/>
              <a:t>LlCC</a:t>
            </a:r>
            <a:r>
              <a:rPr lang="en-GB" altLang="en-US" sz="2200" dirty="0"/>
              <a:t>, 2007, t. 3), a </a:t>
            </a:r>
            <a:r>
              <a:rPr lang="en-GB" altLang="en-US" sz="2200" dirty="0" err="1"/>
              <a:t>yw'n</a:t>
            </a:r>
            <a:r>
              <a:rPr lang="en-GB" altLang="en-US" sz="2200" dirty="0"/>
              <a:t> </a:t>
            </a:r>
            <a:r>
              <a:rPr lang="en-GB" altLang="en-US" sz="2200" dirty="0" err="1"/>
              <a:t>cael</a:t>
            </a:r>
            <a:r>
              <a:rPr lang="en-GB" altLang="en-US" sz="2200" dirty="0"/>
              <a:t> </a:t>
            </a:r>
            <a:r>
              <a:rPr lang="en-GB" altLang="en-US" sz="2200" dirty="0" err="1"/>
              <a:t>ei</a:t>
            </a:r>
            <a:r>
              <a:rPr lang="en-GB" altLang="en-US" sz="2200" dirty="0"/>
              <a:t> </a:t>
            </a:r>
            <a:r>
              <a:rPr lang="en-GB" altLang="en-US" sz="2200" dirty="0" err="1"/>
              <a:t>yrru</a:t>
            </a:r>
            <a:r>
              <a:rPr lang="en-GB" altLang="en-US" sz="2200" dirty="0"/>
              <a:t> </a:t>
            </a:r>
            <a:r>
              <a:rPr lang="en-GB" altLang="en-US" sz="2200" dirty="0" err="1"/>
              <a:t>gan</a:t>
            </a:r>
            <a:r>
              <a:rPr lang="en-GB" altLang="en-US" sz="2200" dirty="0"/>
              <a:t> </a:t>
            </a:r>
            <a:r>
              <a:rPr lang="en-GB" altLang="en-US" sz="2200" dirty="0" err="1"/>
              <a:t>ddull</a:t>
            </a:r>
            <a:r>
              <a:rPr lang="en-GB" altLang="en-US" sz="2200" dirty="0"/>
              <a:t> person </a:t>
            </a:r>
            <a:r>
              <a:rPr lang="en-GB" altLang="en-US" sz="2200" dirty="0" err="1"/>
              <a:t>ifanc</a:t>
            </a:r>
            <a:r>
              <a:rPr lang="en-GB" altLang="en-US" sz="2200" dirty="0"/>
              <a:t> </a:t>
            </a:r>
            <a:r>
              <a:rPr lang="en-GB" altLang="en-US" sz="2200" dirty="0" err="1"/>
              <a:t>yn</a:t>
            </a:r>
            <a:r>
              <a:rPr lang="en-GB" altLang="en-US" sz="2200" dirty="0"/>
              <a:t> </a:t>
            </a:r>
            <a:r>
              <a:rPr lang="en-GB" altLang="en-US" sz="2200" dirty="0" err="1"/>
              <a:t>gyntaf</a:t>
            </a:r>
            <a:r>
              <a:rPr lang="en-GB" altLang="en-US" sz="2200" dirty="0"/>
              <a:t>, </a:t>
            </a:r>
            <a:r>
              <a:rPr lang="en-GB" altLang="en-US" sz="2200" dirty="0" err="1"/>
              <a:t>gyda'r</a:t>
            </a:r>
            <a:r>
              <a:rPr lang="en-GB" altLang="en-US" sz="2200" dirty="0"/>
              <a:t> dull </a:t>
            </a:r>
            <a:r>
              <a:rPr lang="en-GB" altLang="en-US" sz="2200" dirty="0" err="1"/>
              <a:t>hwn</a:t>
            </a:r>
            <a:r>
              <a:rPr lang="en-GB" altLang="en-US" sz="2200" dirty="0"/>
              <a:t> </a:t>
            </a:r>
            <a:r>
              <a:rPr lang="en-GB" altLang="en-US" sz="2200" dirty="0" err="1"/>
              <a:t>yn</a:t>
            </a:r>
            <a:r>
              <a:rPr lang="en-GB" altLang="en-US" sz="2200" dirty="0"/>
              <a:t> </a:t>
            </a:r>
            <a:r>
              <a:rPr lang="en-GB" altLang="en-US" sz="2200" dirty="0" err="1"/>
              <a:t>gyffredinol</a:t>
            </a:r>
            <a:r>
              <a:rPr lang="en-GB" altLang="en-US" sz="2200" dirty="0"/>
              <a:t>.</a:t>
            </a:r>
          </a:p>
        </p:txBody>
      </p:sp>
      <p:sp>
        <p:nvSpPr>
          <p:cNvPr id="3" name="Content Placeholder 2">
            <a:extLst>
              <a:ext uri="{FF2B5EF4-FFF2-40B4-BE49-F238E27FC236}">
                <a16:creationId xmlns:a16="http://schemas.microsoft.com/office/drawing/2014/main" id="{216D6F1D-7C0D-88DD-66A3-6B509E66DD54}"/>
              </a:ext>
            </a:extLst>
          </p:cNvPr>
          <p:cNvSpPr>
            <a:spLocks noGrp="1"/>
          </p:cNvSpPr>
          <p:nvPr>
            <p:ph sz="half" idx="2"/>
          </p:nvPr>
        </p:nvSpPr>
        <p:spPr>
          <a:xfrm>
            <a:off x="6172200" y="1734753"/>
            <a:ext cx="5181600" cy="4351338"/>
          </a:xfrm>
        </p:spPr>
        <p:txBody>
          <a:bodyPr>
            <a:normAutofit/>
          </a:bodyPr>
          <a:lstStyle/>
          <a:p>
            <a:r>
              <a:rPr lang="en-GB" altLang="en-US" sz="2200" dirty="0">
                <a:solidFill>
                  <a:schemeClr val="accent5">
                    <a:lumMod val="75000"/>
                  </a:schemeClr>
                </a:solidFill>
              </a:rPr>
              <a:t>‘Association, relationship and community’ (Jeffs and Smith, 2008, p. 278) is a further important dynamic, along with ‘being friendly, accessible and responsive while acting with integrity’ (ibid).  </a:t>
            </a:r>
          </a:p>
          <a:p>
            <a:r>
              <a:rPr lang="en-GB" altLang="en-US" sz="2200" dirty="0">
                <a:solidFill>
                  <a:schemeClr val="accent5">
                    <a:lumMod val="75000"/>
                  </a:schemeClr>
                </a:solidFill>
              </a:rPr>
              <a:t>Additional key characteristics of youth work to consider, as defined by the National Youth Service Strategy for Wales (WAG, 2007, p. 3), is it being driven by a young person first approach, with this approach being universal.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DD211-AA5B-A03A-9E2A-FE647BB0A4E9}"/>
              </a:ext>
            </a:extLst>
          </p:cNvPr>
          <p:cNvSpPr>
            <a:spLocks noGrp="1"/>
          </p:cNvSpPr>
          <p:nvPr>
            <p:ph type="title"/>
          </p:nvPr>
        </p:nvSpPr>
        <p:spPr/>
        <p:txBody>
          <a:bodyPr/>
          <a:lstStyle/>
          <a:p>
            <a:endParaRPr lang="en-GB"/>
          </a:p>
        </p:txBody>
      </p:sp>
      <p:sp>
        <p:nvSpPr>
          <p:cNvPr id="34819" name="Rectangle 3">
            <a:extLst>
              <a:ext uri="{FF2B5EF4-FFF2-40B4-BE49-F238E27FC236}">
                <a16:creationId xmlns:a16="http://schemas.microsoft.com/office/drawing/2014/main" id="{4689A34F-FB54-1CFB-C77B-08E92C76C65E}"/>
              </a:ext>
            </a:extLst>
          </p:cNvPr>
          <p:cNvSpPr>
            <a:spLocks noGrp="1" noChangeArrowheads="1"/>
          </p:cNvSpPr>
          <p:nvPr>
            <p:ph sz="half" idx="1"/>
          </p:nvPr>
        </p:nvSpPr>
        <p:spPr/>
        <p:txBody>
          <a:bodyPr>
            <a:normAutofit/>
          </a:bodyPr>
          <a:lstStyle/>
          <a:p>
            <a:pPr>
              <a:lnSpc>
                <a:spcPct val="90000"/>
              </a:lnSpc>
            </a:pPr>
            <a:r>
              <a:rPr lang="en-GB" altLang="en-US" sz="2400" dirty="0"/>
              <a:t>Mae </a:t>
            </a:r>
            <a:r>
              <a:rPr lang="en-GB" altLang="en-US" sz="2400" dirty="0" err="1"/>
              <a:t>gwaith</a:t>
            </a:r>
            <a:r>
              <a:rPr lang="en-GB" altLang="en-US" sz="2400" dirty="0"/>
              <a:t> </a:t>
            </a:r>
            <a:r>
              <a:rPr lang="en-GB" altLang="en-US" sz="2400" dirty="0" err="1"/>
              <a:t>ieuenctid</a:t>
            </a:r>
            <a:r>
              <a:rPr lang="en-GB" altLang="en-US" sz="2400" dirty="0"/>
              <a:t>, felly, </a:t>
            </a:r>
            <a:r>
              <a:rPr lang="en-GB" altLang="en-US" sz="2400" dirty="0" err="1"/>
              <a:t>yn</a:t>
            </a:r>
            <a:r>
              <a:rPr lang="en-GB" altLang="en-US" sz="2400" dirty="0"/>
              <a:t> </a:t>
            </a:r>
            <a:r>
              <a:rPr lang="en-GB" altLang="en-US" sz="2400" dirty="0" err="1"/>
              <a:t>broffesiwn</a:t>
            </a:r>
            <a:r>
              <a:rPr lang="en-GB" altLang="en-US" sz="2400" dirty="0"/>
              <a:t> </a:t>
            </a:r>
            <a:r>
              <a:rPr lang="en-GB" altLang="en-US" sz="2400" dirty="0" err="1"/>
              <a:t>unigryw</a:t>
            </a:r>
            <a:r>
              <a:rPr lang="en-GB" altLang="en-US" sz="2400" dirty="0"/>
              <a:t> ac </a:t>
            </a:r>
            <a:r>
              <a:rPr lang="en-GB" altLang="en-US" sz="2400" dirty="0" err="1"/>
              <a:t>unigol</a:t>
            </a:r>
            <a:r>
              <a:rPr lang="en-GB" altLang="en-US" sz="2400" dirty="0"/>
              <a:t>, ac o </a:t>
            </a:r>
            <a:r>
              <a:rPr lang="en-GB" altLang="en-US" sz="2400" dirty="0" err="1"/>
              <a:t>ganlyniad</a:t>
            </a:r>
            <a:r>
              <a:rPr lang="en-GB" altLang="en-US" sz="2400" dirty="0"/>
              <a:t> </a:t>
            </a:r>
            <a:r>
              <a:rPr lang="en-GB" altLang="en-US" sz="2400" dirty="0" err="1"/>
              <a:t>i'r</a:t>
            </a:r>
            <a:r>
              <a:rPr lang="en-GB" altLang="en-US" sz="2400" dirty="0"/>
              <a:t> </a:t>
            </a:r>
            <a:r>
              <a:rPr lang="en-GB" altLang="en-US" sz="2400" dirty="0" err="1"/>
              <a:t>hynodrwydd</a:t>
            </a:r>
            <a:r>
              <a:rPr lang="en-GB" altLang="en-US" sz="2400" dirty="0"/>
              <a:t> </a:t>
            </a:r>
            <a:r>
              <a:rPr lang="en-GB" altLang="en-US" sz="2400" dirty="0" err="1"/>
              <a:t>hwn</a:t>
            </a:r>
            <a:r>
              <a:rPr lang="en-GB" altLang="en-US" sz="2400" dirty="0"/>
              <a:t> </a:t>
            </a:r>
            <a:r>
              <a:rPr lang="en-GB" altLang="en-US" sz="2400" dirty="0" err="1"/>
              <a:t>mae</a:t>
            </a:r>
            <a:r>
              <a:rPr lang="en-GB" altLang="en-US" sz="2400" dirty="0"/>
              <a:t> </a:t>
            </a:r>
            <a:r>
              <a:rPr lang="en-GB" altLang="en-US" sz="2400" dirty="0" err="1"/>
              <a:t>cyfleoedd</a:t>
            </a:r>
            <a:r>
              <a:rPr lang="en-GB" altLang="en-US" sz="2400" dirty="0"/>
              <a:t> </a:t>
            </a:r>
            <a:r>
              <a:rPr lang="en-GB" altLang="en-US" sz="2400" dirty="0" err="1"/>
              <a:t>yn</a:t>
            </a:r>
            <a:r>
              <a:rPr lang="en-GB" altLang="en-US" sz="2400" dirty="0"/>
              <a:t> </a:t>
            </a:r>
            <a:r>
              <a:rPr lang="en-GB" altLang="en-US" sz="2400" dirty="0" err="1"/>
              <a:t>cael</a:t>
            </a:r>
            <a:r>
              <a:rPr lang="en-GB" altLang="en-US" sz="2400" dirty="0"/>
              <a:t> </a:t>
            </a:r>
            <a:r>
              <a:rPr lang="en-GB" altLang="en-US" sz="2400" dirty="0" err="1"/>
              <a:t>eu</a:t>
            </a:r>
            <a:r>
              <a:rPr lang="en-GB" altLang="en-US" sz="2400" dirty="0"/>
              <a:t> </a:t>
            </a:r>
            <a:r>
              <a:rPr lang="en-GB" altLang="en-US" sz="2400" dirty="0" err="1"/>
              <a:t>creu</a:t>
            </a:r>
            <a:r>
              <a:rPr lang="en-GB" altLang="en-US" sz="2400" dirty="0"/>
              <a:t> </a:t>
            </a:r>
            <a:r>
              <a:rPr lang="en-GB" altLang="en-US" sz="2400" dirty="0" err="1"/>
              <a:t>i</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gymryd</a:t>
            </a:r>
            <a:r>
              <a:rPr lang="en-GB" altLang="en-US" sz="2400" dirty="0"/>
              <a:t> </a:t>
            </a:r>
            <a:r>
              <a:rPr lang="en-GB" altLang="en-US" sz="2400" dirty="0" err="1"/>
              <a:t>rhan</a:t>
            </a:r>
            <a:r>
              <a:rPr lang="en-GB" altLang="en-US" sz="2400" dirty="0"/>
              <a:t> </a:t>
            </a:r>
            <a:r>
              <a:rPr lang="en-GB" altLang="en-US" sz="2400" dirty="0" err="1"/>
              <a:t>mewn</a:t>
            </a:r>
            <a:r>
              <a:rPr lang="en-GB" altLang="en-US" sz="2400" dirty="0"/>
              <a:t> </a:t>
            </a:r>
            <a:r>
              <a:rPr lang="en-GB" altLang="en-US" sz="2400" dirty="0" err="1"/>
              <a:t>llu</a:t>
            </a:r>
            <a:r>
              <a:rPr lang="en-GB" altLang="en-US" sz="2400" dirty="0"/>
              <a:t> o </a:t>
            </a:r>
            <a:r>
              <a:rPr lang="en-GB" altLang="en-US" sz="2400" dirty="0" err="1"/>
              <a:t>raglenni</a:t>
            </a:r>
            <a:r>
              <a:rPr lang="en-GB" altLang="en-US" sz="2400" dirty="0"/>
              <a:t> a </a:t>
            </a:r>
            <a:r>
              <a:rPr lang="en-GB" altLang="en-US" sz="2400" dirty="0" err="1"/>
              <a:t>gweithgareddau</a:t>
            </a:r>
            <a:r>
              <a:rPr lang="en-GB" altLang="en-US" sz="2400" dirty="0"/>
              <a:t>.</a:t>
            </a:r>
          </a:p>
          <a:p>
            <a:pPr>
              <a:lnSpc>
                <a:spcPct val="90000"/>
              </a:lnSpc>
            </a:pPr>
            <a:r>
              <a:rPr lang="en-GB" altLang="en-US" sz="2400" dirty="0" err="1"/>
              <a:t>Mae’r</a:t>
            </a:r>
            <a:r>
              <a:rPr lang="en-GB" altLang="en-US" sz="2400" dirty="0"/>
              <a:t> </a:t>
            </a:r>
            <a:r>
              <a:rPr lang="en-GB" altLang="en-US" sz="2400" dirty="0" err="1"/>
              <a:t>canlyniadau</a:t>
            </a:r>
            <a:r>
              <a:rPr lang="en-GB" altLang="en-US" sz="2400" dirty="0"/>
              <a:t> </a:t>
            </a:r>
            <a:r>
              <a:rPr lang="en-GB" altLang="en-US" sz="2400" dirty="0" err="1"/>
              <a:t>dilynol</a:t>
            </a:r>
            <a:r>
              <a:rPr lang="en-GB" altLang="en-US" sz="2400" dirty="0"/>
              <a:t> a </a:t>
            </a:r>
            <a:r>
              <a:rPr lang="en-GB" altLang="en-US" sz="2400" dirty="0" err="1"/>
              <a:t>enillir</a:t>
            </a:r>
            <a:r>
              <a:rPr lang="en-GB" altLang="en-US" sz="2400" dirty="0"/>
              <a:t> </a:t>
            </a:r>
            <a:r>
              <a:rPr lang="en-GB" altLang="en-US" sz="2400" dirty="0" err="1"/>
              <a:t>gan</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nid</a:t>
            </a:r>
            <a:r>
              <a:rPr lang="en-GB" altLang="en-US" sz="2400" dirty="0"/>
              <a:t> </a:t>
            </a:r>
            <a:r>
              <a:rPr lang="en-GB" altLang="en-US" sz="2400" dirty="0" err="1"/>
              <a:t>yn</a:t>
            </a:r>
            <a:r>
              <a:rPr lang="en-GB" altLang="en-US" sz="2400" dirty="0"/>
              <a:t> </a:t>
            </a:r>
            <a:r>
              <a:rPr lang="en-GB" altLang="en-US" sz="2400" dirty="0" err="1"/>
              <a:t>unig</a:t>
            </a:r>
            <a:r>
              <a:rPr lang="en-GB" altLang="en-US" sz="2400" dirty="0"/>
              <a:t> o </a:t>
            </a:r>
            <a:r>
              <a:rPr lang="en-GB" altLang="en-US" sz="2400" dirty="0" err="1"/>
              <a:t>werth</a:t>
            </a:r>
            <a:r>
              <a:rPr lang="en-GB" altLang="en-US" sz="2400" dirty="0"/>
              <a:t> </a:t>
            </a:r>
            <a:r>
              <a:rPr lang="en-GB" altLang="en-US" sz="2400" dirty="0" err="1"/>
              <a:t>sylweddol</a:t>
            </a:r>
            <a:r>
              <a:rPr lang="en-GB" altLang="en-US" sz="2400" dirty="0"/>
              <a:t> </a:t>
            </a:r>
            <a:r>
              <a:rPr lang="en-GB" altLang="en-US" sz="2400" dirty="0" err="1"/>
              <a:t>i’r</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eu</a:t>
            </a:r>
            <a:r>
              <a:rPr lang="en-GB" altLang="en-US" sz="2400" dirty="0"/>
              <a:t> </a:t>
            </a:r>
            <a:r>
              <a:rPr lang="en-GB" altLang="en-US" sz="2400" dirty="0" err="1"/>
              <a:t>hunain</a:t>
            </a:r>
            <a:r>
              <a:rPr lang="en-GB" altLang="en-US" sz="2400" dirty="0"/>
              <a:t>, </a:t>
            </a:r>
            <a:r>
              <a:rPr lang="en-GB" altLang="en-US" sz="2400" dirty="0" err="1"/>
              <a:t>ond</a:t>
            </a:r>
            <a:r>
              <a:rPr lang="en-GB" altLang="en-US" sz="2400" dirty="0"/>
              <a:t> </a:t>
            </a:r>
            <a:r>
              <a:rPr lang="en-GB" altLang="en-US" sz="2400" dirty="0" err="1"/>
              <a:t>hefyd</a:t>
            </a:r>
            <a:r>
              <a:rPr lang="en-GB" altLang="en-US" sz="2400" dirty="0"/>
              <a:t> </a:t>
            </a:r>
            <a:r>
              <a:rPr lang="en-GB" altLang="en-US" sz="2400" dirty="0" err="1"/>
              <a:t>i</a:t>
            </a:r>
            <a:r>
              <a:rPr lang="en-GB" altLang="en-US" sz="2400" dirty="0"/>
              <a:t> </a:t>
            </a:r>
            <a:r>
              <a:rPr lang="en-GB" altLang="en-US" sz="2400" dirty="0" err="1"/>
              <a:t>gymdeithas</a:t>
            </a:r>
            <a:r>
              <a:rPr lang="en-GB" altLang="en-US" sz="2400" dirty="0"/>
              <a:t>.</a:t>
            </a:r>
          </a:p>
        </p:txBody>
      </p:sp>
      <p:sp>
        <p:nvSpPr>
          <p:cNvPr id="3" name="Content Placeholder 2">
            <a:extLst>
              <a:ext uri="{FF2B5EF4-FFF2-40B4-BE49-F238E27FC236}">
                <a16:creationId xmlns:a16="http://schemas.microsoft.com/office/drawing/2014/main" id="{06E091FC-E2DD-EF17-72A1-046B45FB7FEA}"/>
              </a:ext>
            </a:extLst>
          </p:cNvPr>
          <p:cNvSpPr>
            <a:spLocks noGrp="1"/>
          </p:cNvSpPr>
          <p:nvPr>
            <p:ph sz="half" idx="2"/>
          </p:nvPr>
        </p:nvSpPr>
        <p:spPr/>
        <p:txBody>
          <a:bodyPr>
            <a:normAutofit/>
          </a:bodyPr>
          <a:lstStyle/>
          <a:p>
            <a:r>
              <a:rPr lang="en-GB" altLang="en-US" sz="2400" dirty="0">
                <a:solidFill>
                  <a:schemeClr val="accent5">
                    <a:lumMod val="75000"/>
                  </a:schemeClr>
                </a:solidFill>
              </a:rPr>
              <a:t>Youth work is, therefore, a unique and individual profession, and resulting from this distinctiveness opportunities are created for young people to participate in a plethora of programmes and activities.  </a:t>
            </a:r>
          </a:p>
          <a:p>
            <a:r>
              <a:rPr lang="en-GB" altLang="en-US" sz="2400" dirty="0">
                <a:solidFill>
                  <a:schemeClr val="accent5">
                    <a:lumMod val="75000"/>
                  </a:schemeClr>
                </a:solidFill>
              </a:rPr>
              <a:t>The consequent outcomes gained by young people are not only of significant value to the young people themselves, but also to society. </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6ED4CD42-5AF0-6F3D-7E6A-F1DF1808F243}"/>
              </a:ext>
            </a:extLst>
          </p:cNvPr>
          <p:cNvSpPr>
            <a:spLocks noGrp="1" noChangeArrowheads="1"/>
          </p:cNvSpPr>
          <p:nvPr>
            <p:ph type="title"/>
          </p:nvPr>
        </p:nvSpPr>
        <p:spPr/>
        <p:txBody>
          <a:bodyPr/>
          <a:lstStyle/>
          <a:p>
            <a:pPr eaLnBrk="1" hangingPunct="1"/>
            <a:r>
              <a:rPr lang="en-GB" altLang="en-US" sz="3200" b="1" dirty="0" err="1"/>
              <a:t>Pwrpas</a:t>
            </a:r>
            <a:r>
              <a:rPr lang="en-GB" altLang="en-US" sz="3200" b="1" dirty="0"/>
              <a:t> Gwaith Ieuenctid		</a:t>
            </a:r>
            <a:r>
              <a:rPr lang="en-GB" altLang="en-US" sz="3200" b="1" dirty="0">
                <a:solidFill>
                  <a:schemeClr val="accent5">
                    <a:lumMod val="75000"/>
                  </a:schemeClr>
                </a:solidFill>
              </a:rPr>
              <a:t>Purpose of Youth Work</a:t>
            </a:r>
          </a:p>
        </p:txBody>
      </p:sp>
      <p:sp>
        <p:nvSpPr>
          <p:cNvPr id="2" name="Content Placeholder 1">
            <a:extLst>
              <a:ext uri="{FF2B5EF4-FFF2-40B4-BE49-F238E27FC236}">
                <a16:creationId xmlns:a16="http://schemas.microsoft.com/office/drawing/2014/main" id="{4D20CA30-91F7-ED6E-0A6F-DA0C79966752}"/>
              </a:ext>
            </a:extLst>
          </p:cNvPr>
          <p:cNvSpPr>
            <a:spLocks noGrp="1"/>
          </p:cNvSpPr>
          <p:nvPr>
            <p:ph sz="half" idx="1"/>
          </p:nvPr>
        </p:nvSpPr>
        <p:spPr/>
        <p:txBody>
          <a:bodyPr>
            <a:normAutofit lnSpcReduction="10000"/>
          </a:bodyPr>
          <a:lstStyle/>
          <a:p>
            <a:r>
              <a:rPr lang="en-GB" sz="2700" dirty="0"/>
              <a:t>Mae </a:t>
            </a:r>
            <a:r>
              <a:rPr lang="en-GB" sz="2700" dirty="0" err="1"/>
              <a:t>consensws</a:t>
            </a:r>
            <a:r>
              <a:rPr lang="en-GB" sz="2700" dirty="0"/>
              <a:t> </a:t>
            </a:r>
            <a:r>
              <a:rPr lang="en-GB" sz="2700" dirty="0" err="1"/>
              <a:t>eang</a:t>
            </a:r>
            <a:r>
              <a:rPr lang="en-GB" sz="2700" dirty="0"/>
              <a:t> </a:t>
            </a:r>
            <a:r>
              <a:rPr lang="en-GB" sz="2700" dirty="0" err="1"/>
              <a:t>mai</a:t>
            </a:r>
            <a:r>
              <a:rPr lang="en-GB" sz="2700" dirty="0"/>
              <a:t> </a:t>
            </a:r>
            <a:r>
              <a:rPr lang="en-GB" sz="2700" dirty="0" err="1"/>
              <a:t>pwrpas</a:t>
            </a:r>
            <a:r>
              <a:rPr lang="en-GB" sz="2700" dirty="0"/>
              <a:t> </a:t>
            </a:r>
            <a:r>
              <a:rPr lang="en-GB" sz="2700" dirty="0" err="1"/>
              <a:t>craidd</a:t>
            </a:r>
            <a:r>
              <a:rPr lang="en-GB" sz="2700" dirty="0"/>
              <a:t> </a:t>
            </a:r>
            <a:r>
              <a:rPr lang="en-GB" sz="2700" dirty="0" err="1"/>
              <a:t>gwaith</a:t>
            </a:r>
            <a:r>
              <a:rPr lang="en-GB" sz="2700" dirty="0"/>
              <a:t> </a:t>
            </a:r>
            <a:r>
              <a:rPr lang="en-GB" sz="2700" dirty="0" err="1"/>
              <a:t>ieuenctid</a:t>
            </a:r>
            <a:r>
              <a:rPr lang="en-GB" sz="2700" dirty="0"/>
              <a:t> </a:t>
            </a:r>
            <a:r>
              <a:rPr lang="en-GB" sz="2700" dirty="0" err="1"/>
              <a:t>yw</a:t>
            </a:r>
            <a:r>
              <a:rPr lang="en-GB" sz="2700" dirty="0"/>
              <a:t> </a:t>
            </a:r>
            <a:r>
              <a:rPr lang="en-GB" sz="2700" dirty="0" err="1"/>
              <a:t>datblygiad</a:t>
            </a:r>
            <a:r>
              <a:rPr lang="en-GB" sz="2700" dirty="0"/>
              <a:t> </a:t>
            </a:r>
            <a:r>
              <a:rPr lang="en-GB" sz="2700" dirty="0" err="1"/>
              <a:t>personol</a:t>
            </a:r>
            <a:r>
              <a:rPr lang="en-GB" sz="2700" dirty="0"/>
              <a:t> a </a:t>
            </a:r>
            <a:r>
              <a:rPr lang="en-GB" sz="2700" dirty="0" err="1"/>
              <a:t>chymdeithasol</a:t>
            </a:r>
            <a:r>
              <a:rPr lang="en-GB" sz="2700" dirty="0"/>
              <a:t> </a:t>
            </a:r>
            <a:r>
              <a:rPr lang="en-GB" sz="2700" dirty="0" err="1"/>
              <a:t>pobl</a:t>
            </a:r>
            <a:r>
              <a:rPr lang="en-GB" sz="2700" dirty="0"/>
              <a:t> </a:t>
            </a:r>
            <a:r>
              <a:rPr lang="en-GB" sz="2700" dirty="0" err="1"/>
              <a:t>ifanc</a:t>
            </a:r>
            <a:r>
              <a:rPr lang="en-GB" sz="2700" dirty="0"/>
              <a:t>, a </a:t>
            </a:r>
            <a:r>
              <a:rPr lang="en-GB" sz="2700" dirty="0" err="1"/>
              <a:t>ddarperir</a:t>
            </a:r>
            <a:r>
              <a:rPr lang="en-GB" sz="2700" dirty="0"/>
              <a:t> </a:t>
            </a:r>
            <a:r>
              <a:rPr lang="en-GB" sz="2700" dirty="0" err="1"/>
              <a:t>trwy</a:t>
            </a:r>
            <a:r>
              <a:rPr lang="en-GB" sz="2700" dirty="0"/>
              <a:t> </a:t>
            </a:r>
            <a:r>
              <a:rPr lang="en-GB" sz="2700" dirty="0" err="1"/>
              <a:t>addysg</a:t>
            </a:r>
            <a:r>
              <a:rPr lang="en-GB" sz="2700" dirty="0"/>
              <a:t> </a:t>
            </a:r>
            <a:r>
              <a:rPr lang="en-GB" sz="2700" dirty="0" err="1"/>
              <a:t>anffurfiol</a:t>
            </a:r>
            <a:r>
              <a:rPr lang="en-GB" sz="2700" dirty="0"/>
              <a:t>/</a:t>
            </a:r>
            <a:r>
              <a:rPr lang="en-GB" sz="2700" dirty="0" err="1"/>
              <a:t>heb</a:t>
            </a:r>
            <a:r>
              <a:rPr lang="en-GB" sz="2700" dirty="0"/>
              <a:t> </a:t>
            </a:r>
            <a:r>
              <a:rPr lang="en-GB" sz="2700" dirty="0" err="1"/>
              <a:t>fod</a:t>
            </a:r>
            <a:r>
              <a:rPr lang="en-GB" sz="2700" dirty="0"/>
              <a:t> </a:t>
            </a:r>
            <a:r>
              <a:rPr lang="en-GB" sz="2700" dirty="0" err="1"/>
              <a:t>yn</a:t>
            </a:r>
            <a:r>
              <a:rPr lang="en-GB" sz="2700" dirty="0"/>
              <a:t> </a:t>
            </a:r>
            <a:r>
              <a:rPr lang="en-GB" sz="2700" dirty="0" err="1"/>
              <a:t>ffurfiol</a:t>
            </a:r>
            <a:r>
              <a:rPr lang="en-GB" sz="2700" dirty="0"/>
              <a:t>.</a:t>
            </a:r>
          </a:p>
          <a:p>
            <a:r>
              <a:rPr lang="en-GB" sz="2700" dirty="0"/>
              <a:t>Yn </a:t>
            </a:r>
            <a:r>
              <a:rPr lang="en-GB" sz="2700" dirty="0" err="1"/>
              <a:t>gysylltiedig</a:t>
            </a:r>
            <a:r>
              <a:rPr lang="en-GB" sz="2700" dirty="0"/>
              <a:t> â </a:t>
            </a:r>
            <a:r>
              <a:rPr lang="en-GB" sz="2700" dirty="0" err="1"/>
              <a:t>hyn</a:t>
            </a:r>
            <a:r>
              <a:rPr lang="en-GB" sz="2700" dirty="0"/>
              <a:t>, </a:t>
            </a:r>
            <a:r>
              <a:rPr lang="en-GB" sz="2700" dirty="0" err="1"/>
              <a:t>mae</a:t>
            </a:r>
            <a:r>
              <a:rPr lang="en-GB" sz="2700" dirty="0"/>
              <a:t> </a:t>
            </a:r>
            <a:r>
              <a:rPr lang="en-GB" sz="2700" dirty="0" err="1"/>
              <a:t>ei</a:t>
            </a:r>
            <a:r>
              <a:rPr lang="en-GB" sz="2700" dirty="0"/>
              <a:t> </a:t>
            </a:r>
            <a:r>
              <a:rPr lang="en-GB" sz="2700" dirty="0" err="1"/>
              <a:t>ddiben</a:t>
            </a:r>
            <a:r>
              <a:rPr lang="en-GB" sz="2700" dirty="0"/>
              <a:t> </a:t>
            </a:r>
            <a:r>
              <a:rPr lang="en-GB" sz="2700" dirty="0" err="1"/>
              <a:t>yn</a:t>
            </a:r>
            <a:r>
              <a:rPr lang="en-GB" sz="2700" dirty="0"/>
              <a:t> </a:t>
            </a:r>
            <a:r>
              <a:rPr lang="en-GB" sz="2700" dirty="0" err="1"/>
              <a:t>cael</a:t>
            </a:r>
            <a:r>
              <a:rPr lang="en-GB" sz="2700" dirty="0"/>
              <a:t> </a:t>
            </a:r>
            <a:r>
              <a:rPr lang="en-GB" sz="2700" dirty="0" err="1"/>
              <a:t>ei</a:t>
            </a:r>
            <a:r>
              <a:rPr lang="en-GB" sz="2700" dirty="0"/>
              <a:t> </a:t>
            </a:r>
            <a:r>
              <a:rPr lang="en-GB" sz="2700" dirty="0" err="1"/>
              <a:t>fframio</a:t>
            </a:r>
            <a:r>
              <a:rPr lang="en-GB" sz="2700" dirty="0"/>
              <a:t> </a:t>
            </a:r>
            <a:r>
              <a:rPr lang="en-GB" sz="2700" dirty="0" err="1"/>
              <a:t>fwyfwy</a:t>
            </a:r>
            <a:r>
              <a:rPr lang="en-GB" sz="2700" dirty="0"/>
              <a:t> </a:t>
            </a:r>
            <a:r>
              <a:rPr lang="en-GB" sz="2700" dirty="0" err="1"/>
              <a:t>yn</a:t>
            </a:r>
            <a:r>
              <a:rPr lang="en-GB" sz="2700" dirty="0"/>
              <a:t> </a:t>
            </a:r>
            <a:r>
              <a:rPr lang="en-GB" sz="2700" dirty="0" err="1"/>
              <a:t>nhermau</a:t>
            </a:r>
            <a:r>
              <a:rPr lang="en-GB" sz="2700" dirty="0"/>
              <a:t> </a:t>
            </a:r>
            <a:r>
              <a:rPr lang="en-GB" sz="2700" dirty="0" err="1"/>
              <a:t>ei</a:t>
            </a:r>
            <a:r>
              <a:rPr lang="en-GB" sz="2700" dirty="0"/>
              <a:t> </a:t>
            </a:r>
            <a:r>
              <a:rPr lang="en-GB" sz="2700" dirty="0" err="1"/>
              <a:t>gyfraniad</a:t>
            </a:r>
            <a:r>
              <a:rPr lang="en-GB" sz="2700" dirty="0"/>
              <a:t> at </a:t>
            </a:r>
            <a:r>
              <a:rPr lang="en-GB" sz="2700" dirty="0" err="1"/>
              <a:t>gynhwysiant</a:t>
            </a:r>
            <a:r>
              <a:rPr lang="en-GB" sz="2700" dirty="0"/>
              <a:t> </a:t>
            </a:r>
            <a:r>
              <a:rPr lang="en-GB" sz="2700" dirty="0" err="1"/>
              <a:t>cymdeithasol</a:t>
            </a:r>
            <a:r>
              <a:rPr lang="en-GB" sz="2700" dirty="0"/>
              <a:t>.</a:t>
            </a:r>
          </a:p>
        </p:txBody>
      </p:sp>
      <p:sp>
        <p:nvSpPr>
          <p:cNvPr id="36867" name="Rectangle 11">
            <a:extLst>
              <a:ext uri="{FF2B5EF4-FFF2-40B4-BE49-F238E27FC236}">
                <a16:creationId xmlns:a16="http://schemas.microsoft.com/office/drawing/2014/main" id="{3F2DB28D-0329-6FA8-BA5D-B588890A3DD4}"/>
              </a:ext>
            </a:extLst>
          </p:cNvPr>
          <p:cNvSpPr>
            <a:spLocks noGrp="1" noChangeArrowheads="1"/>
          </p:cNvSpPr>
          <p:nvPr>
            <p:ph sz="half" idx="2"/>
          </p:nvPr>
        </p:nvSpPr>
        <p:spPr/>
        <p:txBody>
          <a:bodyPr>
            <a:normAutofit lnSpcReduction="10000"/>
          </a:bodyPr>
          <a:lstStyle/>
          <a:p>
            <a:pPr eaLnBrk="1" hangingPunct="1"/>
            <a:r>
              <a:rPr lang="en-GB" altLang="en-US" dirty="0">
                <a:solidFill>
                  <a:schemeClr val="accent5">
                    <a:lumMod val="75000"/>
                  </a:schemeClr>
                </a:solidFill>
              </a:rPr>
              <a:t>There is widespread consensus that youth work’s core purpose is the personal and social development of young people, provided through informal/non-formal education. </a:t>
            </a:r>
          </a:p>
          <a:p>
            <a:pPr eaLnBrk="1" hangingPunct="1"/>
            <a:r>
              <a:rPr lang="en-GB" altLang="en-US" dirty="0">
                <a:solidFill>
                  <a:schemeClr val="accent5">
                    <a:lumMod val="75000"/>
                  </a:schemeClr>
                </a:solidFill>
              </a:rPr>
              <a:t>Linked to this, its purpose is increasingly framed in terms of its contribution to social inclusion.</a:t>
            </a:r>
          </a:p>
          <a:p>
            <a:pPr eaLnBrk="1" hangingPunct="1"/>
            <a:endParaRPr lang="en-GB" alt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5D243E22-D8DE-CCB8-AE80-0DE12A2293F7}"/>
              </a:ext>
            </a:extLst>
          </p:cNvPr>
          <p:cNvSpPr>
            <a:spLocks noGrp="1" noChangeArrowheads="1"/>
          </p:cNvSpPr>
          <p:nvPr>
            <p:ph type="title"/>
          </p:nvPr>
        </p:nvSpPr>
        <p:spPr/>
        <p:txBody>
          <a:bodyPr/>
          <a:lstStyle/>
          <a:p>
            <a:pPr eaLnBrk="1" hangingPunct="1"/>
            <a:r>
              <a:rPr lang="cy-GB" altLang="en-US" sz="3600" b="1" dirty="0"/>
              <a:t>Natur a Phwrpas Gwaith Ieuenctid</a:t>
            </a:r>
            <a:br>
              <a:rPr lang="cy-GB" altLang="en-US" sz="3600" b="1" dirty="0"/>
            </a:br>
            <a:r>
              <a:rPr lang="cy-GB" altLang="en-US" sz="3600" b="1" dirty="0" err="1">
                <a:solidFill>
                  <a:schemeClr val="accent5">
                    <a:lumMod val="75000"/>
                  </a:schemeClr>
                </a:solidFill>
              </a:rPr>
              <a:t>Nature</a:t>
            </a:r>
            <a:r>
              <a:rPr lang="cy-GB" altLang="en-US" sz="3600" b="1" dirty="0">
                <a:solidFill>
                  <a:schemeClr val="accent5">
                    <a:lumMod val="75000"/>
                  </a:schemeClr>
                </a:solidFill>
              </a:rPr>
              <a:t> </a:t>
            </a:r>
            <a:r>
              <a:rPr lang="cy-GB" altLang="en-US" sz="3600" b="1" dirty="0" err="1">
                <a:solidFill>
                  <a:schemeClr val="accent5">
                    <a:lumMod val="75000"/>
                  </a:schemeClr>
                </a:solidFill>
              </a:rPr>
              <a:t>and</a:t>
            </a:r>
            <a:r>
              <a:rPr lang="cy-GB" altLang="en-US" sz="3600" b="1" dirty="0">
                <a:solidFill>
                  <a:schemeClr val="accent5">
                    <a:lumMod val="75000"/>
                  </a:schemeClr>
                </a:solidFill>
              </a:rPr>
              <a:t> </a:t>
            </a:r>
            <a:r>
              <a:rPr lang="cy-GB" altLang="en-US" sz="3600" b="1" dirty="0" err="1">
                <a:solidFill>
                  <a:schemeClr val="accent5">
                    <a:lumMod val="75000"/>
                  </a:schemeClr>
                </a:solidFill>
              </a:rPr>
              <a:t>Purpose</a:t>
            </a:r>
            <a:r>
              <a:rPr lang="cy-GB" altLang="en-US" sz="3600" b="1" dirty="0">
                <a:solidFill>
                  <a:schemeClr val="accent5">
                    <a:lumMod val="75000"/>
                  </a:schemeClr>
                </a:solidFill>
              </a:rPr>
              <a:t> </a:t>
            </a:r>
            <a:r>
              <a:rPr lang="en-GB" altLang="en-US" sz="3600" b="1" dirty="0">
                <a:solidFill>
                  <a:schemeClr val="accent5">
                    <a:lumMod val="75000"/>
                  </a:schemeClr>
                </a:solidFill>
              </a:rPr>
              <a:t>Youth Work</a:t>
            </a:r>
            <a:r>
              <a:rPr lang="cy-GB" altLang="en-US" sz="3600" b="1" dirty="0">
                <a:solidFill>
                  <a:schemeClr val="accent5">
                    <a:lumMod val="75000"/>
                  </a:schemeClr>
                </a:solidFill>
              </a:rPr>
              <a:t> </a:t>
            </a:r>
          </a:p>
        </p:txBody>
      </p:sp>
      <p:sp>
        <p:nvSpPr>
          <p:cNvPr id="38915" name="Rectangle 6">
            <a:extLst>
              <a:ext uri="{FF2B5EF4-FFF2-40B4-BE49-F238E27FC236}">
                <a16:creationId xmlns:a16="http://schemas.microsoft.com/office/drawing/2014/main" id="{F827D02C-52A1-57E6-E88D-9B6EB9FCABA2}"/>
              </a:ext>
            </a:extLst>
          </p:cNvPr>
          <p:cNvSpPr>
            <a:spLocks noGrp="1" noChangeArrowheads="1"/>
          </p:cNvSpPr>
          <p:nvPr>
            <p:ph sz="half" idx="1"/>
          </p:nvPr>
        </p:nvSpPr>
        <p:spPr/>
        <p:txBody>
          <a:bodyPr>
            <a:normAutofit/>
          </a:bodyPr>
          <a:lstStyle/>
          <a:p>
            <a:r>
              <a:rPr lang="en-GB" altLang="en-US" sz="2400" dirty="0"/>
              <a:t>Yn </a:t>
            </a:r>
            <a:r>
              <a:rPr lang="en-GB" altLang="en-US" sz="2400" dirty="0" err="1"/>
              <a:t>ol</a:t>
            </a:r>
            <a:r>
              <a:rPr lang="en-GB" altLang="en-US" sz="2400" dirty="0"/>
              <a:t> Harrison a Wise (2005, t. 17)</a:t>
            </a:r>
          </a:p>
        </p:txBody>
      </p:sp>
      <p:sp>
        <p:nvSpPr>
          <p:cNvPr id="2" name="Content Placeholder 1">
            <a:extLst>
              <a:ext uri="{FF2B5EF4-FFF2-40B4-BE49-F238E27FC236}">
                <a16:creationId xmlns:a16="http://schemas.microsoft.com/office/drawing/2014/main" id="{CA97A8C6-C8DD-C1CF-EBFA-13713E670150}"/>
              </a:ext>
            </a:extLst>
          </p:cNvPr>
          <p:cNvSpPr>
            <a:spLocks noGrp="1"/>
          </p:cNvSpPr>
          <p:nvPr>
            <p:ph sz="half" idx="2"/>
          </p:nvPr>
        </p:nvSpPr>
        <p:spPr/>
        <p:txBody>
          <a:bodyPr/>
          <a:lstStyle/>
          <a:p>
            <a:r>
              <a:rPr lang="en-GB" altLang="en-US" sz="2400" dirty="0">
                <a:solidFill>
                  <a:schemeClr val="accent5">
                    <a:lumMod val="75000"/>
                  </a:schemeClr>
                </a:solidFill>
              </a:rPr>
              <a:t>According to Harrison and Wise (2005, p. 17)</a:t>
            </a:r>
          </a:p>
          <a:p>
            <a:endParaRPr lang="en-GB" dirty="0"/>
          </a:p>
        </p:txBody>
      </p:sp>
      <p:sp>
        <p:nvSpPr>
          <p:cNvPr id="38916" name="Text Box 9">
            <a:extLst>
              <a:ext uri="{FF2B5EF4-FFF2-40B4-BE49-F238E27FC236}">
                <a16:creationId xmlns:a16="http://schemas.microsoft.com/office/drawing/2014/main" id="{AE517AF4-0AD4-CC17-C9FE-9DB0E6021193}"/>
              </a:ext>
            </a:extLst>
          </p:cNvPr>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38917" name="Rectangle 3">
            <a:extLst>
              <a:ext uri="{FF2B5EF4-FFF2-40B4-BE49-F238E27FC236}">
                <a16:creationId xmlns:a16="http://schemas.microsoft.com/office/drawing/2014/main" id="{EB57D0D0-F8BB-1C4C-E12F-24ABD10E1B74}"/>
              </a:ext>
            </a:extLst>
          </p:cNvPr>
          <p:cNvSpPr>
            <a:spLocks noChangeArrowheads="1"/>
          </p:cNvSpPr>
          <p:nvPr/>
        </p:nvSpPr>
        <p:spPr bwMode="auto">
          <a:xfrm>
            <a:off x="2463800" y="2784427"/>
            <a:ext cx="7416800" cy="262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dirty="0"/>
          </a:p>
          <a:p>
            <a:pPr eaLnBrk="1" hangingPunct="1">
              <a:lnSpc>
                <a:spcPct val="80000"/>
              </a:lnSpc>
              <a:buClrTx/>
              <a:buSzTx/>
              <a:buFontTx/>
              <a:buNone/>
            </a:pPr>
            <a:r>
              <a:rPr lang="en-GB" altLang="en-US" sz="2400" dirty="0"/>
              <a:t>“The purpose of youth work is to facilitate and support young people’s growth through dependence to interdependence, by encouraging their personal and social development and enabling them to have a voice, influence and place in their communities and society”</a:t>
            </a:r>
          </a:p>
          <a:p>
            <a:pPr eaLnBrk="1" hangingPunct="1">
              <a:lnSpc>
                <a:spcPct val="80000"/>
              </a:lnSpc>
              <a:buClrTx/>
              <a:buSzTx/>
              <a:buFontTx/>
              <a:buNone/>
            </a:pPr>
            <a:endParaRPr lang="en-GB" altLang="en-US" sz="2800" dirty="0"/>
          </a:p>
          <a:p>
            <a:pPr algn="r">
              <a:lnSpc>
                <a:spcPct val="80000"/>
              </a:lnSpc>
              <a:buClrTx/>
              <a:buSzTx/>
              <a:buNone/>
            </a:pPr>
            <a:r>
              <a:rPr lang="en-GB" altLang="en-US" sz="2000" dirty="0"/>
              <a:t>(Harrison and Wise, 2005, p. 17)</a:t>
            </a:r>
          </a:p>
          <a:p>
            <a:pPr eaLnBrk="1" hangingPunct="1">
              <a:lnSpc>
                <a:spcPct val="80000"/>
              </a:lnSpc>
              <a:buClrTx/>
              <a:buSzTx/>
              <a:buFontTx/>
              <a:buNone/>
            </a:pPr>
            <a:endParaRPr lang="en-GB" altLang="en-US" sz="2800" dirty="0"/>
          </a:p>
          <a:p>
            <a:pPr algn="r" eaLnBrk="1" hangingPunct="1">
              <a:lnSpc>
                <a:spcPct val="80000"/>
              </a:lnSpc>
              <a:buClrTx/>
              <a:buSzTx/>
              <a:buFontTx/>
              <a:buNone/>
            </a:pPr>
            <a:endParaRPr lang="en-GB" altLang="en-US" sz="2800" dirty="0"/>
          </a:p>
          <a:p>
            <a:pPr eaLnBrk="1" hangingPunct="1">
              <a:lnSpc>
                <a:spcPct val="80000"/>
              </a:lnSpc>
              <a:buClrTx/>
              <a:buSzTx/>
              <a:buFontTx/>
              <a:buChar char="•"/>
            </a:pPr>
            <a:endParaRPr lang="en-GB" altLang="en-US" sz="2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3EB2BC8-8F70-8ED2-DCF6-5D81D6FC5AA0}"/>
              </a:ext>
            </a:extLst>
          </p:cNvPr>
          <p:cNvSpPr>
            <a:spLocks noGrp="1" noChangeArrowheads="1"/>
          </p:cNvSpPr>
          <p:nvPr>
            <p:ph type="title"/>
          </p:nvPr>
        </p:nvSpPr>
        <p:spPr/>
        <p:txBody>
          <a:bodyPr/>
          <a:lstStyle/>
          <a:p>
            <a:pPr eaLnBrk="1" hangingPunct="1"/>
            <a:r>
              <a:rPr lang="cy-GB" altLang="en-US" sz="3600" b="1" dirty="0"/>
              <a:t>Natur a Phwrpas	</a:t>
            </a:r>
            <a:br>
              <a:rPr lang="cy-GB" altLang="en-US" sz="3600" b="1" dirty="0"/>
            </a:br>
            <a:r>
              <a:rPr lang="cy-GB" altLang="en-US" sz="3600" b="1" dirty="0" err="1">
                <a:solidFill>
                  <a:schemeClr val="accent5">
                    <a:lumMod val="75000"/>
                  </a:schemeClr>
                </a:solidFill>
              </a:rPr>
              <a:t>Nature</a:t>
            </a:r>
            <a:r>
              <a:rPr lang="cy-GB" altLang="en-US" sz="3600" b="1" dirty="0">
                <a:solidFill>
                  <a:schemeClr val="accent5">
                    <a:lumMod val="75000"/>
                  </a:schemeClr>
                </a:solidFill>
              </a:rPr>
              <a:t> </a:t>
            </a:r>
            <a:r>
              <a:rPr lang="cy-GB" altLang="en-US" sz="3600" b="1" dirty="0" err="1">
                <a:solidFill>
                  <a:schemeClr val="accent5">
                    <a:lumMod val="75000"/>
                  </a:schemeClr>
                </a:solidFill>
              </a:rPr>
              <a:t>and</a:t>
            </a:r>
            <a:r>
              <a:rPr lang="cy-GB" altLang="en-US" sz="3600" b="1" dirty="0">
                <a:solidFill>
                  <a:schemeClr val="accent5">
                    <a:lumMod val="75000"/>
                  </a:schemeClr>
                </a:solidFill>
              </a:rPr>
              <a:t> </a:t>
            </a:r>
            <a:r>
              <a:rPr lang="cy-GB" altLang="en-US" sz="3600" b="1" dirty="0" err="1">
                <a:solidFill>
                  <a:schemeClr val="accent5">
                    <a:lumMod val="75000"/>
                  </a:schemeClr>
                </a:solidFill>
              </a:rPr>
              <a:t>Purpose</a:t>
            </a:r>
            <a:endParaRPr lang="cy-GB" altLang="en-US" sz="3600" b="1" dirty="0">
              <a:solidFill>
                <a:schemeClr val="accent5">
                  <a:lumMod val="75000"/>
                </a:schemeClr>
              </a:solidFill>
            </a:endParaRPr>
          </a:p>
        </p:txBody>
      </p:sp>
      <p:sp>
        <p:nvSpPr>
          <p:cNvPr id="2" name="Content Placeholder 1">
            <a:extLst>
              <a:ext uri="{FF2B5EF4-FFF2-40B4-BE49-F238E27FC236}">
                <a16:creationId xmlns:a16="http://schemas.microsoft.com/office/drawing/2014/main" id="{8291D9C1-8072-8E45-20B6-E4212F0B0C8A}"/>
              </a:ext>
            </a:extLst>
          </p:cNvPr>
          <p:cNvSpPr>
            <a:spLocks noGrp="1"/>
          </p:cNvSpPr>
          <p:nvPr>
            <p:ph sz="half" idx="1"/>
          </p:nvPr>
        </p:nvSpPr>
        <p:spPr/>
        <p:txBody>
          <a:bodyPr/>
          <a:lstStyle/>
          <a:p>
            <a:r>
              <a:rPr lang="en-GB" dirty="0" err="1"/>
              <a:t>Pwrpas</a:t>
            </a:r>
            <a:r>
              <a:rPr lang="en-GB" dirty="0"/>
              <a:t> </a:t>
            </a:r>
            <a:r>
              <a:rPr lang="en-GB" dirty="0" err="1"/>
              <a:t>allweddol</a:t>
            </a:r>
            <a:r>
              <a:rPr lang="en-GB" dirty="0"/>
              <a:t> Gwaith Ieuenctid </a:t>
            </a:r>
            <a:r>
              <a:rPr lang="en-GB" dirty="0" err="1"/>
              <a:t>yw</a:t>
            </a:r>
            <a:r>
              <a:rPr lang="en-GB" dirty="0"/>
              <a:t> </a:t>
            </a:r>
            <a:r>
              <a:rPr lang="en-GB" dirty="0" err="1"/>
              <a:t>i</a:t>
            </a:r>
            <a:r>
              <a:rPr lang="en-GB" dirty="0"/>
              <a:t>…</a:t>
            </a:r>
          </a:p>
        </p:txBody>
      </p:sp>
      <p:sp>
        <p:nvSpPr>
          <p:cNvPr id="40963" name="Rectangle 3">
            <a:extLst>
              <a:ext uri="{FF2B5EF4-FFF2-40B4-BE49-F238E27FC236}">
                <a16:creationId xmlns:a16="http://schemas.microsoft.com/office/drawing/2014/main" id="{86A7B847-F2D8-F467-378E-73C121116A98}"/>
              </a:ext>
            </a:extLst>
          </p:cNvPr>
          <p:cNvSpPr>
            <a:spLocks noGrp="1" noChangeArrowheads="1"/>
          </p:cNvSpPr>
          <p:nvPr>
            <p:ph sz="half" idx="2"/>
          </p:nvPr>
        </p:nvSpPr>
        <p:spPr/>
        <p:txBody>
          <a:bodyPr/>
          <a:lstStyle/>
          <a:p>
            <a:pPr eaLnBrk="1" hangingPunct="1"/>
            <a:r>
              <a:rPr lang="en-GB" altLang="en-US" dirty="0">
                <a:solidFill>
                  <a:schemeClr val="accent5">
                    <a:lumMod val="75000"/>
                  </a:schemeClr>
                </a:solidFill>
              </a:rPr>
              <a:t>The key purpose of Youth Work is to…</a:t>
            </a:r>
          </a:p>
          <a:p>
            <a:endParaRPr lang="en-GB" altLang="en-US" dirty="0"/>
          </a:p>
        </p:txBody>
      </p:sp>
      <p:sp>
        <p:nvSpPr>
          <p:cNvPr id="40964" name="Text Box 9">
            <a:extLst>
              <a:ext uri="{FF2B5EF4-FFF2-40B4-BE49-F238E27FC236}">
                <a16:creationId xmlns:a16="http://schemas.microsoft.com/office/drawing/2014/main" id="{3D882A65-DBB0-BBBA-AE44-398143732D8E}"/>
              </a:ext>
            </a:extLst>
          </p:cNvPr>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40965" name="Rectangle 3">
            <a:extLst>
              <a:ext uri="{FF2B5EF4-FFF2-40B4-BE49-F238E27FC236}">
                <a16:creationId xmlns:a16="http://schemas.microsoft.com/office/drawing/2014/main" id="{4DAF9FC0-5283-916A-6810-6F395E09F256}"/>
              </a:ext>
            </a:extLst>
          </p:cNvPr>
          <p:cNvSpPr>
            <a:spLocks noChangeArrowheads="1"/>
          </p:cNvSpPr>
          <p:nvPr/>
        </p:nvSpPr>
        <p:spPr bwMode="auto">
          <a:xfrm>
            <a:off x="2286000" y="2736868"/>
            <a:ext cx="7416800" cy="2620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i="1" dirty="0"/>
          </a:p>
          <a:p>
            <a:pPr algn="just" eaLnBrk="1" hangingPunct="1">
              <a:buClrTx/>
              <a:buSzTx/>
              <a:buFontTx/>
              <a:buNone/>
            </a:pPr>
            <a:r>
              <a:rPr lang="en-GB" altLang="en-US" sz="2800" dirty="0"/>
              <a:t>“Enable young people to develop holistically, working with them to facilitate their personal, social and educational development, to enable them to develop their voice, influence and place in society and to reach their full potential”</a:t>
            </a:r>
          </a:p>
          <a:p>
            <a:pPr algn="r" eaLnBrk="1" hangingPunct="1">
              <a:buClrTx/>
              <a:buSzTx/>
              <a:buFontTx/>
              <a:buNone/>
            </a:pPr>
            <a:r>
              <a:rPr lang="en-GB" altLang="en-US" sz="2000" dirty="0"/>
              <a:t>(CLD Standards Council Scotland, 2019, p. 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A337C-B355-EF58-DF92-3CB60D5687C2}"/>
              </a:ext>
            </a:extLst>
          </p:cNvPr>
          <p:cNvSpPr>
            <a:spLocks noGrp="1"/>
          </p:cNvSpPr>
          <p:nvPr>
            <p:ph type="title"/>
          </p:nvPr>
        </p:nvSpPr>
        <p:spPr/>
        <p:txBody>
          <a:bodyPr/>
          <a:lstStyle/>
          <a:p>
            <a:r>
              <a:rPr lang="cy-GB" altLang="en-US" b="1" dirty="0"/>
              <a:t>Gwaith Ieuenctid		</a:t>
            </a:r>
            <a:r>
              <a:rPr lang="cy-GB" altLang="en-US" b="1" dirty="0" err="1">
                <a:solidFill>
                  <a:schemeClr val="accent5">
                    <a:lumMod val="75000"/>
                  </a:schemeClr>
                </a:solidFill>
              </a:rPr>
              <a:t>Youth</a:t>
            </a:r>
            <a:r>
              <a:rPr lang="cy-GB" altLang="en-US" b="1" dirty="0">
                <a:solidFill>
                  <a:schemeClr val="accent5">
                    <a:lumMod val="75000"/>
                  </a:schemeClr>
                </a:solidFill>
              </a:rPr>
              <a:t> </a:t>
            </a:r>
            <a:r>
              <a:rPr lang="cy-GB" altLang="en-US" b="1" dirty="0" err="1">
                <a:solidFill>
                  <a:schemeClr val="accent5">
                    <a:lumMod val="75000"/>
                  </a:schemeClr>
                </a:solidFill>
              </a:rPr>
              <a:t>Work</a:t>
            </a:r>
            <a:endParaRPr lang="en-GB" dirty="0"/>
          </a:p>
        </p:txBody>
      </p:sp>
      <p:sp>
        <p:nvSpPr>
          <p:cNvPr id="3" name="Content Placeholder 2">
            <a:extLst>
              <a:ext uri="{FF2B5EF4-FFF2-40B4-BE49-F238E27FC236}">
                <a16:creationId xmlns:a16="http://schemas.microsoft.com/office/drawing/2014/main" id="{9365C96B-370E-5CE3-FBA9-5D7C7DCCBA38}"/>
              </a:ext>
            </a:extLst>
          </p:cNvPr>
          <p:cNvSpPr>
            <a:spLocks noGrp="1"/>
          </p:cNvSpPr>
          <p:nvPr>
            <p:ph sz="half" idx="1"/>
          </p:nvPr>
        </p:nvSpPr>
        <p:spPr>
          <a:xfrm>
            <a:off x="838200" y="1825625"/>
            <a:ext cx="5156200" cy="4127306"/>
          </a:xfrm>
        </p:spPr>
        <p:txBody>
          <a:bodyPr>
            <a:normAutofit fontScale="62500" lnSpcReduction="20000"/>
          </a:bodyPr>
          <a:lstStyle/>
          <a:p>
            <a:r>
              <a:rPr lang="en-GB" sz="2800" dirty="0"/>
              <a:t>Yn </a:t>
            </a:r>
            <a:r>
              <a:rPr lang="en-GB" sz="2800" dirty="0" err="1"/>
              <a:t>cynnwys</a:t>
            </a:r>
            <a:r>
              <a:rPr lang="en-GB" sz="2800" dirty="0"/>
              <a:t> </a:t>
            </a:r>
            <a:r>
              <a:rPr lang="en-GB" sz="2800" dirty="0" err="1"/>
              <a:t>ystod</a:t>
            </a:r>
            <a:r>
              <a:rPr lang="en-GB" sz="2800" dirty="0"/>
              <a:t> </a:t>
            </a:r>
            <a:r>
              <a:rPr lang="en-GB" sz="2800" dirty="0" err="1"/>
              <a:t>eang</a:t>
            </a:r>
            <a:r>
              <a:rPr lang="en-GB" sz="2800" dirty="0"/>
              <a:t> o </a:t>
            </a:r>
            <a:r>
              <a:rPr lang="en-GB" sz="2800" dirty="0" err="1"/>
              <a:t>weithgareddau</a:t>
            </a:r>
            <a:r>
              <a:rPr lang="en-GB" sz="2800" dirty="0"/>
              <a:t>, </a:t>
            </a:r>
            <a:r>
              <a:rPr lang="en-GB" sz="2800" dirty="0" err="1"/>
              <a:t>yn</a:t>
            </a:r>
            <a:r>
              <a:rPr lang="en-GB" sz="2800" dirty="0"/>
              <a:t> </a:t>
            </a:r>
            <a:r>
              <a:rPr lang="en-GB" sz="2800" dirty="0" err="1"/>
              <a:t>ymwneud</a:t>
            </a:r>
            <a:r>
              <a:rPr lang="en-GB" sz="2800" dirty="0"/>
              <a:t> ag </a:t>
            </a:r>
            <a:r>
              <a:rPr lang="en-GB" sz="2800" dirty="0" err="1"/>
              <a:t>addysg</a:t>
            </a:r>
            <a:r>
              <a:rPr lang="en-GB" sz="2800" dirty="0"/>
              <a:t> </a:t>
            </a:r>
            <a:r>
              <a:rPr lang="en-GB" sz="2800" dirty="0" err="1"/>
              <a:t>yn</a:t>
            </a:r>
            <a:r>
              <a:rPr lang="en-GB" sz="2800" dirty="0"/>
              <a:t> </a:t>
            </a:r>
            <a:r>
              <a:rPr lang="en-GB" sz="2800" dirty="0" err="1"/>
              <a:t>ei</a:t>
            </a:r>
            <a:r>
              <a:rPr lang="en-GB" sz="2800" dirty="0"/>
              <a:t> </a:t>
            </a:r>
            <a:r>
              <a:rPr lang="en-GB" sz="2800" dirty="0" err="1"/>
              <a:t>ystyr</a:t>
            </a:r>
            <a:r>
              <a:rPr lang="en-GB" sz="2800" dirty="0"/>
              <a:t> </a:t>
            </a:r>
            <a:r>
              <a:rPr lang="en-GB" sz="2800" dirty="0" err="1"/>
              <a:t>ehangaf</a:t>
            </a:r>
            <a:r>
              <a:rPr lang="en-GB" sz="2800" dirty="0"/>
              <a:t>.</a:t>
            </a:r>
          </a:p>
          <a:p>
            <a:r>
              <a:rPr lang="en-GB" sz="2800" dirty="0"/>
              <a:t>Yn </a:t>
            </a:r>
            <a:r>
              <a:rPr lang="en-GB" sz="2800" dirty="0" err="1"/>
              <a:t>ymwneud</a:t>
            </a:r>
            <a:r>
              <a:rPr lang="en-GB" sz="2800" dirty="0"/>
              <a:t> ag </a:t>
            </a:r>
            <a:r>
              <a:rPr lang="en-GB" sz="2800" dirty="0" err="1"/>
              <a:t>addysg</a:t>
            </a:r>
            <a:r>
              <a:rPr lang="en-GB" sz="2800" dirty="0"/>
              <a:t> a </a:t>
            </a:r>
            <a:r>
              <a:rPr lang="en-GB" sz="2800" dirty="0" err="1"/>
              <a:t>datblygiad</a:t>
            </a:r>
            <a:r>
              <a:rPr lang="en-GB" sz="2800" dirty="0"/>
              <a:t> </a:t>
            </a:r>
            <a:r>
              <a:rPr lang="en-GB" sz="2800" dirty="0" err="1"/>
              <a:t>pobl</a:t>
            </a:r>
            <a:r>
              <a:rPr lang="en-GB" sz="2800" dirty="0"/>
              <a:t> </a:t>
            </a:r>
            <a:r>
              <a:rPr lang="en-GB" sz="2800" dirty="0" err="1"/>
              <a:t>ifanc</a:t>
            </a:r>
            <a:r>
              <a:rPr lang="en-GB" sz="2800" dirty="0"/>
              <a:t> </a:t>
            </a:r>
            <a:r>
              <a:rPr lang="en-GB" sz="2800" dirty="0" err="1"/>
              <a:t>rhwng</a:t>
            </a:r>
            <a:r>
              <a:rPr lang="en-GB" sz="2800" dirty="0"/>
              <a:t> 11 a 25 </a:t>
            </a:r>
            <a:r>
              <a:rPr lang="en-GB" sz="2800" dirty="0" err="1"/>
              <a:t>oed</a:t>
            </a:r>
            <a:r>
              <a:rPr lang="en-GB" sz="2800" dirty="0"/>
              <a:t> </a:t>
            </a:r>
            <a:r>
              <a:rPr lang="en-GB" sz="2800" dirty="0" err="1"/>
              <a:t>yn</a:t>
            </a:r>
            <a:r>
              <a:rPr lang="en-GB" sz="2800" dirty="0"/>
              <a:t> </a:t>
            </a:r>
            <a:r>
              <a:rPr lang="en-GB" sz="2800" dirty="0" err="1"/>
              <a:t>gymdeithasol</a:t>
            </a:r>
            <a:r>
              <a:rPr lang="en-GB" sz="2800" dirty="0"/>
              <a:t> ac </a:t>
            </a:r>
            <a:r>
              <a:rPr lang="en-GB" sz="2800" dirty="0" err="1"/>
              <a:t>yn</a:t>
            </a:r>
            <a:r>
              <a:rPr lang="en-GB" sz="2800" dirty="0"/>
              <a:t> </a:t>
            </a:r>
            <a:r>
              <a:rPr lang="en-GB" sz="2800" dirty="0" err="1"/>
              <a:t>bersonol</a:t>
            </a:r>
            <a:r>
              <a:rPr lang="en-GB" sz="2800" dirty="0"/>
              <a:t>.</a:t>
            </a:r>
          </a:p>
          <a:p>
            <a:r>
              <a:rPr lang="en-GB" sz="2800" dirty="0"/>
              <a:t>Yn </a:t>
            </a:r>
            <a:r>
              <a:rPr lang="en-GB" sz="2800" dirty="0" err="1"/>
              <a:t>cefnogi</a:t>
            </a:r>
            <a:r>
              <a:rPr lang="en-GB" sz="2800" dirty="0"/>
              <a:t> </a:t>
            </a:r>
            <a:r>
              <a:rPr lang="en-GB" sz="2800" dirty="0" err="1"/>
              <a:t>pobl</a:t>
            </a:r>
            <a:r>
              <a:rPr lang="en-GB" sz="2800" dirty="0"/>
              <a:t> </a:t>
            </a:r>
            <a:r>
              <a:rPr lang="en-GB" sz="2800" dirty="0" err="1"/>
              <a:t>ifanc</a:t>
            </a:r>
            <a:r>
              <a:rPr lang="en-GB" sz="2800" dirty="0"/>
              <a:t> </a:t>
            </a:r>
            <a:r>
              <a:rPr lang="en-GB" sz="2800" dirty="0" err="1"/>
              <a:t>wrth</a:t>
            </a:r>
            <a:r>
              <a:rPr lang="en-GB" sz="2800" dirty="0"/>
              <a:t> </a:t>
            </a:r>
            <a:r>
              <a:rPr lang="en-GB" sz="2800" dirty="0" err="1"/>
              <a:t>iddynt</a:t>
            </a:r>
            <a:r>
              <a:rPr lang="en-GB" sz="2800" dirty="0"/>
              <a:t> </a:t>
            </a:r>
            <a:r>
              <a:rPr lang="en-GB" sz="2800" dirty="0" err="1"/>
              <a:t>drosglwyddo</a:t>
            </a:r>
            <a:r>
              <a:rPr lang="en-GB" sz="2800" dirty="0"/>
              <a:t> o </a:t>
            </a:r>
            <a:r>
              <a:rPr lang="en-GB" sz="2800" dirty="0" err="1"/>
              <a:t>ddibyniaeth</a:t>
            </a:r>
            <a:r>
              <a:rPr lang="en-GB" sz="2800" dirty="0"/>
              <a:t> </a:t>
            </a:r>
            <a:r>
              <a:rPr lang="en-GB" sz="2800" dirty="0" err="1"/>
              <a:t>i</a:t>
            </a:r>
            <a:r>
              <a:rPr lang="en-GB" sz="2800" dirty="0"/>
              <a:t> </a:t>
            </a:r>
            <a:r>
              <a:rPr lang="en-GB" sz="2800" dirty="0" err="1"/>
              <a:t>gyd-ddibyniaeth</a:t>
            </a:r>
            <a:r>
              <a:rPr lang="en-GB" sz="2800" dirty="0"/>
              <a:t>;</a:t>
            </a:r>
          </a:p>
          <a:p>
            <a:r>
              <a:rPr lang="en-GB" sz="2800" dirty="0"/>
              <a:t>Yn </a:t>
            </a:r>
            <a:r>
              <a:rPr lang="en-GB" sz="2800" dirty="0" err="1"/>
              <a:t>cynorthwyo</a:t>
            </a:r>
            <a:r>
              <a:rPr lang="en-GB" sz="2800" dirty="0"/>
              <a:t> </a:t>
            </a:r>
            <a:r>
              <a:rPr lang="en-GB" sz="2800" dirty="0" err="1"/>
              <a:t>eu</a:t>
            </a:r>
            <a:r>
              <a:rPr lang="en-GB" sz="2800" dirty="0"/>
              <a:t> </a:t>
            </a:r>
            <a:r>
              <a:rPr lang="en-GB" sz="2800" dirty="0" err="1"/>
              <a:t>datblygiad</a:t>
            </a:r>
            <a:r>
              <a:rPr lang="en-GB" sz="2800" dirty="0"/>
              <a:t> </a:t>
            </a:r>
            <a:r>
              <a:rPr lang="en-GB" sz="2800" dirty="0" err="1"/>
              <a:t>personol</a:t>
            </a:r>
            <a:r>
              <a:rPr lang="en-GB" sz="2800" dirty="0"/>
              <a:t> a </a:t>
            </a:r>
            <a:r>
              <a:rPr lang="en-GB" sz="2800" dirty="0" err="1"/>
              <a:t>chymdeithasol</a:t>
            </a:r>
            <a:r>
              <a:rPr lang="en-GB" sz="2800" dirty="0"/>
              <a:t> </a:t>
            </a:r>
            <a:r>
              <a:rPr lang="en-GB" sz="2800" dirty="0" err="1"/>
              <a:t>trwy</a:t>
            </a:r>
            <a:r>
              <a:rPr lang="en-GB" sz="2800" dirty="0"/>
              <a:t> </a:t>
            </a:r>
            <a:r>
              <a:rPr lang="en-GB" sz="2800" dirty="0" err="1"/>
              <a:t>addysg</a:t>
            </a:r>
            <a:r>
              <a:rPr lang="en-GB" sz="2800" dirty="0"/>
              <a:t> </a:t>
            </a:r>
            <a:r>
              <a:rPr lang="en-GB" sz="2800" dirty="0" err="1"/>
              <a:t>anffurfiol</a:t>
            </a:r>
            <a:r>
              <a:rPr lang="en-GB" sz="2800" dirty="0"/>
              <a:t> a </a:t>
            </a:r>
            <a:r>
              <a:rPr lang="en-GB" sz="2800" dirty="0" err="1"/>
              <a:t>heb</a:t>
            </a:r>
            <a:r>
              <a:rPr lang="en-GB" sz="2800" dirty="0"/>
              <a:t> </a:t>
            </a:r>
            <a:r>
              <a:rPr lang="en-GB" sz="2800" dirty="0" err="1"/>
              <a:t>fod</a:t>
            </a:r>
            <a:r>
              <a:rPr lang="en-GB" sz="2800" dirty="0"/>
              <a:t> </a:t>
            </a:r>
            <a:r>
              <a:rPr lang="en-GB" sz="2800" dirty="0" err="1"/>
              <a:t>yn</a:t>
            </a:r>
            <a:r>
              <a:rPr lang="en-GB" sz="2800" dirty="0"/>
              <a:t> </a:t>
            </a:r>
            <a:r>
              <a:rPr lang="en-GB" sz="2800" dirty="0" err="1"/>
              <a:t>ffurfiol</a:t>
            </a:r>
            <a:r>
              <a:rPr lang="en-GB" sz="2800" dirty="0"/>
              <a:t>, ac </a:t>
            </a:r>
            <a:r>
              <a:rPr lang="en-GB" sz="2800" dirty="0" err="1"/>
              <a:t>yn</a:t>
            </a:r>
            <a:r>
              <a:rPr lang="en-GB" sz="2800" dirty="0"/>
              <a:t> </a:t>
            </a:r>
            <a:r>
              <a:rPr lang="en-GB" sz="2800" dirty="0" err="1"/>
              <a:t>ceisio</a:t>
            </a:r>
            <a:r>
              <a:rPr lang="en-GB" sz="2800" dirty="0"/>
              <a:t> </a:t>
            </a:r>
            <a:r>
              <a:rPr lang="en-GB" sz="2800" dirty="0" err="1"/>
              <a:t>eu</a:t>
            </a:r>
            <a:r>
              <a:rPr lang="en-GB" sz="2800" dirty="0"/>
              <a:t> </a:t>
            </a:r>
            <a:r>
              <a:rPr lang="en-GB" sz="2800" dirty="0" err="1"/>
              <a:t>cynnwys</a:t>
            </a:r>
            <a:r>
              <a:rPr lang="en-GB" sz="2800" dirty="0"/>
              <a:t> </a:t>
            </a:r>
            <a:r>
              <a:rPr lang="en-GB" sz="2800" dirty="0" err="1"/>
              <a:t>mewn</a:t>
            </a:r>
            <a:r>
              <a:rPr lang="en-GB" sz="2800" dirty="0"/>
              <a:t> </a:t>
            </a:r>
            <a:r>
              <a:rPr lang="en-GB" sz="2800" dirty="0" err="1"/>
              <a:t>dysgu</a:t>
            </a:r>
            <a:r>
              <a:rPr lang="en-GB" sz="2800" dirty="0"/>
              <a:t> </a:t>
            </a:r>
            <a:r>
              <a:rPr lang="en-GB" sz="2800" dirty="0" err="1"/>
              <a:t>gydol</a:t>
            </a:r>
            <a:r>
              <a:rPr lang="en-GB" sz="2800" dirty="0"/>
              <a:t> </a:t>
            </a:r>
            <a:r>
              <a:rPr lang="en-GB" sz="2800" dirty="0" err="1"/>
              <a:t>oes</a:t>
            </a:r>
            <a:r>
              <a:rPr lang="en-GB" sz="2800" dirty="0"/>
              <a:t>.</a:t>
            </a:r>
          </a:p>
          <a:p>
            <a:r>
              <a:rPr lang="en-GB" sz="2800" dirty="0"/>
              <a:t>Yn </a:t>
            </a:r>
            <a:r>
              <a:rPr lang="en-GB" sz="2800" dirty="0" err="1"/>
              <a:t>eu</a:t>
            </a:r>
            <a:r>
              <a:rPr lang="en-GB" sz="2800" dirty="0"/>
              <a:t> </a:t>
            </a:r>
            <a:r>
              <a:rPr lang="en-GB" sz="2800" dirty="0" err="1"/>
              <a:t>galluogi</a:t>
            </a:r>
            <a:r>
              <a:rPr lang="en-GB" sz="2800" dirty="0"/>
              <a:t> </a:t>
            </a:r>
            <a:r>
              <a:rPr lang="en-GB" sz="2800" dirty="0" err="1"/>
              <a:t>i</a:t>
            </a:r>
            <a:r>
              <a:rPr lang="en-GB" sz="2800" dirty="0"/>
              <a:t> </a:t>
            </a:r>
            <a:r>
              <a:rPr lang="en-GB" sz="2800" dirty="0" err="1"/>
              <a:t>gael</a:t>
            </a:r>
            <a:r>
              <a:rPr lang="en-GB" sz="2800" dirty="0"/>
              <a:t> </a:t>
            </a:r>
            <a:r>
              <a:rPr lang="en-GB" sz="2800" dirty="0" err="1"/>
              <a:t>llais</a:t>
            </a:r>
            <a:r>
              <a:rPr lang="en-GB" sz="2800" dirty="0"/>
              <a:t> a </a:t>
            </a:r>
            <a:r>
              <a:rPr lang="en-GB" sz="2800" dirty="0" err="1"/>
              <a:t>dylanwad</a:t>
            </a:r>
            <a:r>
              <a:rPr lang="en-GB" sz="2800" dirty="0"/>
              <a:t> </a:t>
            </a:r>
            <a:r>
              <a:rPr lang="en-GB" sz="2800" dirty="0" err="1"/>
              <a:t>yn</a:t>
            </a:r>
            <a:r>
              <a:rPr lang="en-GB" sz="2800" dirty="0"/>
              <a:t> y </a:t>
            </a:r>
            <a:r>
              <a:rPr lang="en-GB" sz="2800" dirty="0" err="1"/>
              <a:t>gwasanaethau</a:t>
            </a:r>
            <a:r>
              <a:rPr lang="en-GB" sz="2800" dirty="0"/>
              <a:t> a </a:t>
            </a:r>
            <a:r>
              <a:rPr lang="en-GB" sz="2800" dirty="0" err="1"/>
              <a:t>ddarperir</a:t>
            </a:r>
            <a:r>
              <a:rPr lang="en-GB" sz="2800" dirty="0"/>
              <a:t> </a:t>
            </a:r>
            <a:r>
              <a:rPr lang="en-GB" sz="2800" dirty="0" err="1"/>
              <a:t>ar</a:t>
            </a:r>
            <a:r>
              <a:rPr lang="en-GB" sz="2800" dirty="0"/>
              <a:t> </a:t>
            </a:r>
            <a:r>
              <a:rPr lang="en-GB" sz="2800" dirty="0" err="1"/>
              <a:t>eu</a:t>
            </a:r>
            <a:r>
              <a:rPr lang="en-GB" sz="2800" dirty="0"/>
              <a:t> </a:t>
            </a:r>
            <a:r>
              <a:rPr lang="en-GB" sz="2800" dirty="0" err="1"/>
              <a:t>cyfer</a:t>
            </a:r>
            <a:endParaRPr lang="en-GB" sz="2800" dirty="0"/>
          </a:p>
          <a:p>
            <a:r>
              <a:rPr lang="en-GB" sz="2800" dirty="0"/>
              <a:t>Yn </a:t>
            </a:r>
            <a:r>
              <a:rPr lang="en-GB" sz="2800" dirty="0" err="1"/>
              <a:t>wasanaeth</a:t>
            </a:r>
            <a:r>
              <a:rPr lang="en-GB" sz="2800" dirty="0"/>
              <a:t> </a:t>
            </a:r>
            <a:r>
              <a:rPr lang="en-GB" sz="2800" dirty="0" err="1"/>
              <a:t>cyffredinol</a:t>
            </a:r>
            <a:r>
              <a:rPr lang="en-GB" sz="2800" dirty="0"/>
              <a:t> </a:t>
            </a:r>
            <a:r>
              <a:rPr lang="en-GB" sz="2800" dirty="0" err="1"/>
              <a:t>sy'n</a:t>
            </a:r>
            <a:r>
              <a:rPr lang="en-GB" sz="2800" dirty="0"/>
              <a:t> </a:t>
            </a:r>
            <a:r>
              <a:rPr lang="en-GB" sz="2800" dirty="0" err="1"/>
              <a:t>agored</a:t>
            </a:r>
            <a:r>
              <a:rPr lang="en-GB" sz="2800" dirty="0"/>
              <a:t> </a:t>
            </a:r>
            <a:r>
              <a:rPr lang="en-GB" sz="2800" dirty="0" err="1"/>
              <a:t>i</a:t>
            </a:r>
            <a:r>
              <a:rPr lang="en-GB" sz="2800" dirty="0"/>
              <a:t> bob person </a:t>
            </a:r>
            <a:r>
              <a:rPr lang="en-GB" sz="2800" dirty="0" err="1"/>
              <a:t>ifanc</a:t>
            </a:r>
            <a:r>
              <a:rPr lang="en-GB" sz="2800" dirty="0"/>
              <a:t>; ac</a:t>
            </a:r>
          </a:p>
          <a:p>
            <a:r>
              <a:rPr lang="en-GB" sz="2800" dirty="0"/>
              <a:t>Yn </a:t>
            </a:r>
            <a:r>
              <a:rPr lang="en-GB" sz="2800" dirty="0" err="1"/>
              <a:t>hyrwyddo</a:t>
            </a:r>
            <a:r>
              <a:rPr lang="en-GB" sz="2800" dirty="0"/>
              <a:t> </a:t>
            </a:r>
            <a:r>
              <a:rPr lang="en-GB" sz="2800" dirty="0" err="1"/>
              <a:t>cyfle</a:t>
            </a:r>
            <a:r>
              <a:rPr lang="en-GB" sz="2800" dirty="0"/>
              <a:t> </a:t>
            </a:r>
            <a:r>
              <a:rPr lang="en-GB" sz="2800" dirty="0" err="1"/>
              <a:t>cyfartal</a:t>
            </a:r>
            <a:r>
              <a:rPr lang="en-GB" sz="2800" dirty="0"/>
              <a:t>.</a:t>
            </a:r>
          </a:p>
          <a:p>
            <a:pPr marL="0" indent="0">
              <a:buNone/>
            </a:pPr>
            <a:endParaRPr lang="en-GB" dirty="0"/>
          </a:p>
        </p:txBody>
      </p:sp>
      <p:sp>
        <p:nvSpPr>
          <p:cNvPr id="4" name="Content Placeholder 3">
            <a:extLst>
              <a:ext uri="{FF2B5EF4-FFF2-40B4-BE49-F238E27FC236}">
                <a16:creationId xmlns:a16="http://schemas.microsoft.com/office/drawing/2014/main" id="{5D1011C5-600E-0A87-C709-BBE0208F00D9}"/>
              </a:ext>
            </a:extLst>
          </p:cNvPr>
          <p:cNvSpPr>
            <a:spLocks noGrp="1"/>
          </p:cNvSpPr>
          <p:nvPr>
            <p:ph sz="half" idx="2"/>
          </p:nvPr>
        </p:nvSpPr>
        <p:spPr>
          <a:xfrm>
            <a:off x="6197600" y="1825624"/>
            <a:ext cx="5156200" cy="4201951"/>
          </a:xfrm>
        </p:spPr>
        <p:txBody>
          <a:bodyPr>
            <a:normAutofit fontScale="62500" lnSpcReduction="20000"/>
          </a:bodyPr>
          <a:lstStyle/>
          <a:p>
            <a:pPr eaLnBrk="1" hangingPunct="1">
              <a:lnSpc>
                <a:spcPct val="90000"/>
              </a:lnSpc>
            </a:pPr>
            <a:r>
              <a:rPr lang="en-GB" altLang="en-US" sz="2800" dirty="0">
                <a:solidFill>
                  <a:schemeClr val="accent5">
                    <a:lumMod val="75000"/>
                  </a:schemeClr>
                </a:solidFill>
              </a:rPr>
              <a:t>Involves a broad range of activities, concerned with education in its widest sense.</a:t>
            </a:r>
          </a:p>
          <a:p>
            <a:pPr eaLnBrk="1" hangingPunct="1">
              <a:lnSpc>
                <a:spcPct val="90000"/>
              </a:lnSpc>
            </a:pPr>
            <a:r>
              <a:rPr lang="en-GB" altLang="en-US" sz="2800" dirty="0">
                <a:solidFill>
                  <a:schemeClr val="accent5">
                    <a:lumMod val="75000"/>
                  </a:schemeClr>
                </a:solidFill>
              </a:rPr>
              <a:t>Concerned with the education and development, both social and personal, of young people aged between 11 and 25 years old.</a:t>
            </a:r>
          </a:p>
          <a:p>
            <a:pPr eaLnBrk="1" hangingPunct="1">
              <a:lnSpc>
                <a:spcPct val="90000"/>
              </a:lnSpc>
            </a:pPr>
            <a:r>
              <a:rPr lang="en-GB" altLang="en-US" sz="2800" dirty="0">
                <a:solidFill>
                  <a:schemeClr val="accent5">
                    <a:lumMod val="75000"/>
                  </a:schemeClr>
                </a:solidFill>
              </a:rPr>
              <a:t>Supports young people in their transition from dependence to interdependence;</a:t>
            </a:r>
          </a:p>
          <a:p>
            <a:pPr eaLnBrk="1" hangingPunct="1">
              <a:lnSpc>
                <a:spcPct val="90000"/>
              </a:lnSpc>
            </a:pPr>
            <a:r>
              <a:rPr lang="en-GB" altLang="en-US" sz="2800" dirty="0">
                <a:solidFill>
                  <a:schemeClr val="accent5">
                    <a:lumMod val="75000"/>
                  </a:schemeClr>
                </a:solidFill>
              </a:rPr>
              <a:t>Assists their personal and social development through informal and non-formal education, and seeks to engage them in lifelong learning.</a:t>
            </a:r>
          </a:p>
          <a:p>
            <a:pPr eaLnBrk="1" hangingPunct="1">
              <a:lnSpc>
                <a:spcPct val="90000"/>
              </a:lnSpc>
            </a:pPr>
            <a:r>
              <a:rPr lang="en-GB" altLang="en-US" sz="2800" dirty="0">
                <a:solidFill>
                  <a:schemeClr val="accent5">
                    <a:lumMod val="75000"/>
                  </a:schemeClr>
                </a:solidFill>
              </a:rPr>
              <a:t>Enables them to have a voice and influence in the services provided for them</a:t>
            </a:r>
          </a:p>
          <a:p>
            <a:pPr eaLnBrk="1" hangingPunct="1">
              <a:lnSpc>
                <a:spcPct val="90000"/>
              </a:lnSpc>
            </a:pPr>
            <a:r>
              <a:rPr lang="en-GB" altLang="en-US" sz="2800" dirty="0">
                <a:solidFill>
                  <a:schemeClr val="accent5">
                    <a:lumMod val="75000"/>
                  </a:schemeClr>
                </a:solidFill>
              </a:rPr>
              <a:t>Is a universal service open to all young people; and</a:t>
            </a:r>
          </a:p>
          <a:p>
            <a:pPr eaLnBrk="1" hangingPunct="1">
              <a:lnSpc>
                <a:spcPct val="90000"/>
              </a:lnSpc>
            </a:pPr>
            <a:r>
              <a:rPr lang="en-GB" altLang="en-US" sz="2800" dirty="0">
                <a:solidFill>
                  <a:schemeClr val="accent5">
                    <a:lumMod val="75000"/>
                  </a:schemeClr>
                </a:solidFill>
              </a:rPr>
              <a:t>Promotes equality of opportunity.</a:t>
            </a:r>
          </a:p>
          <a:p>
            <a:pPr marL="0" indent="0">
              <a:buNone/>
            </a:pPr>
            <a:endParaRPr lang="en-GB" dirty="0"/>
          </a:p>
        </p:txBody>
      </p:sp>
    </p:spTree>
    <p:extLst>
      <p:ext uri="{BB962C8B-B14F-4D97-AF65-F5344CB8AC3E}">
        <p14:creationId xmlns:p14="http://schemas.microsoft.com/office/powerpoint/2010/main" val="12270167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189A0AC1-7742-3D7A-7EF0-EAACDCD4B6AD}"/>
              </a:ext>
            </a:extLst>
          </p:cNvPr>
          <p:cNvSpPr>
            <a:spLocks noGrp="1" noChangeArrowheads="1"/>
          </p:cNvSpPr>
          <p:nvPr>
            <p:ph type="title"/>
          </p:nvPr>
        </p:nvSpPr>
        <p:spPr/>
        <p:txBody>
          <a:bodyPr/>
          <a:lstStyle/>
          <a:p>
            <a:pPr eaLnBrk="1" hangingPunct="1"/>
            <a:r>
              <a:rPr lang="en-GB" altLang="en-US" sz="3600" b="1" dirty="0" err="1"/>
              <a:t>Nodweddion</a:t>
            </a:r>
            <a:r>
              <a:rPr lang="en-GB" altLang="en-US" sz="3600" b="1" dirty="0">
                <a:solidFill>
                  <a:schemeClr val="accent6">
                    <a:lumMod val="75000"/>
                  </a:schemeClr>
                </a:solidFill>
              </a:rPr>
              <a:t>				</a:t>
            </a:r>
            <a:r>
              <a:rPr lang="en-GB" altLang="en-US" sz="3600" b="1" dirty="0">
                <a:solidFill>
                  <a:schemeClr val="accent5">
                    <a:lumMod val="75000"/>
                  </a:schemeClr>
                </a:solidFill>
              </a:rPr>
              <a:t>Characteristics</a:t>
            </a:r>
          </a:p>
        </p:txBody>
      </p:sp>
      <p:sp>
        <p:nvSpPr>
          <p:cNvPr id="2" name="Content Placeholder 1">
            <a:extLst>
              <a:ext uri="{FF2B5EF4-FFF2-40B4-BE49-F238E27FC236}">
                <a16:creationId xmlns:a16="http://schemas.microsoft.com/office/drawing/2014/main" id="{FC493CBE-C068-4A22-D852-6FFD9DA84ED2}"/>
              </a:ext>
            </a:extLst>
          </p:cNvPr>
          <p:cNvSpPr>
            <a:spLocks noGrp="1"/>
          </p:cNvSpPr>
          <p:nvPr>
            <p:ph sz="half" idx="1"/>
          </p:nvPr>
        </p:nvSpPr>
        <p:spPr/>
        <p:txBody>
          <a:bodyPr>
            <a:normAutofit fontScale="85000" lnSpcReduction="20000"/>
          </a:bodyPr>
          <a:lstStyle/>
          <a:p>
            <a:r>
              <a:rPr lang="en-GB" dirty="0"/>
              <a:t>Yn </a:t>
            </a:r>
            <a:r>
              <a:rPr lang="en-GB" dirty="0" err="1"/>
              <a:t>ôl</a:t>
            </a:r>
            <a:r>
              <a:rPr lang="en-GB" dirty="0"/>
              <a:t> y </a:t>
            </a:r>
            <a:r>
              <a:rPr lang="en-GB" dirty="0" err="1"/>
              <a:t>Strategaeth</a:t>
            </a:r>
            <a:r>
              <a:rPr lang="en-GB" dirty="0"/>
              <a:t> </a:t>
            </a:r>
            <a:r>
              <a:rPr lang="en-GB" dirty="0" err="1"/>
              <a:t>Genedlaethol</a:t>
            </a:r>
            <a:r>
              <a:rPr lang="en-GB" dirty="0"/>
              <a:t> </a:t>
            </a:r>
            <a:r>
              <a:rPr lang="en-GB" dirty="0" err="1"/>
              <a:t>ar</a:t>
            </a:r>
            <a:r>
              <a:rPr lang="en-GB" dirty="0"/>
              <a:t> </a:t>
            </a:r>
            <a:r>
              <a:rPr lang="en-GB" dirty="0" err="1"/>
              <a:t>gyfer</a:t>
            </a:r>
            <a:r>
              <a:rPr lang="en-GB" dirty="0"/>
              <a:t> y </a:t>
            </a:r>
            <a:r>
              <a:rPr lang="en-GB" dirty="0" err="1"/>
              <a:t>Gwasanaeth</a:t>
            </a:r>
            <a:r>
              <a:rPr lang="en-GB" dirty="0"/>
              <a:t> Ieuenctid </a:t>
            </a:r>
            <a:r>
              <a:rPr lang="en-GB" dirty="0" err="1"/>
              <a:t>yng</a:t>
            </a:r>
            <a:r>
              <a:rPr lang="en-GB" dirty="0"/>
              <a:t> </a:t>
            </a:r>
            <a:r>
              <a:rPr lang="en-GB" dirty="0" err="1"/>
              <a:t>Nghymru</a:t>
            </a:r>
            <a:r>
              <a:rPr lang="en-GB" dirty="0"/>
              <a:t> (</a:t>
            </a:r>
            <a:r>
              <a:rPr lang="en-GB" dirty="0" err="1"/>
              <a:t>LlGC</a:t>
            </a:r>
            <a:r>
              <a:rPr lang="en-GB" dirty="0"/>
              <a:t>, 2007), </a:t>
            </a:r>
            <a:r>
              <a:rPr lang="en-GB" dirty="0" err="1"/>
              <a:t>mae</a:t>
            </a:r>
            <a:r>
              <a:rPr lang="en-GB" dirty="0"/>
              <a:t> </a:t>
            </a:r>
            <a:r>
              <a:rPr lang="en-GB" dirty="0" err="1"/>
              <a:t>gwaith</a:t>
            </a:r>
            <a:r>
              <a:rPr lang="en-GB" dirty="0"/>
              <a:t> </a:t>
            </a:r>
            <a:r>
              <a:rPr lang="en-GB" dirty="0" err="1"/>
              <a:t>ieuenctid</a:t>
            </a:r>
            <a:r>
              <a:rPr lang="en-GB" dirty="0"/>
              <a:t> </a:t>
            </a:r>
            <a:r>
              <a:rPr lang="en-GB" dirty="0" err="1"/>
              <a:t>wedi</a:t>
            </a:r>
            <a:r>
              <a:rPr lang="en-GB" dirty="0"/>
              <a:t> </a:t>
            </a:r>
            <a:r>
              <a:rPr lang="en-GB" dirty="0" err="1"/>
              <a:t>ei</a:t>
            </a:r>
            <a:r>
              <a:rPr lang="en-GB" dirty="0"/>
              <a:t> </a:t>
            </a:r>
            <a:r>
              <a:rPr lang="en-GB" dirty="0" err="1"/>
              <a:t>atgyfnerthu</a:t>
            </a:r>
            <a:r>
              <a:rPr lang="en-GB" dirty="0"/>
              <a:t> </a:t>
            </a:r>
            <a:r>
              <a:rPr lang="en-GB" dirty="0" err="1"/>
              <a:t>gan</a:t>
            </a:r>
            <a:r>
              <a:rPr lang="en-GB" dirty="0"/>
              <a:t> y </a:t>
            </a:r>
            <a:r>
              <a:rPr lang="en-GB" dirty="0" err="1"/>
              <a:t>nodweddion</a:t>
            </a:r>
            <a:r>
              <a:rPr lang="en-GB" dirty="0"/>
              <a:t> </a:t>
            </a:r>
            <a:r>
              <a:rPr lang="en-GB" dirty="0" err="1"/>
              <a:t>canlynol</a:t>
            </a:r>
            <a:r>
              <a:rPr lang="en-GB" dirty="0"/>
              <a:t>:</a:t>
            </a:r>
          </a:p>
          <a:p>
            <a:endParaRPr lang="en-GB" dirty="0"/>
          </a:p>
          <a:p>
            <a:pPr lvl="1"/>
            <a:r>
              <a:rPr lang="en-GB" dirty="0"/>
              <a:t>Yn </a:t>
            </a:r>
            <a:r>
              <a:rPr lang="en-GB" dirty="0" err="1"/>
              <a:t>seiliedig</a:t>
            </a:r>
            <a:r>
              <a:rPr lang="en-GB" dirty="0"/>
              <a:t> </a:t>
            </a:r>
            <a:r>
              <a:rPr lang="en-GB" dirty="0" err="1"/>
              <a:t>ar</a:t>
            </a:r>
            <a:r>
              <a:rPr lang="en-GB" dirty="0"/>
              <a:t> </a:t>
            </a:r>
            <a:r>
              <a:rPr lang="en-GB" dirty="0" err="1"/>
              <a:t>ymgysylltiad</a:t>
            </a:r>
            <a:r>
              <a:rPr lang="en-GB" dirty="0"/>
              <a:t> </a:t>
            </a:r>
            <a:r>
              <a:rPr lang="en-GB" dirty="0" err="1"/>
              <a:t>gwirfoddol</a:t>
            </a:r>
            <a:r>
              <a:rPr lang="en-GB" dirty="0"/>
              <a:t> </a:t>
            </a:r>
            <a:r>
              <a:rPr lang="en-GB" dirty="0" err="1"/>
              <a:t>pobl</a:t>
            </a:r>
            <a:r>
              <a:rPr lang="en-GB" dirty="0"/>
              <a:t> </a:t>
            </a:r>
            <a:r>
              <a:rPr lang="en-GB" dirty="0" err="1"/>
              <a:t>ifanc</a:t>
            </a:r>
            <a:r>
              <a:rPr lang="en-GB" dirty="0"/>
              <a:t> (</a:t>
            </a:r>
            <a:r>
              <a:rPr lang="en-GB" dirty="0" err="1"/>
              <a:t>maen</a:t>
            </a:r>
            <a:r>
              <a:rPr lang="en-GB" dirty="0"/>
              <a:t> </a:t>
            </a:r>
            <a:r>
              <a:rPr lang="en-GB" dirty="0" err="1"/>
              <a:t>nhw’n</a:t>
            </a:r>
            <a:r>
              <a:rPr lang="en-GB" dirty="0"/>
              <a:t> </a:t>
            </a:r>
            <a:r>
              <a:rPr lang="en-GB" dirty="0" err="1"/>
              <a:t>dewis</a:t>
            </a:r>
            <a:r>
              <a:rPr lang="en-GB" dirty="0"/>
              <a:t> </a:t>
            </a:r>
            <a:r>
              <a:rPr lang="en-GB" dirty="0" err="1"/>
              <a:t>cymryd</a:t>
            </a:r>
            <a:r>
              <a:rPr lang="en-GB" dirty="0"/>
              <a:t> </a:t>
            </a:r>
            <a:r>
              <a:rPr lang="en-GB" dirty="0" err="1"/>
              <a:t>rhan</a:t>
            </a:r>
            <a:r>
              <a:rPr lang="en-GB" dirty="0"/>
              <a:t>)</a:t>
            </a:r>
          </a:p>
          <a:p>
            <a:pPr lvl="1"/>
            <a:r>
              <a:rPr lang="en-GB" dirty="0"/>
              <a:t>Yn </a:t>
            </a:r>
            <a:r>
              <a:rPr lang="en-GB" dirty="0" err="1"/>
              <a:t>oedran-benodol</a:t>
            </a:r>
            <a:r>
              <a:rPr lang="en-GB" dirty="0"/>
              <a:t> – 11-25 </a:t>
            </a:r>
            <a:r>
              <a:rPr lang="en-GB" dirty="0" err="1"/>
              <a:t>oed</a:t>
            </a:r>
            <a:endParaRPr lang="en-GB" dirty="0"/>
          </a:p>
          <a:p>
            <a:pPr lvl="1"/>
            <a:r>
              <a:rPr lang="en-GB" dirty="0"/>
              <a:t>Dull </a:t>
            </a:r>
            <a:r>
              <a:rPr lang="en-GB" dirty="0" err="1"/>
              <a:t>addysgiadol</a:t>
            </a:r>
            <a:r>
              <a:rPr lang="en-GB" dirty="0"/>
              <a:t> </a:t>
            </a:r>
            <a:r>
              <a:rPr lang="en-GB" dirty="0" err="1"/>
              <a:t>heb</a:t>
            </a:r>
            <a:r>
              <a:rPr lang="en-GB" dirty="0"/>
              <a:t> </a:t>
            </a:r>
            <a:r>
              <a:rPr lang="en-GB" dirty="0" err="1"/>
              <a:t>fod</a:t>
            </a:r>
            <a:r>
              <a:rPr lang="en-GB" dirty="0"/>
              <a:t> </a:t>
            </a:r>
            <a:r>
              <a:rPr lang="en-GB" dirty="0" err="1"/>
              <a:t>yn</a:t>
            </a:r>
            <a:r>
              <a:rPr lang="en-GB" dirty="0"/>
              <a:t> </a:t>
            </a:r>
            <a:r>
              <a:rPr lang="en-GB" dirty="0" err="1"/>
              <a:t>ffurfiol</a:t>
            </a:r>
            <a:r>
              <a:rPr lang="en-GB" dirty="0"/>
              <a:t>/</a:t>
            </a:r>
            <a:r>
              <a:rPr lang="en-GB" dirty="0" err="1"/>
              <a:t>anffurfiol</a:t>
            </a:r>
            <a:endParaRPr lang="en-GB" dirty="0"/>
          </a:p>
          <a:p>
            <a:pPr lvl="1"/>
            <a:r>
              <a:rPr lang="en-GB" dirty="0"/>
              <a:t>Yn </a:t>
            </a:r>
            <a:r>
              <a:rPr lang="en-GB" dirty="0" err="1"/>
              <a:t>rhoi</a:t>
            </a:r>
            <a:r>
              <a:rPr lang="en-GB" dirty="0"/>
              <a:t> </a:t>
            </a:r>
            <a:r>
              <a:rPr lang="en-GB" dirty="0" err="1"/>
              <a:t>pobl</a:t>
            </a:r>
            <a:r>
              <a:rPr lang="en-GB" dirty="0"/>
              <a:t> </a:t>
            </a:r>
            <a:r>
              <a:rPr lang="en-GB" dirty="0" err="1"/>
              <a:t>ifanc</a:t>
            </a:r>
            <a:r>
              <a:rPr lang="en-GB" dirty="0"/>
              <a:t> </a:t>
            </a:r>
            <a:r>
              <a:rPr lang="en-GB" dirty="0" err="1"/>
              <a:t>yn</a:t>
            </a:r>
            <a:r>
              <a:rPr lang="en-GB" dirty="0"/>
              <a:t> </a:t>
            </a:r>
            <a:r>
              <a:rPr lang="en-GB" dirty="0" err="1"/>
              <a:t>ganolbwynt</a:t>
            </a:r>
            <a:r>
              <a:rPr lang="en-GB" dirty="0"/>
              <a:t> </a:t>
            </a:r>
            <a:r>
              <a:rPr lang="en-GB" dirty="0" err="1"/>
              <a:t>i’r</a:t>
            </a:r>
            <a:r>
              <a:rPr lang="en-GB" dirty="0"/>
              <a:t> </a:t>
            </a:r>
            <a:r>
              <a:rPr lang="en-GB" dirty="0" err="1"/>
              <a:t>cyfan</a:t>
            </a:r>
            <a:endParaRPr lang="en-GB" dirty="0"/>
          </a:p>
          <a:p>
            <a:pPr lvl="1"/>
            <a:r>
              <a:rPr lang="en-GB" dirty="0"/>
              <a:t>Yn </a:t>
            </a:r>
            <a:r>
              <a:rPr lang="en-GB" dirty="0" err="1"/>
              <a:t>agored</a:t>
            </a:r>
            <a:r>
              <a:rPr lang="en-GB" dirty="0"/>
              <a:t> </a:t>
            </a:r>
            <a:r>
              <a:rPr lang="en-GB" dirty="0" err="1"/>
              <a:t>i</a:t>
            </a:r>
            <a:r>
              <a:rPr lang="en-GB" dirty="0"/>
              <a:t> bob person </a:t>
            </a:r>
            <a:r>
              <a:rPr lang="en-GB" dirty="0" err="1"/>
              <a:t>ifanc</a:t>
            </a:r>
            <a:endParaRPr lang="en-GB" dirty="0"/>
          </a:p>
          <a:p>
            <a:endParaRPr lang="en-GB" dirty="0"/>
          </a:p>
        </p:txBody>
      </p:sp>
      <p:sp>
        <p:nvSpPr>
          <p:cNvPr id="45059" name="Rectangle 10">
            <a:extLst>
              <a:ext uri="{FF2B5EF4-FFF2-40B4-BE49-F238E27FC236}">
                <a16:creationId xmlns:a16="http://schemas.microsoft.com/office/drawing/2014/main" id="{07D76558-0FED-7DCA-F8AA-2BB3DA473C5B}"/>
              </a:ext>
            </a:extLst>
          </p:cNvPr>
          <p:cNvSpPr>
            <a:spLocks noGrp="1" noChangeArrowheads="1"/>
          </p:cNvSpPr>
          <p:nvPr>
            <p:ph sz="half" idx="2"/>
          </p:nvPr>
        </p:nvSpPr>
        <p:spPr/>
        <p:txBody>
          <a:bodyPr>
            <a:normAutofit fontScale="85000" lnSpcReduction="20000"/>
          </a:bodyPr>
          <a:lstStyle/>
          <a:p>
            <a:pPr eaLnBrk="1" hangingPunct="1">
              <a:defRPr/>
            </a:pPr>
            <a:r>
              <a:rPr lang="en-GB" altLang="en-US" dirty="0">
                <a:solidFill>
                  <a:schemeClr val="accent5">
                    <a:lumMod val="75000"/>
                  </a:schemeClr>
                </a:solidFill>
              </a:rPr>
              <a:t>According to the National Youth Service Strategy for Wales (WAG, 2007, p. 3), Youth Work is underpinned by the following characteristics:</a:t>
            </a:r>
          </a:p>
          <a:p>
            <a:pPr eaLnBrk="1" hangingPunct="1">
              <a:defRPr/>
            </a:pPr>
            <a:endParaRPr lang="en-GB" altLang="en-US" dirty="0">
              <a:solidFill>
                <a:schemeClr val="accent5">
                  <a:lumMod val="75000"/>
                </a:schemeClr>
              </a:solidFill>
            </a:endParaRPr>
          </a:p>
          <a:p>
            <a:pPr lvl="1" eaLnBrk="1" hangingPunct="1">
              <a:defRPr/>
            </a:pPr>
            <a:r>
              <a:rPr lang="en-GB" altLang="en-US" dirty="0">
                <a:solidFill>
                  <a:schemeClr val="accent5">
                    <a:lumMod val="75000"/>
                  </a:schemeClr>
                </a:solidFill>
              </a:rPr>
              <a:t>Voluntary involvement by young people;</a:t>
            </a:r>
          </a:p>
          <a:p>
            <a:pPr lvl="1" eaLnBrk="1" hangingPunct="1">
              <a:defRPr/>
            </a:pPr>
            <a:r>
              <a:rPr lang="en-GB" altLang="en-US" dirty="0">
                <a:solidFill>
                  <a:schemeClr val="accent5">
                    <a:lumMod val="75000"/>
                  </a:schemeClr>
                </a:solidFill>
              </a:rPr>
              <a:t>Age specific;</a:t>
            </a:r>
          </a:p>
          <a:p>
            <a:pPr lvl="1" eaLnBrk="1" hangingPunct="1">
              <a:defRPr/>
            </a:pPr>
            <a:r>
              <a:rPr lang="en-GB" altLang="en-US" dirty="0">
                <a:solidFill>
                  <a:schemeClr val="accent5">
                    <a:lumMod val="75000"/>
                  </a:schemeClr>
                </a:solidFill>
              </a:rPr>
              <a:t>A predominantly non-formal education approach;</a:t>
            </a:r>
          </a:p>
          <a:p>
            <a:pPr lvl="1" eaLnBrk="1" hangingPunct="1">
              <a:defRPr/>
            </a:pPr>
            <a:r>
              <a:rPr lang="en-GB" altLang="en-US" dirty="0">
                <a:solidFill>
                  <a:schemeClr val="accent5">
                    <a:lumMod val="75000"/>
                  </a:schemeClr>
                </a:solidFill>
              </a:rPr>
              <a:t>Young people first approach;</a:t>
            </a:r>
          </a:p>
          <a:p>
            <a:pPr lvl="1" eaLnBrk="1" hangingPunct="1">
              <a:defRPr/>
            </a:pPr>
            <a:r>
              <a:rPr lang="en-GB" altLang="en-US" dirty="0">
                <a:solidFill>
                  <a:schemeClr val="accent5">
                    <a:lumMod val="75000"/>
                  </a:schemeClr>
                </a:solidFill>
              </a:rPr>
              <a:t>Open access</a:t>
            </a:r>
          </a:p>
          <a:p>
            <a:pPr marL="457200" lvl="1" indent="0" algn="r">
              <a:buNone/>
              <a:defRPr/>
            </a:pPr>
            <a:r>
              <a:rPr lang="en-GB" altLang="en-US" sz="1800" dirty="0">
                <a:solidFill>
                  <a:schemeClr val="accent5">
                    <a:lumMod val="75000"/>
                  </a:schemeClr>
                </a:solidFill>
              </a:rPr>
              <a:t>                                                                         (WAG, 2007, p. 3)</a:t>
            </a:r>
          </a:p>
          <a:p>
            <a:pPr eaLnBrk="1" hangingPunct="1">
              <a:defRPr/>
            </a:pPr>
            <a:endParaRPr lang="en-GB" altLang="en-US" dirty="0"/>
          </a:p>
        </p:txBody>
      </p:sp>
      <p:sp>
        <p:nvSpPr>
          <p:cNvPr id="45060" name="Text Box 9">
            <a:extLst>
              <a:ext uri="{FF2B5EF4-FFF2-40B4-BE49-F238E27FC236}">
                <a16:creationId xmlns:a16="http://schemas.microsoft.com/office/drawing/2014/main" id="{17DC573D-B6C9-E9F9-9F01-64EA7C37C535}"/>
              </a:ext>
            </a:extLst>
          </p:cNvPr>
          <p:cNvSpPr txBox="1">
            <a:spLocks noChangeArrowheads="1"/>
          </p:cNvSpPr>
          <p:nvPr/>
        </p:nvSpPr>
        <p:spPr bwMode="auto">
          <a:xfrm>
            <a:off x="3000375" y="549276"/>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771297D-4424-4656-D727-C402AAC62673}"/>
              </a:ext>
            </a:extLst>
          </p:cNvPr>
          <p:cNvSpPr>
            <a:spLocks noGrp="1" noChangeArrowheads="1"/>
          </p:cNvSpPr>
          <p:nvPr>
            <p:ph type="title"/>
          </p:nvPr>
        </p:nvSpPr>
        <p:spPr/>
        <p:txBody>
          <a:bodyPr/>
          <a:lstStyle/>
          <a:p>
            <a:pPr eaLnBrk="1" hangingPunct="1"/>
            <a:r>
              <a:rPr lang="cy-GB" altLang="en-US" b="1" dirty="0"/>
              <a:t>Gwaith Ieuenctid		</a:t>
            </a:r>
            <a:r>
              <a:rPr lang="cy-GB" altLang="en-US" b="1" dirty="0" err="1">
                <a:solidFill>
                  <a:schemeClr val="accent5">
                    <a:lumMod val="75000"/>
                  </a:schemeClr>
                </a:solidFill>
              </a:rPr>
              <a:t>Youth</a:t>
            </a:r>
            <a:r>
              <a:rPr lang="cy-GB" altLang="en-US" b="1" dirty="0">
                <a:solidFill>
                  <a:schemeClr val="accent5">
                    <a:lumMod val="75000"/>
                  </a:schemeClr>
                </a:solidFill>
              </a:rPr>
              <a:t> </a:t>
            </a:r>
            <a:r>
              <a:rPr lang="cy-GB" altLang="en-US" b="1" dirty="0" err="1">
                <a:solidFill>
                  <a:schemeClr val="accent5">
                    <a:lumMod val="75000"/>
                  </a:schemeClr>
                </a:solidFill>
              </a:rPr>
              <a:t>Work</a:t>
            </a:r>
            <a:endParaRPr lang="cy-GB" altLang="en-US" b="1" dirty="0">
              <a:solidFill>
                <a:schemeClr val="accent5">
                  <a:lumMod val="75000"/>
                </a:schemeClr>
              </a:solidFill>
            </a:endParaRPr>
          </a:p>
        </p:txBody>
      </p:sp>
      <p:sp>
        <p:nvSpPr>
          <p:cNvPr id="20483" name="Rectangle 9">
            <a:extLst>
              <a:ext uri="{FF2B5EF4-FFF2-40B4-BE49-F238E27FC236}">
                <a16:creationId xmlns:a16="http://schemas.microsoft.com/office/drawing/2014/main" id="{18ED525B-CE8C-E9F4-92FE-4050DEBB1750}"/>
              </a:ext>
            </a:extLst>
          </p:cNvPr>
          <p:cNvSpPr>
            <a:spLocks noGrp="1" noChangeArrowheads="1"/>
          </p:cNvSpPr>
          <p:nvPr>
            <p:ph sz="half" idx="1"/>
          </p:nvPr>
        </p:nvSpPr>
        <p:spPr/>
        <p:txBody>
          <a:bodyPr>
            <a:normAutofit lnSpcReduction="10000"/>
          </a:bodyPr>
          <a:lstStyle/>
          <a:p>
            <a:pPr eaLnBrk="1" hangingPunct="1">
              <a:lnSpc>
                <a:spcPct val="80000"/>
              </a:lnSpc>
              <a:defRPr/>
            </a:pPr>
            <a:r>
              <a:rPr lang="en-GB" altLang="en-US" sz="2400" dirty="0"/>
              <a:t>Yn </a:t>
            </a:r>
            <a:r>
              <a:rPr lang="en-GB" altLang="en-US" sz="2400" dirty="0" err="1"/>
              <a:t>ôl</a:t>
            </a:r>
            <a:r>
              <a:rPr lang="en-GB" altLang="en-US" sz="2400" dirty="0"/>
              <a:t> Jeffs a Smith (2008), er </a:t>
            </a:r>
            <a:r>
              <a:rPr lang="en-GB" altLang="en-US" sz="2400" dirty="0" err="1"/>
              <a:t>mwyn</a:t>
            </a:r>
            <a:r>
              <a:rPr lang="en-GB" altLang="en-US" sz="2400" dirty="0"/>
              <a:t> </a:t>
            </a:r>
            <a:r>
              <a:rPr lang="en-GB" altLang="en-US" sz="2400" dirty="0" err="1"/>
              <a:t>i</a:t>
            </a:r>
            <a:r>
              <a:rPr lang="en-GB" altLang="en-US" sz="2400" dirty="0"/>
              <a:t> </a:t>
            </a:r>
            <a:r>
              <a:rPr lang="en-GB" altLang="en-US" sz="2400" dirty="0" err="1"/>
              <a:t>waith</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gael</a:t>
            </a:r>
            <a:r>
              <a:rPr lang="en-GB" altLang="en-US" sz="2400" dirty="0"/>
              <a:t> </a:t>
            </a:r>
            <a:r>
              <a:rPr lang="en-GB" altLang="en-US" sz="2400" dirty="0" err="1"/>
              <a:t>ei</a:t>
            </a:r>
            <a:r>
              <a:rPr lang="en-GB" altLang="en-US" sz="2400" dirty="0"/>
              <a:t> weld </a:t>
            </a:r>
            <a:r>
              <a:rPr lang="en-GB" altLang="en-US" sz="2400" dirty="0" err="1"/>
              <a:t>fel</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 </a:t>
            </a:r>
            <a:r>
              <a:rPr lang="en-GB" altLang="en-US" sz="2400" dirty="0" err="1"/>
              <a:t>mae’n</a:t>
            </a:r>
            <a:r>
              <a:rPr lang="en-GB" altLang="en-US" sz="2400" dirty="0"/>
              <a:t> </a:t>
            </a:r>
            <a:r>
              <a:rPr lang="en-GB" altLang="en-US" sz="2400" dirty="0" err="1"/>
              <a:t>rhaid</a:t>
            </a:r>
            <a:r>
              <a:rPr lang="en-GB" altLang="en-US" sz="2400" dirty="0"/>
              <a:t> </a:t>
            </a:r>
            <a:r>
              <a:rPr lang="en-GB" altLang="en-US" sz="2400" dirty="0" err="1"/>
              <a:t>i</a:t>
            </a:r>
            <a:r>
              <a:rPr lang="en-GB" altLang="en-US" sz="2400" dirty="0"/>
              <a:t> </a:t>
            </a:r>
            <a:r>
              <a:rPr lang="en-GB" altLang="en-US" sz="2400" dirty="0" err="1"/>
              <a:t>dair</a:t>
            </a:r>
            <a:r>
              <a:rPr lang="en-GB" altLang="en-US" sz="2400" dirty="0"/>
              <a:t> </a:t>
            </a:r>
            <a:r>
              <a:rPr lang="en-GB" altLang="en-US" sz="2400" dirty="0" err="1"/>
              <a:t>elfen</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bresennol</a:t>
            </a:r>
            <a:r>
              <a:rPr lang="en-GB" altLang="en-US" sz="2400" dirty="0"/>
              <a:t>:</a:t>
            </a:r>
          </a:p>
          <a:p>
            <a:pPr eaLnBrk="1" hangingPunct="1">
              <a:lnSpc>
                <a:spcPct val="80000"/>
              </a:lnSpc>
              <a:defRPr/>
            </a:pPr>
            <a:endParaRPr lang="en-GB" altLang="en-US" sz="2400" dirty="0"/>
          </a:p>
          <a:p>
            <a:pPr lvl="1">
              <a:lnSpc>
                <a:spcPct val="80000"/>
              </a:lnSpc>
              <a:defRPr/>
            </a:pPr>
            <a:r>
              <a:rPr lang="en-GB" altLang="en-US" sz="2000" dirty="0" err="1"/>
              <a:t>mae'r</a:t>
            </a:r>
            <a:r>
              <a:rPr lang="en-GB" altLang="en-US" sz="2000" dirty="0"/>
              <a:t> </a:t>
            </a:r>
            <a:r>
              <a:rPr lang="en-GB" altLang="en-US" sz="2000" dirty="0" err="1"/>
              <a:t>berthynas</a:t>
            </a:r>
            <a:r>
              <a:rPr lang="en-GB" altLang="en-US" sz="2000" dirty="0"/>
              <a:t> </a:t>
            </a:r>
            <a:r>
              <a:rPr lang="en-GB" altLang="en-US" sz="2000" dirty="0" err="1"/>
              <a:t>rhwng</a:t>
            </a:r>
            <a:r>
              <a:rPr lang="en-GB" altLang="en-US" sz="2000" dirty="0"/>
              <a:t> y person </a:t>
            </a:r>
            <a:r>
              <a:rPr lang="en-GB" altLang="en-US" sz="2000" dirty="0" err="1"/>
              <a:t>ifanc</a:t>
            </a:r>
            <a:r>
              <a:rPr lang="en-GB" altLang="en-US" sz="2000" dirty="0"/>
              <a:t> </a:t>
            </a:r>
            <a:r>
              <a:rPr lang="en-GB" altLang="en-US" sz="2000" dirty="0" err="1"/>
              <a:t>a'r</a:t>
            </a:r>
            <a:r>
              <a:rPr lang="en-GB" altLang="en-US" sz="2000" dirty="0"/>
              <a:t> </a:t>
            </a:r>
            <a:r>
              <a:rPr lang="en-GB" altLang="en-US" sz="2000" dirty="0" err="1"/>
              <a:t>gweithiwr</a:t>
            </a:r>
            <a:r>
              <a:rPr lang="en-GB" altLang="en-US" sz="2000" dirty="0"/>
              <a:t> </a:t>
            </a:r>
            <a:r>
              <a:rPr lang="en-GB" altLang="en-US" sz="2000" dirty="0" err="1"/>
              <a:t>yn</a:t>
            </a:r>
            <a:r>
              <a:rPr lang="en-GB" altLang="en-US" sz="2000" dirty="0"/>
              <a:t> </a:t>
            </a:r>
            <a:r>
              <a:rPr lang="en-GB" altLang="en-US" sz="2000" dirty="0" err="1"/>
              <a:t>wirfoddol</a:t>
            </a:r>
            <a:endParaRPr lang="en-GB" altLang="en-US" sz="2000" dirty="0"/>
          </a:p>
          <a:p>
            <a:pPr lvl="1">
              <a:lnSpc>
                <a:spcPct val="80000"/>
              </a:lnSpc>
              <a:defRPr/>
            </a:pPr>
            <a:r>
              <a:rPr lang="en-GB" altLang="en-US" sz="2000" dirty="0" err="1"/>
              <a:t>mae</a:t>
            </a:r>
            <a:r>
              <a:rPr lang="en-GB" altLang="en-US" sz="2000" dirty="0"/>
              <a:t> </a:t>
            </a:r>
            <a:r>
              <a:rPr lang="en-GB" altLang="en-US" sz="2000" dirty="0" err="1"/>
              <a:t>pwrpas</a:t>
            </a:r>
            <a:r>
              <a:rPr lang="en-GB" altLang="en-US" sz="2000" dirty="0"/>
              <a:t> </a:t>
            </a:r>
            <a:r>
              <a:rPr lang="en-GB" altLang="en-US" sz="2000" dirty="0" err="1"/>
              <a:t>addysgol</a:t>
            </a:r>
            <a:r>
              <a:rPr lang="en-GB" altLang="en-US" sz="2000" dirty="0"/>
              <a:t> </a:t>
            </a:r>
            <a:r>
              <a:rPr lang="en-GB" altLang="en-US" sz="2000" dirty="0" err="1"/>
              <a:t>i'r</a:t>
            </a:r>
            <a:r>
              <a:rPr lang="en-GB" altLang="en-US" sz="2000" dirty="0"/>
              <a:t> </a:t>
            </a:r>
            <a:r>
              <a:rPr lang="en-GB" altLang="en-US" sz="2000" dirty="0" err="1"/>
              <a:t>gwaith</a:t>
            </a:r>
            <a:endParaRPr lang="en-GB" altLang="en-US" sz="2000" dirty="0"/>
          </a:p>
          <a:p>
            <a:pPr lvl="1">
              <a:lnSpc>
                <a:spcPct val="80000"/>
              </a:lnSpc>
              <a:defRPr/>
            </a:pPr>
            <a:r>
              <a:rPr lang="en-GB" altLang="en-US" sz="2000" dirty="0" err="1"/>
              <a:t>mae</a:t>
            </a:r>
            <a:r>
              <a:rPr lang="en-GB" altLang="en-US" sz="2000" dirty="0"/>
              <a:t> </a:t>
            </a:r>
            <a:r>
              <a:rPr lang="en-GB" altLang="en-US" sz="2000" dirty="0" err="1"/>
              <a:t>ffocws</a:t>
            </a:r>
            <a:r>
              <a:rPr lang="en-GB" altLang="en-US" sz="2000" dirty="0"/>
              <a:t> y </a:t>
            </a:r>
            <a:r>
              <a:rPr lang="en-GB" altLang="en-US" sz="2000" dirty="0" err="1"/>
              <a:t>gwaith</a:t>
            </a:r>
            <a:r>
              <a:rPr lang="en-GB" altLang="en-US" sz="2000" dirty="0"/>
              <a:t> </a:t>
            </a:r>
            <a:r>
              <a:rPr lang="en-GB" altLang="en-US" sz="2000" dirty="0" err="1"/>
              <a:t>wedi'i</a:t>
            </a:r>
            <a:r>
              <a:rPr lang="en-GB" altLang="en-US" sz="2000" dirty="0"/>
              <a:t> </a:t>
            </a:r>
            <a:r>
              <a:rPr lang="en-GB" altLang="en-US" sz="2000" dirty="0" err="1"/>
              <a:t>gyfeirio</a:t>
            </a:r>
            <a:r>
              <a:rPr lang="en-GB" altLang="en-US" sz="2000" dirty="0"/>
              <a:t> at </a:t>
            </a:r>
            <a:r>
              <a:rPr lang="en-GB" altLang="en-US" sz="2000" dirty="0" err="1"/>
              <a:t>bobl</a:t>
            </a:r>
            <a:r>
              <a:rPr lang="en-GB" altLang="en-US" sz="2000" dirty="0"/>
              <a:t> </a:t>
            </a:r>
            <a:r>
              <a:rPr lang="en-GB" altLang="en-US" sz="2000" dirty="0" err="1"/>
              <a:t>ifanc</a:t>
            </a:r>
            <a:endParaRPr lang="en-GB" altLang="en-US" sz="2000" dirty="0"/>
          </a:p>
          <a:p>
            <a:pPr eaLnBrk="1" hangingPunct="1">
              <a:lnSpc>
                <a:spcPct val="80000"/>
              </a:lnSpc>
              <a:defRPr/>
            </a:pPr>
            <a:endParaRPr lang="en-GB" altLang="en-US" sz="2400" dirty="0"/>
          </a:p>
          <a:p>
            <a:pPr marL="0" indent="0" algn="r" eaLnBrk="1" hangingPunct="1">
              <a:lnSpc>
                <a:spcPct val="80000"/>
              </a:lnSpc>
              <a:buNone/>
              <a:defRPr/>
            </a:pPr>
            <a:r>
              <a:rPr lang="en-GB" altLang="en-US" sz="2400" dirty="0"/>
              <a:t>(Jeffs a Smith 2008)</a:t>
            </a:r>
          </a:p>
        </p:txBody>
      </p:sp>
      <p:sp>
        <p:nvSpPr>
          <p:cNvPr id="2" name="Content Placeholder 1">
            <a:extLst>
              <a:ext uri="{FF2B5EF4-FFF2-40B4-BE49-F238E27FC236}">
                <a16:creationId xmlns:a16="http://schemas.microsoft.com/office/drawing/2014/main" id="{8247362D-7C81-C63E-E84B-CA100D284ABA}"/>
              </a:ext>
            </a:extLst>
          </p:cNvPr>
          <p:cNvSpPr>
            <a:spLocks noGrp="1"/>
          </p:cNvSpPr>
          <p:nvPr>
            <p:ph sz="half" idx="2"/>
          </p:nvPr>
        </p:nvSpPr>
        <p:spPr/>
        <p:txBody>
          <a:bodyPr>
            <a:normAutofit lnSpcReduction="10000"/>
          </a:bodyPr>
          <a:lstStyle/>
          <a:p>
            <a:pPr eaLnBrk="1" hangingPunct="1">
              <a:lnSpc>
                <a:spcPct val="80000"/>
              </a:lnSpc>
              <a:defRPr/>
            </a:pPr>
            <a:r>
              <a:rPr lang="en-GB" altLang="en-US" sz="2200" dirty="0">
                <a:solidFill>
                  <a:schemeClr val="accent5">
                    <a:lumMod val="75000"/>
                  </a:schemeClr>
                </a:solidFill>
              </a:rPr>
              <a:t>According to Jeffs and Smith (2008), for work with young people to be seen as ‘youth work’ three elements have to be present:</a:t>
            </a:r>
          </a:p>
          <a:p>
            <a:pPr eaLnBrk="1" hangingPunct="1">
              <a:lnSpc>
                <a:spcPct val="80000"/>
              </a:lnSpc>
              <a:defRPr/>
            </a:pPr>
            <a:endParaRPr lang="en-GB" altLang="en-US" sz="2600" dirty="0">
              <a:solidFill>
                <a:schemeClr val="accent5">
                  <a:lumMod val="75000"/>
                </a:schemeClr>
              </a:solidFill>
            </a:endParaRPr>
          </a:p>
          <a:p>
            <a:pPr lvl="1">
              <a:lnSpc>
                <a:spcPct val="80000"/>
              </a:lnSpc>
              <a:defRPr/>
            </a:pPr>
            <a:r>
              <a:rPr lang="en-GB" altLang="en-US" sz="2000" dirty="0">
                <a:solidFill>
                  <a:schemeClr val="accent5">
                    <a:lumMod val="75000"/>
                  </a:schemeClr>
                </a:solidFill>
              </a:rPr>
              <a:t>the relationship between the young person and the worker is </a:t>
            </a:r>
            <a:r>
              <a:rPr lang="en-GB" altLang="en-US" sz="2000" i="1" u="sng" dirty="0">
                <a:solidFill>
                  <a:schemeClr val="accent5">
                    <a:lumMod val="75000"/>
                  </a:schemeClr>
                </a:solidFill>
              </a:rPr>
              <a:t>voluntary</a:t>
            </a:r>
          </a:p>
          <a:p>
            <a:pPr lvl="1">
              <a:lnSpc>
                <a:spcPct val="80000"/>
              </a:lnSpc>
              <a:defRPr/>
            </a:pPr>
            <a:r>
              <a:rPr lang="en-GB" altLang="en-US" sz="2000" dirty="0">
                <a:solidFill>
                  <a:schemeClr val="accent5">
                    <a:lumMod val="75000"/>
                  </a:schemeClr>
                </a:solidFill>
              </a:rPr>
              <a:t>the work has an </a:t>
            </a:r>
            <a:r>
              <a:rPr lang="en-GB" altLang="en-US" sz="2000" i="1" u="sng" dirty="0">
                <a:solidFill>
                  <a:schemeClr val="accent5">
                    <a:lumMod val="75000"/>
                  </a:schemeClr>
                </a:solidFill>
              </a:rPr>
              <a:t>educational purpose</a:t>
            </a:r>
          </a:p>
          <a:p>
            <a:pPr lvl="1">
              <a:lnSpc>
                <a:spcPct val="80000"/>
              </a:lnSpc>
              <a:defRPr/>
            </a:pPr>
            <a:r>
              <a:rPr lang="en-GB" altLang="en-US" sz="2000" dirty="0">
                <a:solidFill>
                  <a:schemeClr val="accent5">
                    <a:lumMod val="75000"/>
                  </a:schemeClr>
                </a:solidFill>
              </a:rPr>
              <a:t>the focus of the work is directed towards </a:t>
            </a:r>
            <a:r>
              <a:rPr lang="en-GB" altLang="en-US" sz="2000" i="1" u="sng" dirty="0">
                <a:solidFill>
                  <a:schemeClr val="accent5">
                    <a:lumMod val="75000"/>
                  </a:schemeClr>
                </a:solidFill>
              </a:rPr>
              <a:t>young people</a:t>
            </a:r>
          </a:p>
          <a:p>
            <a:pPr eaLnBrk="1" hangingPunct="1">
              <a:lnSpc>
                <a:spcPct val="80000"/>
              </a:lnSpc>
              <a:defRPr/>
            </a:pPr>
            <a:endParaRPr lang="en-GB" altLang="en-US" sz="2600" dirty="0">
              <a:solidFill>
                <a:schemeClr val="accent5">
                  <a:lumMod val="75000"/>
                </a:schemeClr>
              </a:solidFill>
            </a:endParaRPr>
          </a:p>
          <a:p>
            <a:pPr marL="0" indent="0" algn="r">
              <a:lnSpc>
                <a:spcPct val="80000"/>
              </a:lnSpc>
              <a:buNone/>
              <a:defRPr/>
            </a:pPr>
            <a:r>
              <a:rPr lang="en-GB" altLang="en-US" sz="2400" dirty="0">
                <a:solidFill>
                  <a:schemeClr val="accent5">
                    <a:lumMod val="75000"/>
                  </a:schemeClr>
                </a:solidFill>
              </a:rPr>
              <a:t>(Jeffs &amp; Smith 2008)</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8438DBA8-2364-8AF9-9EEB-0D762F041A5B}"/>
              </a:ext>
            </a:extLst>
          </p:cNvPr>
          <p:cNvSpPr>
            <a:spLocks noGrp="1" noChangeArrowheads="1"/>
          </p:cNvSpPr>
          <p:nvPr>
            <p:ph type="title"/>
          </p:nvPr>
        </p:nvSpPr>
        <p:spPr/>
        <p:txBody>
          <a:bodyPr/>
          <a:lstStyle/>
          <a:p>
            <a:pPr eaLnBrk="1" hangingPunct="1"/>
            <a:r>
              <a:rPr lang="en-GB" altLang="en-US" sz="3600" b="1" dirty="0" err="1"/>
              <a:t>Nodweddion</a:t>
            </a:r>
            <a:r>
              <a:rPr lang="en-GB" altLang="en-US" sz="3600" b="1" dirty="0"/>
              <a:t>				</a:t>
            </a:r>
            <a:r>
              <a:rPr lang="en-GB" altLang="en-US" sz="3600" b="1" dirty="0">
                <a:solidFill>
                  <a:schemeClr val="accent5">
                    <a:lumMod val="75000"/>
                  </a:schemeClr>
                </a:solidFill>
              </a:rPr>
              <a:t>Characteristics</a:t>
            </a:r>
          </a:p>
        </p:txBody>
      </p:sp>
      <p:sp>
        <p:nvSpPr>
          <p:cNvPr id="49155" name="Rectangle 10">
            <a:extLst>
              <a:ext uri="{FF2B5EF4-FFF2-40B4-BE49-F238E27FC236}">
                <a16:creationId xmlns:a16="http://schemas.microsoft.com/office/drawing/2014/main" id="{546EE921-A544-EF39-B9DE-F8773AC5FCA1}"/>
              </a:ext>
            </a:extLst>
          </p:cNvPr>
          <p:cNvSpPr>
            <a:spLocks noGrp="1" noChangeArrowheads="1"/>
          </p:cNvSpPr>
          <p:nvPr>
            <p:ph sz="half" idx="1"/>
          </p:nvPr>
        </p:nvSpPr>
        <p:spPr/>
        <p:txBody>
          <a:bodyPr>
            <a:normAutofit fontScale="92500" lnSpcReduction="10000"/>
          </a:bodyPr>
          <a:lstStyle/>
          <a:p>
            <a:pPr eaLnBrk="1" hangingPunct="1">
              <a:lnSpc>
                <a:spcPct val="90000"/>
              </a:lnSpc>
            </a:pPr>
            <a:r>
              <a:rPr lang="en-GB" altLang="en-US" dirty="0"/>
              <a:t>Mae </a:t>
            </a:r>
            <a:r>
              <a:rPr lang="en-GB" altLang="en-US" dirty="0" err="1"/>
              <a:t>nodweddion</a:t>
            </a:r>
            <a:r>
              <a:rPr lang="en-GB" altLang="en-US" dirty="0"/>
              <a:t> </a:t>
            </a:r>
            <a:r>
              <a:rPr lang="en-GB" altLang="en-US" dirty="0" err="1"/>
              <a:t>unigryw</a:t>
            </a:r>
            <a:r>
              <a:rPr lang="en-GB" altLang="en-US" dirty="0"/>
              <a:t> </a:t>
            </a:r>
            <a:r>
              <a:rPr lang="en-GB" altLang="en-US" dirty="0" err="1"/>
              <a:t>gwaith</a:t>
            </a:r>
            <a:r>
              <a:rPr lang="en-GB" altLang="en-US" dirty="0"/>
              <a:t> </a:t>
            </a:r>
            <a:r>
              <a:rPr lang="en-GB" altLang="en-US" dirty="0" err="1"/>
              <a:t>ieuenctid</a:t>
            </a:r>
            <a:r>
              <a:rPr lang="en-GB" altLang="en-US" dirty="0"/>
              <a:t> </a:t>
            </a:r>
            <a:r>
              <a:rPr lang="en-GB" altLang="en-US" dirty="0" err="1"/>
              <a:t>yn</a:t>
            </a:r>
            <a:r>
              <a:rPr lang="en-GB" altLang="en-US" dirty="0"/>
              <a:t> </a:t>
            </a:r>
            <a:r>
              <a:rPr lang="en-GB" altLang="en-US" dirty="0" err="1"/>
              <a:t>cynnwys</a:t>
            </a:r>
            <a:r>
              <a:rPr lang="en-GB" altLang="en-US" dirty="0"/>
              <a:t> </a:t>
            </a:r>
            <a:r>
              <a:rPr lang="en-GB" altLang="en-US" i="1" u="sng" dirty="0" err="1"/>
              <a:t>ymgysylltu</a:t>
            </a:r>
            <a:r>
              <a:rPr lang="en-GB" altLang="en-US" i="1" u="sng" dirty="0"/>
              <a:t> </a:t>
            </a:r>
            <a:r>
              <a:rPr lang="en-GB" altLang="en-US" i="1" u="sng" dirty="0" err="1"/>
              <a:t>gwirfoddol</a:t>
            </a:r>
            <a:r>
              <a:rPr lang="en-GB" altLang="en-US" i="1" u="sng" dirty="0"/>
              <a:t> </a:t>
            </a:r>
            <a:r>
              <a:rPr lang="en-GB" altLang="en-US" dirty="0"/>
              <a:t>â </a:t>
            </a:r>
            <a:r>
              <a:rPr lang="en-GB" altLang="en-US" dirty="0" err="1"/>
              <a:t>phobl</a:t>
            </a:r>
            <a:r>
              <a:rPr lang="en-GB" altLang="en-US" dirty="0"/>
              <a:t> </a:t>
            </a:r>
            <a:r>
              <a:rPr lang="en-GB" altLang="en-US" dirty="0" err="1"/>
              <a:t>ifanc</a:t>
            </a:r>
            <a:r>
              <a:rPr lang="en-GB" altLang="en-US" dirty="0"/>
              <a:t>; </a:t>
            </a:r>
            <a:r>
              <a:rPr lang="en-GB" altLang="en-US" i="1" u="sng" dirty="0" err="1"/>
              <a:t>cyfranogiad</a:t>
            </a:r>
            <a:r>
              <a:rPr lang="en-GB" altLang="en-US" i="1" u="sng" dirty="0"/>
              <a:t> </a:t>
            </a:r>
            <a:r>
              <a:rPr lang="en-GB" altLang="en-US" i="1" u="sng" dirty="0" err="1"/>
              <a:t>gweithredol</a:t>
            </a:r>
            <a:r>
              <a:rPr lang="en-GB" altLang="en-US" i="1" u="sng" dirty="0"/>
              <a:t> </a:t>
            </a:r>
            <a:r>
              <a:rPr lang="en-GB" altLang="en-US" i="1" u="sng" dirty="0" err="1"/>
              <a:t>pobl</a:t>
            </a:r>
            <a:r>
              <a:rPr lang="en-GB" altLang="en-US" i="1" u="sng" dirty="0"/>
              <a:t> </a:t>
            </a:r>
            <a:r>
              <a:rPr lang="en-GB" altLang="en-US" i="1" u="sng" dirty="0" err="1"/>
              <a:t>ifanc</a:t>
            </a:r>
            <a:r>
              <a:rPr lang="en-GB" altLang="en-US" i="1" dirty="0"/>
              <a:t> </a:t>
            </a:r>
            <a:r>
              <a:rPr lang="en-GB" altLang="en-US" dirty="0" err="1"/>
              <a:t>mewn</a:t>
            </a:r>
            <a:r>
              <a:rPr lang="en-GB" altLang="en-US" dirty="0"/>
              <a:t> </a:t>
            </a:r>
            <a:r>
              <a:rPr lang="en-GB" altLang="en-US" dirty="0" err="1"/>
              <a:t>gwahanol</a:t>
            </a:r>
            <a:r>
              <a:rPr lang="en-GB" altLang="en-US" dirty="0"/>
              <a:t> </a:t>
            </a:r>
            <a:r>
              <a:rPr lang="en-GB" altLang="en-US" dirty="0" err="1"/>
              <a:t>nodweddion</a:t>
            </a:r>
            <a:r>
              <a:rPr lang="en-GB" altLang="en-US" dirty="0"/>
              <a:t> o </a:t>
            </a:r>
            <a:r>
              <a:rPr lang="en-GB" altLang="en-US" dirty="0" err="1"/>
              <a:t>ddarpariaeth</a:t>
            </a:r>
            <a:r>
              <a:rPr lang="en-GB" altLang="en-US" dirty="0"/>
              <a:t> </a:t>
            </a:r>
            <a:r>
              <a:rPr lang="en-GB" altLang="en-US" dirty="0" err="1"/>
              <a:t>gwaith</a:t>
            </a:r>
            <a:r>
              <a:rPr lang="en-GB" altLang="en-US" dirty="0"/>
              <a:t> </a:t>
            </a:r>
            <a:r>
              <a:rPr lang="en-GB" altLang="en-US" dirty="0" err="1"/>
              <a:t>ieuenctid</a:t>
            </a:r>
            <a:r>
              <a:rPr lang="en-GB" altLang="en-US" dirty="0"/>
              <a:t> </a:t>
            </a:r>
            <a:r>
              <a:rPr lang="en-GB" altLang="en-US" dirty="0" err="1"/>
              <a:t>lleol</a:t>
            </a:r>
            <a:r>
              <a:rPr lang="en-GB" altLang="en-US" dirty="0"/>
              <a:t>; y </a:t>
            </a:r>
            <a:r>
              <a:rPr lang="en-GB" altLang="en-US" dirty="0" err="1"/>
              <a:t>defnydd</a:t>
            </a:r>
            <a:r>
              <a:rPr lang="en-GB" altLang="en-US" dirty="0"/>
              <a:t> o </a:t>
            </a:r>
            <a:r>
              <a:rPr lang="en-GB" altLang="en-US" i="1" u="sng" dirty="0" err="1"/>
              <a:t>addysg</a:t>
            </a:r>
            <a:r>
              <a:rPr lang="en-GB" altLang="en-US" i="1" u="sng" dirty="0"/>
              <a:t> </a:t>
            </a:r>
            <a:r>
              <a:rPr lang="en-GB" altLang="en-US" i="1" u="sng" dirty="0" err="1"/>
              <a:t>anffurfiol</a:t>
            </a:r>
            <a:r>
              <a:rPr lang="en-GB" altLang="en-US" i="1" u="sng" dirty="0"/>
              <a:t> a </a:t>
            </a:r>
            <a:r>
              <a:rPr lang="en-GB" altLang="en-US" i="1" u="sng" dirty="0" err="1"/>
              <a:t>heb</a:t>
            </a:r>
            <a:r>
              <a:rPr lang="en-GB" altLang="en-US" i="1" u="sng" dirty="0"/>
              <a:t> </a:t>
            </a:r>
            <a:r>
              <a:rPr lang="en-GB" altLang="en-US" i="1" u="sng" dirty="0" err="1"/>
              <a:t>fod</a:t>
            </a:r>
            <a:r>
              <a:rPr lang="en-GB" altLang="en-US" i="1" u="sng" dirty="0"/>
              <a:t> </a:t>
            </a:r>
            <a:r>
              <a:rPr lang="en-GB" altLang="en-US" i="1" u="sng" dirty="0" err="1"/>
              <a:t>yn</a:t>
            </a:r>
            <a:r>
              <a:rPr lang="en-GB" altLang="en-US" i="1" u="sng" dirty="0"/>
              <a:t> </a:t>
            </a:r>
            <a:r>
              <a:rPr lang="en-GB" altLang="en-US" i="1" u="sng" dirty="0" err="1"/>
              <a:t>ffurfiol</a:t>
            </a:r>
            <a:r>
              <a:rPr lang="en-GB" altLang="en-US" dirty="0"/>
              <a:t> </a:t>
            </a:r>
            <a:r>
              <a:rPr lang="en-GB" altLang="en-US" dirty="0" err="1"/>
              <a:t>fel</a:t>
            </a:r>
            <a:r>
              <a:rPr lang="en-GB" altLang="en-US" dirty="0"/>
              <a:t> </a:t>
            </a:r>
            <a:r>
              <a:rPr lang="en-GB" altLang="en-US" dirty="0" err="1"/>
              <a:t>prif</a:t>
            </a:r>
            <a:r>
              <a:rPr lang="en-GB" altLang="en-US" dirty="0"/>
              <a:t> </a:t>
            </a:r>
            <a:r>
              <a:rPr lang="en-GB" altLang="en-US" dirty="0" err="1"/>
              <a:t>ddulliau</a:t>
            </a:r>
            <a:r>
              <a:rPr lang="en-GB" altLang="en-US" dirty="0"/>
              <a:t> </a:t>
            </a:r>
            <a:r>
              <a:rPr lang="en-GB" altLang="en-US" dirty="0" err="1"/>
              <a:t>gwaith</a:t>
            </a:r>
            <a:r>
              <a:rPr lang="en-GB" altLang="en-US" dirty="0"/>
              <a:t> </a:t>
            </a:r>
            <a:r>
              <a:rPr lang="en-GB" altLang="en-US" dirty="0" err="1"/>
              <a:t>ieuenctid</a:t>
            </a:r>
            <a:r>
              <a:rPr lang="en-GB" altLang="en-US" dirty="0"/>
              <a:t>; ac </a:t>
            </a:r>
            <a:r>
              <a:rPr lang="en-GB" altLang="en-US" dirty="0" err="1"/>
              <a:t>ymagwedd</a:t>
            </a:r>
            <a:r>
              <a:rPr lang="en-GB" altLang="en-US" dirty="0"/>
              <a:t> </a:t>
            </a:r>
            <a:r>
              <a:rPr lang="en-GB" altLang="en-US" dirty="0" err="1"/>
              <a:t>hyblyg</a:t>
            </a:r>
            <a:r>
              <a:rPr lang="en-GB" altLang="en-US" dirty="0"/>
              <a:t> at </a:t>
            </a:r>
            <a:r>
              <a:rPr lang="en-GB" altLang="en-US" dirty="0" err="1"/>
              <a:t>ddarpariaeth</a:t>
            </a:r>
            <a:r>
              <a:rPr lang="en-GB" altLang="en-US" dirty="0"/>
              <a:t> </a:t>
            </a:r>
            <a:r>
              <a:rPr lang="en-GB" altLang="en-US" dirty="0" err="1"/>
              <a:t>sy'n</a:t>
            </a:r>
            <a:r>
              <a:rPr lang="en-GB" altLang="en-US" dirty="0"/>
              <a:t> </a:t>
            </a:r>
            <a:r>
              <a:rPr lang="en-GB" altLang="en-US" dirty="0" err="1"/>
              <a:t>ymateb</a:t>
            </a:r>
            <a:r>
              <a:rPr lang="en-GB" altLang="en-US" dirty="0"/>
              <a:t> </a:t>
            </a:r>
            <a:r>
              <a:rPr lang="en-GB" altLang="en-US" dirty="0" err="1"/>
              <a:t>i'w</a:t>
            </a:r>
            <a:r>
              <a:rPr lang="en-GB" altLang="en-US" dirty="0"/>
              <a:t> </a:t>
            </a:r>
            <a:r>
              <a:rPr lang="en-GB" altLang="en-US" dirty="0" err="1"/>
              <a:t>dewisiadau</a:t>
            </a:r>
            <a:r>
              <a:rPr lang="en-GB" altLang="en-US" dirty="0"/>
              <a:t>.</a:t>
            </a:r>
            <a:endParaRPr lang="en-GB" altLang="en-US" sz="2400" dirty="0"/>
          </a:p>
        </p:txBody>
      </p:sp>
      <p:sp>
        <p:nvSpPr>
          <p:cNvPr id="2" name="Content Placeholder 1">
            <a:extLst>
              <a:ext uri="{FF2B5EF4-FFF2-40B4-BE49-F238E27FC236}">
                <a16:creationId xmlns:a16="http://schemas.microsoft.com/office/drawing/2014/main" id="{655E3D57-901D-46FD-515B-E59B0F85342D}"/>
              </a:ext>
            </a:extLst>
          </p:cNvPr>
          <p:cNvSpPr>
            <a:spLocks noGrp="1"/>
          </p:cNvSpPr>
          <p:nvPr>
            <p:ph sz="half" idx="2"/>
          </p:nvPr>
        </p:nvSpPr>
        <p:spPr/>
        <p:txBody>
          <a:bodyPr>
            <a:normAutofit fontScale="92500" lnSpcReduction="10000"/>
          </a:bodyPr>
          <a:lstStyle/>
          <a:p>
            <a:r>
              <a:rPr lang="en-GB" altLang="en-US" dirty="0">
                <a:solidFill>
                  <a:schemeClr val="accent5">
                    <a:lumMod val="75000"/>
                  </a:schemeClr>
                </a:solidFill>
              </a:rPr>
              <a:t>The distinctive characteristics of youth work include, the </a:t>
            </a:r>
            <a:r>
              <a:rPr lang="en-GB" altLang="en-US" i="1" u="sng" dirty="0">
                <a:solidFill>
                  <a:schemeClr val="accent5">
                    <a:lumMod val="75000"/>
                  </a:schemeClr>
                </a:solidFill>
              </a:rPr>
              <a:t>voluntary engagement</a:t>
            </a:r>
            <a:r>
              <a:rPr lang="en-GB" altLang="en-US" dirty="0">
                <a:solidFill>
                  <a:schemeClr val="accent5">
                    <a:lumMod val="75000"/>
                  </a:schemeClr>
                </a:solidFill>
              </a:rPr>
              <a:t> of young people; </a:t>
            </a:r>
            <a:r>
              <a:rPr lang="en-GB" altLang="en-US" i="1" u="sng" dirty="0">
                <a:solidFill>
                  <a:schemeClr val="accent5">
                    <a:lumMod val="75000"/>
                  </a:schemeClr>
                </a:solidFill>
              </a:rPr>
              <a:t>young people’s active involvement</a:t>
            </a:r>
            <a:r>
              <a:rPr lang="en-GB" altLang="en-US" dirty="0">
                <a:solidFill>
                  <a:schemeClr val="accent5">
                    <a:lumMod val="75000"/>
                  </a:schemeClr>
                </a:solidFill>
              </a:rPr>
              <a:t> in different features of local youth work provision; the use of </a:t>
            </a:r>
            <a:r>
              <a:rPr lang="en-GB" altLang="en-US" i="1" u="sng" dirty="0">
                <a:solidFill>
                  <a:schemeClr val="accent5">
                    <a:lumMod val="75000"/>
                  </a:schemeClr>
                </a:solidFill>
              </a:rPr>
              <a:t>informal and non-formal education</a:t>
            </a:r>
            <a:r>
              <a:rPr lang="en-GB" altLang="en-US" dirty="0">
                <a:solidFill>
                  <a:schemeClr val="accent5">
                    <a:lumMod val="75000"/>
                  </a:schemeClr>
                </a:solidFill>
              </a:rPr>
              <a:t> as the primary methods of youth work; and a flexible approach to provision which is responsive to their preferences.</a:t>
            </a:r>
            <a:endParaRPr lang="en-GB" altLang="en-US" i="1" dirty="0">
              <a:solidFill>
                <a:schemeClr val="accent5">
                  <a:lumMod val="75000"/>
                </a:schemeClr>
              </a:solidFill>
            </a:endParaRPr>
          </a:p>
          <a:p>
            <a:pPr marL="0" indent="0">
              <a:buNone/>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FEEECB06-51C4-BE13-EF41-7151DB6E83DF}"/>
              </a:ext>
            </a:extLst>
          </p:cNvPr>
          <p:cNvSpPr>
            <a:spLocks noGrp="1" noChangeArrowheads="1"/>
          </p:cNvSpPr>
          <p:nvPr>
            <p:ph type="title"/>
          </p:nvPr>
        </p:nvSpPr>
        <p:spPr>
          <a:xfrm>
            <a:off x="838200" y="365126"/>
            <a:ext cx="10515600" cy="1325563"/>
          </a:xfrm>
        </p:spPr>
        <p:txBody>
          <a:bodyPr anchor="ctr">
            <a:normAutofit/>
          </a:bodyPr>
          <a:lstStyle/>
          <a:p>
            <a:r>
              <a:rPr lang="en-GB" altLang="en-US" b="1" dirty="0" err="1"/>
              <a:t>Egwyl</a:t>
            </a:r>
            <a:r>
              <a:rPr lang="en-GB" altLang="en-US" b="1" dirty="0"/>
              <a:t>!</a:t>
            </a:r>
            <a:br>
              <a:rPr lang="en-GB" altLang="en-US" b="1" dirty="0"/>
            </a:br>
            <a:r>
              <a:rPr lang="en-GB" altLang="en-US" b="1" dirty="0">
                <a:solidFill>
                  <a:schemeClr val="accent5">
                    <a:lumMod val="75000"/>
                  </a:schemeClr>
                </a:solidFill>
              </a:rPr>
              <a:t>Break!</a:t>
            </a:r>
          </a:p>
        </p:txBody>
      </p:sp>
      <p:pic>
        <p:nvPicPr>
          <p:cNvPr id="11" name="Content Placeholder 10" descr="Black coffee in a white cup on a wooden table">
            <a:extLst>
              <a:ext uri="{FF2B5EF4-FFF2-40B4-BE49-F238E27FC236}">
                <a16:creationId xmlns:a16="http://schemas.microsoft.com/office/drawing/2014/main" id="{AA5FF814-7B67-3296-AADF-ACCCD138F15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t="45796" b="2334"/>
          <a:stretch/>
        </p:blipFill>
        <p:spPr>
          <a:xfrm>
            <a:off x="838200" y="1825626"/>
            <a:ext cx="10515600" cy="3640897"/>
          </a:xfr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08362052-C22D-8E1D-A3EF-677291707810}"/>
              </a:ext>
            </a:extLst>
          </p:cNvPr>
          <p:cNvSpPr>
            <a:spLocks noGrp="1" noChangeArrowheads="1"/>
          </p:cNvSpPr>
          <p:nvPr>
            <p:ph type="title"/>
          </p:nvPr>
        </p:nvSpPr>
        <p:spPr/>
        <p:txBody>
          <a:bodyPr>
            <a:normAutofit fontScale="90000"/>
          </a:bodyPr>
          <a:lstStyle/>
          <a:p>
            <a:pPr eaLnBrk="1" hangingPunct="1"/>
            <a:br>
              <a:rPr lang="en-GB" altLang="en-US" sz="4000" b="1"/>
            </a:br>
            <a:br>
              <a:rPr lang="cy-GB" altLang="en-US" sz="3300" b="1"/>
            </a:br>
            <a:endParaRPr lang="cy-GB" altLang="en-US" sz="3300" b="1"/>
          </a:p>
        </p:txBody>
      </p:sp>
      <p:sp>
        <p:nvSpPr>
          <p:cNvPr id="52227" name="Rectangle 5">
            <a:extLst>
              <a:ext uri="{FF2B5EF4-FFF2-40B4-BE49-F238E27FC236}">
                <a16:creationId xmlns:a16="http://schemas.microsoft.com/office/drawing/2014/main" id="{0F66FEF5-8560-0019-144B-A2540AE8E911}"/>
              </a:ext>
            </a:extLst>
          </p:cNvPr>
          <p:cNvSpPr>
            <a:spLocks noGrp="1" noChangeArrowheads="1"/>
          </p:cNvSpPr>
          <p:nvPr>
            <p:ph sz="half" idx="1"/>
          </p:nvPr>
        </p:nvSpPr>
        <p:spPr/>
        <p:txBody>
          <a:bodyPr/>
          <a:lstStyle/>
          <a:p>
            <a:pPr eaLnBrk="1" hangingPunct="1"/>
            <a:r>
              <a:rPr lang="en-GB" altLang="en-US" sz="2500" b="1" dirty="0"/>
              <a:t>Addysg </a:t>
            </a:r>
            <a:r>
              <a:rPr lang="en-GB" altLang="en-US" sz="2500" b="1" dirty="0" err="1"/>
              <a:t>Ffurfiol</a:t>
            </a:r>
            <a:r>
              <a:rPr lang="en-GB" altLang="en-US" sz="2500" b="1" dirty="0"/>
              <a:t>, </a:t>
            </a:r>
            <a:r>
              <a:rPr lang="en-GB" altLang="en-US" sz="2500" b="1" dirty="0" err="1"/>
              <a:t>Heb</a:t>
            </a:r>
            <a:r>
              <a:rPr lang="en-GB" altLang="en-US" sz="2500" b="1" dirty="0"/>
              <a:t> </a:t>
            </a:r>
            <a:r>
              <a:rPr lang="en-GB" altLang="en-US" sz="2500" b="1" dirty="0" err="1"/>
              <a:t>fod</a:t>
            </a:r>
            <a:r>
              <a:rPr lang="en-GB" altLang="en-US" sz="2500" b="1" dirty="0"/>
              <a:t> </a:t>
            </a:r>
            <a:r>
              <a:rPr lang="en-GB" altLang="en-US" sz="2500" b="1" dirty="0" err="1"/>
              <a:t>yn</a:t>
            </a:r>
            <a:r>
              <a:rPr lang="en-GB" altLang="en-US" sz="2500" b="1" dirty="0"/>
              <a:t> </a:t>
            </a:r>
            <a:r>
              <a:rPr lang="en-GB" altLang="en-US" sz="2500" b="1" dirty="0" err="1"/>
              <a:t>Ffurfiol</a:t>
            </a:r>
            <a:r>
              <a:rPr lang="en-GB" altLang="en-US" sz="2500" b="1" dirty="0"/>
              <a:t> ac </a:t>
            </a:r>
            <a:r>
              <a:rPr lang="en-GB" altLang="en-US" sz="2500" b="1" dirty="0" err="1"/>
              <a:t>Anffurfiol</a:t>
            </a:r>
            <a:endParaRPr lang="en-GB" altLang="en-US" sz="2500" b="1" dirty="0"/>
          </a:p>
        </p:txBody>
      </p:sp>
      <p:sp>
        <p:nvSpPr>
          <p:cNvPr id="2" name="Content Placeholder 1">
            <a:extLst>
              <a:ext uri="{FF2B5EF4-FFF2-40B4-BE49-F238E27FC236}">
                <a16:creationId xmlns:a16="http://schemas.microsoft.com/office/drawing/2014/main" id="{D3065A68-8339-8A15-9474-50A8AB682A80}"/>
              </a:ext>
            </a:extLst>
          </p:cNvPr>
          <p:cNvSpPr>
            <a:spLocks noGrp="1"/>
          </p:cNvSpPr>
          <p:nvPr>
            <p:ph sz="half" idx="2"/>
          </p:nvPr>
        </p:nvSpPr>
        <p:spPr/>
        <p:txBody>
          <a:bodyPr/>
          <a:lstStyle/>
          <a:p>
            <a:r>
              <a:rPr lang="en-GB" altLang="en-US" sz="2800" b="1" dirty="0">
                <a:solidFill>
                  <a:schemeClr val="accent5">
                    <a:lumMod val="75000"/>
                  </a:schemeClr>
                </a:solidFill>
              </a:rPr>
              <a:t>Formal, Non-Formal and Informal Education</a:t>
            </a:r>
          </a:p>
          <a:p>
            <a:pPr marL="0" indent="0">
              <a:buNone/>
            </a:pP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4">
            <a:extLst>
              <a:ext uri="{FF2B5EF4-FFF2-40B4-BE49-F238E27FC236}">
                <a16:creationId xmlns:a16="http://schemas.microsoft.com/office/drawing/2014/main" id="{4EC504FA-E546-3FAF-2D3D-E91DC778BF13}"/>
              </a:ext>
            </a:extLst>
          </p:cNvPr>
          <p:cNvSpPr>
            <a:spLocks noGrp="1" noChangeArrowheads="1"/>
          </p:cNvSpPr>
          <p:nvPr>
            <p:ph type="title"/>
          </p:nvPr>
        </p:nvSpPr>
        <p:spPr/>
        <p:txBody>
          <a:bodyPr>
            <a:normAutofit fontScale="90000"/>
          </a:bodyPr>
          <a:lstStyle/>
          <a:p>
            <a:br>
              <a:rPr lang="cy-GB" altLang="en-US" sz="3200" b="1" dirty="0"/>
            </a:br>
            <a:r>
              <a:rPr lang="en-GB" altLang="en-US" sz="3200" b="1" dirty="0"/>
              <a:t>Addysg </a:t>
            </a:r>
            <a:r>
              <a:rPr lang="en-GB" altLang="en-US" sz="3200" b="1" dirty="0" err="1"/>
              <a:t>Anffurfiol</a:t>
            </a:r>
            <a:r>
              <a:rPr lang="en-GB" altLang="en-US" sz="3200" b="1" dirty="0"/>
              <a:t> a </a:t>
            </a:r>
            <a:r>
              <a:rPr lang="en-GB" altLang="en-US" sz="3200" b="1" dirty="0" err="1"/>
              <a:t>Heb</a:t>
            </a:r>
            <a:r>
              <a:rPr lang="en-GB" altLang="en-US" sz="3200" b="1" dirty="0"/>
              <a:t> </a:t>
            </a:r>
            <a:r>
              <a:rPr lang="en-GB" altLang="en-US" sz="3200" b="1" dirty="0" err="1"/>
              <a:t>fod</a:t>
            </a:r>
            <a:r>
              <a:rPr lang="en-GB" altLang="en-US" sz="3200" b="1" dirty="0"/>
              <a:t> </a:t>
            </a:r>
            <a:r>
              <a:rPr lang="en-GB" altLang="en-US" sz="3200" b="1" dirty="0" err="1"/>
              <a:t>yn</a:t>
            </a:r>
            <a:r>
              <a:rPr lang="en-GB" altLang="en-US" sz="3200" b="1" dirty="0"/>
              <a:t> </a:t>
            </a:r>
            <a:r>
              <a:rPr lang="en-GB" altLang="en-US" sz="3200" b="1" dirty="0" err="1"/>
              <a:t>Ffurfiol</a:t>
            </a:r>
            <a:br>
              <a:rPr lang="en-GB" altLang="en-US" sz="3200" b="1" dirty="0">
                <a:solidFill>
                  <a:schemeClr val="accent6">
                    <a:lumMod val="75000"/>
                  </a:schemeClr>
                </a:solidFill>
              </a:rPr>
            </a:br>
            <a:r>
              <a:rPr lang="en-GB" altLang="en-US" sz="3200" b="1" dirty="0">
                <a:solidFill>
                  <a:schemeClr val="accent5">
                    <a:lumMod val="75000"/>
                  </a:schemeClr>
                </a:solidFill>
              </a:rPr>
              <a:t>Informal and Non-formal Education</a:t>
            </a:r>
          </a:p>
        </p:txBody>
      </p:sp>
      <p:sp>
        <p:nvSpPr>
          <p:cNvPr id="54275" name="Rectangle 6">
            <a:extLst>
              <a:ext uri="{FF2B5EF4-FFF2-40B4-BE49-F238E27FC236}">
                <a16:creationId xmlns:a16="http://schemas.microsoft.com/office/drawing/2014/main" id="{63332A6E-BCCE-F3A9-A0DF-58C8D2B33B24}"/>
              </a:ext>
            </a:extLst>
          </p:cNvPr>
          <p:cNvSpPr>
            <a:spLocks noGrp="1" noChangeArrowheads="1"/>
          </p:cNvSpPr>
          <p:nvPr>
            <p:ph sz="half" idx="1"/>
          </p:nvPr>
        </p:nvSpPr>
        <p:spPr/>
        <p:txBody>
          <a:bodyPr/>
          <a:lstStyle/>
          <a:p>
            <a:pPr eaLnBrk="1" hangingPunct="1">
              <a:lnSpc>
                <a:spcPct val="90000"/>
              </a:lnSpc>
            </a:pPr>
            <a:r>
              <a:rPr lang="en-GB" altLang="en-US" dirty="0" err="1"/>
              <a:t>Mewn</a:t>
            </a:r>
            <a:r>
              <a:rPr lang="en-GB" altLang="en-US" dirty="0"/>
              <a:t> </a:t>
            </a:r>
            <a:r>
              <a:rPr lang="en-GB" altLang="en-US" dirty="0" err="1"/>
              <a:t>grwpiau</a:t>
            </a:r>
            <a:r>
              <a:rPr lang="en-GB" altLang="en-US" dirty="0"/>
              <a:t> </a:t>
            </a:r>
            <a:r>
              <a:rPr lang="en-GB" altLang="en-US" dirty="0" err="1"/>
              <a:t>bach</a:t>
            </a:r>
            <a:r>
              <a:rPr lang="en-GB" altLang="en-US" dirty="0"/>
              <a:t>, </a:t>
            </a:r>
            <a:r>
              <a:rPr lang="en-GB" altLang="en-US" dirty="0" err="1"/>
              <a:t>ymchwiliwch</a:t>
            </a:r>
            <a:r>
              <a:rPr lang="en-GB" altLang="en-US" dirty="0"/>
              <a:t> a </a:t>
            </a:r>
            <a:r>
              <a:rPr lang="en-GB" altLang="en-US" dirty="0" err="1"/>
              <a:t>thrafodwch</a:t>
            </a:r>
            <a:r>
              <a:rPr lang="en-GB" altLang="en-US" dirty="0"/>
              <a:t> y </a:t>
            </a:r>
            <a:r>
              <a:rPr lang="en-GB" altLang="en-US" dirty="0" err="1"/>
              <a:t>canlynol</a:t>
            </a:r>
            <a:r>
              <a:rPr lang="en-GB" altLang="en-US" dirty="0"/>
              <a:t>:</a:t>
            </a:r>
          </a:p>
          <a:p>
            <a:pPr eaLnBrk="1" hangingPunct="1">
              <a:lnSpc>
                <a:spcPct val="90000"/>
              </a:lnSpc>
            </a:pPr>
            <a:endParaRPr lang="en-GB" altLang="en-US" dirty="0"/>
          </a:p>
          <a:p>
            <a:pPr eaLnBrk="1" hangingPunct="1">
              <a:lnSpc>
                <a:spcPct val="90000"/>
              </a:lnSpc>
            </a:pPr>
            <a:r>
              <a:rPr lang="en-GB" altLang="en-US" dirty="0"/>
              <a:t>Beth </a:t>
            </a:r>
            <a:r>
              <a:rPr lang="en-GB" altLang="en-US" dirty="0" err="1"/>
              <a:t>yw</a:t>
            </a:r>
            <a:r>
              <a:rPr lang="en-GB" altLang="en-US" dirty="0"/>
              <a:t> </a:t>
            </a:r>
            <a:r>
              <a:rPr lang="en-GB" altLang="en-US" dirty="0" err="1"/>
              <a:t>eich</a:t>
            </a:r>
            <a:r>
              <a:rPr lang="en-GB" altLang="en-US" dirty="0"/>
              <a:t> </a:t>
            </a:r>
            <a:r>
              <a:rPr lang="en-GB" altLang="en-US" dirty="0" err="1"/>
              <a:t>dealltwriaeth</a:t>
            </a:r>
            <a:r>
              <a:rPr lang="en-GB" altLang="en-US" dirty="0"/>
              <a:t> </a:t>
            </a:r>
            <a:r>
              <a:rPr lang="en-GB" altLang="en-US" dirty="0" err="1"/>
              <a:t>o'r</a:t>
            </a:r>
            <a:r>
              <a:rPr lang="en-GB" altLang="en-US" dirty="0"/>
              <a:t> </a:t>
            </a:r>
            <a:r>
              <a:rPr lang="en-GB" altLang="en-US" dirty="0" err="1"/>
              <a:t>termau</a:t>
            </a:r>
            <a:r>
              <a:rPr lang="en-GB" altLang="en-US" dirty="0"/>
              <a:t> </a:t>
            </a:r>
            <a:r>
              <a:rPr lang="en-GB" altLang="en-US" dirty="0" err="1"/>
              <a:t>hyn</a:t>
            </a:r>
            <a:r>
              <a:rPr lang="en-GB" altLang="en-US" dirty="0"/>
              <a:t>:</a:t>
            </a:r>
          </a:p>
          <a:p>
            <a:pPr lvl="1"/>
            <a:r>
              <a:rPr lang="en-GB" altLang="en-US" dirty="0"/>
              <a:t>Addysg/</a:t>
            </a:r>
            <a:r>
              <a:rPr lang="en-GB" altLang="en-US" dirty="0" err="1"/>
              <a:t>dysgu</a:t>
            </a:r>
            <a:r>
              <a:rPr lang="en-GB" altLang="en-US" dirty="0"/>
              <a:t> </a:t>
            </a:r>
            <a:r>
              <a:rPr lang="en-GB" altLang="en-US" dirty="0" err="1"/>
              <a:t>anffurfiol</a:t>
            </a:r>
            <a:endParaRPr lang="en-GB" altLang="en-US" dirty="0"/>
          </a:p>
          <a:p>
            <a:pPr lvl="1"/>
            <a:r>
              <a:rPr lang="en-GB" altLang="en-US" dirty="0"/>
              <a:t>Addysg/</a:t>
            </a:r>
            <a:r>
              <a:rPr lang="en-GB" altLang="en-US" dirty="0" err="1"/>
              <a:t>dysgu</a:t>
            </a:r>
            <a:r>
              <a:rPr lang="en-GB" altLang="en-US" dirty="0"/>
              <a:t> </a:t>
            </a:r>
            <a:r>
              <a:rPr lang="en-GB" altLang="en-US" dirty="0" err="1"/>
              <a:t>heb</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ffurfiol</a:t>
            </a:r>
            <a:endParaRPr lang="en-GB" altLang="en-US" dirty="0"/>
          </a:p>
        </p:txBody>
      </p:sp>
      <p:sp>
        <p:nvSpPr>
          <p:cNvPr id="2" name="Content Placeholder 1">
            <a:extLst>
              <a:ext uri="{FF2B5EF4-FFF2-40B4-BE49-F238E27FC236}">
                <a16:creationId xmlns:a16="http://schemas.microsoft.com/office/drawing/2014/main" id="{D79B67C6-489F-B707-CF88-57DF3A3A46F4}"/>
              </a:ext>
            </a:extLst>
          </p:cNvPr>
          <p:cNvSpPr>
            <a:spLocks noGrp="1"/>
          </p:cNvSpPr>
          <p:nvPr>
            <p:ph sz="half" idx="2"/>
          </p:nvPr>
        </p:nvSpPr>
        <p:spPr/>
        <p:txBody>
          <a:bodyPr/>
          <a:lstStyle/>
          <a:p>
            <a:r>
              <a:rPr lang="en-GB" altLang="en-US" dirty="0">
                <a:solidFill>
                  <a:schemeClr val="accent5">
                    <a:lumMod val="75000"/>
                  </a:schemeClr>
                </a:solidFill>
              </a:rPr>
              <a:t>In small groups, research and discuss the following:</a:t>
            </a:r>
          </a:p>
          <a:p>
            <a:endParaRPr lang="en-GB" altLang="en-US" dirty="0">
              <a:solidFill>
                <a:schemeClr val="accent5">
                  <a:lumMod val="75000"/>
                </a:schemeClr>
              </a:solidFill>
            </a:endParaRPr>
          </a:p>
          <a:p>
            <a:r>
              <a:rPr lang="en-GB" altLang="en-US" dirty="0">
                <a:solidFill>
                  <a:schemeClr val="accent5">
                    <a:lumMod val="75000"/>
                  </a:schemeClr>
                </a:solidFill>
              </a:rPr>
              <a:t>What is your understanding of these terms:</a:t>
            </a:r>
          </a:p>
          <a:p>
            <a:pPr lvl="1"/>
            <a:r>
              <a:rPr lang="en-GB" altLang="en-US" dirty="0">
                <a:solidFill>
                  <a:schemeClr val="accent5">
                    <a:lumMod val="75000"/>
                  </a:schemeClr>
                </a:solidFill>
              </a:rPr>
              <a:t>Informal education/learning</a:t>
            </a:r>
          </a:p>
          <a:p>
            <a:pPr lvl="1"/>
            <a:r>
              <a:rPr lang="en-GB" altLang="en-US" dirty="0">
                <a:solidFill>
                  <a:schemeClr val="accent5">
                    <a:lumMod val="75000"/>
                  </a:schemeClr>
                </a:solidFill>
              </a:rPr>
              <a:t>Non-formal education/learning</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CB0D3822-E0BC-17F2-0476-0FBD0271DA15}"/>
              </a:ext>
            </a:extLst>
          </p:cNvPr>
          <p:cNvSpPr>
            <a:spLocks noGrp="1" noChangeArrowheads="1"/>
          </p:cNvSpPr>
          <p:nvPr>
            <p:ph type="title"/>
          </p:nvPr>
        </p:nvSpPr>
        <p:spPr/>
        <p:txBody>
          <a:bodyPr>
            <a:normAutofit/>
          </a:bodyPr>
          <a:lstStyle/>
          <a:p>
            <a:pPr eaLnBrk="1" hangingPunct="1"/>
            <a:br>
              <a:rPr lang="en-GB" altLang="en-US" sz="3200" b="1" dirty="0"/>
            </a:br>
            <a:r>
              <a:rPr lang="en-GB" altLang="en-US" sz="3200" b="1" dirty="0" err="1"/>
              <a:t>Dysgu</a:t>
            </a:r>
            <a:r>
              <a:rPr lang="en-GB" altLang="en-US" sz="3200" b="1" dirty="0"/>
              <a:t> – </a:t>
            </a:r>
            <a:r>
              <a:rPr lang="en-GB" altLang="en-US" sz="3200" b="1" dirty="0" err="1"/>
              <a:t>beth</a:t>
            </a:r>
            <a:r>
              <a:rPr lang="en-GB" altLang="en-US" sz="3200" b="1" dirty="0"/>
              <a:t> </a:t>
            </a:r>
            <a:r>
              <a:rPr lang="en-GB" altLang="en-US" sz="3200" b="1" dirty="0" err="1"/>
              <a:t>yw</a:t>
            </a:r>
            <a:r>
              <a:rPr lang="en-GB" altLang="en-US" sz="3200" b="1" dirty="0"/>
              <a:t> </a:t>
            </a:r>
            <a:r>
              <a:rPr lang="en-GB" altLang="en-US" sz="3200" b="1" dirty="0" err="1"/>
              <a:t>hyn</a:t>
            </a:r>
            <a:r>
              <a:rPr lang="en-GB" altLang="en-US" sz="3200" b="1" dirty="0"/>
              <a:t>?			</a:t>
            </a:r>
            <a:r>
              <a:rPr lang="en-GB" altLang="en-US" sz="3200" b="1" dirty="0">
                <a:solidFill>
                  <a:schemeClr val="accent5">
                    <a:lumMod val="75000"/>
                  </a:schemeClr>
                </a:solidFill>
              </a:rPr>
              <a:t>Learning – what is this?</a:t>
            </a:r>
          </a:p>
        </p:txBody>
      </p:sp>
      <p:sp>
        <p:nvSpPr>
          <p:cNvPr id="56323" name="Rectangle 5">
            <a:extLst>
              <a:ext uri="{FF2B5EF4-FFF2-40B4-BE49-F238E27FC236}">
                <a16:creationId xmlns:a16="http://schemas.microsoft.com/office/drawing/2014/main" id="{B66C6F76-0F04-3A36-D01F-D66F5E485B02}"/>
              </a:ext>
            </a:extLst>
          </p:cNvPr>
          <p:cNvSpPr>
            <a:spLocks noGrp="1" noChangeArrowheads="1"/>
          </p:cNvSpPr>
          <p:nvPr>
            <p:ph sz="half" idx="1"/>
          </p:nvPr>
        </p:nvSpPr>
        <p:spPr/>
        <p:txBody>
          <a:bodyPr/>
          <a:lstStyle/>
          <a:p>
            <a:pPr eaLnBrk="1" hangingPunct="1">
              <a:lnSpc>
                <a:spcPct val="80000"/>
              </a:lnSpc>
            </a:pPr>
            <a:r>
              <a:rPr lang="en-GB" altLang="en-US" sz="2000" dirty="0" err="1"/>
              <a:t>Canlyniad</a:t>
            </a:r>
            <a:r>
              <a:rPr lang="en-GB" altLang="en-US" sz="2000" dirty="0"/>
              <a:t> </a:t>
            </a:r>
            <a:r>
              <a:rPr lang="en-GB" altLang="en-US" sz="2000" dirty="0" err="1"/>
              <a:t>gwerthfawr</a:t>
            </a:r>
            <a:r>
              <a:rPr lang="en-GB" altLang="en-US" sz="2000" dirty="0"/>
              <a:t> o </a:t>
            </a:r>
            <a:r>
              <a:rPr lang="en-GB" altLang="en-US" sz="2000" dirty="0" err="1"/>
              <a:t>weithio</a:t>
            </a:r>
            <a:r>
              <a:rPr lang="en-GB" altLang="en-US" sz="2000" dirty="0"/>
              <a:t> </a:t>
            </a:r>
            <a:r>
              <a:rPr lang="en-GB" altLang="en-US" sz="2000" dirty="0" err="1"/>
              <a:t>gyda</a:t>
            </a:r>
            <a:r>
              <a:rPr lang="en-GB" altLang="en-US" sz="2000" dirty="0"/>
              <a:t> </a:t>
            </a:r>
            <a:r>
              <a:rPr lang="en-GB" altLang="en-US" sz="2000" dirty="0" err="1"/>
              <a:t>phobl</a:t>
            </a:r>
            <a:r>
              <a:rPr lang="en-GB" altLang="en-US" sz="2000" dirty="0"/>
              <a:t> </a:t>
            </a:r>
            <a:r>
              <a:rPr lang="en-GB" altLang="en-US" sz="2000" dirty="0" err="1"/>
              <a:t>ifanc</a:t>
            </a:r>
            <a:endParaRPr lang="en-GB" altLang="en-US" sz="2000" dirty="0"/>
          </a:p>
          <a:p>
            <a:pPr eaLnBrk="1" hangingPunct="1">
              <a:lnSpc>
                <a:spcPct val="80000"/>
              </a:lnSpc>
            </a:pPr>
            <a:r>
              <a:rPr lang="en-GB" altLang="en-US" sz="2000" dirty="0"/>
              <a:t>Yn </a:t>
            </a:r>
            <a:r>
              <a:rPr lang="en-GB" altLang="en-US" sz="2000" dirty="0" err="1"/>
              <a:t>ganolog</a:t>
            </a:r>
            <a:r>
              <a:rPr lang="en-GB" altLang="en-US" sz="2000" dirty="0"/>
              <a:t> </a:t>
            </a:r>
            <a:r>
              <a:rPr lang="en-GB" altLang="en-US" sz="2000" dirty="0" err="1"/>
              <a:t>i’n</a:t>
            </a:r>
            <a:r>
              <a:rPr lang="en-GB" altLang="en-US" sz="2000" dirty="0"/>
              <a:t> </a:t>
            </a:r>
            <a:r>
              <a:rPr lang="en-GB" altLang="en-US" sz="2000" dirty="0" err="1"/>
              <a:t>gwaith</a:t>
            </a:r>
            <a:r>
              <a:rPr lang="en-GB" altLang="en-US" sz="2000" dirty="0"/>
              <a:t> </a:t>
            </a:r>
            <a:r>
              <a:rPr lang="en-GB" altLang="en-US" sz="2000" dirty="0" err="1"/>
              <a:t>fel</a:t>
            </a:r>
            <a:r>
              <a:rPr lang="en-GB" altLang="en-US" sz="2000" dirty="0"/>
              <a:t> </a:t>
            </a:r>
            <a:r>
              <a:rPr lang="en-GB" altLang="en-US" sz="2000" dirty="0" err="1"/>
              <a:t>gweithwyr</a:t>
            </a:r>
            <a:r>
              <a:rPr lang="en-GB" altLang="en-US" sz="2000" dirty="0"/>
              <a:t> </a:t>
            </a:r>
            <a:r>
              <a:rPr lang="en-GB" altLang="en-US" sz="2000" dirty="0" err="1"/>
              <a:t>ieuenctid</a:t>
            </a:r>
            <a:endParaRPr lang="en-GB" altLang="en-US" sz="2000" dirty="0"/>
          </a:p>
        </p:txBody>
      </p:sp>
      <p:sp>
        <p:nvSpPr>
          <p:cNvPr id="2" name="Content Placeholder 1">
            <a:extLst>
              <a:ext uri="{FF2B5EF4-FFF2-40B4-BE49-F238E27FC236}">
                <a16:creationId xmlns:a16="http://schemas.microsoft.com/office/drawing/2014/main" id="{B8EB7230-0681-077F-D58F-819E3F35FB2C}"/>
              </a:ext>
            </a:extLst>
          </p:cNvPr>
          <p:cNvSpPr>
            <a:spLocks noGrp="1"/>
          </p:cNvSpPr>
          <p:nvPr>
            <p:ph sz="half" idx="2"/>
          </p:nvPr>
        </p:nvSpPr>
        <p:spPr/>
        <p:txBody>
          <a:bodyPr/>
          <a:lstStyle/>
          <a:p>
            <a:pPr eaLnBrk="1" hangingPunct="1">
              <a:lnSpc>
                <a:spcPct val="80000"/>
              </a:lnSpc>
            </a:pPr>
            <a:r>
              <a:rPr lang="en-GB" altLang="en-US" sz="2000" dirty="0">
                <a:solidFill>
                  <a:schemeClr val="accent5">
                    <a:lumMod val="75000"/>
                  </a:schemeClr>
                </a:solidFill>
              </a:rPr>
              <a:t>A valued outcome of working with young people</a:t>
            </a:r>
          </a:p>
          <a:p>
            <a:pPr eaLnBrk="1" hangingPunct="1">
              <a:lnSpc>
                <a:spcPct val="80000"/>
              </a:lnSpc>
            </a:pPr>
            <a:r>
              <a:rPr lang="en-GB" altLang="en-US" sz="2000" dirty="0">
                <a:solidFill>
                  <a:schemeClr val="accent5">
                    <a:lumMod val="75000"/>
                  </a:schemeClr>
                </a:solidFill>
              </a:rPr>
              <a:t>Central to our work as youth workers</a:t>
            </a:r>
          </a:p>
          <a:p>
            <a:endParaRPr lang="en-GB" dirty="0"/>
          </a:p>
        </p:txBody>
      </p:sp>
      <p:sp>
        <p:nvSpPr>
          <p:cNvPr id="56324" name="Text Box 6">
            <a:extLst>
              <a:ext uri="{FF2B5EF4-FFF2-40B4-BE49-F238E27FC236}">
                <a16:creationId xmlns:a16="http://schemas.microsoft.com/office/drawing/2014/main" id="{62089A7E-AA90-DBC3-ADF5-2473AECA3F96}"/>
              </a:ext>
            </a:extLst>
          </p:cNvPr>
          <p:cNvSpPr txBox="1">
            <a:spLocks noChangeArrowheads="1"/>
          </p:cNvSpPr>
          <p:nvPr/>
        </p:nvSpPr>
        <p:spPr bwMode="auto">
          <a:xfrm>
            <a:off x="2640014" y="3500438"/>
            <a:ext cx="7272337"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GB" altLang="en-US" sz="1800" dirty="0"/>
              <a:t>“Most of our everyday understandings suggest that learning is an individual enterprise involving the mental processing of new experience and the accumulation of knowledge in the mind of the learner”</a:t>
            </a:r>
          </a:p>
          <a:p>
            <a:pPr eaLnBrk="1" hangingPunct="1">
              <a:spcBef>
                <a:spcPct val="0"/>
              </a:spcBef>
              <a:buClrTx/>
              <a:buSzTx/>
              <a:buFontTx/>
              <a:buNone/>
            </a:pPr>
            <a:endParaRPr lang="en-GB" altLang="en-US" sz="1800" dirty="0"/>
          </a:p>
          <a:p>
            <a:pPr algn="r" eaLnBrk="1" hangingPunct="1">
              <a:spcBef>
                <a:spcPct val="0"/>
              </a:spcBef>
              <a:buClrTx/>
              <a:buSzTx/>
              <a:buFontTx/>
              <a:buNone/>
            </a:pPr>
            <a:r>
              <a:rPr lang="en-GB" altLang="en-US" sz="1800" dirty="0"/>
              <a:t>				 (Harrison and Wise 2007, p. 5)</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BF26284C-9B1E-1FB4-0183-E342DE98C7D3}"/>
              </a:ext>
            </a:extLst>
          </p:cNvPr>
          <p:cNvSpPr>
            <a:spLocks noGrp="1" noChangeArrowheads="1"/>
          </p:cNvSpPr>
          <p:nvPr>
            <p:ph type="title"/>
          </p:nvPr>
        </p:nvSpPr>
        <p:spPr/>
        <p:txBody>
          <a:bodyPr/>
          <a:lstStyle/>
          <a:p>
            <a:pPr eaLnBrk="1" hangingPunct="1"/>
            <a:r>
              <a:rPr lang="en-GB" altLang="en-US" sz="3600" b="1" dirty="0" err="1"/>
              <a:t>Dysgu</a:t>
            </a:r>
            <a:r>
              <a:rPr lang="en-GB" altLang="en-US" sz="3600" b="1" dirty="0"/>
              <a:t> – </a:t>
            </a:r>
            <a:r>
              <a:rPr lang="en-GB" altLang="en-US" sz="3600" b="1" dirty="0" err="1"/>
              <a:t>beth</a:t>
            </a:r>
            <a:r>
              <a:rPr lang="en-GB" altLang="en-US" sz="3600" b="1" dirty="0"/>
              <a:t> </a:t>
            </a:r>
            <a:r>
              <a:rPr lang="en-GB" altLang="en-US" sz="3600" b="1" dirty="0" err="1"/>
              <a:t>yw</a:t>
            </a:r>
            <a:r>
              <a:rPr lang="en-GB" altLang="en-US" sz="3600" b="1" dirty="0"/>
              <a:t> </a:t>
            </a:r>
            <a:r>
              <a:rPr lang="en-GB" altLang="en-US" sz="3600" b="1" dirty="0" err="1"/>
              <a:t>hyn</a:t>
            </a:r>
            <a:r>
              <a:rPr lang="en-GB" altLang="en-US" sz="3600" b="1" dirty="0"/>
              <a:t>?		</a:t>
            </a:r>
            <a:r>
              <a:rPr lang="en-GB" altLang="en-US" sz="3600" b="1" dirty="0">
                <a:solidFill>
                  <a:schemeClr val="accent5">
                    <a:lumMod val="75000"/>
                  </a:schemeClr>
                </a:solidFill>
              </a:rPr>
              <a:t>Learning – what is this?</a:t>
            </a:r>
          </a:p>
        </p:txBody>
      </p:sp>
      <p:sp>
        <p:nvSpPr>
          <p:cNvPr id="2" name="Content Placeholder 1">
            <a:extLst>
              <a:ext uri="{FF2B5EF4-FFF2-40B4-BE49-F238E27FC236}">
                <a16:creationId xmlns:a16="http://schemas.microsoft.com/office/drawing/2014/main" id="{2CF6AB68-9EF5-8CBC-0E6A-6BE30AACD345}"/>
              </a:ext>
            </a:extLst>
          </p:cNvPr>
          <p:cNvSpPr>
            <a:spLocks noGrp="1"/>
          </p:cNvSpPr>
          <p:nvPr>
            <p:ph sz="half" idx="1"/>
          </p:nvPr>
        </p:nvSpPr>
        <p:spPr>
          <a:xfrm>
            <a:off x="1209822" y="2655619"/>
            <a:ext cx="10143978" cy="4351338"/>
          </a:xfrm>
        </p:spPr>
        <p:txBody>
          <a:bodyPr>
            <a:normAutofit/>
          </a:bodyPr>
          <a:lstStyle/>
          <a:p>
            <a:pPr>
              <a:buNone/>
            </a:pPr>
            <a:r>
              <a:rPr lang="en-GB" altLang="en-US" sz="2400" dirty="0"/>
              <a:t>“The fundamental purpose of youth work is educational; its benefits lie in the personal and social learning that young people gain.  Its distinctive methods, associated with </a:t>
            </a:r>
            <a:r>
              <a:rPr lang="en-GB" altLang="en-US" sz="2400" i="1" dirty="0"/>
              <a:t>informal education</a:t>
            </a:r>
            <a:r>
              <a:rPr lang="en-GB" altLang="en-US" sz="2400" dirty="0"/>
              <a:t>, enable young people to gain skills, knowledge and attitudes which result in personal growth and which have wider social benefits”</a:t>
            </a:r>
          </a:p>
          <a:p>
            <a:pPr algn="r">
              <a:buNone/>
            </a:pPr>
            <a:r>
              <a:rPr lang="en-GB" altLang="en-US" sz="1800" dirty="0"/>
              <a:t>(Payne 2009, p. 226)</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30924432-BB09-7FB5-383A-047AB3B38802}"/>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Ffurfiol</a:t>
            </a:r>
            <a:r>
              <a:rPr lang="en-GB" altLang="en-US" sz="3600" b="1" dirty="0"/>
              <a:t>	       </a:t>
            </a:r>
            <a:r>
              <a:rPr lang="en-GB" altLang="en-US" sz="3600" b="1" dirty="0">
                <a:solidFill>
                  <a:schemeClr val="accent5">
                    <a:lumMod val="75000"/>
                  </a:schemeClr>
                </a:solidFill>
              </a:rPr>
              <a:t>Formal Education/Learning</a:t>
            </a:r>
          </a:p>
        </p:txBody>
      </p:sp>
      <p:sp>
        <p:nvSpPr>
          <p:cNvPr id="60419" name="Rectangle 4">
            <a:extLst>
              <a:ext uri="{FF2B5EF4-FFF2-40B4-BE49-F238E27FC236}">
                <a16:creationId xmlns:a16="http://schemas.microsoft.com/office/drawing/2014/main" id="{BF420F14-43DB-FF05-F0C3-5384187F588D}"/>
              </a:ext>
            </a:extLst>
          </p:cNvPr>
          <p:cNvSpPr>
            <a:spLocks noGrp="1" noChangeArrowheads="1"/>
          </p:cNvSpPr>
          <p:nvPr>
            <p:ph sz="half" idx="1"/>
          </p:nvPr>
        </p:nvSpPr>
        <p:spPr/>
        <p:txBody>
          <a:bodyPr>
            <a:normAutofit/>
          </a:bodyPr>
          <a:lstStyle/>
          <a:p>
            <a:r>
              <a:rPr lang="en-GB" altLang="en-US" sz="2400" dirty="0" err="1"/>
              <a:t>Cyfarwyddyd</a:t>
            </a:r>
            <a:r>
              <a:rPr lang="en-GB" altLang="en-US" sz="2400" dirty="0"/>
              <a:t> </a:t>
            </a:r>
            <a:r>
              <a:rPr lang="en-GB" altLang="en-US" sz="2400" dirty="0" err="1"/>
              <a:t>ffurfiol</a:t>
            </a:r>
            <a:r>
              <a:rPr lang="en-GB" altLang="en-US" sz="2400" dirty="0"/>
              <a:t> a </a:t>
            </a:r>
            <a:r>
              <a:rPr lang="en-GB" altLang="en-US" sz="2400" dirty="0" err="1"/>
              <a:t>allai</a:t>
            </a:r>
            <a:r>
              <a:rPr lang="en-GB" altLang="en-US" sz="2400" dirty="0"/>
              <a:t> </a:t>
            </a:r>
            <a:r>
              <a:rPr lang="en-GB" altLang="en-US" sz="2400" dirty="0" err="1"/>
              <a:t>ddigwydd</a:t>
            </a:r>
            <a:r>
              <a:rPr lang="en-GB" altLang="en-US" sz="2400" dirty="0"/>
              <a:t> </a:t>
            </a:r>
            <a:r>
              <a:rPr lang="en-GB" altLang="en-US" sz="2400" dirty="0" err="1"/>
              <a:t>yn</a:t>
            </a:r>
            <a:r>
              <a:rPr lang="en-GB" altLang="en-US" sz="2400" dirty="0"/>
              <a:t> </a:t>
            </a:r>
            <a:r>
              <a:rPr lang="en-GB" altLang="en-US" sz="2400" dirty="0" err="1"/>
              <a:t>yr</a:t>
            </a:r>
            <a:r>
              <a:rPr lang="en-GB" altLang="en-US" sz="2400" dirty="0"/>
              <a:t> </a:t>
            </a:r>
            <a:r>
              <a:rPr lang="en-GB" altLang="en-US" sz="2400" dirty="0" err="1"/>
              <a:t>ysgol</a:t>
            </a:r>
            <a:r>
              <a:rPr lang="en-GB" altLang="en-US" sz="2400" dirty="0"/>
              <a:t> neu </a:t>
            </a:r>
            <a:r>
              <a:rPr lang="en-GB" altLang="en-US" sz="2400" dirty="0" err="1"/>
              <a:t>ar</a:t>
            </a:r>
            <a:r>
              <a:rPr lang="en-GB" altLang="en-US" sz="2400" dirty="0"/>
              <a:t> </a:t>
            </a:r>
            <a:r>
              <a:rPr lang="en-GB" altLang="en-US" sz="2400" dirty="0" err="1"/>
              <a:t>gwrs</a:t>
            </a:r>
            <a:r>
              <a:rPr lang="en-GB" altLang="en-US" sz="2400" dirty="0"/>
              <a:t> </a:t>
            </a:r>
            <a:r>
              <a:rPr lang="en-GB" altLang="en-US" sz="2400" dirty="0" err="1"/>
              <a:t>hyfforddi</a:t>
            </a:r>
            <a:endParaRPr lang="en-GB" altLang="en-US" sz="2400" dirty="0"/>
          </a:p>
          <a:p>
            <a:pPr marL="0" indent="0" algn="r" eaLnBrk="1" hangingPunct="1">
              <a:lnSpc>
                <a:spcPct val="90000"/>
              </a:lnSpc>
              <a:buNone/>
            </a:pPr>
            <a:r>
              <a:rPr lang="en-GB" altLang="en-US" sz="1800" dirty="0"/>
              <a:t>(Harrison a Wise 2007, t. 2)</a:t>
            </a:r>
          </a:p>
          <a:p>
            <a:pPr marL="0" indent="0" algn="r" eaLnBrk="1" hangingPunct="1">
              <a:lnSpc>
                <a:spcPct val="90000"/>
              </a:lnSpc>
              <a:buNone/>
            </a:pPr>
            <a:endParaRPr lang="en-GB" altLang="en-US" sz="1800" dirty="0"/>
          </a:p>
          <a:p>
            <a:r>
              <a:rPr lang="en-GB" altLang="en-US" sz="2400" dirty="0" err="1"/>
              <a:t>Rydym</a:t>
            </a:r>
            <a:r>
              <a:rPr lang="en-GB" altLang="en-US" sz="2400" dirty="0"/>
              <a:t> </a:t>
            </a:r>
            <a:r>
              <a:rPr lang="en-GB" altLang="en-US" sz="2400" dirty="0" err="1"/>
              <a:t>yn</a:t>
            </a:r>
            <a:r>
              <a:rPr lang="en-GB" altLang="en-US" sz="2400" dirty="0"/>
              <a:t> </a:t>
            </a:r>
            <a:r>
              <a:rPr lang="en-GB" altLang="en-US" sz="2400" dirty="0" err="1"/>
              <a:t>cysylltu</a:t>
            </a:r>
            <a:r>
              <a:rPr lang="en-GB" altLang="en-US" sz="2400" dirty="0"/>
              <a:t> </a:t>
            </a:r>
            <a:r>
              <a:rPr lang="en-GB" altLang="en-US" sz="2400" dirty="0" err="1"/>
              <a:t>addysg</a:t>
            </a:r>
            <a:r>
              <a:rPr lang="en-GB" altLang="en-US" sz="2400" dirty="0"/>
              <a:t> </a:t>
            </a:r>
            <a:r>
              <a:rPr lang="en-GB" altLang="en-US" sz="2400" dirty="0" err="1"/>
              <a:t>ffurfiol</a:t>
            </a:r>
            <a:r>
              <a:rPr lang="en-GB" altLang="en-US" sz="2400" dirty="0"/>
              <a:t> â </a:t>
            </a:r>
            <a:r>
              <a:rPr lang="en-GB" altLang="en-US" sz="2400" dirty="0" err="1"/>
              <a:t>lleoliadau</a:t>
            </a:r>
            <a:r>
              <a:rPr lang="en-GB" altLang="en-US" sz="2400" dirty="0"/>
              <a:t> </a:t>
            </a:r>
            <a:r>
              <a:rPr lang="en-GB" altLang="en-US" sz="2400" dirty="0" err="1"/>
              <a:t>penodol</a:t>
            </a:r>
            <a:r>
              <a:rPr lang="en-GB" altLang="en-US" sz="2400" dirty="0"/>
              <a:t>, a </a:t>
            </a:r>
            <a:r>
              <a:rPr lang="en-GB" altLang="en-US" sz="2400" dirty="0" err="1"/>
              <a:t>gyda</a:t>
            </a:r>
            <a:r>
              <a:rPr lang="en-GB" altLang="en-US" sz="2400" dirty="0"/>
              <a:t> </a:t>
            </a:r>
            <a:r>
              <a:rPr lang="en-GB" altLang="en-US" sz="2400" dirty="0" err="1"/>
              <a:t>ffordd</a:t>
            </a:r>
            <a:r>
              <a:rPr lang="en-GB" altLang="en-US" sz="2400" dirty="0"/>
              <a:t> o </a:t>
            </a:r>
            <a:r>
              <a:rPr lang="en-GB" altLang="en-US" sz="2400" dirty="0" err="1"/>
              <a:t>ddysgu</a:t>
            </a:r>
            <a:r>
              <a:rPr lang="en-GB" altLang="en-US" sz="2400" dirty="0"/>
              <a:t> “that emphasises product…rather than process”</a:t>
            </a:r>
          </a:p>
          <a:p>
            <a:pPr marL="0" indent="0" algn="r" eaLnBrk="1" hangingPunct="1">
              <a:lnSpc>
                <a:spcPct val="90000"/>
              </a:lnSpc>
              <a:buNone/>
            </a:pPr>
            <a:r>
              <a:rPr lang="en-GB" altLang="en-US" sz="1800" dirty="0"/>
              <a:t>(Mahoney 2006, t. 31)</a:t>
            </a:r>
          </a:p>
        </p:txBody>
      </p:sp>
      <p:sp>
        <p:nvSpPr>
          <p:cNvPr id="2" name="Content Placeholder 1">
            <a:extLst>
              <a:ext uri="{FF2B5EF4-FFF2-40B4-BE49-F238E27FC236}">
                <a16:creationId xmlns:a16="http://schemas.microsoft.com/office/drawing/2014/main" id="{DFBE3C8B-D6FA-E82B-3648-44E393732E9A}"/>
              </a:ext>
            </a:extLst>
          </p:cNvPr>
          <p:cNvSpPr>
            <a:spLocks noGrp="1"/>
          </p:cNvSpPr>
          <p:nvPr>
            <p:ph sz="half" idx="2"/>
          </p:nvPr>
        </p:nvSpPr>
        <p:spPr/>
        <p:txBody>
          <a:bodyPr>
            <a:normAutofit/>
          </a:bodyPr>
          <a:lstStyle/>
          <a:p>
            <a:r>
              <a:rPr lang="en-GB" altLang="en-US" sz="2400" dirty="0">
                <a:solidFill>
                  <a:schemeClr val="accent5">
                    <a:lumMod val="75000"/>
                  </a:schemeClr>
                </a:solidFill>
              </a:rPr>
              <a:t>Formal instruction which might occur at school or at a training course</a:t>
            </a:r>
          </a:p>
          <a:p>
            <a:pPr algn="r">
              <a:buNone/>
            </a:pPr>
            <a:r>
              <a:rPr lang="en-GB" altLang="en-US" sz="1800" dirty="0">
                <a:solidFill>
                  <a:schemeClr val="accent5">
                    <a:lumMod val="75000"/>
                  </a:schemeClr>
                </a:solidFill>
              </a:rPr>
              <a:t>(Harrison and Wise 2007, p. 2)</a:t>
            </a:r>
          </a:p>
          <a:p>
            <a:pPr algn="r">
              <a:buNone/>
            </a:pPr>
            <a:endParaRPr lang="en-GB" altLang="en-US" sz="1800" dirty="0">
              <a:solidFill>
                <a:schemeClr val="accent5">
                  <a:lumMod val="75000"/>
                </a:schemeClr>
              </a:solidFill>
            </a:endParaRPr>
          </a:p>
          <a:p>
            <a:r>
              <a:rPr lang="en-GB" altLang="en-US" sz="2400" dirty="0">
                <a:solidFill>
                  <a:schemeClr val="accent5">
                    <a:lumMod val="75000"/>
                  </a:schemeClr>
                </a:solidFill>
              </a:rPr>
              <a:t>We associate formal education with particular settings, and with a way of learning “that emphasises product…rather than process”</a:t>
            </a:r>
          </a:p>
          <a:p>
            <a:pPr algn="r">
              <a:buNone/>
            </a:pPr>
            <a:r>
              <a:rPr lang="en-GB" altLang="en-US" sz="1800" dirty="0">
                <a:solidFill>
                  <a:schemeClr val="accent5">
                    <a:lumMod val="75000"/>
                  </a:schemeClr>
                </a:solidFill>
              </a:rPr>
              <a:t>(Mahoney 2006, p. 31)</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59AEE458-E5A6-9C3D-4D9C-3F3D51B08168}"/>
              </a:ext>
            </a:extLst>
          </p:cNvPr>
          <p:cNvSpPr>
            <a:spLocks noGrp="1" noChangeArrowheads="1"/>
          </p:cNvSpPr>
          <p:nvPr>
            <p:ph type="title"/>
          </p:nvPr>
        </p:nvSpPr>
        <p:spPr>
          <a:xfrm>
            <a:off x="838200" y="116930"/>
            <a:ext cx="10515600" cy="1325563"/>
          </a:xfrm>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heb</a:t>
            </a:r>
            <a:r>
              <a:rPr lang="en-GB" altLang="en-US" sz="3600" b="1" dirty="0"/>
              <a:t> </a:t>
            </a:r>
            <a:r>
              <a:rPr lang="en-GB" altLang="en-US" sz="3600" b="1" dirty="0" err="1"/>
              <a:t>fod</a:t>
            </a:r>
            <a:r>
              <a:rPr lang="en-GB" altLang="en-US" sz="3600" b="1" dirty="0"/>
              <a:t> </a:t>
            </a:r>
            <a:r>
              <a:rPr lang="en-GB" altLang="en-US" sz="3600" b="1" dirty="0" err="1"/>
              <a:t>yn</a:t>
            </a:r>
            <a:r>
              <a:rPr lang="en-GB" altLang="en-US" sz="3600" b="1" dirty="0"/>
              <a:t> </a:t>
            </a:r>
            <a:r>
              <a:rPr lang="en-GB" altLang="en-US" sz="3600" b="1" dirty="0" err="1"/>
              <a:t>ffurfiol</a:t>
            </a:r>
            <a:br>
              <a:rPr lang="en-GB" altLang="en-US" sz="3600" b="1" dirty="0"/>
            </a:br>
            <a:r>
              <a:rPr lang="en-GB" altLang="en-US" sz="3600" b="1" dirty="0">
                <a:solidFill>
                  <a:schemeClr val="accent5">
                    <a:lumMod val="75000"/>
                  </a:schemeClr>
                </a:solidFill>
              </a:rPr>
              <a:t>Non-formal Education/Learning</a:t>
            </a:r>
          </a:p>
        </p:txBody>
      </p:sp>
      <p:sp>
        <p:nvSpPr>
          <p:cNvPr id="62467" name="Rectangle 4">
            <a:extLst>
              <a:ext uri="{FF2B5EF4-FFF2-40B4-BE49-F238E27FC236}">
                <a16:creationId xmlns:a16="http://schemas.microsoft.com/office/drawing/2014/main" id="{C819FF4B-60AD-7CFA-9A74-9F5C80D228D3}"/>
              </a:ext>
            </a:extLst>
          </p:cNvPr>
          <p:cNvSpPr>
            <a:spLocks noGrp="1" noChangeArrowheads="1"/>
          </p:cNvSpPr>
          <p:nvPr>
            <p:ph sz="half" idx="1"/>
          </p:nvPr>
        </p:nvSpPr>
        <p:spPr>
          <a:xfrm>
            <a:off x="838200" y="1525180"/>
            <a:ext cx="5181600" cy="4351338"/>
          </a:xfrm>
        </p:spPr>
        <p:txBody>
          <a:bodyPr>
            <a:normAutofit fontScale="92500" lnSpcReduction="10000"/>
          </a:bodyPr>
          <a:lstStyle/>
          <a:p>
            <a:r>
              <a:rPr lang="en-GB" altLang="en-US" sz="2400" dirty="0"/>
              <a:t>“…work which emphasises responsiveness to the situation and the needs of young people, rather than the completion of a syllabus or the realisation of pre-determined outcomes”</a:t>
            </a:r>
          </a:p>
          <a:p>
            <a:pPr eaLnBrk="1" hangingPunct="1">
              <a:lnSpc>
                <a:spcPct val="90000"/>
              </a:lnSpc>
            </a:pPr>
            <a:r>
              <a:rPr lang="en-GB" altLang="en-US" sz="2400" dirty="0"/>
              <a:t>Mae </a:t>
            </a:r>
            <a:r>
              <a:rPr lang="en-GB" altLang="en-US" sz="2400" dirty="0" err="1"/>
              <a:t>cydweithredu</a:t>
            </a:r>
            <a:r>
              <a:rPr lang="en-GB" altLang="en-US" sz="2400" dirty="0"/>
              <a:t> </a:t>
            </a:r>
            <a:r>
              <a:rPr lang="en-GB" altLang="en-US" sz="2400" dirty="0" err="1"/>
              <a:t>rhwng</a:t>
            </a:r>
            <a:r>
              <a:rPr lang="en-GB" altLang="en-US" sz="2400" dirty="0"/>
              <a:t> </a:t>
            </a:r>
            <a:r>
              <a:rPr lang="en-GB" altLang="en-US" sz="2400" dirty="0" err="1"/>
              <a:t>gweithiwr</a:t>
            </a:r>
            <a:r>
              <a:rPr lang="en-GB" altLang="en-US" sz="2400" dirty="0"/>
              <a:t> </a:t>
            </a:r>
            <a:r>
              <a:rPr lang="en-GB" altLang="en-US" sz="2400" dirty="0" err="1"/>
              <a:t>ieuenctid</a:t>
            </a:r>
            <a:r>
              <a:rPr lang="en-GB" altLang="en-US" sz="2400" dirty="0"/>
              <a:t> a </a:t>
            </a:r>
            <a:r>
              <a:rPr lang="en-GB" altLang="en-US" sz="2400" dirty="0" err="1"/>
              <a:t>pherson</a:t>
            </a:r>
            <a:r>
              <a:rPr lang="en-GB" altLang="en-US" sz="2400" dirty="0"/>
              <a:t> </a:t>
            </a:r>
            <a:r>
              <a:rPr lang="en-GB" altLang="en-US" sz="2400" dirty="0" err="1"/>
              <a:t>ifanc</a:t>
            </a:r>
            <a:r>
              <a:rPr lang="en-GB" altLang="en-US" sz="2400" dirty="0"/>
              <a:t> </a:t>
            </a:r>
            <a:r>
              <a:rPr lang="en-GB" altLang="en-US" sz="2400" dirty="0" err="1"/>
              <a:t>yn</a:t>
            </a:r>
            <a:r>
              <a:rPr lang="en-GB" altLang="en-US" sz="2400" dirty="0"/>
              <a:t> </a:t>
            </a:r>
            <a:r>
              <a:rPr lang="en-GB" altLang="en-US" sz="2400" dirty="0" err="1"/>
              <a:t>galluogi</a:t>
            </a:r>
            <a:r>
              <a:rPr lang="en-GB" altLang="en-US" sz="2400" dirty="0"/>
              <a:t> </a:t>
            </a:r>
            <a:r>
              <a:rPr lang="en-GB" altLang="en-US" sz="2400" dirty="0" err="1"/>
              <a:t>dysgu</a:t>
            </a:r>
            <a:r>
              <a:rPr lang="en-GB" altLang="en-US" sz="2400" dirty="0"/>
              <a:t> a </a:t>
            </a:r>
            <a:r>
              <a:rPr lang="en-GB" altLang="en-US" sz="2400" dirty="0" err="1"/>
              <a:t>datblygiad</a:t>
            </a:r>
            <a:r>
              <a:rPr lang="en-GB" altLang="en-US" sz="2400" dirty="0"/>
              <a:t> </a:t>
            </a:r>
            <a:r>
              <a:rPr lang="en-GB" altLang="en-US" sz="2400" dirty="0" err="1"/>
              <a:t>i</a:t>
            </a:r>
            <a:r>
              <a:rPr lang="en-GB" altLang="en-US" sz="2400" dirty="0"/>
              <a:t> </a:t>
            </a:r>
            <a:r>
              <a:rPr lang="en-GB" altLang="en-US" sz="2400" dirty="0" err="1"/>
              <a:t>ddod</a:t>
            </a:r>
            <a:r>
              <a:rPr lang="en-GB" altLang="en-US" sz="2400" dirty="0"/>
              <a:t> </a:t>
            </a:r>
            <a:r>
              <a:rPr lang="en-GB" altLang="en-US" sz="2400" dirty="0" err="1"/>
              <a:t>i'r</a:t>
            </a:r>
            <a:r>
              <a:rPr lang="en-GB" altLang="en-US" sz="2400" dirty="0"/>
              <a:t> </a:t>
            </a:r>
            <a:r>
              <a:rPr lang="en-GB" altLang="en-US" sz="2400" dirty="0" err="1"/>
              <a:t>amlwg</a:t>
            </a:r>
            <a:endParaRPr lang="en-GB" altLang="en-US" sz="2400" dirty="0"/>
          </a:p>
          <a:p>
            <a:pPr eaLnBrk="1" hangingPunct="1">
              <a:lnSpc>
                <a:spcPct val="90000"/>
              </a:lnSpc>
            </a:pPr>
            <a:r>
              <a:rPr lang="en-GB" altLang="en-US" sz="2400" dirty="0"/>
              <a:t>Mae </a:t>
            </a:r>
            <a:r>
              <a:rPr lang="en-GB" altLang="en-US" sz="2400" dirty="0" err="1"/>
              <a:t>ymrwymiad</a:t>
            </a:r>
            <a:r>
              <a:rPr lang="en-GB" altLang="en-US" sz="2400" dirty="0"/>
              <a:t> </a:t>
            </a:r>
            <a:r>
              <a:rPr lang="en-GB" altLang="en-US" sz="2400" dirty="0" err="1"/>
              <a:t>gweithwyr</a:t>
            </a:r>
            <a:r>
              <a:rPr lang="en-GB" altLang="en-US" sz="2400" dirty="0"/>
              <a:t> </a:t>
            </a:r>
            <a:r>
              <a:rPr lang="en-GB" altLang="en-US" sz="2400" dirty="0" err="1"/>
              <a:t>i'r</a:t>
            </a:r>
            <a:r>
              <a:rPr lang="en-GB" altLang="en-US" sz="2400" dirty="0"/>
              <a:t> </a:t>
            </a:r>
            <a:r>
              <a:rPr lang="en-GB" altLang="en-US" sz="2400" dirty="0" err="1"/>
              <a:t>perthnasau</a:t>
            </a:r>
            <a:r>
              <a:rPr lang="en-GB" altLang="en-US" sz="2400" dirty="0"/>
              <a:t> </a:t>
            </a:r>
            <a:r>
              <a:rPr lang="en-GB" altLang="en-US" sz="2400" dirty="0" err="1"/>
              <a:t>gwirfoddol</a:t>
            </a:r>
            <a:r>
              <a:rPr lang="en-GB" altLang="en-US" sz="2400" dirty="0"/>
              <a:t> a </a:t>
            </a:r>
            <a:r>
              <a:rPr lang="en-GB" altLang="en-US" sz="2400" dirty="0" err="1"/>
              <a:t>chyfranogol</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yn</a:t>
            </a:r>
            <a:r>
              <a:rPr lang="en-GB" altLang="en-US" sz="2400" dirty="0"/>
              <a:t> </a:t>
            </a:r>
            <a:r>
              <a:rPr lang="en-GB" altLang="en-US" sz="2400" dirty="0" err="1"/>
              <a:t>nodweddu'r</a:t>
            </a:r>
            <a:r>
              <a:rPr lang="en-GB" altLang="en-US" sz="2400" dirty="0"/>
              <a:t> math </a:t>
            </a:r>
            <a:r>
              <a:rPr lang="en-GB" altLang="en-US" sz="2400" dirty="0" err="1"/>
              <a:t>hwn</a:t>
            </a:r>
            <a:r>
              <a:rPr lang="en-GB" altLang="en-US" sz="2400" dirty="0"/>
              <a:t> o </a:t>
            </a:r>
            <a:r>
              <a:rPr lang="en-GB" altLang="en-US" sz="2400" dirty="0" err="1"/>
              <a:t>waith</a:t>
            </a:r>
            <a:endParaRPr lang="en-GB" altLang="en-US" sz="2400" dirty="0"/>
          </a:p>
          <a:p>
            <a:pPr marL="0" indent="0" algn="r" eaLnBrk="1" hangingPunct="1">
              <a:lnSpc>
                <a:spcPct val="90000"/>
              </a:lnSpc>
              <a:buNone/>
            </a:pPr>
            <a:r>
              <a:rPr lang="en-GB" altLang="en-US" sz="2400" dirty="0"/>
              <a:t>(Harrison a Wise 2007, t. 2)</a:t>
            </a:r>
          </a:p>
          <a:p>
            <a:pPr marL="0" indent="0" eaLnBrk="1" hangingPunct="1">
              <a:lnSpc>
                <a:spcPct val="90000"/>
              </a:lnSpc>
              <a:buNone/>
            </a:pPr>
            <a:endParaRPr lang="en-GB" altLang="en-US" sz="1600" dirty="0"/>
          </a:p>
        </p:txBody>
      </p:sp>
      <p:sp>
        <p:nvSpPr>
          <p:cNvPr id="2" name="Content Placeholder 1">
            <a:extLst>
              <a:ext uri="{FF2B5EF4-FFF2-40B4-BE49-F238E27FC236}">
                <a16:creationId xmlns:a16="http://schemas.microsoft.com/office/drawing/2014/main" id="{7B06C0DB-5654-39D6-1DEC-04732BF7437E}"/>
              </a:ext>
            </a:extLst>
          </p:cNvPr>
          <p:cNvSpPr>
            <a:spLocks noGrp="1"/>
          </p:cNvSpPr>
          <p:nvPr>
            <p:ph sz="half" idx="2"/>
          </p:nvPr>
        </p:nvSpPr>
        <p:spPr>
          <a:xfrm>
            <a:off x="6172200" y="1525180"/>
            <a:ext cx="5181600" cy="4351338"/>
          </a:xfrm>
        </p:spPr>
        <p:txBody>
          <a:bodyPr>
            <a:normAutofit fontScale="92500" lnSpcReduction="10000"/>
          </a:bodyPr>
          <a:lstStyle/>
          <a:p>
            <a:r>
              <a:rPr lang="en-GB" altLang="en-US" sz="2400" dirty="0">
                <a:solidFill>
                  <a:schemeClr val="accent5">
                    <a:lumMod val="75000"/>
                  </a:schemeClr>
                </a:solidFill>
              </a:rPr>
              <a:t>“…work which emphasises responsiveness to the situation and the needs of young people, rather than the completion of a syllabus or the realisation of pre-determined outcomes”</a:t>
            </a:r>
          </a:p>
          <a:p>
            <a:r>
              <a:rPr lang="en-GB" altLang="en-US" sz="2400" dirty="0">
                <a:solidFill>
                  <a:schemeClr val="accent5">
                    <a:lumMod val="75000"/>
                  </a:schemeClr>
                </a:solidFill>
              </a:rPr>
              <a:t>Collaboration between youth worker and young person enable learning and development to emerge</a:t>
            </a:r>
          </a:p>
          <a:p>
            <a:r>
              <a:rPr lang="en-GB" altLang="en-US" sz="2400" dirty="0">
                <a:solidFill>
                  <a:schemeClr val="accent5">
                    <a:lumMod val="75000"/>
                  </a:schemeClr>
                </a:solidFill>
              </a:rPr>
              <a:t>The commitment of workers to the voluntary and participatory relationships with young people characterises this type of work</a:t>
            </a:r>
          </a:p>
          <a:p>
            <a:pPr algn="r">
              <a:buNone/>
            </a:pPr>
            <a:r>
              <a:rPr lang="en-GB" altLang="en-US" sz="2400" dirty="0">
                <a:solidFill>
                  <a:schemeClr val="accent5">
                    <a:lumMod val="75000"/>
                  </a:schemeClr>
                </a:solidFill>
              </a:rPr>
              <a:t>(Harrison and Wise 2007, p. 2)</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FAD3505D-821C-7867-3FE6-D9F5540E94D5}"/>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Anffurfiol</a:t>
            </a:r>
            <a:br>
              <a:rPr lang="en-GB" altLang="en-US" sz="3600" b="1" dirty="0"/>
            </a:br>
            <a:r>
              <a:rPr lang="en-GB" altLang="en-US" sz="3600" b="1" dirty="0">
                <a:solidFill>
                  <a:schemeClr val="accent5">
                    <a:lumMod val="75000"/>
                  </a:schemeClr>
                </a:solidFill>
              </a:rPr>
              <a:t>Informal Education/Learning</a:t>
            </a:r>
          </a:p>
        </p:txBody>
      </p:sp>
      <p:sp>
        <p:nvSpPr>
          <p:cNvPr id="64515" name="Rectangle 4">
            <a:extLst>
              <a:ext uri="{FF2B5EF4-FFF2-40B4-BE49-F238E27FC236}">
                <a16:creationId xmlns:a16="http://schemas.microsoft.com/office/drawing/2014/main" id="{3B3B634D-8371-EF14-CD52-C11A73A8E794}"/>
              </a:ext>
            </a:extLst>
          </p:cNvPr>
          <p:cNvSpPr>
            <a:spLocks noGrp="1" noChangeArrowheads="1"/>
          </p:cNvSpPr>
          <p:nvPr>
            <p:ph sz="half" idx="1"/>
          </p:nvPr>
        </p:nvSpPr>
        <p:spPr/>
        <p:txBody>
          <a:bodyPr>
            <a:normAutofit/>
          </a:bodyPr>
          <a:lstStyle/>
          <a:p>
            <a:pPr eaLnBrk="1" hangingPunct="1">
              <a:lnSpc>
                <a:spcPct val="90000"/>
              </a:lnSpc>
            </a:pPr>
            <a:r>
              <a:rPr lang="en-GB" altLang="en-US" dirty="0" err="1"/>
              <a:t>Annog</a:t>
            </a:r>
            <a:r>
              <a:rPr lang="en-GB" altLang="en-US" dirty="0"/>
              <a:t> </a:t>
            </a:r>
            <a:r>
              <a:rPr lang="en-GB" altLang="en-US" dirty="0" err="1"/>
              <a:t>pobl</a:t>
            </a:r>
            <a:r>
              <a:rPr lang="en-GB" altLang="en-US" dirty="0"/>
              <a:t> </a:t>
            </a:r>
            <a:r>
              <a:rPr lang="en-GB" altLang="en-US" dirty="0" err="1"/>
              <a:t>ifanc</a:t>
            </a:r>
            <a:r>
              <a:rPr lang="en-GB" altLang="en-US" dirty="0"/>
              <a:t> </a:t>
            </a:r>
            <a:r>
              <a:rPr lang="en-GB" altLang="en-US" dirty="0" err="1"/>
              <a:t>i</a:t>
            </a:r>
            <a:r>
              <a:rPr lang="en-GB" altLang="en-US" dirty="0"/>
              <a:t> </a:t>
            </a:r>
            <a:r>
              <a:rPr lang="en-GB" altLang="en-US" dirty="0" err="1"/>
              <a:t>ddefnyddio</a:t>
            </a:r>
            <a:r>
              <a:rPr lang="en-GB" altLang="en-US" dirty="0"/>
              <a:t> </a:t>
            </a:r>
            <a:r>
              <a:rPr lang="en-GB" altLang="en-US" dirty="0" err="1"/>
              <a:t>eu</a:t>
            </a:r>
            <a:r>
              <a:rPr lang="en-GB" altLang="en-US" dirty="0"/>
              <a:t> </a:t>
            </a:r>
            <a:r>
              <a:rPr lang="en-GB" altLang="en-US" dirty="0" err="1"/>
              <a:t>profiadau</a:t>
            </a:r>
            <a:r>
              <a:rPr lang="en-GB" altLang="en-US" dirty="0"/>
              <a:t> o </a:t>
            </a:r>
            <a:r>
              <a:rPr lang="en-GB" altLang="en-US" dirty="0" err="1"/>
              <a:t>fywyd</a:t>
            </a:r>
            <a:r>
              <a:rPr lang="en-GB" altLang="en-US" dirty="0"/>
              <a:t> bob </a:t>
            </a:r>
            <a:r>
              <a:rPr lang="en-GB" altLang="en-US" dirty="0" err="1"/>
              <a:t>dydd</a:t>
            </a:r>
            <a:r>
              <a:rPr lang="en-GB" altLang="en-US" dirty="0"/>
              <a:t> </a:t>
            </a:r>
            <a:r>
              <a:rPr lang="en-GB" altLang="en-US" dirty="0" err="1"/>
              <a:t>fel</a:t>
            </a:r>
            <a:r>
              <a:rPr lang="en-GB" altLang="en-US" dirty="0"/>
              <a:t> </a:t>
            </a:r>
            <a:r>
              <a:rPr lang="en-GB" altLang="en-US" dirty="0" err="1"/>
              <a:t>cyfleoedd</a:t>
            </a:r>
            <a:r>
              <a:rPr lang="en-GB" altLang="en-US" dirty="0"/>
              <a:t> </a:t>
            </a:r>
            <a:r>
              <a:rPr lang="en-GB" altLang="en-US" dirty="0" err="1"/>
              <a:t>i</a:t>
            </a:r>
            <a:r>
              <a:rPr lang="en-GB" altLang="en-US" dirty="0"/>
              <a:t> </a:t>
            </a:r>
            <a:r>
              <a:rPr lang="en-GB" altLang="en-US" dirty="0" err="1"/>
              <a:t>ddysgu</a:t>
            </a:r>
            <a:r>
              <a:rPr lang="en-GB" altLang="en-US" dirty="0"/>
              <a:t> </a:t>
            </a:r>
            <a:r>
              <a:rPr lang="en-GB" altLang="en-US" dirty="0" err="1"/>
              <a:t>amdanynt</a:t>
            </a:r>
            <a:r>
              <a:rPr lang="en-GB" altLang="en-US" dirty="0"/>
              <a:t> </a:t>
            </a:r>
            <a:r>
              <a:rPr lang="en-GB" altLang="en-US" dirty="0" err="1"/>
              <a:t>eu</a:t>
            </a:r>
            <a:r>
              <a:rPr lang="en-GB" altLang="en-US" dirty="0"/>
              <a:t> </a:t>
            </a:r>
            <a:r>
              <a:rPr lang="en-GB" altLang="en-US" dirty="0" err="1"/>
              <a:t>hunain</a:t>
            </a:r>
            <a:endParaRPr lang="en-GB" altLang="en-US" dirty="0"/>
          </a:p>
          <a:p>
            <a:pPr eaLnBrk="1" hangingPunct="1">
              <a:lnSpc>
                <a:spcPct val="90000"/>
              </a:lnSpc>
            </a:pPr>
            <a:r>
              <a:rPr lang="en-GB" altLang="en-US" dirty="0" err="1"/>
              <a:t>Mae’n</a:t>
            </a:r>
            <a:r>
              <a:rPr lang="en-GB" altLang="en-US" dirty="0"/>
              <a:t> </a:t>
            </a:r>
            <a:r>
              <a:rPr lang="en-GB" altLang="en-US" dirty="0" err="1"/>
              <a:t>annog</a:t>
            </a:r>
            <a:r>
              <a:rPr lang="en-GB" altLang="en-US" dirty="0"/>
              <a:t> y broses o </a:t>
            </a:r>
            <a:r>
              <a:rPr lang="en-GB" altLang="en-US" dirty="0" err="1"/>
              <a:t>dynnu</a:t>
            </a:r>
            <a:r>
              <a:rPr lang="en-GB" altLang="en-US" dirty="0"/>
              <a:t> </a:t>
            </a:r>
            <a:r>
              <a:rPr lang="en-GB" altLang="en-US" dirty="0" err="1"/>
              <a:t>allan</a:t>
            </a:r>
            <a:r>
              <a:rPr lang="en-GB" altLang="en-US" dirty="0"/>
              <a:t> </a:t>
            </a:r>
            <a:r>
              <a:rPr lang="en-GB" altLang="en-US" dirty="0" err="1"/>
              <a:t>ystyr</a:t>
            </a:r>
            <a:r>
              <a:rPr lang="en-GB" altLang="en-US" dirty="0"/>
              <a:t> o </a:t>
            </a:r>
            <a:r>
              <a:rPr lang="en-GB" altLang="en-US" dirty="0" err="1"/>
              <a:t>brofiad</a:t>
            </a:r>
            <a:r>
              <a:rPr lang="en-GB" altLang="en-US" dirty="0"/>
              <a:t> (</a:t>
            </a:r>
            <a:r>
              <a:rPr lang="en-GB" altLang="en-US" dirty="0" err="1"/>
              <a:t>myfyrio</a:t>
            </a:r>
            <a:r>
              <a:rPr lang="en-GB" altLang="en-US" dirty="0"/>
              <a:t>)</a:t>
            </a:r>
          </a:p>
          <a:p>
            <a:pPr marL="0" indent="0" eaLnBrk="1" hangingPunct="1">
              <a:lnSpc>
                <a:spcPct val="90000"/>
              </a:lnSpc>
              <a:buNone/>
            </a:pPr>
            <a:endParaRPr lang="en-GB" altLang="en-US" dirty="0"/>
          </a:p>
          <a:p>
            <a:pPr marL="457200" lvl="1" indent="0" algn="r">
              <a:buNone/>
            </a:pPr>
            <a:r>
              <a:rPr lang="en-GB" altLang="en-US" sz="1600" dirty="0"/>
              <a:t>(Crosby 2007, t. 95-96)</a:t>
            </a:r>
          </a:p>
        </p:txBody>
      </p:sp>
      <p:sp>
        <p:nvSpPr>
          <p:cNvPr id="2" name="Content Placeholder 1">
            <a:extLst>
              <a:ext uri="{FF2B5EF4-FFF2-40B4-BE49-F238E27FC236}">
                <a16:creationId xmlns:a16="http://schemas.microsoft.com/office/drawing/2014/main" id="{9C001A93-0845-534A-10B1-4DB37770D9B5}"/>
              </a:ext>
            </a:extLst>
          </p:cNvPr>
          <p:cNvSpPr>
            <a:spLocks noGrp="1"/>
          </p:cNvSpPr>
          <p:nvPr>
            <p:ph sz="half" idx="2"/>
          </p:nvPr>
        </p:nvSpPr>
        <p:spPr/>
        <p:txBody>
          <a:bodyPr>
            <a:normAutofit/>
          </a:bodyPr>
          <a:lstStyle/>
          <a:p>
            <a:pPr eaLnBrk="1" hangingPunct="1">
              <a:lnSpc>
                <a:spcPct val="90000"/>
              </a:lnSpc>
            </a:pPr>
            <a:r>
              <a:rPr lang="en-GB" altLang="en-US" dirty="0">
                <a:solidFill>
                  <a:schemeClr val="accent5">
                    <a:lumMod val="75000"/>
                  </a:schemeClr>
                </a:solidFill>
              </a:rPr>
              <a:t>To encourage young people to use their experiences of everyday living as opportunities for learning about themselves</a:t>
            </a:r>
          </a:p>
          <a:p>
            <a:pPr eaLnBrk="1" hangingPunct="1">
              <a:lnSpc>
                <a:spcPct val="90000"/>
              </a:lnSpc>
            </a:pPr>
            <a:r>
              <a:rPr lang="en-GB" altLang="en-US" dirty="0">
                <a:solidFill>
                  <a:schemeClr val="accent5">
                    <a:lumMod val="75000"/>
                  </a:schemeClr>
                </a:solidFill>
              </a:rPr>
              <a:t>It encourages the process of drawing out meaning from experience (reflection)</a:t>
            </a:r>
          </a:p>
          <a:p>
            <a:pPr algn="r" eaLnBrk="1" hangingPunct="1">
              <a:lnSpc>
                <a:spcPct val="90000"/>
              </a:lnSpc>
              <a:buFontTx/>
              <a:buNone/>
            </a:pPr>
            <a:r>
              <a:rPr lang="en-GB" altLang="en-US" sz="1600" dirty="0">
                <a:solidFill>
                  <a:schemeClr val="accent5">
                    <a:lumMod val="75000"/>
                  </a:schemeClr>
                </a:solidFill>
              </a:rPr>
              <a:t>(Crosby 2007, p. 95-96)</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E060FEEB-FCF7-F014-B2E4-6CCD9ED11776}"/>
              </a:ext>
            </a:extLst>
          </p:cNvPr>
          <p:cNvSpPr>
            <a:spLocks noGrp="1" noChangeArrowheads="1"/>
          </p:cNvSpPr>
          <p:nvPr>
            <p:ph type="title"/>
          </p:nvPr>
        </p:nvSpPr>
        <p:spPr/>
        <p:txBody>
          <a:bodyPr/>
          <a:lstStyle/>
          <a:p>
            <a:pPr eaLnBrk="1" hangingPunct="1"/>
            <a:r>
              <a:rPr lang="cy-GB" altLang="en-US" sz="3600" b="1" dirty="0"/>
              <a:t>Addysg/Dysgu Heb fod yn Ffurfiol</a:t>
            </a:r>
            <a:br>
              <a:rPr lang="cy-GB" altLang="en-US" sz="3600" b="1" dirty="0"/>
            </a:br>
            <a:r>
              <a:rPr lang="en-GB" altLang="en-US" sz="3600" b="1" dirty="0">
                <a:solidFill>
                  <a:schemeClr val="accent5">
                    <a:lumMod val="75000"/>
                  </a:schemeClr>
                </a:solidFill>
              </a:rPr>
              <a:t>Non-Formal Education/Learning</a:t>
            </a:r>
          </a:p>
        </p:txBody>
      </p:sp>
      <p:sp>
        <p:nvSpPr>
          <p:cNvPr id="66563" name="Rectangle 4">
            <a:extLst>
              <a:ext uri="{FF2B5EF4-FFF2-40B4-BE49-F238E27FC236}">
                <a16:creationId xmlns:a16="http://schemas.microsoft.com/office/drawing/2014/main" id="{A6848F05-5E27-4A56-E28F-516760E16A33}"/>
              </a:ext>
            </a:extLst>
          </p:cNvPr>
          <p:cNvSpPr>
            <a:spLocks noGrp="1" noChangeArrowheads="1"/>
          </p:cNvSpPr>
          <p:nvPr>
            <p:ph sz="half" idx="1"/>
          </p:nvPr>
        </p:nvSpPr>
        <p:spPr/>
        <p:txBody>
          <a:bodyPr>
            <a:normAutofit fontScale="85000" lnSpcReduction="20000"/>
          </a:bodyPr>
          <a:lstStyle/>
          <a:p>
            <a:pPr eaLnBrk="1" hangingPunct="1">
              <a:lnSpc>
                <a:spcPct val="90000"/>
              </a:lnSpc>
            </a:pPr>
            <a:r>
              <a:rPr lang="en-GB" altLang="en-US" dirty="0"/>
              <a:t>Un </a:t>
            </a:r>
            <a:r>
              <a:rPr lang="en-GB" altLang="en-US" dirty="0" err="1"/>
              <a:t>nodwedd</a:t>
            </a:r>
            <a:r>
              <a:rPr lang="en-GB" altLang="en-US" dirty="0"/>
              <a:t> o </a:t>
            </a:r>
            <a:r>
              <a:rPr lang="en-GB" altLang="en-US" dirty="0" err="1"/>
              <a:t>waith</a:t>
            </a:r>
            <a:r>
              <a:rPr lang="en-GB" altLang="en-US" dirty="0"/>
              <a:t> </a:t>
            </a:r>
            <a:r>
              <a:rPr lang="en-GB" altLang="en-US" dirty="0" err="1"/>
              <a:t>ieuenctid</a:t>
            </a:r>
            <a:r>
              <a:rPr lang="en-GB" altLang="en-US" dirty="0"/>
              <a:t> </a:t>
            </a:r>
            <a:r>
              <a:rPr lang="en-GB" altLang="en-US" dirty="0" err="1"/>
              <a:t>fel</a:t>
            </a:r>
            <a:r>
              <a:rPr lang="en-GB" altLang="en-US" dirty="0"/>
              <a:t> </a:t>
            </a:r>
            <a:r>
              <a:rPr lang="en-GB" altLang="en-US" dirty="0" err="1"/>
              <a:t>y'i</a:t>
            </a:r>
            <a:r>
              <a:rPr lang="en-GB" altLang="en-US" dirty="0"/>
              <a:t> </a:t>
            </a:r>
            <a:r>
              <a:rPr lang="en-GB" altLang="en-US" dirty="0" err="1"/>
              <a:t>nodwyd</a:t>
            </a:r>
            <a:r>
              <a:rPr lang="en-GB" altLang="en-US" dirty="0"/>
              <a:t> </a:t>
            </a:r>
            <a:r>
              <a:rPr lang="en-GB" altLang="en-US" dirty="0" err="1"/>
              <a:t>gan</a:t>
            </a:r>
            <a:r>
              <a:rPr lang="en-GB" altLang="en-US" dirty="0"/>
              <a:t> </a:t>
            </a:r>
            <a:r>
              <a:rPr lang="en-GB" altLang="en-US" dirty="0" err="1"/>
              <a:t>Strategaeth</a:t>
            </a:r>
            <a:r>
              <a:rPr lang="en-GB" altLang="en-US" dirty="0"/>
              <a:t> </a:t>
            </a:r>
            <a:r>
              <a:rPr lang="en-GB" altLang="en-US" dirty="0" err="1"/>
              <a:t>Genedlaethol</a:t>
            </a:r>
            <a:r>
              <a:rPr lang="en-GB" altLang="en-US" dirty="0"/>
              <a:t> </a:t>
            </a:r>
            <a:r>
              <a:rPr lang="en-GB" altLang="en-US" dirty="0" err="1"/>
              <a:t>Gwasanaeth</a:t>
            </a:r>
            <a:r>
              <a:rPr lang="en-GB" altLang="en-US" dirty="0"/>
              <a:t> Ieuenctid Cymru (</a:t>
            </a:r>
            <a:r>
              <a:rPr lang="en-GB" altLang="en-US" dirty="0" err="1"/>
              <a:t>LlCC</a:t>
            </a:r>
            <a:r>
              <a:rPr lang="en-GB" altLang="en-US" dirty="0"/>
              <a:t> 2007, t.3) </a:t>
            </a:r>
            <a:r>
              <a:rPr lang="en-GB" altLang="en-US" dirty="0" err="1"/>
              <a:t>yw</a:t>
            </a:r>
            <a:r>
              <a:rPr lang="en-GB" altLang="en-US" dirty="0"/>
              <a:t> </a:t>
            </a:r>
            <a:r>
              <a:rPr lang="en-GB" altLang="en-US" dirty="0" err="1"/>
              <a:t>ei</a:t>
            </a:r>
            <a:r>
              <a:rPr lang="en-GB" altLang="en-US" dirty="0"/>
              <a:t> </a:t>
            </a:r>
            <a:r>
              <a:rPr lang="en-GB" altLang="en-US" dirty="0" err="1"/>
              <a:t>ddull</a:t>
            </a:r>
            <a:r>
              <a:rPr lang="en-GB" altLang="en-US" dirty="0"/>
              <a:t> </a:t>
            </a:r>
            <a:r>
              <a:rPr lang="en-GB" altLang="en-US" dirty="0" err="1"/>
              <a:t>addysgol</a:t>
            </a:r>
            <a:r>
              <a:rPr lang="en-GB" altLang="en-US" dirty="0"/>
              <a:t> </a:t>
            </a:r>
            <a:r>
              <a:rPr lang="en-GB" altLang="en-US" dirty="0" err="1"/>
              <a:t>heb</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ffurfiol</a:t>
            </a:r>
            <a:r>
              <a:rPr lang="en-GB" altLang="en-US" dirty="0"/>
              <a:t>.</a:t>
            </a:r>
          </a:p>
          <a:p>
            <a:pPr eaLnBrk="1" hangingPunct="1">
              <a:lnSpc>
                <a:spcPct val="90000"/>
              </a:lnSpc>
            </a:pPr>
            <a:r>
              <a:rPr lang="en-GB" altLang="en-US" dirty="0"/>
              <a:t>Yn </a:t>
            </a:r>
            <a:r>
              <a:rPr lang="en-GB" altLang="en-US" dirty="0" err="1"/>
              <a:t>aml</a:t>
            </a:r>
            <a:r>
              <a:rPr lang="en-GB" altLang="en-US" dirty="0"/>
              <a:t>, </a:t>
            </a:r>
            <a:r>
              <a:rPr lang="en-GB" altLang="en-US" dirty="0" err="1"/>
              <a:t>gellir</a:t>
            </a:r>
            <a:r>
              <a:rPr lang="en-GB" altLang="en-US" dirty="0"/>
              <a:t> </a:t>
            </a:r>
            <a:r>
              <a:rPr lang="en-GB" altLang="en-US" dirty="0" err="1"/>
              <a:t>disgrifio</a:t>
            </a:r>
            <a:r>
              <a:rPr lang="en-GB" altLang="en-US" dirty="0"/>
              <a:t> </a:t>
            </a:r>
            <a:r>
              <a:rPr lang="en-GB" altLang="en-US" dirty="0" err="1"/>
              <a:t>addysg</a:t>
            </a:r>
            <a:r>
              <a:rPr lang="en-GB" altLang="en-US" dirty="0"/>
              <a:t> </a:t>
            </a:r>
            <a:r>
              <a:rPr lang="en-GB" altLang="en-US" dirty="0" err="1"/>
              <a:t>anffurfiol</a:t>
            </a:r>
            <a:r>
              <a:rPr lang="en-GB" altLang="en-US" dirty="0"/>
              <a:t> </a:t>
            </a:r>
            <a:r>
              <a:rPr lang="en-GB" altLang="en-US" dirty="0" err="1"/>
              <a:t>fel</a:t>
            </a:r>
            <a:r>
              <a:rPr lang="en-GB" altLang="en-US" dirty="0"/>
              <a:t> </a:t>
            </a:r>
            <a:r>
              <a:rPr lang="en-GB" altLang="en-US" dirty="0" err="1"/>
              <a:t>unrhyw</a:t>
            </a:r>
            <a:r>
              <a:rPr lang="en-GB" altLang="en-US" dirty="0"/>
              <a:t> </a:t>
            </a:r>
            <a:r>
              <a:rPr lang="en-GB" altLang="en-US" dirty="0" err="1"/>
              <a:t>weithgaredd</a:t>
            </a:r>
            <a:r>
              <a:rPr lang="en-GB" altLang="en-US" dirty="0"/>
              <a:t> </a:t>
            </a:r>
            <a:r>
              <a:rPr lang="en-GB" altLang="en-US" dirty="0" err="1"/>
              <a:t>addysgol</a:t>
            </a:r>
            <a:r>
              <a:rPr lang="en-GB" altLang="en-US" dirty="0"/>
              <a:t> </a:t>
            </a:r>
            <a:r>
              <a:rPr lang="en-GB" altLang="en-US" dirty="0" err="1"/>
              <a:t>strwythuredig</a:t>
            </a:r>
            <a:r>
              <a:rPr lang="en-GB" altLang="en-US" dirty="0"/>
              <a:t>, </a:t>
            </a:r>
            <a:r>
              <a:rPr lang="en-GB" altLang="en-US" dirty="0" err="1"/>
              <a:t>trefnus</a:t>
            </a:r>
            <a:r>
              <a:rPr lang="en-GB" altLang="en-US" dirty="0"/>
              <a:t> y </a:t>
            </a:r>
            <a:r>
              <a:rPr lang="en-GB" altLang="en-US" dirty="0" err="1"/>
              <a:t>tu</a:t>
            </a:r>
            <a:r>
              <a:rPr lang="en-GB" altLang="en-US" dirty="0"/>
              <a:t> </a:t>
            </a:r>
            <a:r>
              <a:rPr lang="en-GB" altLang="en-US" dirty="0" err="1"/>
              <a:t>allan</a:t>
            </a:r>
            <a:r>
              <a:rPr lang="en-GB" altLang="en-US" dirty="0"/>
              <a:t> </a:t>
            </a:r>
            <a:r>
              <a:rPr lang="en-GB" altLang="en-US" dirty="0" err="1"/>
              <a:t>i</a:t>
            </a:r>
            <a:r>
              <a:rPr lang="en-GB" altLang="en-US" dirty="0"/>
              <a:t> </a:t>
            </a:r>
            <a:r>
              <a:rPr lang="en-GB" altLang="en-US" dirty="0" err="1"/>
              <a:t>unrhyw</a:t>
            </a:r>
            <a:r>
              <a:rPr lang="en-GB" altLang="en-US" dirty="0"/>
              <a:t> </a:t>
            </a:r>
            <a:r>
              <a:rPr lang="en-GB" altLang="en-US" dirty="0" err="1"/>
              <a:t>systemau</a:t>
            </a:r>
            <a:r>
              <a:rPr lang="en-GB" altLang="en-US" dirty="0"/>
              <a:t> </a:t>
            </a:r>
            <a:r>
              <a:rPr lang="en-GB" altLang="en-US" dirty="0" err="1"/>
              <a:t>addysg</a:t>
            </a:r>
            <a:r>
              <a:rPr lang="en-GB" altLang="en-US" dirty="0"/>
              <a:t> </a:t>
            </a:r>
            <a:r>
              <a:rPr lang="en-GB" altLang="en-US" dirty="0" err="1"/>
              <a:t>ffurfiol</a:t>
            </a:r>
            <a:r>
              <a:rPr lang="en-GB" altLang="en-US" dirty="0"/>
              <a:t> (Rogers 2004). </a:t>
            </a:r>
            <a:r>
              <a:rPr lang="en-GB" altLang="en-US" dirty="0" err="1"/>
              <a:t>Nid</a:t>
            </a:r>
            <a:r>
              <a:rPr lang="en-GB" altLang="en-US" dirty="0"/>
              <a:t> </a:t>
            </a:r>
            <a:r>
              <a:rPr lang="en-GB" altLang="en-US" dirty="0" err="1"/>
              <a:t>yw</a:t>
            </a:r>
            <a:r>
              <a:rPr lang="en-GB" altLang="en-US" dirty="0"/>
              <a:t> </a:t>
            </a:r>
            <a:r>
              <a:rPr lang="en-GB" altLang="en-US" dirty="0" err="1"/>
              <a:t>addysg</a:t>
            </a:r>
            <a:r>
              <a:rPr lang="en-GB" altLang="en-US" dirty="0"/>
              <a:t> </a:t>
            </a:r>
            <a:r>
              <a:rPr lang="en-GB" altLang="en-US" dirty="0" err="1"/>
              <a:t>anffurfiol</a:t>
            </a:r>
            <a:r>
              <a:rPr lang="en-GB" altLang="en-US" dirty="0"/>
              <a:t> </a:t>
            </a:r>
            <a:r>
              <a:rPr lang="en-GB" altLang="en-US" dirty="0" err="1"/>
              <a:t>ychwaith</a:t>
            </a:r>
            <a:r>
              <a:rPr lang="en-GB" altLang="en-US" dirty="0"/>
              <a:t> </a:t>
            </a:r>
            <a:r>
              <a:rPr lang="en-GB" altLang="en-US" dirty="0" err="1"/>
              <a:t>yn</a:t>
            </a:r>
            <a:r>
              <a:rPr lang="en-GB" altLang="en-US" dirty="0"/>
              <a:t> </a:t>
            </a:r>
            <a:r>
              <a:rPr lang="en-GB" altLang="en-US" dirty="0" err="1"/>
              <a:t>arwain</a:t>
            </a:r>
            <a:r>
              <a:rPr lang="en-GB" altLang="en-US" dirty="0"/>
              <a:t> at </a:t>
            </a:r>
            <a:r>
              <a:rPr lang="en-GB" altLang="en-US" dirty="0" err="1"/>
              <a:t>ardystiad</a:t>
            </a:r>
            <a:r>
              <a:rPr lang="en-GB" altLang="en-US" dirty="0"/>
              <a:t> </a:t>
            </a:r>
            <a:r>
              <a:rPr lang="en-GB" altLang="en-US" dirty="0" err="1"/>
              <a:t>fel</a:t>
            </a:r>
            <a:r>
              <a:rPr lang="en-GB" altLang="en-US" dirty="0"/>
              <a:t> </a:t>
            </a:r>
            <a:r>
              <a:rPr lang="en-GB" altLang="en-US" dirty="0" err="1"/>
              <a:t>arfer</a:t>
            </a:r>
            <a:r>
              <a:rPr lang="en-GB" altLang="en-US" dirty="0"/>
              <a:t>.</a:t>
            </a:r>
          </a:p>
          <a:p>
            <a:pPr marL="0" indent="0" algn="r" eaLnBrk="1" hangingPunct="1">
              <a:lnSpc>
                <a:spcPct val="90000"/>
              </a:lnSpc>
              <a:buNone/>
            </a:pPr>
            <a:r>
              <a:rPr lang="en-GB" altLang="en-US" sz="2000" dirty="0"/>
              <a:t>(Lewis, 2010)</a:t>
            </a:r>
          </a:p>
        </p:txBody>
      </p:sp>
      <p:sp>
        <p:nvSpPr>
          <p:cNvPr id="2" name="Content Placeholder 1">
            <a:extLst>
              <a:ext uri="{FF2B5EF4-FFF2-40B4-BE49-F238E27FC236}">
                <a16:creationId xmlns:a16="http://schemas.microsoft.com/office/drawing/2014/main" id="{09CB4533-5A60-0DDA-FB25-B4896FB9F448}"/>
              </a:ext>
            </a:extLst>
          </p:cNvPr>
          <p:cNvSpPr>
            <a:spLocks noGrp="1"/>
          </p:cNvSpPr>
          <p:nvPr>
            <p:ph sz="half" idx="2"/>
          </p:nvPr>
        </p:nvSpPr>
        <p:spPr/>
        <p:txBody>
          <a:bodyPr>
            <a:normAutofit fontScale="85000" lnSpcReduction="20000"/>
          </a:bodyPr>
          <a:lstStyle/>
          <a:p>
            <a:pPr eaLnBrk="1" hangingPunct="1">
              <a:lnSpc>
                <a:spcPct val="90000"/>
              </a:lnSpc>
            </a:pPr>
            <a:r>
              <a:rPr lang="en-GB" altLang="en-US" sz="2800" dirty="0">
                <a:solidFill>
                  <a:schemeClr val="accent5">
                    <a:lumMod val="75000"/>
                  </a:schemeClr>
                </a:solidFill>
              </a:rPr>
              <a:t>One characteristic of youth work as identified by the National Youth Service Strategy for Wales (WAG 2007,p.3) is its non-formal educational approach. </a:t>
            </a:r>
          </a:p>
          <a:p>
            <a:pPr eaLnBrk="1" hangingPunct="1">
              <a:lnSpc>
                <a:spcPct val="90000"/>
              </a:lnSpc>
            </a:pPr>
            <a:r>
              <a:rPr lang="en-GB" altLang="en-US" sz="2800" dirty="0">
                <a:solidFill>
                  <a:schemeClr val="accent5">
                    <a:lumMod val="75000"/>
                  </a:schemeClr>
                </a:solidFill>
              </a:rPr>
              <a:t>Non-formal education can often be described as meaning any organised, structured educational activity outside any formal educational systems (Rogers 2004).  Non-formal education also does not normally lead to certification. </a:t>
            </a:r>
            <a:endParaRPr lang="en-GB" altLang="en-US" sz="2000" dirty="0">
              <a:solidFill>
                <a:schemeClr val="accent5">
                  <a:lumMod val="75000"/>
                </a:schemeClr>
              </a:solidFill>
            </a:endParaRPr>
          </a:p>
          <a:p>
            <a:pPr algn="r" eaLnBrk="1" hangingPunct="1">
              <a:lnSpc>
                <a:spcPct val="90000"/>
              </a:lnSpc>
              <a:buFontTx/>
              <a:buNone/>
            </a:pPr>
            <a:r>
              <a:rPr lang="en-GB" altLang="en-US" sz="2000" dirty="0">
                <a:solidFill>
                  <a:schemeClr val="accent5">
                    <a:lumMod val="75000"/>
                  </a:schemeClr>
                </a:solidFill>
              </a:rPr>
              <a:t>(Lewis, 2010)</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2A08A201-5DE4-9467-D6BA-4A63C28FA38C}"/>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Heb</a:t>
            </a:r>
            <a:r>
              <a:rPr lang="en-GB" altLang="en-US" sz="3600" b="1" dirty="0"/>
              <a:t> </a:t>
            </a:r>
            <a:r>
              <a:rPr lang="en-GB" altLang="en-US" sz="3600" b="1" dirty="0" err="1"/>
              <a:t>fod</a:t>
            </a:r>
            <a:r>
              <a:rPr lang="en-GB" altLang="en-US" sz="3600" b="1" dirty="0"/>
              <a:t> </a:t>
            </a:r>
            <a:r>
              <a:rPr lang="en-GB" altLang="en-US" sz="3600" b="1" dirty="0" err="1"/>
              <a:t>yn</a:t>
            </a:r>
            <a:r>
              <a:rPr lang="en-GB" altLang="en-US" sz="3600" b="1" dirty="0"/>
              <a:t> </a:t>
            </a:r>
            <a:r>
              <a:rPr lang="en-GB" altLang="en-US" sz="3600" b="1" dirty="0" err="1"/>
              <a:t>Ffurfiol</a:t>
            </a:r>
            <a:br>
              <a:rPr lang="en-GB" altLang="en-US" sz="3600" b="1" dirty="0"/>
            </a:br>
            <a:r>
              <a:rPr lang="en-GB" altLang="en-US" sz="3600" b="1" dirty="0">
                <a:solidFill>
                  <a:schemeClr val="accent5">
                    <a:lumMod val="75000"/>
                  </a:schemeClr>
                </a:solidFill>
              </a:rPr>
              <a:t>Non-Formal Education/Learning</a:t>
            </a:r>
          </a:p>
        </p:txBody>
      </p:sp>
      <p:sp>
        <p:nvSpPr>
          <p:cNvPr id="68611" name="Rectangle 4">
            <a:extLst>
              <a:ext uri="{FF2B5EF4-FFF2-40B4-BE49-F238E27FC236}">
                <a16:creationId xmlns:a16="http://schemas.microsoft.com/office/drawing/2014/main" id="{3B74B727-6510-BBEC-F795-DDDCD3919F13}"/>
              </a:ext>
            </a:extLst>
          </p:cNvPr>
          <p:cNvSpPr>
            <a:spLocks noGrp="1" noChangeArrowheads="1"/>
          </p:cNvSpPr>
          <p:nvPr>
            <p:ph sz="half" idx="1"/>
          </p:nvPr>
        </p:nvSpPr>
        <p:spPr/>
        <p:txBody>
          <a:bodyPr>
            <a:normAutofit lnSpcReduction="10000"/>
          </a:bodyPr>
          <a:lstStyle/>
          <a:p>
            <a:pPr eaLnBrk="1" hangingPunct="1">
              <a:lnSpc>
                <a:spcPct val="80000"/>
              </a:lnSpc>
            </a:pPr>
            <a:r>
              <a:rPr lang="en-GB" altLang="en-US" sz="2000" dirty="0" err="1"/>
              <a:t>Nodwedd</a:t>
            </a:r>
            <a:r>
              <a:rPr lang="en-GB" altLang="en-US" sz="2000" dirty="0"/>
              <a:t> </a:t>
            </a:r>
            <a:r>
              <a:rPr lang="en-GB" altLang="en-US" sz="2000" dirty="0" err="1"/>
              <a:t>allweddol</a:t>
            </a:r>
            <a:r>
              <a:rPr lang="en-GB" altLang="en-US" sz="2000" dirty="0"/>
              <a:t> o </a:t>
            </a:r>
            <a:r>
              <a:rPr lang="en-GB" altLang="en-US" sz="2000" dirty="0" err="1"/>
              <a:t>waith</a:t>
            </a:r>
            <a:r>
              <a:rPr lang="en-GB" altLang="en-US" sz="2000" dirty="0"/>
              <a:t> </a:t>
            </a:r>
            <a:r>
              <a:rPr lang="en-GB" altLang="en-US" sz="2000" dirty="0" err="1"/>
              <a:t>ieuenctid</a:t>
            </a:r>
            <a:r>
              <a:rPr lang="en-GB" altLang="en-US" sz="2000" dirty="0"/>
              <a:t> </a:t>
            </a:r>
            <a:r>
              <a:rPr lang="en-GB" altLang="en-US" sz="2000" dirty="0" err="1"/>
              <a:t>yw</a:t>
            </a:r>
            <a:r>
              <a:rPr lang="en-GB" altLang="en-US" sz="2000" dirty="0"/>
              <a:t> </a:t>
            </a:r>
            <a:r>
              <a:rPr lang="en-GB" altLang="en-US" sz="2000" dirty="0" err="1"/>
              <a:t>ei</a:t>
            </a:r>
            <a:r>
              <a:rPr lang="en-GB" altLang="en-US" sz="2000" dirty="0"/>
              <a:t> </a:t>
            </a:r>
            <a:r>
              <a:rPr lang="en-GB" altLang="en-US" sz="2000" dirty="0" err="1"/>
              <a:t>ddull</a:t>
            </a:r>
            <a:r>
              <a:rPr lang="en-GB" altLang="en-US" sz="2000" dirty="0"/>
              <a:t> </a:t>
            </a:r>
            <a:r>
              <a:rPr lang="en-GB" altLang="en-US" sz="2000" dirty="0" err="1"/>
              <a:t>addysgol</a:t>
            </a:r>
            <a:r>
              <a:rPr lang="en-GB" altLang="en-US" sz="2000" dirty="0"/>
              <a:t> </a:t>
            </a:r>
            <a:r>
              <a:rPr lang="en-GB" altLang="en-US" sz="2000" dirty="0" err="1"/>
              <a:t>heb</a:t>
            </a:r>
            <a:r>
              <a:rPr lang="en-GB" altLang="en-US" sz="2000" dirty="0"/>
              <a:t> </a:t>
            </a:r>
            <a:r>
              <a:rPr lang="en-GB" altLang="en-US" sz="2000" dirty="0" err="1"/>
              <a:t>fod</a:t>
            </a:r>
            <a:r>
              <a:rPr lang="en-GB" altLang="en-US" sz="2000" dirty="0"/>
              <a:t> </a:t>
            </a:r>
            <a:r>
              <a:rPr lang="en-GB" altLang="en-US" sz="2000" dirty="0" err="1"/>
              <a:t>yn</a:t>
            </a:r>
            <a:r>
              <a:rPr lang="en-GB" altLang="en-US" sz="2000" dirty="0"/>
              <a:t> </a:t>
            </a:r>
            <a:r>
              <a:rPr lang="en-GB" altLang="en-US" sz="2000" dirty="0" err="1"/>
              <a:t>ffurfiol</a:t>
            </a:r>
            <a:r>
              <a:rPr lang="en-GB" altLang="en-US" sz="2000" dirty="0"/>
              <a:t>, </a:t>
            </a:r>
            <a:r>
              <a:rPr lang="en-GB" altLang="en-US" sz="2000" dirty="0" err="1"/>
              <a:t>ond</a:t>
            </a:r>
            <a:r>
              <a:rPr lang="en-GB" altLang="en-US" sz="2000" dirty="0"/>
              <a:t> </a:t>
            </a:r>
            <a:r>
              <a:rPr lang="en-GB" altLang="en-US" sz="2000" dirty="0" err="1"/>
              <a:t>ar</a:t>
            </a:r>
            <a:r>
              <a:rPr lang="en-GB" altLang="en-US" sz="2000" dirty="0"/>
              <a:t> </a:t>
            </a:r>
            <a:r>
              <a:rPr lang="en-GB" altLang="en-US" sz="2000" dirty="0" err="1"/>
              <a:t>brydiau</a:t>
            </a:r>
            <a:r>
              <a:rPr lang="en-GB" altLang="en-US" sz="2000" dirty="0"/>
              <a:t> </a:t>
            </a:r>
            <a:r>
              <a:rPr lang="en-GB" altLang="en-US" sz="2000" dirty="0" err="1"/>
              <a:t>efallai</a:t>
            </a:r>
            <a:r>
              <a:rPr lang="en-GB" altLang="en-US" sz="2000" dirty="0"/>
              <a:t> y </a:t>
            </a:r>
            <a:r>
              <a:rPr lang="en-GB" altLang="en-US" sz="2000" dirty="0" err="1"/>
              <a:t>bydd</a:t>
            </a:r>
            <a:r>
              <a:rPr lang="en-GB" altLang="en-US" sz="2000" dirty="0"/>
              <a:t> </a:t>
            </a:r>
            <a:r>
              <a:rPr lang="en-GB" altLang="en-US" sz="2000" dirty="0" err="1"/>
              <a:t>angen</a:t>
            </a:r>
            <a:r>
              <a:rPr lang="en-GB" altLang="en-US" sz="2000" dirty="0"/>
              <a:t> </a:t>
            </a:r>
            <a:r>
              <a:rPr lang="en-GB" altLang="en-US" sz="2000" dirty="0" err="1"/>
              <a:t>mynd</a:t>
            </a:r>
            <a:r>
              <a:rPr lang="en-GB" altLang="en-US" sz="2000" dirty="0"/>
              <a:t> </a:t>
            </a:r>
            <a:r>
              <a:rPr lang="en-GB" altLang="en-US" sz="2000" dirty="0" err="1"/>
              <a:t>i’r</a:t>
            </a:r>
            <a:r>
              <a:rPr lang="en-GB" altLang="en-US" sz="2000" dirty="0"/>
              <a:t> </a:t>
            </a:r>
            <a:r>
              <a:rPr lang="en-GB" altLang="en-US" sz="2000" dirty="0" err="1"/>
              <a:t>afael</a:t>
            </a:r>
            <a:r>
              <a:rPr lang="en-GB" altLang="en-US" sz="2000" dirty="0"/>
              <a:t> </a:t>
            </a:r>
            <a:r>
              <a:rPr lang="en-GB" altLang="en-US" sz="2000" dirty="0" err="1"/>
              <a:t>yn</a:t>
            </a:r>
            <a:r>
              <a:rPr lang="en-GB" altLang="en-US" sz="2000" dirty="0"/>
              <a:t> </a:t>
            </a:r>
            <a:r>
              <a:rPr lang="en-GB" altLang="en-US" sz="2000" dirty="0" err="1"/>
              <a:t>ffurfiol</a:t>
            </a:r>
            <a:r>
              <a:rPr lang="en-GB" altLang="en-US" sz="2000" dirty="0"/>
              <a:t> â </a:t>
            </a:r>
            <a:r>
              <a:rPr lang="en-GB" altLang="en-US" sz="2000" dirty="0" err="1"/>
              <a:t>rhai</a:t>
            </a:r>
            <a:r>
              <a:rPr lang="en-GB" altLang="en-US" sz="2000" dirty="0"/>
              <a:t> </a:t>
            </a:r>
            <a:r>
              <a:rPr lang="en-GB" altLang="en-US" sz="2000" dirty="0" err="1"/>
              <a:t>gweithgareddau</a:t>
            </a:r>
            <a:r>
              <a:rPr lang="en-GB" altLang="en-US" sz="2000" dirty="0"/>
              <a:t>.</a:t>
            </a:r>
          </a:p>
          <a:p>
            <a:pPr eaLnBrk="1" hangingPunct="1">
              <a:lnSpc>
                <a:spcPct val="80000"/>
              </a:lnSpc>
            </a:pPr>
            <a:endParaRPr lang="en-GB" altLang="en-US" sz="2000" dirty="0"/>
          </a:p>
          <a:p>
            <a:pPr eaLnBrk="1" hangingPunct="1">
              <a:lnSpc>
                <a:spcPct val="80000"/>
              </a:lnSpc>
            </a:pPr>
            <a:r>
              <a:rPr lang="en-GB" altLang="en-US" sz="2000" dirty="0"/>
              <a:t>Mae Ellis (1990 a </a:t>
            </a:r>
            <a:r>
              <a:rPr lang="en-GB" altLang="en-US" sz="2000" dirty="0" err="1"/>
              <a:t>ddyfynnir</a:t>
            </a:r>
            <a:r>
              <a:rPr lang="en-GB" altLang="en-US" sz="2000" dirty="0"/>
              <a:t> </a:t>
            </a:r>
            <a:r>
              <a:rPr lang="en-GB" altLang="en-US" sz="2000" dirty="0" err="1"/>
              <a:t>yn</a:t>
            </a:r>
            <a:r>
              <a:rPr lang="en-GB" altLang="en-US" sz="2000" dirty="0"/>
              <a:t> Richardson a Wolfe 2006, tt.31-32) </a:t>
            </a:r>
            <a:r>
              <a:rPr lang="en-GB" altLang="en-US" sz="2000" dirty="0" err="1"/>
              <a:t>yn</a:t>
            </a:r>
            <a:r>
              <a:rPr lang="en-GB" altLang="en-US" sz="2000" dirty="0"/>
              <a:t> </a:t>
            </a:r>
            <a:r>
              <a:rPr lang="en-GB" altLang="en-US" sz="2000" dirty="0" err="1"/>
              <a:t>cadarnhau</a:t>
            </a:r>
            <a:r>
              <a:rPr lang="en-GB" altLang="en-US" sz="2000" dirty="0"/>
              <a:t> </a:t>
            </a:r>
            <a:r>
              <a:rPr lang="en-GB" altLang="en-US" sz="2000" dirty="0" err="1"/>
              <a:t>hyn</a:t>
            </a:r>
            <a:r>
              <a:rPr lang="en-GB" altLang="en-US" sz="2000" dirty="0"/>
              <a:t> ac </a:t>
            </a:r>
            <a:r>
              <a:rPr lang="en-GB" altLang="en-US" sz="2000" dirty="0" err="1"/>
              <a:t>yn</a:t>
            </a:r>
            <a:r>
              <a:rPr lang="en-GB" altLang="en-US" sz="2000" dirty="0"/>
              <a:t> </a:t>
            </a:r>
            <a:r>
              <a:rPr lang="en-GB" altLang="en-US" sz="2000" dirty="0" err="1"/>
              <a:t>awgrymu</a:t>
            </a:r>
            <a:r>
              <a:rPr lang="en-GB" altLang="en-US" sz="2000" dirty="0"/>
              <a:t> y gall </a:t>
            </a:r>
            <a:r>
              <a:rPr lang="en-GB" altLang="en-US" sz="2000" dirty="0" err="1"/>
              <a:t>arddulliau</a:t>
            </a:r>
            <a:r>
              <a:rPr lang="en-GB" altLang="en-US" sz="2000" dirty="0"/>
              <a:t> </a:t>
            </a:r>
            <a:r>
              <a:rPr lang="en-GB" altLang="en-US" sz="2000" dirty="0" err="1"/>
              <a:t>gweithio</a:t>
            </a:r>
            <a:r>
              <a:rPr lang="en-GB" altLang="en-US" sz="2000" dirty="0"/>
              <a:t> </a:t>
            </a:r>
            <a:r>
              <a:rPr lang="en-GB" altLang="en-US" sz="2000" dirty="0" err="1"/>
              <a:t>symud</a:t>
            </a:r>
            <a:r>
              <a:rPr lang="en-GB" altLang="en-US" sz="2000" dirty="0"/>
              <a:t> o </a:t>
            </a:r>
            <a:r>
              <a:rPr lang="en-GB" altLang="en-US" sz="2000" dirty="0" err="1"/>
              <a:t>fod</a:t>
            </a:r>
            <a:r>
              <a:rPr lang="en-GB" altLang="en-US" sz="2000" dirty="0"/>
              <a:t> </a:t>
            </a:r>
            <a:r>
              <a:rPr lang="en-GB" altLang="en-US" sz="2000" dirty="0" err="1"/>
              <a:t>yn</a:t>
            </a:r>
            <a:r>
              <a:rPr lang="en-GB" altLang="en-US" sz="2000" dirty="0"/>
              <a:t> </a:t>
            </a:r>
            <a:r>
              <a:rPr lang="en-GB" altLang="en-US" sz="2000" dirty="0" err="1"/>
              <a:t>anffurfiol</a:t>
            </a:r>
            <a:r>
              <a:rPr lang="en-GB" altLang="en-US" sz="2000" dirty="0"/>
              <a:t>/</a:t>
            </a:r>
            <a:r>
              <a:rPr lang="en-GB" altLang="en-US" sz="2000" dirty="0" err="1"/>
              <a:t>anffurfiol</a:t>
            </a:r>
            <a:r>
              <a:rPr lang="en-GB" altLang="en-US" sz="2000" dirty="0"/>
              <a:t> </a:t>
            </a:r>
            <a:r>
              <a:rPr lang="en-GB" altLang="en-US" sz="2000" dirty="0" err="1"/>
              <a:t>i</a:t>
            </a:r>
            <a:r>
              <a:rPr lang="en-GB" altLang="en-US" sz="2000" dirty="0"/>
              <a:t> </a:t>
            </a:r>
            <a:r>
              <a:rPr lang="en-GB" altLang="en-US" sz="2000" dirty="0" err="1"/>
              <a:t>ffurfiol</a:t>
            </a:r>
            <a:r>
              <a:rPr lang="en-GB" altLang="en-US" sz="2000" dirty="0"/>
              <a:t> o </a:t>
            </a:r>
            <a:r>
              <a:rPr lang="en-GB" altLang="en-US" sz="2000" dirty="0" err="1"/>
              <a:t>fewn</a:t>
            </a:r>
            <a:r>
              <a:rPr lang="en-GB" altLang="en-US" sz="2000" dirty="0"/>
              <a:t> </a:t>
            </a:r>
            <a:r>
              <a:rPr lang="en-GB" altLang="en-US" sz="2000" dirty="0" err="1"/>
              <a:t>sesiwn</a:t>
            </a:r>
            <a:r>
              <a:rPr lang="en-GB" altLang="en-US" sz="2000" dirty="0"/>
              <a:t> neu o </a:t>
            </a:r>
            <a:r>
              <a:rPr lang="en-GB" altLang="en-US" sz="2000" dirty="0" err="1"/>
              <a:t>fewn</a:t>
            </a:r>
            <a:r>
              <a:rPr lang="en-GB" altLang="en-US" sz="2000" dirty="0"/>
              <a:t> darn </a:t>
            </a:r>
            <a:r>
              <a:rPr lang="en-GB" altLang="en-US" sz="2000" dirty="0" err="1"/>
              <a:t>penodol</a:t>
            </a:r>
            <a:r>
              <a:rPr lang="en-GB" altLang="en-US" sz="2000" dirty="0"/>
              <a:t> o </a:t>
            </a:r>
            <a:r>
              <a:rPr lang="en-GB" altLang="en-US" sz="2000" dirty="0" err="1"/>
              <a:t>waith</a:t>
            </a:r>
            <a:r>
              <a:rPr lang="en-GB" altLang="en-US" sz="2000" dirty="0"/>
              <a:t> (</a:t>
            </a:r>
            <a:r>
              <a:rPr lang="en-GB" altLang="en-US" sz="2000" dirty="0" err="1"/>
              <a:t>dyfynnwyd</a:t>
            </a:r>
            <a:r>
              <a:rPr lang="en-GB" altLang="en-US" sz="2000" dirty="0"/>
              <a:t> Ellis </a:t>
            </a:r>
            <a:r>
              <a:rPr lang="en-GB" altLang="en-US" sz="2000" dirty="0" err="1"/>
              <a:t>yn</a:t>
            </a:r>
            <a:r>
              <a:rPr lang="en-GB" altLang="en-US" sz="2000" dirty="0"/>
              <a:t> Richardson a Wolfe). 2006, t. 31).</a:t>
            </a:r>
          </a:p>
          <a:p>
            <a:pPr eaLnBrk="1" hangingPunct="1">
              <a:lnSpc>
                <a:spcPct val="80000"/>
              </a:lnSpc>
            </a:pPr>
            <a:endParaRPr lang="en-GB" altLang="en-US" sz="2000" dirty="0"/>
          </a:p>
          <a:p>
            <a:pPr marL="0" indent="0" algn="r" eaLnBrk="1" hangingPunct="1">
              <a:lnSpc>
                <a:spcPct val="80000"/>
              </a:lnSpc>
              <a:buNone/>
            </a:pPr>
            <a:r>
              <a:rPr lang="en-GB" altLang="en-US" sz="1600" dirty="0"/>
              <a:t>(Lewis, 2010)</a:t>
            </a:r>
          </a:p>
        </p:txBody>
      </p:sp>
      <p:sp>
        <p:nvSpPr>
          <p:cNvPr id="2" name="Content Placeholder 1">
            <a:extLst>
              <a:ext uri="{FF2B5EF4-FFF2-40B4-BE49-F238E27FC236}">
                <a16:creationId xmlns:a16="http://schemas.microsoft.com/office/drawing/2014/main" id="{843F4E30-0988-4188-9C75-3C569B025C98}"/>
              </a:ext>
            </a:extLst>
          </p:cNvPr>
          <p:cNvSpPr>
            <a:spLocks noGrp="1"/>
          </p:cNvSpPr>
          <p:nvPr>
            <p:ph sz="half" idx="2"/>
          </p:nvPr>
        </p:nvSpPr>
        <p:spPr/>
        <p:txBody>
          <a:bodyPr>
            <a:normAutofit lnSpcReduction="10000"/>
          </a:bodyPr>
          <a:lstStyle/>
          <a:p>
            <a:pPr eaLnBrk="1" hangingPunct="1">
              <a:lnSpc>
                <a:spcPct val="80000"/>
              </a:lnSpc>
            </a:pPr>
            <a:r>
              <a:rPr lang="en-GB" altLang="en-US" sz="2000" dirty="0">
                <a:solidFill>
                  <a:schemeClr val="accent5">
                    <a:lumMod val="75000"/>
                  </a:schemeClr>
                </a:solidFill>
              </a:rPr>
              <a:t>A key characteristic of youth work is its non-formal educational approach, but at times some activities may need to be approached formally.  </a:t>
            </a:r>
          </a:p>
          <a:p>
            <a:pPr eaLnBrk="1" hangingPunct="1">
              <a:lnSpc>
                <a:spcPct val="80000"/>
              </a:lnSpc>
              <a:buFontTx/>
              <a:buNone/>
            </a:pPr>
            <a:endParaRPr lang="en-GB" altLang="en-US" sz="2000" dirty="0">
              <a:solidFill>
                <a:schemeClr val="accent5">
                  <a:lumMod val="75000"/>
                </a:schemeClr>
              </a:solidFill>
            </a:endParaRPr>
          </a:p>
          <a:p>
            <a:pPr eaLnBrk="1" hangingPunct="1">
              <a:lnSpc>
                <a:spcPct val="80000"/>
              </a:lnSpc>
            </a:pPr>
            <a:r>
              <a:rPr lang="en-GB" altLang="en-US" sz="2000" dirty="0">
                <a:solidFill>
                  <a:schemeClr val="accent5">
                    <a:lumMod val="75000"/>
                  </a:schemeClr>
                </a:solidFill>
              </a:rPr>
              <a:t>Ellis (1990 </a:t>
            </a:r>
            <a:r>
              <a:rPr lang="en-GB" altLang="en-US" sz="2000" i="1" dirty="0">
                <a:solidFill>
                  <a:schemeClr val="accent5">
                    <a:lumMod val="75000"/>
                  </a:schemeClr>
                </a:solidFill>
              </a:rPr>
              <a:t>cited in </a:t>
            </a:r>
            <a:r>
              <a:rPr lang="en-GB" altLang="en-US" sz="2000" dirty="0">
                <a:solidFill>
                  <a:schemeClr val="accent5">
                    <a:lumMod val="75000"/>
                  </a:schemeClr>
                </a:solidFill>
              </a:rPr>
              <a:t>Richardson and Wolfe 2006, pp.31-32) affirms this and suggests that working styles can move from non-formal/informal to formal within a session or within a specific piece of work (Ellis </a:t>
            </a:r>
            <a:r>
              <a:rPr lang="en-GB" altLang="en-US" sz="2000" i="1" dirty="0">
                <a:solidFill>
                  <a:schemeClr val="accent5">
                    <a:lumMod val="75000"/>
                  </a:schemeClr>
                </a:solidFill>
              </a:rPr>
              <a:t>cited in </a:t>
            </a:r>
            <a:r>
              <a:rPr lang="en-GB" altLang="en-US" sz="2000" dirty="0">
                <a:solidFill>
                  <a:schemeClr val="accent5">
                    <a:lumMod val="75000"/>
                  </a:schemeClr>
                </a:solidFill>
              </a:rPr>
              <a:t>Richardson and Wolfe 2006, p. 31).  </a:t>
            </a:r>
          </a:p>
          <a:p>
            <a:pPr algn="r" eaLnBrk="1" hangingPunct="1">
              <a:lnSpc>
                <a:spcPct val="80000"/>
              </a:lnSpc>
              <a:buFontTx/>
              <a:buNone/>
            </a:pPr>
            <a:endParaRPr lang="en-GB" altLang="en-US" sz="1600" dirty="0">
              <a:solidFill>
                <a:schemeClr val="accent5">
                  <a:lumMod val="75000"/>
                </a:schemeClr>
              </a:solidFill>
            </a:endParaRPr>
          </a:p>
          <a:p>
            <a:pPr algn="r" eaLnBrk="1" hangingPunct="1">
              <a:lnSpc>
                <a:spcPct val="80000"/>
              </a:lnSpc>
              <a:buFontTx/>
              <a:buNone/>
            </a:pPr>
            <a:r>
              <a:rPr lang="en-GB" altLang="en-US" sz="1600" dirty="0">
                <a:solidFill>
                  <a:schemeClr val="accent5">
                    <a:lumMod val="75000"/>
                  </a:schemeClr>
                </a:solidFill>
              </a:rPr>
              <a:t>(Lewis, 2010)</a:t>
            </a:r>
            <a:endParaRPr lang="en-GB" dirty="0">
              <a:solidFill>
                <a:schemeClr val="accent5">
                  <a:lumMod val="75000"/>
                </a:schemeClr>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72FC1-C4F2-E223-3924-9CE7210B5F97}"/>
              </a:ext>
            </a:extLst>
          </p:cNvPr>
          <p:cNvSpPr>
            <a:spLocks noGrp="1"/>
          </p:cNvSpPr>
          <p:nvPr>
            <p:ph type="title"/>
          </p:nvPr>
        </p:nvSpPr>
        <p:spPr/>
        <p:txBody>
          <a:bodyPr/>
          <a:lstStyle/>
          <a:p>
            <a:endParaRPr lang="en-GB"/>
          </a:p>
        </p:txBody>
      </p:sp>
      <p:sp>
        <p:nvSpPr>
          <p:cNvPr id="70659" name="Rectangle 3">
            <a:extLst>
              <a:ext uri="{FF2B5EF4-FFF2-40B4-BE49-F238E27FC236}">
                <a16:creationId xmlns:a16="http://schemas.microsoft.com/office/drawing/2014/main" id="{2173D36E-C79A-2060-E0A2-68713B484C4A}"/>
              </a:ext>
            </a:extLst>
          </p:cNvPr>
          <p:cNvSpPr>
            <a:spLocks noGrp="1" noChangeArrowheads="1"/>
          </p:cNvSpPr>
          <p:nvPr>
            <p:ph sz="half" idx="1"/>
          </p:nvPr>
        </p:nvSpPr>
        <p:spPr>
          <a:xfrm>
            <a:off x="838199" y="1825625"/>
            <a:ext cx="10598331" cy="4351338"/>
          </a:xfrm>
        </p:spPr>
        <p:txBody>
          <a:bodyPr/>
          <a:lstStyle/>
          <a:p>
            <a:pPr eaLnBrk="1" hangingPunct="1">
              <a:buFontTx/>
              <a:buNone/>
            </a:pPr>
            <a:endParaRPr lang="en-GB" altLang="en-US" sz="1800" b="1" dirty="0"/>
          </a:p>
          <a:p>
            <a:pPr eaLnBrk="1" hangingPunct="1">
              <a:buFontTx/>
              <a:buNone/>
            </a:pPr>
            <a:endParaRPr lang="en-GB" altLang="en-US" sz="1800" b="1" dirty="0"/>
          </a:p>
          <a:p>
            <a:pPr eaLnBrk="1" hangingPunct="1">
              <a:buFontTx/>
              <a:buNone/>
            </a:pPr>
            <a:r>
              <a:rPr lang="en-GB" altLang="en-US" sz="1800" b="1" dirty="0"/>
              <a:t>Addysg </a:t>
            </a:r>
            <a:r>
              <a:rPr lang="en-GB" altLang="en-US" sz="1800" b="1" dirty="0" err="1"/>
              <a:t>Anffurfiol</a:t>
            </a:r>
            <a:r>
              <a:rPr lang="en-GB" altLang="en-US" sz="1800" b="1" dirty="0"/>
              <a:t>/</a:t>
            </a:r>
            <a:r>
              <a:rPr lang="en-GB" altLang="en-US" sz="1800" b="1" dirty="0" err="1"/>
              <a:t>Anffurfiol</a:t>
            </a:r>
            <a:r>
              <a:rPr lang="en-GB" altLang="en-US" sz="1800" b="1" dirty="0"/>
              <a:t>  						Addysg </a:t>
            </a:r>
            <a:r>
              <a:rPr lang="en-GB" altLang="en-US" sz="1800" b="1" dirty="0" err="1"/>
              <a:t>Ffurfiol</a:t>
            </a:r>
            <a:endParaRPr lang="en-GB" altLang="en-US" sz="1800" b="1" dirty="0"/>
          </a:p>
          <a:p>
            <a:pPr eaLnBrk="1" hangingPunct="1">
              <a:buFontTx/>
              <a:buNone/>
            </a:pPr>
            <a:r>
              <a:rPr lang="en-GB" altLang="en-US" sz="1800" b="1" dirty="0">
                <a:solidFill>
                  <a:schemeClr val="accent5">
                    <a:lumMod val="75000"/>
                  </a:schemeClr>
                </a:solidFill>
              </a:rPr>
              <a:t>Informal/Non-Formal Education						Formal Education</a:t>
            </a:r>
          </a:p>
          <a:p>
            <a:pPr eaLnBrk="1" hangingPunct="1">
              <a:buFontTx/>
              <a:buNone/>
            </a:pPr>
            <a:endParaRPr lang="en-GB" altLang="en-US" sz="1800" b="1" dirty="0"/>
          </a:p>
          <a:p>
            <a:pPr eaLnBrk="1" hangingPunct="1">
              <a:buFontTx/>
              <a:buNone/>
            </a:pPr>
            <a:endParaRPr lang="en-GB" altLang="en-US" sz="1800" b="1" dirty="0"/>
          </a:p>
          <a:p>
            <a:pPr eaLnBrk="1" hangingPunct="1">
              <a:buFontTx/>
              <a:buNone/>
            </a:pPr>
            <a:endParaRPr lang="en-GB" altLang="en-US" sz="1800" b="1" dirty="0"/>
          </a:p>
          <a:p>
            <a:pPr eaLnBrk="1" hangingPunct="1">
              <a:buFontTx/>
              <a:buNone/>
            </a:pPr>
            <a:endParaRPr lang="en-GB" altLang="en-US" sz="1800" b="1" dirty="0"/>
          </a:p>
          <a:p>
            <a:pPr eaLnBrk="1" hangingPunct="1">
              <a:buFontTx/>
              <a:buNone/>
            </a:pPr>
            <a:r>
              <a:rPr lang="cy-GB" altLang="en-US" sz="1800" b="1" dirty="0"/>
              <a:t>	</a:t>
            </a:r>
            <a:r>
              <a:rPr lang="en-GB" altLang="en-US" sz="1800" b="1" dirty="0"/>
              <a:t>			</a:t>
            </a:r>
            <a:endParaRPr lang="en-GB" altLang="en-US" sz="1800" b="1" noProof="1"/>
          </a:p>
        </p:txBody>
      </p:sp>
      <p:grpSp>
        <p:nvGrpSpPr>
          <p:cNvPr id="70660" name="Group 4">
            <a:extLst>
              <a:ext uri="{FF2B5EF4-FFF2-40B4-BE49-F238E27FC236}">
                <a16:creationId xmlns:a16="http://schemas.microsoft.com/office/drawing/2014/main" id="{32A6DB6B-4424-4949-EECC-6F707EF0D6C3}"/>
              </a:ext>
            </a:extLst>
          </p:cNvPr>
          <p:cNvGrpSpPr>
            <a:grpSpLocks/>
          </p:cNvGrpSpPr>
          <p:nvPr/>
        </p:nvGrpSpPr>
        <p:grpSpPr bwMode="auto">
          <a:xfrm>
            <a:off x="2730318" y="3841978"/>
            <a:ext cx="7200900" cy="512762"/>
            <a:chOff x="79" y="29"/>
            <a:chExt cx="7812" cy="583"/>
          </a:xfrm>
        </p:grpSpPr>
        <p:sp>
          <p:nvSpPr>
            <p:cNvPr id="70661" name="Freeform 5">
              <a:extLst>
                <a:ext uri="{FF2B5EF4-FFF2-40B4-BE49-F238E27FC236}">
                  <a16:creationId xmlns:a16="http://schemas.microsoft.com/office/drawing/2014/main" id="{7229E826-3A97-FF0B-2C01-6C3E0A8E3702}"/>
                </a:ext>
              </a:extLst>
            </p:cNvPr>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62" name="Freeform 6">
              <a:extLst>
                <a:ext uri="{FF2B5EF4-FFF2-40B4-BE49-F238E27FC236}">
                  <a16:creationId xmlns:a16="http://schemas.microsoft.com/office/drawing/2014/main" id="{9BEB4E1C-F3A8-FC4B-0E42-85FCAF2BECC0}"/>
                </a:ext>
              </a:extLst>
            </p:cNvPr>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w="15240" cap="rnd">
              <a:solidFill>
                <a:srgbClr val="000000"/>
              </a:solidFill>
              <a:round/>
              <a:headEnd/>
              <a:tailEnd/>
            </a:ln>
          </p:spPr>
          <p:txBody>
            <a:bodyPr/>
            <a:lstStyle/>
            <a:p>
              <a:endParaRPr lang="en-GB"/>
            </a:p>
          </p:txBody>
        </p:sp>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4E4A856A-7FF3-AF13-988A-D6DFCC71CD6E}"/>
              </a:ext>
            </a:extLst>
          </p:cNvPr>
          <p:cNvSpPr>
            <a:spLocks noGrp="1" noChangeArrowheads="1"/>
          </p:cNvSpPr>
          <p:nvPr>
            <p:ph type="title"/>
          </p:nvPr>
        </p:nvSpPr>
        <p:spPr/>
        <p:txBody>
          <a:bodyPr>
            <a:normAutofit/>
          </a:bodyPr>
          <a:lstStyle/>
          <a:p>
            <a:pPr eaLnBrk="1" hangingPunct="1"/>
            <a:r>
              <a:rPr lang="en-GB" altLang="en-US" sz="3600" b="1" dirty="0" err="1"/>
              <a:t>Diffiniadau</a:t>
            </a:r>
            <a:r>
              <a:rPr lang="en-GB" altLang="en-US" sz="3600" b="1" dirty="0"/>
              <a:t> </a:t>
            </a:r>
            <a:r>
              <a:rPr lang="en-GB" altLang="en-US" sz="3600" b="1" dirty="0" err="1"/>
              <a:t>Pellach</a:t>
            </a:r>
            <a:r>
              <a:rPr lang="en-GB" altLang="en-US" sz="3600" b="1" dirty="0"/>
              <a:t>			</a:t>
            </a:r>
            <a:r>
              <a:rPr lang="en-GB" altLang="en-US" sz="3600" b="1" dirty="0">
                <a:solidFill>
                  <a:schemeClr val="accent5">
                    <a:lumMod val="75000"/>
                  </a:schemeClr>
                </a:solidFill>
              </a:rPr>
              <a:t>Further Definitions</a:t>
            </a:r>
            <a:endParaRPr lang="cy-GB" altLang="en-US" sz="3600" b="1" dirty="0">
              <a:solidFill>
                <a:schemeClr val="accent5">
                  <a:lumMod val="75000"/>
                </a:schemeClr>
              </a:solidFill>
            </a:endParaRPr>
          </a:p>
        </p:txBody>
      </p:sp>
      <p:sp>
        <p:nvSpPr>
          <p:cNvPr id="72707" name="Rectangle 11">
            <a:extLst>
              <a:ext uri="{FF2B5EF4-FFF2-40B4-BE49-F238E27FC236}">
                <a16:creationId xmlns:a16="http://schemas.microsoft.com/office/drawing/2014/main" id="{6140DB84-3D15-BE5A-CB0C-5346AB444C19}"/>
              </a:ext>
            </a:extLst>
          </p:cNvPr>
          <p:cNvSpPr>
            <a:spLocks noGrp="1" noChangeArrowheads="1"/>
          </p:cNvSpPr>
          <p:nvPr>
            <p:ph sz="half" idx="1"/>
          </p:nvPr>
        </p:nvSpPr>
        <p:spPr>
          <a:xfrm>
            <a:off x="838200" y="1629682"/>
            <a:ext cx="5181600" cy="4351338"/>
          </a:xfrm>
        </p:spPr>
        <p:txBody>
          <a:bodyPr>
            <a:normAutofit/>
          </a:bodyPr>
          <a:lstStyle/>
          <a:p>
            <a:pPr eaLnBrk="1" hangingPunct="1"/>
            <a:r>
              <a:rPr lang="en-GB" altLang="en-US" sz="2400" b="1" dirty="0"/>
              <a:t>Addysg </a:t>
            </a:r>
            <a:r>
              <a:rPr lang="en-GB" altLang="en-US" sz="2400" b="1" dirty="0" err="1"/>
              <a:t>anffurfiol</a:t>
            </a:r>
            <a:r>
              <a:rPr lang="en-GB" altLang="en-US" sz="2400" b="1" dirty="0"/>
              <a:t>:</a:t>
            </a:r>
          </a:p>
          <a:p>
            <a:pPr marL="0" indent="0" eaLnBrk="1" hangingPunct="1">
              <a:buNone/>
            </a:pPr>
            <a:r>
              <a:rPr lang="en-GB" altLang="en-US" sz="2400" dirty="0"/>
              <a:t>Y broses </a:t>
            </a:r>
            <a:r>
              <a:rPr lang="en-GB" altLang="en-US" sz="2400" dirty="0" err="1"/>
              <a:t>gydol</a:t>
            </a:r>
            <a:r>
              <a:rPr lang="en-GB" altLang="en-US" sz="2400" dirty="0"/>
              <a:t> </a:t>
            </a:r>
            <a:r>
              <a:rPr lang="en-GB" altLang="en-US" sz="2400" dirty="0" err="1"/>
              <a:t>oes</a:t>
            </a:r>
            <a:r>
              <a:rPr lang="en-GB" altLang="en-US" sz="2400" dirty="0"/>
              <a:t> </a:t>
            </a:r>
            <a:r>
              <a:rPr lang="en-GB" altLang="en-US" sz="2400" dirty="0" err="1"/>
              <a:t>lle</a:t>
            </a:r>
            <a:r>
              <a:rPr lang="en-GB" altLang="en-US" sz="2400" dirty="0"/>
              <a:t> </a:t>
            </a:r>
            <a:r>
              <a:rPr lang="en-GB" altLang="en-US" sz="2400" dirty="0" err="1"/>
              <a:t>mae</a:t>
            </a:r>
            <a:r>
              <a:rPr lang="en-GB" altLang="en-US" sz="2400" dirty="0"/>
              <a:t> </a:t>
            </a:r>
            <a:r>
              <a:rPr lang="en-GB" altLang="en-US" sz="2400" dirty="0" err="1"/>
              <a:t>pobl</a:t>
            </a:r>
            <a:r>
              <a:rPr lang="en-GB" altLang="en-US" sz="2400" dirty="0"/>
              <a:t> </a:t>
            </a:r>
            <a:r>
              <a:rPr lang="en-GB" altLang="en-US" sz="2400" dirty="0" err="1"/>
              <a:t>yn</a:t>
            </a:r>
            <a:r>
              <a:rPr lang="en-GB" altLang="en-US" sz="2400" dirty="0"/>
              <a:t> </a:t>
            </a:r>
            <a:r>
              <a:rPr lang="en-GB" altLang="en-US" sz="2400" dirty="0" err="1"/>
              <a:t>dysgu</a:t>
            </a:r>
            <a:r>
              <a:rPr lang="en-GB" altLang="en-US" sz="2400" dirty="0"/>
              <a:t> o </a:t>
            </a:r>
            <a:r>
              <a:rPr lang="en-GB" altLang="en-US" sz="2400" dirty="0" err="1"/>
              <a:t>brofiadau</a:t>
            </a:r>
            <a:r>
              <a:rPr lang="en-GB" altLang="en-US" sz="2400" dirty="0"/>
              <a:t> bob </a:t>
            </a:r>
            <a:r>
              <a:rPr lang="en-GB" altLang="en-US" sz="2400" dirty="0" err="1"/>
              <a:t>dydd</a:t>
            </a:r>
            <a:endParaRPr lang="en-GB" altLang="en-US" sz="2400" dirty="0"/>
          </a:p>
          <a:p>
            <a:pPr eaLnBrk="1" hangingPunct="1"/>
            <a:endParaRPr lang="en-GB" altLang="en-US" sz="2400" dirty="0"/>
          </a:p>
          <a:p>
            <a:pPr eaLnBrk="1" hangingPunct="1"/>
            <a:r>
              <a:rPr lang="en-GB" altLang="en-US" sz="2400" b="1" dirty="0"/>
              <a:t>Addysg </a:t>
            </a:r>
            <a:r>
              <a:rPr lang="en-GB" altLang="en-US" sz="2400" b="1" dirty="0" err="1"/>
              <a:t>heb</a:t>
            </a:r>
            <a:r>
              <a:rPr lang="en-GB" altLang="en-US" sz="2400" b="1" dirty="0"/>
              <a:t> </a:t>
            </a:r>
            <a:r>
              <a:rPr lang="en-GB" altLang="en-US" sz="2400" b="1" dirty="0" err="1"/>
              <a:t>fod</a:t>
            </a:r>
            <a:r>
              <a:rPr lang="en-GB" altLang="en-US" sz="2400" b="1" dirty="0"/>
              <a:t> </a:t>
            </a:r>
            <a:r>
              <a:rPr lang="en-GB" altLang="en-US" sz="2400" b="1" dirty="0" err="1"/>
              <a:t>yn</a:t>
            </a:r>
            <a:r>
              <a:rPr lang="en-GB" altLang="en-US" sz="2400" b="1" dirty="0"/>
              <a:t> </a:t>
            </a:r>
            <a:r>
              <a:rPr lang="en-GB" altLang="en-US" sz="2400" b="1" dirty="0" err="1"/>
              <a:t>ffurfiol</a:t>
            </a:r>
            <a:r>
              <a:rPr lang="en-GB" altLang="en-US" sz="2400" b="1" dirty="0"/>
              <a:t>:</a:t>
            </a:r>
          </a:p>
          <a:p>
            <a:pPr marL="0" indent="0" eaLnBrk="1" hangingPunct="1">
              <a:buNone/>
            </a:pPr>
            <a:r>
              <a:rPr lang="en-GB" altLang="en-US" sz="2400" dirty="0" err="1"/>
              <a:t>Gweithgaredd</a:t>
            </a:r>
            <a:r>
              <a:rPr lang="en-GB" altLang="en-US" sz="2400" dirty="0"/>
              <a:t> </a:t>
            </a:r>
            <a:r>
              <a:rPr lang="en-GB" altLang="en-US" sz="2400" dirty="0" err="1"/>
              <a:t>addysgol</a:t>
            </a:r>
            <a:r>
              <a:rPr lang="en-GB" altLang="en-US" sz="2400" dirty="0"/>
              <a:t> </a:t>
            </a:r>
            <a:r>
              <a:rPr lang="en-GB" altLang="en-US" sz="2400" dirty="0" err="1"/>
              <a:t>wedi'i</a:t>
            </a:r>
            <a:r>
              <a:rPr lang="en-GB" altLang="en-US" sz="2400" dirty="0"/>
              <a:t> </a:t>
            </a:r>
            <a:r>
              <a:rPr lang="en-GB" altLang="en-US" sz="2400" dirty="0" err="1"/>
              <a:t>drefnu</a:t>
            </a:r>
            <a:r>
              <a:rPr lang="en-GB" altLang="en-US" sz="2400" dirty="0"/>
              <a:t> y </a:t>
            </a:r>
            <a:r>
              <a:rPr lang="en-GB" altLang="en-US" sz="2400" dirty="0" err="1"/>
              <a:t>tu</a:t>
            </a:r>
            <a:r>
              <a:rPr lang="en-GB" altLang="en-US" sz="2400" dirty="0"/>
              <a:t> </a:t>
            </a:r>
            <a:r>
              <a:rPr lang="en-GB" altLang="en-US" sz="2400" dirty="0" err="1"/>
              <a:t>allan</a:t>
            </a:r>
            <a:r>
              <a:rPr lang="en-GB" altLang="en-US" sz="2400" dirty="0"/>
              <a:t> </a:t>
            </a:r>
            <a:r>
              <a:rPr lang="en-GB" altLang="en-US" sz="2400" dirty="0" err="1"/>
              <a:t>i</a:t>
            </a:r>
            <a:r>
              <a:rPr lang="en-GB" altLang="en-US" sz="2400" dirty="0"/>
              <a:t> </a:t>
            </a:r>
            <a:r>
              <a:rPr lang="en-GB" altLang="en-US" sz="2400" dirty="0" err="1"/>
              <a:t>systemau</a:t>
            </a:r>
            <a:r>
              <a:rPr lang="en-GB" altLang="en-US" sz="2400" dirty="0"/>
              <a:t> </a:t>
            </a:r>
            <a:r>
              <a:rPr lang="en-GB" altLang="en-US" sz="2400" dirty="0" err="1"/>
              <a:t>ffurfiol</a:t>
            </a:r>
            <a:endParaRPr lang="en-GB" altLang="en-US" sz="2400" dirty="0"/>
          </a:p>
          <a:p>
            <a:pPr marL="0" indent="0" algn="r" eaLnBrk="1" hangingPunct="1">
              <a:buNone/>
            </a:pPr>
            <a:r>
              <a:rPr lang="en-GB" altLang="en-US" sz="2000" dirty="0"/>
              <a:t>(Jeffs a Smith 2009, t. 135)</a:t>
            </a:r>
          </a:p>
        </p:txBody>
      </p:sp>
      <p:sp>
        <p:nvSpPr>
          <p:cNvPr id="2" name="Content Placeholder 1">
            <a:extLst>
              <a:ext uri="{FF2B5EF4-FFF2-40B4-BE49-F238E27FC236}">
                <a16:creationId xmlns:a16="http://schemas.microsoft.com/office/drawing/2014/main" id="{FF339161-A631-2F58-2294-D77377BE8EA9}"/>
              </a:ext>
            </a:extLst>
          </p:cNvPr>
          <p:cNvSpPr>
            <a:spLocks noGrp="1"/>
          </p:cNvSpPr>
          <p:nvPr>
            <p:ph sz="half" idx="2"/>
          </p:nvPr>
        </p:nvSpPr>
        <p:spPr>
          <a:xfrm>
            <a:off x="6172200" y="1690688"/>
            <a:ext cx="5181600" cy="4351338"/>
          </a:xfrm>
        </p:spPr>
        <p:txBody>
          <a:bodyPr>
            <a:normAutofit/>
          </a:bodyPr>
          <a:lstStyle/>
          <a:p>
            <a:r>
              <a:rPr lang="en-GB" altLang="en-US" sz="2400" b="1" dirty="0">
                <a:solidFill>
                  <a:schemeClr val="accent5">
                    <a:lumMod val="75000"/>
                  </a:schemeClr>
                </a:solidFill>
              </a:rPr>
              <a:t>Informal education:</a:t>
            </a:r>
          </a:p>
          <a:p>
            <a:pPr>
              <a:buNone/>
            </a:pPr>
            <a:r>
              <a:rPr lang="en-GB" altLang="en-US" sz="2400" dirty="0">
                <a:solidFill>
                  <a:schemeClr val="accent5">
                    <a:lumMod val="75000"/>
                  </a:schemeClr>
                </a:solidFill>
              </a:rPr>
              <a:t>	The lifelong process in which people learn from everyday experience </a:t>
            </a:r>
          </a:p>
          <a:p>
            <a:endParaRPr lang="en-GB" altLang="en-US" sz="2400" b="1" dirty="0">
              <a:solidFill>
                <a:schemeClr val="accent5">
                  <a:lumMod val="75000"/>
                </a:schemeClr>
              </a:solidFill>
            </a:endParaRPr>
          </a:p>
          <a:p>
            <a:r>
              <a:rPr lang="en-GB" altLang="en-US" sz="2400" b="1" dirty="0">
                <a:solidFill>
                  <a:schemeClr val="accent5">
                    <a:lumMod val="75000"/>
                  </a:schemeClr>
                </a:solidFill>
              </a:rPr>
              <a:t>Non-formal education:</a:t>
            </a:r>
          </a:p>
          <a:p>
            <a:pPr>
              <a:buNone/>
            </a:pPr>
            <a:r>
              <a:rPr lang="en-GB" altLang="en-US" sz="2400" dirty="0">
                <a:solidFill>
                  <a:schemeClr val="accent5">
                    <a:lumMod val="75000"/>
                  </a:schemeClr>
                </a:solidFill>
              </a:rPr>
              <a:t>	Organised educational activity outside formal systems</a:t>
            </a:r>
            <a:endParaRPr lang="en-GB" altLang="en-US" sz="2000" dirty="0">
              <a:solidFill>
                <a:schemeClr val="accent5">
                  <a:lumMod val="75000"/>
                </a:schemeClr>
              </a:solidFill>
            </a:endParaRPr>
          </a:p>
          <a:p>
            <a:pPr algn="r">
              <a:buNone/>
            </a:pPr>
            <a:r>
              <a:rPr lang="en-GB" altLang="en-US" sz="2000" dirty="0">
                <a:solidFill>
                  <a:schemeClr val="accent5">
                    <a:lumMod val="75000"/>
                  </a:schemeClr>
                </a:solidFill>
              </a:rPr>
              <a:t>(Jeffs and Smith 2009, p. 135)</a:t>
            </a:r>
            <a:r>
              <a:rPr lang="en-GB" altLang="en-US" sz="2400" dirty="0">
                <a:solidFill>
                  <a:schemeClr val="accent5">
                    <a:lumMod val="75000"/>
                  </a:schemeClr>
                </a:solidFill>
              </a:rPr>
              <a:t> </a:t>
            </a: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1BB1309C-AF64-30C8-7126-C607C2077C08}"/>
              </a:ext>
            </a:extLst>
          </p:cNvPr>
          <p:cNvSpPr>
            <a:spLocks noGrp="1" noChangeArrowheads="1"/>
          </p:cNvSpPr>
          <p:nvPr>
            <p:ph type="title"/>
          </p:nvPr>
        </p:nvSpPr>
        <p:spPr>
          <a:xfrm>
            <a:off x="838200" y="149588"/>
            <a:ext cx="10515600" cy="1325563"/>
          </a:xfrm>
        </p:spPr>
        <p:txBody>
          <a:bodyPr/>
          <a:lstStyle/>
          <a:p>
            <a:r>
              <a:rPr lang="en-GB" altLang="en-US" sz="3600" b="1" dirty="0" err="1"/>
              <a:t>Rhestr</a:t>
            </a:r>
            <a:r>
              <a:rPr lang="en-GB" altLang="en-US" sz="3600" b="1" dirty="0"/>
              <a:t> </a:t>
            </a:r>
            <a:r>
              <a:rPr lang="en-GB" altLang="en-US" sz="3600" b="1" dirty="0" err="1"/>
              <a:t>Gyfeirio</a:t>
            </a:r>
            <a:br>
              <a:rPr lang="en-GB" altLang="en-US" sz="3600" b="1" dirty="0"/>
            </a:br>
            <a:r>
              <a:rPr lang="en-GB" altLang="en-US" sz="3600" b="1" dirty="0">
                <a:solidFill>
                  <a:schemeClr val="accent5">
                    <a:lumMod val="75000"/>
                  </a:schemeClr>
                </a:solidFill>
              </a:rPr>
              <a:t>Reference List</a:t>
            </a:r>
          </a:p>
        </p:txBody>
      </p:sp>
      <p:sp>
        <p:nvSpPr>
          <p:cNvPr id="74755" name="Rectangle 3">
            <a:extLst>
              <a:ext uri="{FF2B5EF4-FFF2-40B4-BE49-F238E27FC236}">
                <a16:creationId xmlns:a16="http://schemas.microsoft.com/office/drawing/2014/main" id="{62F528C7-CAD6-88D8-3739-A3DE4651B6A9}"/>
              </a:ext>
            </a:extLst>
          </p:cNvPr>
          <p:cNvSpPr>
            <a:spLocks noGrp="1" noChangeArrowheads="1"/>
          </p:cNvSpPr>
          <p:nvPr>
            <p:ph idx="1"/>
          </p:nvPr>
        </p:nvSpPr>
        <p:spPr>
          <a:xfrm>
            <a:off x="838200" y="1420677"/>
            <a:ext cx="10515600" cy="4351338"/>
          </a:xfrm>
        </p:spPr>
        <p:txBody>
          <a:bodyPr/>
          <a:lstStyle/>
          <a:p>
            <a:pPr eaLnBrk="1" hangingPunct="1">
              <a:lnSpc>
                <a:spcPct val="80000"/>
              </a:lnSpc>
            </a:pPr>
            <a:r>
              <a:rPr lang="en-GB" altLang="en-US" sz="1600" dirty="0"/>
              <a:t>Crosby, M. (2007) ‘Working with people as an informal educator’, in Harrison, R. &amp; Wise, C. </a:t>
            </a:r>
            <a:r>
              <a:rPr lang="en-GB" altLang="en-US" sz="1600" i="1" dirty="0"/>
              <a:t>Working with Young People</a:t>
            </a:r>
            <a:r>
              <a:rPr lang="en-GB" altLang="en-US" sz="1600" dirty="0"/>
              <a:t>. London: SAGE Publications, pp. 95-102. </a:t>
            </a:r>
          </a:p>
          <a:p>
            <a:pPr>
              <a:lnSpc>
                <a:spcPct val="80000"/>
              </a:lnSpc>
            </a:pPr>
            <a:r>
              <a:rPr lang="en-GB" altLang="en-US" sz="1600" dirty="0"/>
              <a:t>Davies B. (2010) What do we mean by youth work?. In </a:t>
            </a:r>
            <a:r>
              <a:rPr lang="en-GB" altLang="en-US" sz="1600" dirty="0" err="1"/>
              <a:t>Batsleer</a:t>
            </a:r>
            <a:r>
              <a:rPr lang="en-GB" altLang="en-US" sz="1600" dirty="0"/>
              <a:t> J, Davies B., </a:t>
            </a:r>
            <a:r>
              <a:rPr lang="en-GB" altLang="en-US" sz="1600" i="1" dirty="0"/>
              <a:t>What is Youth Work?</a:t>
            </a:r>
            <a:r>
              <a:rPr lang="en-GB" altLang="en-US" sz="1600" dirty="0"/>
              <a:t>, Exeter: Learning Matters Ltd, pp. 1-6.</a:t>
            </a:r>
          </a:p>
          <a:p>
            <a:pPr eaLnBrk="1" hangingPunct="1">
              <a:lnSpc>
                <a:spcPct val="80000"/>
              </a:lnSpc>
            </a:pPr>
            <a:r>
              <a:rPr lang="en-GB" altLang="en-US" sz="1600" dirty="0"/>
              <a:t>Ellis, J </a:t>
            </a:r>
            <a:r>
              <a:rPr lang="en-GB" altLang="en-US" sz="1600" i="1" dirty="0"/>
              <a:t>cited in </a:t>
            </a:r>
            <a:r>
              <a:rPr lang="en-GB" altLang="en-US" sz="1600" dirty="0"/>
              <a:t>Richardson, L. &amp; Wolfe, M. (2006) </a:t>
            </a:r>
            <a:r>
              <a:rPr lang="en-GB" altLang="en-US" sz="1600" i="1" dirty="0"/>
              <a:t>Principles and Practice of Informal Education, Learning through Life</a:t>
            </a:r>
            <a:r>
              <a:rPr lang="en-GB" altLang="en-US" sz="1600" dirty="0"/>
              <a:t>. Abingdon: </a:t>
            </a:r>
            <a:r>
              <a:rPr lang="en-GB" altLang="en-US" sz="1600" noProof="1"/>
              <a:t>Routledge Falmer</a:t>
            </a:r>
            <a:r>
              <a:rPr lang="en-GB" altLang="en-US" sz="1600" dirty="0"/>
              <a:t>, pp. 31-32.</a:t>
            </a:r>
          </a:p>
          <a:p>
            <a:pPr eaLnBrk="1" hangingPunct="1">
              <a:lnSpc>
                <a:spcPct val="80000"/>
              </a:lnSpc>
            </a:pPr>
            <a:r>
              <a:rPr lang="en-GB" altLang="en-US" sz="1600" dirty="0"/>
              <a:t>Harrison R., Benjamin C., Curran S., &amp; Hunter R. (2007) (eds.) </a:t>
            </a:r>
            <a:r>
              <a:rPr lang="en-GB" altLang="en-US" sz="1600" i="1" dirty="0"/>
              <a:t>Leading Work with Young People, </a:t>
            </a:r>
            <a:r>
              <a:rPr lang="en-GB" altLang="en-US" sz="1600" dirty="0"/>
              <a:t>London: SAGE Publications.</a:t>
            </a:r>
          </a:p>
          <a:p>
            <a:pPr>
              <a:lnSpc>
                <a:spcPct val="80000"/>
              </a:lnSpc>
            </a:pPr>
            <a:r>
              <a:rPr lang="en-GB" altLang="en-US" sz="1600" dirty="0"/>
              <a:t>Harrison, R. &amp; Wise, C. (2005) (eds.) Working with Young People. London: Sage.</a:t>
            </a:r>
          </a:p>
          <a:p>
            <a:pPr eaLnBrk="1" hangingPunct="1">
              <a:lnSpc>
                <a:spcPct val="80000"/>
              </a:lnSpc>
            </a:pPr>
            <a:r>
              <a:rPr lang="en-GB" altLang="en-US" sz="1600" dirty="0"/>
              <a:t>Harrison, R. &amp; Wise, C. (2007) ‘Introduction’, in Harrison, R. &amp; Wise, C. (2007) </a:t>
            </a:r>
            <a:r>
              <a:rPr lang="en-GB" altLang="en-US" sz="1600" i="1" dirty="0"/>
              <a:t>Working with Young People</a:t>
            </a:r>
            <a:r>
              <a:rPr lang="en-GB" altLang="en-US" sz="1600" dirty="0"/>
              <a:t>, London: SAGE Publications, pp. 1-8.</a:t>
            </a:r>
          </a:p>
          <a:p>
            <a:pPr eaLnBrk="1" hangingPunct="1">
              <a:lnSpc>
                <a:spcPct val="80000"/>
              </a:lnSpc>
            </a:pPr>
            <a:r>
              <a:rPr lang="en-GB" altLang="en-US" sz="1600" noProof="1"/>
              <a:t>Jeffs</a:t>
            </a:r>
            <a:r>
              <a:rPr lang="en-GB" altLang="en-US" sz="1600" dirty="0"/>
              <a:t>, T. &amp; Smith, M. (2009) </a:t>
            </a:r>
            <a:r>
              <a:rPr lang="en-GB" altLang="en-US" sz="1600" i="1" dirty="0"/>
              <a:t>Informal Education, </a:t>
            </a:r>
            <a:r>
              <a:rPr lang="en-GB" altLang="en-US" sz="1600" dirty="0"/>
              <a:t>Nottingham: Education Heretics Press.</a:t>
            </a:r>
          </a:p>
          <a:p>
            <a:pPr>
              <a:lnSpc>
                <a:spcPct val="80000"/>
              </a:lnSpc>
            </a:pPr>
            <a:r>
              <a:rPr lang="en-GB" altLang="en-US" sz="1600" dirty="0"/>
              <a:t>Jeffs T, Smith M. (2008) Valuing Youth Work.  In The National Youth Agency, Youth and Policy 100th Anniversary Edition, Leicester: The NYA, pp. 277-302.</a:t>
            </a:r>
          </a:p>
          <a:p>
            <a:pPr>
              <a:lnSpc>
                <a:spcPct val="80000"/>
              </a:lnSpc>
            </a:pPr>
            <a:r>
              <a:rPr lang="en-GB" altLang="en-US" sz="1600" dirty="0"/>
              <a:t>Jolly J, (2010) Local Youth Work. In Rogers A, Smith M., Journeying Together: Growing youth work and youth workers in local communities, Dorset: Russell House Publishing, pp. 1-12.</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719CE53C-E4A8-F246-09D2-3D541F1D2A32}"/>
              </a:ext>
            </a:extLst>
          </p:cNvPr>
          <p:cNvSpPr>
            <a:spLocks noGrp="1" noChangeArrowheads="1"/>
          </p:cNvSpPr>
          <p:nvPr>
            <p:ph type="title" idx="4294967295"/>
          </p:nvPr>
        </p:nvSpPr>
        <p:spPr>
          <a:xfrm>
            <a:off x="609600" y="231775"/>
            <a:ext cx="10515600" cy="1325563"/>
          </a:xfrm>
          <a:prstGeom prst="rect">
            <a:avLst/>
          </a:prstGeom>
        </p:spPr>
        <p:txBody>
          <a:bodyPr/>
          <a:lstStyle/>
          <a:p>
            <a:pPr eaLnBrk="1" hangingPunct="1"/>
            <a:r>
              <a:rPr lang="en-GB" altLang="en-US" sz="3600" b="1" dirty="0" err="1"/>
              <a:t>Rhestr</a:t>
            </a:r>
            <a:r>
              <a:rPr lang="en-GB" altLang="en-US" sz="3600" b="1" dirty="0"/>
              <a:t> </a:t>
            </a:r>
            <a:r>
              <a:rPr lang="en-GB" altLang="en-US" sz="3600" b="1" dirty="0" err="1"/>
              <a:t>Gyfeirio</a:t>
            </a:r>
            <a:br>
              <a:rPr lang="en-GB" altLang="en-US" sz="3600" b="1" dirty="0"/>
            </a:br>
            <a:r>
              <a:rPr lang="en-GB" altLang="en-US" sz="3600" b="1" dirty="0">
                <a:solidFill>
                  <a:schemeClr val="accent5">
                    <a:lumMod val="75000"/>
                  </a:schemeClr>
                </a:solidFill>
              </a:rPr>
              <a:t>Reference List</a:t>
            </a:r>
            <a:endParaRPr lang="cy-GB" altLang="en-US" sz="3600" b="1" dirty="0">
              <a:solidFill>
                <a:schemeClr val="accent5">
                  <a:lumMod val="75000"/>
                </a:schemeClr>
              </a:solidFill>
            </a:endParaRPr>
          </a:p>
        </p:txBody>
      </p:sp>
      <p:sp>
        <p:nvSpPr>
          <p:cNvPr id="76803" name="Rectangle 3">
            <a:extLst>
              <a:ext uri="{FF2B5EF4-FFF2-40B4-BE49-F238E27FC236}">
                <a16:creationId xmlns:a16="http://schemas.microsoft.com/office/drawing/2014/main" id="{59651203-DAAF-49AA-3632-486A0C98C054}"/>
              </a:ext>
            </a:extLst>
          </p:cNvPr>
          <p:cNvSpPr>
            <a:spLocks noGrp="1" noChangeArrowheads="1"/>
          </p:cNvSpPr>
          <p:nvPr>
            <p:ph type="body" idx="4294967295"/>
          </p:nvPr>
        </p:nvSpPr>
        <p:spPr>
          <a:xfrm>
            <a:off x="1411288" y="1557338"/>
            <a:ext cx="10780712" cy="4824412"/>
          </a:xfrm>
          <a:prstGeom prst="rect">
            <a:avLst/>
          </a:prstGeom>
        </p:spPr>
        <p:txBody>
          <a:bodyPr>
            <a:normAutofit/>
          </a:bodyPr>
          <a:lstStyle/>
          <a:p>
            <a:pPr eaLnBrk="1" hangingPunct="1">
              <a:lnSpc>
                <a:spcPct val="80000"/>
              </a:lnSpc>
            </a:pPr>
            <a:r>
              <a:rPr lang="en-GB" altLang="en-US" sz="1400" dirty="0"/>
              <a:t>Learning and Skills Improvement Service. (2012) Youth work National Occupational Standards, Coventry: Learning Skills and Improvement Service.</a:t>
            </a:r>
          </a:p>
          <a:p>
            <a:pPr eaLnBrk="1" hangingPunct="1">
              <a:lnSpc>
                <a:spcPct val="80000"/>
              </a:lnSpc>
            </a:pPr>
            <a:r>
              <a:rPr lang="en-GB" altLang="en-US" sz="1400" dirty="0"/>
              <a:t>Lewis, A. (2010) </a:t>
            </a:r>
            <a:r>
              <a:rPr lang="en-GB" altLang="en-US" sz="1400" i="1" dirty="0"/>
              <a:t>In the current financial and policy climate critically discuss how effective leadership and management can deliver this without compromising on the five principles of youth work</a:t>
            </a:r>
            <a:r>
              <a:rPr lang="en-GB" altLang="en-US" sz="1400" dirty="0"/>
              <a:t>, Trinity University College Assignment (</a:t>
            </a:r>
            <a:r>
              <a:rPr lang="cy-GB" altLang="en-US" sz="1400" dirty="0" err="1"/>
              <a:t>non-published</a:t>
            </a:r>
            <a:r>
              <a:rPr lang="cy-GB" altLang="en-US" sz="1400" dirty="0"/>
              <a:t> </a:t>
            </a:r>
            <a:r>
              <a:rPr lang="cy-GB" altLang="en-US" sz="1400" dirty="0" err="1"/>
              <a:t>paper</a:t>
            </a:r>
            <a:r>
              <a:rPr lang="cy-GB" altLang="en-US" sz="1400" dirty="0"/>
              <a:t>).</a:t>
            </a:r>
          </a:p>
          <a:p>
            <a:pPr eaLnBrk="1" hangingPunct="1">
              <a:lnSpc>
                <a:spcPct val="80000"/>
              </a:lnSpc>
            </a:pPr>
            <a:r>
              <a:rPr lang="en-GB" altLang="en-US" sz="1400" dirty="0"/>
              <a:t>Mahoney, J. (2006) ‘What is informal education?’, in Richardson, L. &amp; Wolfe, M. (2006) </a:t>
            </a:r>
            <a:r>
              <a:rPr lang="en-GB" altLang="en-US" sz="1400" i="1" dirty="0"/>
              <a:t>Principles and Practice of Informal Education, Learning through Life</a:t>
            </a:r>
            <a:r>
              <a:rPr lang="en-GB" altLang="en-US" sz="1400" dirty="0"/>
              <a:t>, Abingdon: Routledge Falmer, pp. 17-33.</a:t>
            </a:r>
          </a:p>
          <a:p>
            <a:pPr>
              <a:lnSpc>
                <a:spcPct val="80000"/>
              </a:lnSpc>
            </a:pPr>
            <a:r>
              <a:rPr lang="en-GB" altLang="en-US" sz="1400" dirty="0"/>
              <a:t>Ord J (2009)‘Thinking the Unthinkable: Youth Work without Voluntary Participation?’.  In Youth and Policy no. 103, Summer [Online] Available at:</a:t>
            </a:r>
          </a:p>
          <a:p>
            <a:pPr>
              <a:lnSpc>
                <a:spcPct val="80000"/>
              </a:lnSpc>
              <a:buFontTx/>
              <a:buNone/>
            </a:pPr>
            <a:r>
              <a:rPr lang="en-GB" altLang="en-US" sz="1400" dirty="0"/>
              <a:t>	</a:t>
            </a:r>
            <a:r>
              <a:rPr lang="en-GB" altLang="en-US" sz="1400" dirty="0">
                <a:hlinkClick r:id="rId3"/>
              </a:rPr>
              <a:t>http://www.youthandpolicy.org/images/stories/journal90-103/youthandpolicy103.pdf</a:t>
            </a:r>
            <a:r>
              <a:rPr lang="en-GB" altLang="en-US" sz="1400" dirty="0"/>
              <a:t> (Accessed: 5 January 2011).</a:t>
            </a:r>
          </a:p>
          <a:p>
            <a:pPr eaLnBrk="1" hangingPunct="1">
              <a:lnSpc>
                <a:spcPct val="80000"/>
              </a:lnSpc>
            </a:pPr>
            <a:r>
              <a:rPr lang="en-GB" altLang="en-US" sz="1400" dirty="0"/>
              <a:t>Payne, M. (2009) ‘Modern Youth Work: ‘Purity’ or Common Cause?’, in Wood, J. &amp; Hine, J. (2009) </a:t>
            </a:r>
            <a:r>
              <a:rPr lang="en-GB" altLang="en-US" sz="1400" i="1" dirty="0"/>
              <a:t>Work with Young People.</a:t>
            </a:r>
            <a:r>
              <a:rPr lang="en-GB" altLang="en-US" sz="1400" dirty="0"/>
              <a:t> London: SAGE Publications, pp. 213-232.</a:t>
            </a:r>
          </a:p>
          <a:p>
            <a:pPr eaLnBrk="1" hangingPunct="1">
              <a:lnSpc>
                <a:spcPct val="80000"/>
              </a:lnSpc>
            </a:pPr>
            <a:r>
              <a:rPr lang="en-GB" altLang="en-US" sz="1400" dirty="0"/>
              <a:t>Richardson, L. &amp; Wolfe, M. (2006) </a:t>
            </a:r>
            <a:r>
              <a:rPr lang="en-GB" altLang="en-US" sz="1400" i="1" dirty="0"/>
              <a:t>Principles and Practice of Informal Education, Learning through Life.</a:t>
            </a:r>
            <a:r>
              <a:rPr lang="en-GB" altLang="en-US" sz="1400" dirty="0"/>
              <a:t> Abingdon: Routledge Falmer.</a:t>
            </a:r>
          </a:p>
          <a:p>
            <a:pPr eaLnBrk="1" hangingPunct="1">
              <a:lnSpc>
                <a:spcPct val="80000"/>
              </a:lnSpc>
            </a:pPr>
            <a:r>
              <a:rPr lang="en-GB" altLang="en-US" sz="1400" dirty="0"/>
              <a:t>Rogers, A. (2004) ‘Looking again at non-formal and informal education - towards a new paradigm’, </a:t>
            </a:r>
            <a:r>
              <a:rPr lang="en-GB" altLang="en-US" sz="1400" i="1" dirty="0"/>
              <a:t>the encyclopaedia of informal education </a:t>
            </a:r>
            <a:r>
              <a:rPr lang="en-GB" altLang="en-US" sz="1400" dirty="0"/>
              <a:t>[Online]. Available at:</a:t>
            </a:r>
            <a:r>
              <a:rPr lang="en-GB" altLang="en-US" sz="1400" i="1" dirty="0"/>
              <a:t> </a:t>
            </a:r>
            <a:r>
              <a:rPr lang="en-GB" altLang="en-US" sz="1400" dirty="0"/>
              <a:t>    http://</a:t>
            </a:r>
            <a:r>
              <a:rPr lang="en-GB" altLang="en-US" sz="1400" noProof="1"/>
              <a:t>www.infed.org/biblio/non_formal_paradigm.htm</a:t>
            </a:r>
            <a:r>
              <a:rPr lang="en-GB" altLang="en-US" sz="1400" dirty="0"/>
              <a:t> (</a:t>
            </a:r>
            <a:r>
              <a:rPr lang="cy-GB" altLang="en-US" sz="1400" dirty="0" err="1"/>
              <a:t>Accessed</a:t>
            </a:r>
            <a:r>
              <a:rPr lang="cy-GB" altLang="en-US" sz="1400" dirty="0"/>
              <a:t> 22 </a:t>
            </a:r>
            <a:r>
              <a:rPr lang="cy-GB" altLang="en-US" sz="1400" dirty="0" err="1"/>
              <a:t>July</a:t>
            </a:r>
            <a:r>
              <a:rPr lang="cy-GB" altLang="en-US" sz="1400" dirty="0"/>
              <a:t> 2010)</a:t>
            </a:r>
          </a:p>
          <a:p>
            <a:pPr>
              <a:lnSpc>
                <a:spcPct val="80000"/>
              </a:lnSpc>
            </a:pPr>
            <a:r>
              <a:rPr lang="en-GB" altLang="en-US" sz="1400" dirty="0"/>
              <a:t>Smith M, (2001)'Ragged schools and the development of youth work and informal education‘, the encyclopaedia of informal education. [Online]. Available at: </a:t>
            </a:r>
            <a:r>
              <a:rPr lang="en-GB" altLang="en-US" sz="1400" dirty="0">
                <a:hlinkClick r:id="rId4"/>
              </a:rPr>
              <a:t>www.infed.org/youthwork/ragged_schools.htm</a:t>
            </a:r>
            <a:r>
              <a:rPr lang="en-GB" altLang="en-US" sz="1400" dirty="0"/>
              <a:t> (Accessed 6 January 2011).</a:t>
            </a:r>
          </a:p>
          <a:p>
            <a:pPr>
              <a:lnSpc>
                <a:spcPct val="80000"/>
              </a:lnSpc>
            </a:pPr>
            <a:r>
              <a:rPr lang="en-GB" altLang="en-US" sz="1400" dirty="0"/>
              <a:t>Welsh Assembly Government, (2007) </a:t>
            </a:r>
            <a:r>
              <a:rPr lang="en-GB" altLang="en-US" sz="1400" i="1" dirty="0"/>
              <a:t>Young People, Youth Work, Youth Service: National Youth Service Strategy for Wales</a:t>
            </a:r>
            <a:r>
              <a:rPr lang="en-GB" altLang="en-US" sz="1400" dirty="0"/>
              <a:t>, Cardiff: Welsh Assembly Government.</a:t>
            </a:r>
          </a:p>
          <a:p>
            <a:pPr eaLnBrk="1" hangingPunct="1">
              <a:lnSpc>
                <a:spcPct val="80000"/>
              </a:lnSpc>
            </a:pPr>
            <a:endParaRPr lang="cy-GB" altLang="en-US" sz="1600" dirty="0"/>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5566</Words>
  <Application>Microsoft Office PowerPoint</Application>
  <PresentationFormat>Widescreen</PresentationFormat>
  <Paragraphs>328</Paragraphs>
  <Slides>42</Slides>
  <Notes>28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42</vt:i4>
      </vt:variant>
    </vt:vector>
  </HeadingPairs>
  <TitlesOfParts>
    <vt:vector size="49" baseType="lpstr">
      <vt:lpstr>Arial</vt:lpstr>
      <vt:lpstr>Calibri</vt:lpstr>
      <vt:lpstr>Calibri Light</vt:lpstr>
      <vt:lpstr>Euphemia</vt:lpstr>
      <vt:lpstr>Wingdings</vt:lpstr>
      <vt:lpstr>Holding PAge</vt:lpstr>
      <vt:lpstr>Accessible 2</vt:lpstr>
      <vt:lpstr> ECYW4002 04.12.24  </vt:lpstr>
      <vt:lpstr>Amcan y Modiwl  Module Aim</vt:lpstr>
      <vt:lpstr>Deilliannau Dysgu’r Modiwl Module Learning Outcomes</vt:lpstr>
      <vt:lpstr>Cynnwys Dangosol y Modiwl The Module’s Indicative Content</vt:lpstr>
      <vt:lpstr>Cynnwys Dangosol y Modiwl The Module’s Indicative Content</vt:lpstr>
      <vt:lpstr>Asesu     Assessment</vt:lpstr>
      <vt:lpstr>Asesiad 1     Assessment 1     </vt:lpstr>
      <vt:lpstr>Asesiad 2     Assessment 2     </vt:lpstr>
      <vt:lpstr>Tasg Grŵp Bach 1 Small Group Task 1</vt:lpstr>
      <vt:lpstr>Tasg Grŵp Bach 2 Small Group Task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Pwrpas Gwaith Ieuenctid  Purpose of Youth Work</vt:lpstr>
      <vt:lpstr>Natur a Phwrpas Gwaith Ieuenctid Nature and Purpose Youth Work </vt:lpstr>
      <vt:lpstr>Natur a Phwrpas  Nature and Purpose</vt:lpstr>
      <vt:lpstr>Gwaith Ieuenctid  Youth Work</vt:lpstr>
      <vt:lpstr>Nodweddion    Characteristics</vt:lpstr>
      <vt:lpstr>Gwaith Ieuenctid  Youth Work</vt:lpstr>
      <vt:lpstr>Nodweddion    Characteristics</vt:lpstr>
      <vt:lpstr>Egwyl! Break!</vt:lpstr>
      <vt:lpstr>  </vt:lpstr>
      <vt:lpstr> Addysg Anffurfiol a Heb fod yn Ffurfiol Informal and Non-formal Education</vt:lpstr>
      <vt:lpstr> Dysgu – beth yw hyn?   Learning – what is this?</vt:lpstr>
      <vt:lpstr>Dysgu – beth yw hyn?  Learning – what is this?</vt:lpstr>
      <vt:lpstr>Addysg/Dysgu Ffurfiol        Formal Education/Learning</vt:lpstr>
      <vt:lpstr>Addysg/Dysgu heb fod yn ffurfiol Non-formal Education/Learning</vt:lpstr>
      <vt:lpstr>Addysg/Dysgu Anffurfiol Informal Education/Learning</vt:lpstr>
      <vt:lpstr>Addysg/Dysgu Heb fod yn Ffurfiol Non-Formal Education/Learning</vt:lpstr>
      <vt:lpstr>Addysg/Dysgu Heb fod yn Ffurfiol Non-Formal Education/Learning</vt:lpstr>
      <vt:lpstr>PowerPoint Presentation</vt:lpstr>
      <vt:lpstr>Diffiniadau Pellach   Further Definitions</vt:lpstr>
      <vt:lpstr>Rhestr Gyfeirio Reference List</vt:lpstr>
      <vt:lpstr>Rhestr Gyfeirio 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2024-12-02T20:12:36Z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